
<file path=[Content_Types].xml><?xml version="1.0" encoding="utf-8"?>
<Types xmlns="http://schemas.openxmlformats.org/package/2006/content-types">
  <Override PartName="/ppt/slideLayouts/slideLayout7.xml" ContentType="application/vnd.openxmlformats-officedocument.presentationml.slideLayout+xml"/>
  <Override PartName="/ppt/slideLayouts/slideLayout8.xml" ContentType="application/vnd.openxmlformats-officedocument.presentationml.slideLayout+xml"/>
  <Default Extension="png" ContentType="image/png"/>
  <Default Extension="svg" ContentType="image/svg+xml"/>
  <Override PartName="/ppt/slideMasters/slideMaster1.xml" ContentType="application/vnd.openxmlformats-officedocument.presentationml.slideMaster+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s/slide1.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Override PartName="/ppt/slideLayouts/slideLayout3.xml" ContentType="application/vnd.openxmlformats-officedocument.presentationml.slideLayout+xml"/>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Default Extension="fntdata" ContentType="application/x-fontdata"/>
  <Override PartName="/ppt/slideLayouts/slideLayout1.xml" ContentType="application/vnd.openxmlformats-officedocument.presentationml.slideLayout+xml"/>
  <Override PartName="/docProps/app.xml" ContentType="application/vnd.openxmlformats-officedocument.extended-properties+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embedTrueTypeFonts="1" saveSubsetFonts="1">
  <p:sldMasterIdLst>
    <p:sldMasterId id="2147483648" r:id="rId1"/>
  </p:sldMasterIdLst>
  <p:sldIdLst>
    <p:sldId id="256" r:id="rId2"/>
  </p:sldIdLst>
  <p:sldSz cx="43891200" cy="32918400"/>
  <p:notesSz cx="6858000" cy="9144000"/>
  <p:embeddedFontLst>
    <p:embeddedFont>
      <p:font typeface="Calibri" pitchFamily="34" charset="0"/>
      <p:regular r:id="rId3"/>
      <p:bold r:id="rId4"/>
      <p:italic r:id="rId5"/>
      <p:boldItalic r:id="rId6"/>
    </p:embeddedFont>
    <p:embeddedFont>
      <p:font typeface="League Spartan" charset="0"/>
      <p:regular r:id="rId7"/>
    </p:embeddedFont>
    <p:embeddedFont>
      <p:font typeface="ABeeZee" charset="0"/>
      <p:regular r:id="rId8"/>
    </p:embeddedFont>
    <p:embeddedFont>
      <p:font typeface="ABeeZee Bold" charset="0"/>
      <p:regular r:id="rId9"/>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xmlns="">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xmlns="">
          <a:srgbClr val="FF0000"/>
        </p14:laserClr>
      </p:ext>
      <p:ext uri="{2FDB2607-1784-4EEB-B798-7EB5836EED8A}">
        <p14:showMediaCtrls xmlns:p14="http://schemas.microsoft.com/office/powerpoint/2010/main" xmlns="" val="1"/>
      </p:ext>
    </p:extLst>
  </p:showPr>
  <p:extLst>
    <p:ext uri="{E76CE94A-603C-4142-B9EB-6D1370010A27}">
      <p14:discardImageEditData xmlns:p14="http://schemas.microsoft.com/office/powerpoint/2010/main" xmlns="" val="0"/>
    </p:ext>
    <p:ext uri="{D31A062A-798A-4329-ABDD-BBA856620510}">
      <p14:defaultImageDpi xmlns:p14="http://schemas.microsoft.com/office/powerpoint/2010/main" xmlns="" val="220"/>
    </p:ext>
    <p:ext uri="{FD5EFAAD-0ECE-453E-9831-46B23BE46B34}">
      <p15:chartTrackingRefBased xmlns:p15="http://schemas.microsoft.com/office/powerpoint/2012/main" xmlns=""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p:restoredLeft sz="15620" autoAdjust="0"/>
    <p:restoredTop sz="94622" autoAdjust="0"/>
  </p:normalViewPr>
  <p:slideViewPr>
    <p:cSldViewPr>
      <p:cViewPr>
        <p:scale>
          <a:sx n="27" d="100"/>
          <a:sy n="27" d="100"/>
        </p:scale>
        <p:origin x="-1050" y="-294"/>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font" Target="fonts/font6.fntdata"/><Relationship Id="rId13" Type="http://schemas.openxmlformats.org/officeDocument/2006/relationships/tableStyles" Target="tableStyles.xml"/><Relationship Id="rId3" Type="http://schemas.openxmlformats.org/officeDocument/2006/relationships/font" Target="fonts/font1.fntdata"/><Relationship Id="rId7" Type="http://schemas.openxmlformats.org/officeDocument/2006/relationships/font" Target="fonts/font5.fntdata"/><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font" Target="fonts/font4.fntdata"/><Relationship Id="rId11" Type="http://schemas.openxmlformats.org/officeDocument/2006/relationships/viewProps" Target="viewProps.xml"/><Relationship Id="rId5" Type="http://schemas.openxmlformats.org/officeDocument/2006/relationships/font" Target="fonts/font3.fntdata"/><Relationship Id="rId10" Type="http://schemas.openxmlformats.org/officeDocument/2006/relationships/presProps" Target="presProps.xml"/><Relationship Id="rId4" Type="http://schemas.openxmlformats.org/officeDocument/2006/relationships/font" Target="fonts/font2.fntdata"/><Relationship Id="rId9" Type="http://schemas.openxmlformats.org/officeDocument/2006/relationships/font" Target="fonts/font7.fntdata"/></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11/25/2025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11/25/2025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11/25/2025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11/25/2025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11/25/2025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11/25/2025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11/25/2025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11/25/2025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11/25/2025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11/25/2025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11/25/2025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11/25/2025</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6.jpeg"/><Relationship Id="rId3" Type="http://schemas.openxmlformats.org/officeDocument/2006/relationships/image" Target="../media/image2.svg"/><Relationship Id="rId7" Type="http://schemas.openxmlformats.org/officeDocument/2006/relationships/image" Target="../media/image5.png"/><Relationship Id="rId2" Type="http://schemas.openxmlformats.org/officeDocument/2006/relationships/image" Target="../media/image1.png"/><Relationship Id="rId1" Type="http://schemas.openxmlformats.org/officeDocument/2006/relationships/slideLayout" Target="../slideLayouts/slideLayout7.xml"/><Relationship Id="rId6" Type="http://schemas.openxmlformats.org/officeDocument/2006/relationships/image" Target="../media/image4.png"/><Relationship Id="rId5" Type="http://schemas.openxmlformats.org/officeDocument/2006/relationships/image" Target="../media/image3.png"/><Relationship Id="rId4" Type="http://schemas.openxmlformats.org/officeDocument/2006/relationships/image" Target="../media/image2.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5" name="Group 5"/>
          <p:cNvGrpSpPr/>
          <p:nvPr/>
        </p:nvGrpSpPr>
        <p:grpSpPr>
          <a:xfrm>
            <a:off x="-3539585" y="-575838"/>
            <a:ext cx="51039207" cy="5042040"/>
            <a:chOff x="0" y="0"/>
            <a:chExt cx="5601010" cy="699545"/>
          </a:xfrm>
        </p:grpSpPr>
        <p:sp>
          <p:nvSpPr>
            <p:cNvPr id="6" name="Freeform 6">
              <a:extLst>
                <a:ext uri="{C183D7F6-B498-43B3-948B-1728B52AA6E4}">
                  <adec:decorative xmlns:adec="http://schemas.microsoft.com/office/drawing/2017/decorative" xmlns="" val="1"/>
                </a:ext>
              </a:extLst>
            </p:cNvPr>
            <p:cNvSpPr/>
            <p:nvPr/>
          </p:nvSpPr>
          <p:spPr>
            <a:xfrm>
              <a:off x="0" y="0"/>
              <a:ext cx="5601010" cy="699545"/>
            </a:xfrm>
            <a:custGeom>
              <a:avLst/>
              <a:gdLst/>
              <a:ahLst/>
              <a:cxnLst/>
              <a:rect l="l" t="t" r="r" b="b"/>
              <a:pathLst>
                <a:path w="5601010" h="699545">
                  <a:moveTo>
                    <a:pt x="0" y="0"/>
                  </a:moveTo>
                  <a:lnTo>
                    <a:pt x="5601010" y="0"/>
                  </a:lnTo>
                  <a:lnTo>
                    <a:pt x="5601010" y="699545"/>
                  </a:lnTo>
                  <a:lnTo>
                    <a:pt x="0" y="699545"/>
                  </a:lnTo>
                  <a:close/>
                </a:path>
              </a:pathLst>
            </a:custGeom>
            <a:solidFill>
              <a:srgbClr val="02A3A6"/>
            </a:solidFill>
          </p:spPr>
        </p:sp>
        <p:sp>
          <p:nvSpPr>
            <p:cNvPr id="7" name="TextBox 7"/>
            <p:cNvSpPr txBox="1"/>
            <p:nvPr/>
          </p:nvSpPr>
          <p:spPr>
            <a:xfrm>
              <a:off x="0" y="-95250"/>
              <a:ext cx="5601010" cy="794795"/>
            </a:xfrm>
            <a:prstGeom prst="rect">
              <a:avLst/>
            </a:prstGeom>
          </p:spPr>
          <p:txBody>
            <a:bodyPr lIns="76200" tIns="76200" rIns="76200" bIns="76200" rtlCol="0" anchor="ctr"/>
            <a:lstStyle/>
            <a:p>
              <a:pPr algn="ctr">
                <a:lnSpc>
                  <a:spcPts val="6720"/>
                </a:lnSpc>
              </a:pPr>
              <a:endParaRPr/>
            </a:p>
          </p:txBody>
        </p:sp>
      </p:grpSp>
      <p:grpSp>
        <p:nvGrpSpPr>
          <p:cNvPr id="2" name="Group 2"/>
          <p:cNvGrpSpPr/>
          <p:nvPr/>
        </p:nvGrpSpPr>
        <p:grpSpPr>
          <a:xfrm>
            <a:off x="30499530" y="23973219"/>
            <a:ext cx="13781039" cy="8641061"/>
            <a:chOff x="0" y="0"/>
            <a:chExt cx="1512323" cy="948265"/>
          </a:xfrm>
        </p:grpSpPr>
        <p:sp>
          <p:nvSpPr>
            <p:cNvPr id="3" name="Freeform 3">
              <a:extLst>
                <a:ext uri="{C183D7F6-B498-43B3-948B-1728B52AA6E4}">
                  <adec:decorative xmlns:adec="http://schemas.microsoft.com/office/drawing/2017/decorative" xmlns="" val="1"/>
                </a:ext>
              </a:extLst>
            </p:cNvPr>
            <p:cNvSpPr/>
            <p:nvPr/>
          </p:nvSpPr>
          <p:spPr>
            <a:xfrm>
              <a:off x="0" y="0"/>
              <a:ext cx="1512323" cy="948265"/>
            </a:xfrm>
            <a:custGeom>
              <a:avLst/>
              <a:gdLst/>
              <a:ahLst/>
              <a:cxnLst/>
              <a:rect l="l" t="t" r="r" b="b"/>
              <a:pathLst>
                <a:path w="1512323" h="948265">
                  <a:moveTo>
                    <a:pt x="33707" y="0"/>
                  </a:moveTo>
                  <a:lnTo>
                    <a:pt x="1478616" y="0"/>
                  </a:lnTo>
                  <a:cubicBezTo>
                    <a:pt x="1497231" y="0"/>
                    <a:pt x="1512323" y="15091"/>
                    <a:pt x="1512323" y="33707"/>
                  </a:cubicBezTo>
                  <a:lnTo>
                    <a:pt x="1512323" y="914558"/>
                  </a:lnTo>
                  <a:cubicBezTo>
                    <a:pt x="1512323" y="923497"/>
                    <a:pt x="1508771" y="932071"/>
                    <a:pt x="1502450" y="938392"/>
                  </a:cubicBezTo>
                  <a:cubicBezTo>
                    <a:pt x="1496129" y="944713"/>
                    <a:pt x="1487555" y="948265"/>
                    <a:pt x="1478616" y="948265"/>
                  </a:cubicBezTo>
                  <a:lnTo>
                    <a:pt x="33707" y="948265"/>
                  </a:lnTo>
                  <a:cubicBezTo>
                    <a:pt x="15091" y="948265"/>
                    <a:pt x="0" y="933174"/>
                    <a:pt x="0" y="914558"/>
                  </a:cubicBezTo>
                  <a:lnTo>
                    <a:pt x="0" y="33707"/>
                  </a:lnTo>
                  <a:cubicBezTo>
                    <a:pt x="0" y="15091"/>
                    <a:pt x="15091" y="0"/>
                    <a:pt x="33707" y="0"/>
                  </a:cubicBezTo>
                  <a:close/>
                </a:path>
              </a:pathLst>
            </a:custGeom>
            <a:solidFill>
              <a:srgbClr val="B9E9EB"/>
            </a:solidFill>
          </p:spPr>
        </p:sp>
        <p:sp>
          <p:nvSpPr>
            <p:cNvPr id="4" name="TextBox 4"/>
            <p:cNvSpPr txBox="1"/>
            <p:nvPr/>
          </p:nvSpPr>
          <p:spPr>
            <a:xfrm>
              <a:off x="0" y="-95250"/>
              <a:ext cx="1512323" cy="1043515"/>
            </a:xfrm>
            <a:prstGeom prst="rect">
              <a:avLst/>
            </a:prstGeom>
          </p:spPr>
          <p:txBody>
            <a:bodyPr lIns="76200" tIns="76200" rIns="76200" bIns="76200" rtlCol="0" anchor="ctr"/>
            <a:lstStyle/>
            <a:p>
              <a:pPr algn="ctr">
                <a:lnSpc>
                  <a:spcPts val="6720"/>
                </a:lnSpc>
              </a:pPr>
              <a:endParaRPr/>
            </a:p>
          </p:txBody>
        </p:sp>
      </p:grpSp>
      <p:sp>
        <p:nvSpPr>
          <p:cNvPr id="8" name="Freeform 8">
            <a:extLst>
              <a:ext uri="{C183D7F6-B498-43B3-948B-1728B52AA6E4}">
                <adec:decorative xmlns:adec="http://schemas.microsoft.com/office/drawing/2017/decorative" xmlns="" val="1"/>
              </a:ext>
            </a:extLst>
          </p:cNvPr>
          <p:cNvSpPr/>
          <p:nvPr/>
        </p:nvSpPr>
        <p:spPr>
          <a:xfrm>
            <a:off x="-3574142" y="-208653"/>
            <a:ext cx="9875520" cy="3431743"/>
          </a:xfrm>
          <a:custGeom>
            <a:avLst/>
            <a:gdLst/>
            <a:ahLst/>
            <a:cxnLst/>
            <a:rect l="l" t="t" r="r" b="b"/>
            <a:pathLst>
              <a:path w="9875520" h="3431743">
                <a:moveTo>
                  <a:pt x="0" y="0"/>
                </a:moveTo>
                <a:lnTo>
                  <a:pt x="9875520" y="0"/>
                </a:lnTo>
                <a:lnTo>
                  <a:pt x="9875520" y="3431743"/>
                </a:lnTo>
                <a:lnTo>
                  <a:pt x="0" y="3431743"/>
                </a:lnTo>
                <a:lnTo>
                  <a:pt x="0" y="0"/>
                </a:lnTo>
                <a:close/>
              </a:path>
            </a:pathLst>
          </a:custGeom>
          <a:blipFill>
            <a:blip r:embed="rId2">
              <a:extLst>
                <a:ext uri="{96DAC541-7B7A-43D3-8B79-37D633B846F1}">
                  <asvg:svgBlip xmlns:asvg="http://schemas.microsoft.com/office/drawing/2016/SVG/main" xmlns="" r:embed="rId3"/>
                </a:ext>
              </a:extLst>
            </a:blip>
            <a:stretch>
              <a:fillRect/>
            </a:stretch>
          </a:blipFill>
        </p:spPr>
      </p:sp>
      <p:sp>
        <p:nvSpPr>
          <p:cNvPr id="10" name="Freeform 10">
            <a:extLst>
              <a:ext uri="{C183D7F6-B498-43B3-948B-1728B52AA6E4}">
                <adec:decorative xmlns:adec="http://schemas.microsoft.com/office/drawing/2017/decorative" xmlns="" val="1"/>
              </a:ext>
            </a:extLst>
          </p:cNvPr>
          <p:cNvSpPr/>
          <p:nvPr/>
        </p:nvSpPr>
        <p:spPr>
          <a:xfrm flipH="1">
            <a:off x="37589544" y="-180078"/>
            <a:ext cx="9875520" cy="3431743"/>
          </a:xfrm>
          <a:custGeom>
            <a:avLst/>
            <a:gdLst/>
            <a:ahLst/>
            <a:cxnLst/>
            <a:rect l="l" t="t" r="r" b="b"/>
            <a:pathLst>
              <a:path w="9875520" h="3431743">
                <a:moveTo>
                  <a:pt x="9875520" y="0"/>
                </a:moveTo>
                <a:lnTo>
                  <a:pt x="0" y="0"/>
                </a:lnTo>
                <a:lnTo>
                  <a:pt x="0" y="3431743"/>
                </a:lnTo>
                <a:lnTo>
                  <a:pt x="9875520" y="3431743"/>
                </a:lnTo>
                <a:lnTo>
                  <a:pt x="9875520" y="0"/>
                </a:lnTo>
                <a:close/>
              </a:path>
            </a:pathLst>
          </a:custGeom>
          <a:blipFill>
            <a:blip r:embed="rId2">
              <a:extLst>
                <a:ext uri="{96DAC541-7B7A-43D3-8B79-37D633B846F1}">
                  <asvg:svgBlip xmlns:asvg="http://schemas.microsoft.com/office/drawing/2016/SVG/main" xmlns="" r:embed="rId3"/>
                </a:ext>
              </a:extLst>
            </a:blip>
            <a:stretch>
              <a:fillRect/>
            </a:stretch>
          </a:blipFill>
        </p:spPr>
      </p:sp>
      <p:grpSp>
        <p:nvGrpSpPr>
          <p:cNvPr id="11" name="Group 11"/>
          <p:cNvGrpSpPr/>
          <p:nvPr/>
        </p:nvGrpSpPr>
        <p:grpSpPr>
          <a:xfrm>
            <a:off x="3291840" y="4874777"/>
            <a:ext cx="37307520" cy="2154555"/>
            <a:chOff x="0" y="0"/>
            <a:chExt cx="4094104" cy="236440"/>
          </a:xfrm>
        </p:grpSpPr>
        <p:sp>
          <p:nvSpPr>
            <p:cNvPr id="12" name="Freeform 12">
              <a:extLst>
                <a:ext uri="{C183D7F6-B498-43B3-948B-1728B52AA6E4}">
                  <adec:decorative xmlns:adec="http://schemas.microsoft.com/office/drawing/2017/decorative" xmlns="" val="1"/>
                </a:ext>
              </a:extLst>
            </p:cNvPr>
            <p:cNvSpPr/>
            <p:nvPr/>
          </p:nvSpPr>
          <p:spPr>
            <a:xfrm>
              <a:off x="0" y="0"/>
              <a:ext cx="4094104" cy="236440"/>
            </a:xfrm>
            <a:custGeom>
              <a:avLst/>
              <a:gdLst/>
              <a:ahLst/>
              <a:cxnLst/>
              <a:rect l="l" t="t" r="r" b="b"/>
              <a:pathLst>
                <a:path w="4094104" h="236440">
                  <a:moveTo>
                    <a:pt x="12451" y="0"/>
                  </a:moveTo>
                  <a:lnTo>
                    <a:pt x="4081653" y="0"/>
                  </a:lnTo>
                  <a:cubicBezTo>
                    <a:pt x="4088529" y="0"/>
                    <a:pt x="4094104" y="5574"/>
                    <a:pt x="4094104" y="12451"/>
                  </a:cubicBezTo>
                  <a:lnTo>
                    <a:pt x="4094104" y="223989"/>
                  </a:lnTo>
                  <a:cubicBezTo>
                    <a:pt x="4094104" y="230865"/>
                    <a:pt x="4088529" y="236440"/>
                    <a:pt x="4081653" y="236440"/>
                  </a:cubicBezTo>
                  <a:lnTo>
                    <a:pt x="12451" y="236440"/>
                  </a:lnTo>
                  <a:cubicBezTo>
                    <a:pt x="5574" y="236440"/>
                    <a:pt x="0" y="230865"/>
                    <a:pt x="0" y="223989"/>
                  </a:cubicBezTo>
                  <a:lnTo>
                    <a:pt x="0" y="12451"/>
                  </a:lnTo>
                  <a:cubicBezTo>
                    <a:pt x="0" y="5574"/>
                    <a:pt x="5574" y="0"/>
                    <a:pt x="12451" y="0"/>
                  </a:cubicBezTo>
                  <a:close/>
                </a:path>
              </a:pathLst>
            </a:custGeom>
            <a:solidFill>
              <a:srgbClr val="B9E9EB"/>
            </a:solidFill>
          </p:spPr>
        </p:sp>
        <p:sp>
          <p:nvSpPr>
            <p:cNvPr id="13" name="TextBox 13"/>
            <p:cNvSpPr txBox="1"/>
            <p:nvPr/>
          </p:nvSpPr>
          <p:spPr>
            <a:xfrm>
              <a:off x="0" y="-95250"/>
              <a:ext cx="4094104" cy="331690"/>
            </a:xfrm>
            <a:prstGeom prst="rect">
              <a:avLst/>
            </a:prstGeom>
          </p:spPr>
          <p:txBody>
            <a:bodyPr lIns="76200" tIns="76200" rIns="76200" bIns="76200" rtlCol="0" anchor="ctr"/>
            <a:lstStyle/>
            <a:p>
              <a:pPr algn="ctr">
                <a:lnSpc>
                  <a:spcPts val="6720"/>
                </a:lnSpc>
              </a:pPr>
              <a:endParaRPr/>
            </a:p>
          </p:txBody>
        </p:sp>
      </p:grpSp>
      <p:grpSp>
        <p:nvGrpSpPr>
          <p:cNvPr id="14" name="Group 14"/>
          <p:cNvGrpSpPr/>
          <p:nvPr/>
        </p:nvGrpSpPr>
        <p:grpSpPr>
          <a:xfrm>
            <a:off x="-708010" y="7129836"/>
            <a:ext cx="13600626" cy="26255725"/>
            <a:chOff x="0" y="0"/>
            <a:chExt cx="1492524" cy="2795737"/>
          </a:xfrm>
        </p:grpSpPr>
        <p:sp>
          <p:nvSpPr>
            <p:cNvPr id="15" name="Freeform 15">
              <a:extLst>
                <a:ext uri="{C183D7F6-B498-43B3-948B-1728B52AA6E4}">
                  <adec:decorative xmlns:adec="http://schemas.microsoft.com/office/drawing/2017/decorative" xmlns="" val="1"/>
                </a:ext>
              </a:extLst>
            </p:cNvPr>
            <p:cNvSpPr/>
            <p:nvPr/>
          </p:nvSpPr>
          <p:spPr>
            <a:xfrm>
              <a:off x="0" y="0"/>
              <a:ext cx="1492524" cy="2795737"/>
            </a:xfrm>
            <a:custGeom>
              <a:avLst/>
              <a:gdLst/>
              <a:ahLst/>
              <a:cxnLst/>
              <a:rect l="l" t="t" r="r" b="b"/>
              <a:pathLst>
                <a:path w="1492524" h="2795737">
                  <a:moveTo>
                    <a:pt x="34154" y="0"/>
                  </a:moveTo>
                  <a:lnTo>
                    <a:pt x="1458370" y="0"/>
                  </a:lnTo>
                  <a:cubicBezTo>
                    <a:pt x="1467428" y="0"/>
                    <a:pt x="1476116" y="3598"/>
                    <a:pt x="1482521" y="10003"/>
                  </a:cubicBezTo>
                  <a:cubicBezTo>
                    <a:pt x="1488926" y="16409"/>
                    <a:pt x="1492524" y="25096"/>
                    <a:pt x="1492524" y="34154"/>
                  </a:cubicBezTo>
                  <a:lnTo>
                    <a:pt x="1492524" y="2761583"/>
                  </a:lnTo>
                  <a:cubicBezTo>
                    <a:pt x="1492524" y="2780445"/>
                    <a:pt x="1477233" y="2795737"/>
                    <a:pt x="1458370" y="2795737"/>
                  </a:cubicBezTo>
                  <a:lnTo>
                    <a:pt x="34154" y="2795737"/>
                  </a:lnTo>
                  <a:cubicBezTo>
                    <a:pt x="15291" y="2795737"/>
                    <a:pt x="0" y="2780445"/>
                    <a:pt x="0" y="2761583"/>
                  </a:cubicBezTo>
                  <a:lnTo>
                    <a:pt x="0" y="34154"/>
                  </a:lnTo>
                  <a:cubicBezTo>
                    <a:pt x="0" y="15291"/>
                    <a:pt x="15291" y="0"/>
                    <a:pt x="34154" y="0"/>
                  </a:cubicBezTo>
                  <a:close/>
                </a:path>
              </a:pathLst>
            </a:custGeom>
            <a:solidFill>
              <a:srgbClr val="B9E9EB"/>
            </a:solidFill>
          </p:spPr>
        </p:sp>
        <p:sp>
          <p:nvSpPr>
            <p:cNvPr id="16" name="TextBox 16"/>
            <p:cNvSpPr txBox="1"/>
            <p:nvPr/>
          </p:nvSpPr>
          <p:spPr>
            <a:xfrm>
              <a:off x="0" y="-95250"/>
              <a:ext cx="1492524" cy="2890987"/>
            </a:xfrm>
            <a:prstGeom prst="rect">
              <a:avLst/>
            </a:prstGeom>
          </p:spPr>
          <p:txBody>
            <a:bodyPr lIns="76200" tIns="76200" rIns="76200" bIns="76200" rtlCol="0" anchor="ctr"/>
            <a:lstStyle/>
            <a:p>
              <a:pPr algn="ctr">
                <a:lnSpc>
                  <a:spcPts val="6720"/>
                </a:lnSpc>
              </a:pPr>
              <a:endParaRPr/>
            </a:p>
          </p:txBody>
        </p:sp>
      </p:grpSp>
      <p:grpSp>
        <p:nvGrpSpPr>
          <p:cNvPr id="17" name="Group 17"/>
          <p:cNvGrpSpPr/>
          <p:nvPr/>
        </p:nvGrpSpPr>
        <p:grpSpPr>
          <a:xfrm>
            <a:off x="13385794" y="7509725"/>
            <a:ext cx="16986263" cy="11229924"/>
            <a:chOff x="0" y="0"/>
            <a:chExt cx="1864062" cy="1181121"/>
          </a:xfrm>
        </p:grpSpPr>
        <p:sp>
          <p:nvSpPr>
            <p:cNvPr id="18" name="Freeform 18">
              <a:extLst>
                <a:ext uri="{C183D7F6-B498-43B3-948B-1728B52AA6E4}">
                  <adec:decorative xmlns:adec="http://schemas.microsoft.com/office/drawing/2017/decorative" xmlns="" val="1"/>
                </a:ext>
              </a:extLst>
            </p:cNvPr>
            <p:cNvSpPr/>
            <p:nvPr/>
          </p:nvSpPr>
          <p:spPr>
            <a:xfrm>
              <a:off x="0" y="0"/>
              <a:ext cx="1864062" cy="1181121"/>
            </a:xfrm>
            <a:custGeom>
              <a:avLst/>
              <a:gdLst/>
              <a:ahLst/>
              <a:cxnLst/>
              <a:rect l="l" t="t" r="r" b="b"/>
              <a:pathLst>
                <a:path w="1864062" h="1181121">
                  <a:moveTo>
                    <a:pt x="27347" y="0"/>
                  </a:moveTo>
                  <a:lnTo>
                    <a:pt x="1836715" y="0"/>
                  </a:lnTo>
                  <a:cubicBezTo>
                    <a:pt x="1843968" y="0"/>
                    <a:pt x="1850924" y="2881"/>
                    <a:pt x="1856052" y="8010"/>
                  </a:cubicBezTo>
                  <a:cubicBezTo>
                    <a:pt x="1861181" y="13138"/>
                    <a:pt x="1864062" y="20094"/>
                    <a:pt x="1864062" y="27347"/>
                  </a:cubicBezTo>
                  <a:lnTo>
                    <a:pt x="1864062" y="1153774"/>
                  </a:lnTo>
                  <a:cubicBezTo>
                    <a:pt x="1864062" y="1168877"/>
                    <a:pt x="1851818" y="1181121"/>
                    <a:pt x="1836715" y="1181121"/>
                  </a:cubicBezTo>
                  <a:lnTo>
                    <a:pt x="27347" y="1181121"/>
                  </a:lnTo>
                  <a:cubicBezTo>
                    <a:pt x="12243" y="1181121"/>
                    <a:pt x="0" y="1168877"/>
                    <a:pt x="0" y="1153774"/>
                  </a:cubicBezTo>
                  <a:lnTo>
                    <a:pt x="0" y="27347"/>
                  </a:lnTo>
                  <a:cubicBezTo>
                    <a:pt x="0" y="12243"/>
                    <a:pt x="12243" y="0"/>
                    <a:pt x="27347" y="0"/>
                  </a:cubicBezTo>
                  <a:close/>
                </a:path>
              </a:pathLst>
            </a:custGeom>
            <a:solidFill>
              <a:srgbClr val="B9E9EB"/>
            </a:solidFill>
          </p:spPr>
        </p:sp>
        <p:sp>
          <p:nvSpPr>
            <p:cNvPr id="19" name="TextBox 19"/>
            <p:cNvSpPr txBox="1"/>
            <p:nvPr/>
          </p:nvSpPr>
          <p:spPr>
            <a:xfrm>
              <a:off x="0" y="-85725"/>
              <a:ext cx="1864062" cy="1266846"/>
            </a:xfrm>
            <a:prstGeom prst="rect">
              <a:avLst/>
            </a:prstGeom>
          </p:spPr>
          <p:txBody>
            <a:bodyPr lIns="76200" tIns="76200" rIns="76200" bIns="76200" rtlCol="0" anchor="ctr"/>
            <a:lstStyle/>
            <a:p>
              <a:pPr algn="ctr">
                <a:lnSpc>
                  <a:spcPts val="6440"/>
                </a:lnSpc>
              </a:pPr>
              <a:endParaRPr/>
            </a:p>
          </p:txBody>
        </p:sp>
      </p:grpSp>
      <p:grpSp>
        <p:nvGrpSpPr>
          <p:cNvPr id="20" name="Group 20"/>
          <p:cNvGrpSpPr/>
          <p:nvPr/>
        </p:nvGrpSpPr>
        <p:grpSpPr>
          <a:xfrm>
            <a:off x="31089113" y="7442252"/>
            <a:ext cx="13781039" cy="9537520"/>
            <a:chOff x="0" y="0"/>
            <a:chExt cx="1512323" cy="1756608"/>
          </a:xfrm>
        </p:grpSpPr>
        <p:sp>
          <p:nvSpPr>
            <p:cNvPr id="21" name="Freeform 21">
              <a:extLst>
                <a:ext uri="{C183D7F6-B498-43B3-948B-1728B52AA6E4}">
                  <adec:decorative xmlns:adec="http://schemas.microsoft.com/office/drawing/2017/decorative" xmlns="" val="1"/>
                </a:ext>
              </a:extLst>
            </p:cNvPr>
            <p:cNvSpPr/>
            <p:nvPr/>
          </p:nvSpPr>
          <p:spPr>
            <a:xfrm>
              <a:off x="0" y="0"/>
              <a:ext cx="1512323" cy="1756608"/>
            </a:xfrm>
            <a:custGeom>
              <a:avLst/>
              <a:gdLst/>
              <a:ahLst/>
              <a:cxnLst/>
              <a:rect l="l" t="t" r="r" b="b"/>
              <a:pathLst>
                <a:path w="1512323" h="1756608">
                  <a:moveTo>
                    <a:pt x="33707" y="0"/>
                  </a:moveTo>
                  <a:lnTo>
                    <a:pt x="1478616" y="0"/>
                  </a:lnTo>
                  <a:cubicBezTo>
                    <a:pt x="1497231" y="0"/>
                    <a:pt x="1512323" y="15091"/>
                    <a:pt x="1512323" y="33707"/>
                  </a:cubicBezTo>
                  <a:lnTo>
                    <a:pt x="1512323" y="1722901"/>
                  </a:lnTo>
                  <a:cubicBezTo>
                    <a:pt x="1512323" y="1741517"/>
                    <a:pt x="1497231" y="1756608"/>
                    <a:pt x="1478616" y="1756608"/>
                  </a:cubicBezTo>
                  <a:lnTo>
                    <a:pt x="33707" y="1756608"/>
                  </a:lnTo>
                  <a:cubicBezTo>
                    <a:pt x="24767" y="1756608"/>
                    <a:pt x="16194" y="1753057"/>
                    <a:pt x="9873" y="1746736"/>
                  </a:cubicBezTo>
                  <a:cubicBezTo>
                    <a:pt x="3551" y="1740415"/>
                    <a:pt x="0" y="1731841"/>
                    <a:pt x="0" y="1722901"/>
                  </a:cubicBezTo>
                  <a:lnTo>
                    <a:pt x="0" y="33707"/>
                  </a:lnTo>
                  <a:cubicBezTo>
                    <a:pt x="0" y="15091"/>
                    <a:pt x="15091" y="0"/>
                    <a:pt x="33707" y="0"/>
                  </a:cubicBezTo>
                  <a:close/>
                </a:path>
              </a:pathLst>
            </a:custGeom>
            <a:solidFill>
              <a:srgbClr val="B9E9EB"/>
            </a:solidFill>
          </p:spPr>
        </p:sp>
        <p:sp>
          <p:nvSpPr>
            <p:cNvPr id="22" name="TextBox 22"/>
            <p:cNvSpPr txBox="1"/>
            <p:nvPr/>
          </p:nvSpPr>
          <p:spPr>
            <a:xfrm>
              <a:off x="0" y="-95250"/>
              <a:ext cx="1512323" cy="1851858"/>
            </a:xfrm>
            <a:prstGeom prst="rect">
              <a:avLst/>
            </a:prstGeom>
          </p:spPr>
          <p:txBody>
            <a:bodyPr lIns="76200" tIns="76200" rIns="76200" bIns="76200" rtlCol="0" anchor="ctr"/>
            <a:lstStyle/>
            <a:p>
              <a:pPr algn="ctr">
                <a:lnSpc>
                  <a:spcPts val="6720"/>
                </a:lnSpc>
              </a:pPr>
              <a:endParaRPr/>
            </a:p>
          </p:txBody>
        </p:sp>
      </p:grpSp>
      <p:grpSp>
        <p:nvGrpSpPr>
          <p:cNvPr id="24" name="Group 24"/>
          <p:cNvGrpSpPr/>
          <p:nvPr/>
        </p:nvGrpSpPr>
        <p:grpSpPr>
          <a:xfrm>
            <a:off x="13385794" y="17734708"/>
            <a:ext cx="16919727" cy="14879572"/>
            <a:chOff x="0" y="-95250"/>
            <a:chExt cx="1856760" cy="954182"/>
          </a:xfrm>
        </p:grpSpPr>
        <p:sp>
          <p:nvSpPr>
            <p:cNvPr id="25" name="Freeform 25">
              <a:extLst>
                <a:ext uri="{C183D7F6-B498-43B3-948B-1728B52AA6E4}">
                  <adec:decorative xmlns:adec="http://schemas.microsoft.com/office/drawing/2017/decorative" xmlns="" val="1"/>
                </a:ext>
              </a:extLst>
            </p:cNvPr>
            <p:cNvSpPr/>
            <p:nvPr/>
          </p:nvSpPr>
          <p:spPr>
            <a:xfrm>
              <a:off x="0" y="0"/>
              <a:ext cx="1856760" cy="565830"/>
            </a:xfrm>
            <a:custGeom>
              <a:avLst/>
              <a:gdLst/>
              <a:ahLst/>
              <a:cxnLst/>
              <a:rect l="l" t="t" r="r" b="b"/>
              <a:pathLst>
                <a:path w="1856760" h="858932">
                  <a:moveTo>
                    <a:pt x="27454" y="0"/>
                  </a:moveTo>
                  <a:lnTo>
                    <a:pt x="1829306" y="0"/>
                  </a:lnTo>
                  <a:cubicBezTo>
                    <a:pt x="1844469" y="0"/>
                    <a:pt x="1856760" y="12292"/>
                    <a:pt x="1856760" y="27454"/>
                  </a:cubicBezTo>
                  <a:lnTo>
                    <a:pt x="1856760" y="831478"/>
                  </a:lnTo>
                  <a:cubicBezTo>
                    <a:pt x="1856760" y="838760"/>
                    <a:pt x="1853868" y="845743"/>
                    <a:pt x="1848719" y="850891"/>
                  </a:cubicBezTo>
                  <a:cubicBezTo>
                    <a:pt x="1843570" y="856040"/>
                    <a:pt x="1836587" y="858932"/>
                    <a:pt x="1829306" y="858932"/>
                  </a:cubicBezTo>
                  <a:lnTo>
                    <a:pt x="27454" y="858932"/>
                  </a:lnTo>
                  <a:cubicBezTo>
                    <a:pt x="12292" y="858932"/>
                    <a:pt x="0" y="846641"/>
                    <a:pt x="0" y="831478"/>
                  </a:cubicBezTo>
                  <a:lnTo>
                    <a:pt x="0" y="27454"/>
                  </a:lnTo>
                  <a:cubicBezTo>
                    <a:pt x="0" y="12292"/>
                    <a:pt x="12292" y="0"/>
                    <a:pt x="27454" y="0"/>
                  </a:cubicBezTo>
                  <a:close/>
                </a:path>
              </a:pathLst>
            </a:custGeom>
            <a:solidFill>
              <a:srgbClr val="B9E9EB"/>
            </a:solidFill>
          </p:spPr>
        </p:sp>
        <p:sp>
          <p:nvSpPr>
            <p:cNvPr id="26" name="TextBox 26"/>
            <p:cNvSpPr txBox="1"/>
            <p:nvPr/>
          </p:nvSpPr>
          <p:spPr>
            <a:xfrm>
              <a:off x="0" y="-95250"/>
              <a:ext cx="1856760" cy="954182"/>
            </a:xfrm>
            <a:prstGeom prst="rect">
              <a:avLst/>
            </a:prstGeom>
          </p:spPr>
          <p:txBody>
            <a:bodyPr lIns="76200" tIns="76200" rIns="76200" bIns="76200" rtlCol="0" anchor="ctr"/>
            <a:lstStyle/>
            <a:p>
              <a:pPr algn="ctr">
                <a:lnSpc>
                  <a:spcPts val="6720"/>
                </a:lnSpc>
              </a:pPr>
              <a:endParaRPr/>
            </a:p>
          </p:txBody>
        </p:sp>
      </p:grpSp>
      <p:sp>
        <p:nvSpPr>
          <p:cNvPr id="32" name="TextBox 32"/>
          <p:cNvSpPr txBox="1"/>
          <p:nvPr/>
        </p:nvSpPr>
        <p:spPr>
          <a:xfrm>
            <a:off x="13702446" y="8010327"/>
            <a:ext cx="11308163" cy="829073"/>
          </a:xfrm>
          <a:prstGeom prst="rect">
            <a:avLst/>
          </a:prstGeom>
        </p:spPr>
        <p:txBody>
          <a:bodyPr wrap="square" lIns="0" tIns="0" rIns="0" bIns="0" rtlCol="0" anchor="t">
            <a:spAutoFit/>
          </a:bodyPr>
          <a:lstStyle/>
          <a:p>
            <a:pPr algn="ctr">
              <a:lnSpc>
                <a:spcPts val="6720"/>
              </a:lnSpc>
            </a:pPr>
            <a:r>
              <a:rPr lang="en-US" sz="4800" dirty="0">
                <a:solidFill>
                  <a:srgbClr val="000000"/>
                </a:solidFill>
                <a:latin typeface="League Spartan"/>
                <a:ea typeface="League Spartan"/>
                <a:cs typeface="League Spartan"/>
                <a:sym typeface="League Spartan"/>
              </a:rPr>
              <a:t>3. </a:t>
            </a:r>
            <a:r>
              <a:rPr lang="en-US" sz="4800" dirty="0" err="1">
                <a:solidFill>
                  <a:srgbClr val="000000"/>
                </a:solidFill>
                <a:latin typeface="League Spartan"/>
                <a:ea typeface="League Spartan"/>
                <a:cs typeface="League Spartan"/>
                <a:sym typeface="League Spartan"/>
              </a:rPr>
              <a:t>Behavioural</a:t>
            </a:r>
            <a:r>
              <a:rPr lang="en-US" sz="4800" dirty="0">
                <a:solidFill>
                  <a:srgbClr val="000000"/>
                </a:solidFill>
                <a:latin typeface="League Spartan"/>
                <a:ea typeface="League Spartan"/>
                <a:cs typeface="League Spartan"/>
                <a:sym typeface="League Spartan"/>
              </a:rPr>
              <a:t> Change Theory</a:t>
            </a:r>
          </a:p>
        </p:txBody>
      </p:sp>
      <p:sp>
        <p:nvSpPr>
          <p:cNvPr id="33" name="TextBox 33"/>
          <p:cNvSpPr txBox="1"/>
          <p:nvPr/>
        </p:nvSpPr>
        <p:spPr>
          <a:xfrm>
            <a:off x="1588621" y="24670735"/>
            <a:ext cx="9051425" cy="1688283"/>
          </a:xfrm>
          <a:prstGeom prst="rect">
            <a:avLst/>
          </a:prstGeom>
        </p:spPr>
        <p:txBody>
          <a:bodyPr lIns="0" tIns="0" rIns="0" bIns="0" rtlCol="0" anchor="t">
            <a:spAutoFit/>
          </a:bodyPr>
          <a:lstStyle/>
          <a:p>
            <a:pPr algn="ctr">
              <a:lnSpc>
                <a:spcPts val="6720"/>
              </a:lnSpc>
            </a:pPr>
            <a:r>
              <a:rPr lang="en-US" sz="4800" dirty="0">
                <a:solidFill>
                  <a:srgbClr val="000000"/>
                </a:solidFill>
                <a:latin typeface="League Spartan"/>
                <a:ea typeface="League Spartan"/>
                <a:cs typeface="League Spartan"/>
                <a:sym typeface="League Spartan"/>
              </a:rPr>
              <a:t>2. Health Promotion Values and Principles</a:t>
            </a:r>
          </a:p>
        </p:txBody>
      </p:sp>
      <p:sp>
        <p:nvSpPr>
          <p:cNvPr id="34" name="TextBox 34"/>
          <p:cNvSpPr txBox="1"/>
          <p:nvPr/>
        </p:nvSpPr>
        <p:spPr>
          <a:xfrm>
            <a:off x="-440069" y="26683089"/>
            <a:ext cx="13108807" cy="6256777"/>
          </a:xfrm>
          <a:prstGeom prst="rect">
            <a:avLst/>
          </a:prstGeom>
        </p:spPr>
        <p:txBody>
          <a:bodyPr wrap="square" lIns="0" tIns="0" rIns="0" bIns="0" rtlCol="0" anchor="t">
            <a:spAutoFit/>
          </a:bodyPr>
          <a:lstStyle/>
          <a:p>
            <a:pPr algn="just">
              <a:lnSpc>
                <a:spcPts val="3499"/>
              </a:lnSpc>
            </a:pPr>
            <a:r>
              <a:rPr lang="en-US" sz="2499" dirty="0">
                <a:solidFill>
                  <a:srgbClr val="000000"/>
                </a:solidFill>
                <a:latin typeface="ABeeZee"/>
                <a:ea typeface="ABeeZee"/>
                <a:cs typeface="ABeeZee"/>
                <a:sym typeface="ABeeZee"/>
              </a:rPr>
              <a:t>Social support, empowerment, equity and individual involvement affect health promotion. Health information and self-management are emphasized. Health promotion initiatives may be advantageous for low income populations because of their wide reach and fair accessibility (Appelbaum and Hare, 1996). The Ottawa Charter for Health Promotion encourages citizen empowerment, the implementation of effective policies, and the creation of healthy surroundings. Over time, participation and engagement in the community are beneficial to one's health (World Health Organization , 2024). </a:t>
            </a:r>
          </a:p>
          <a:p>
            <a:pPr algn="just">
              <a:lnSpc>
                <a:spcPts val="3499"/>
              </a:lnSpc>
            </a:pPr>
            <a:r>
              <a:rPr lang="en-US" sz="2499" dirty="0">
                <a:solidFill>
                  <a:srgbClr val="000000"/>
                </a:solidFill>
                <a:latin typeface="ABeeZee"/>
                <a:ea typeface="ABeeZee"/>
                <a:cs typeface="ABeeZee"/>
                <a:sym typeface="ABeeZee"/>
              </a:rPr>
              <a:t>This set of principles is complemented by the Apple Watch's ability to provide personal data and input that can be used for health management (Ackerman, 2018). In addition to encouraging exercise and mindfulness-based stress management, it also encourages self-management of chronic diseases. The Apple Watch promotes equity by making health monitoring technologies accessible to a wide range of socioeconomic groups at a price that is affordable to them (Gold et al., 2021).</a:t>
            </a:r>
          </a:p>
        </p:txBody>
      </p:sp>
      <p:sp>
        <p:nvSpPr>
          <p:cNvPr id="35" name="TextBox 35"/>
          <p:cNvSpPr txBox="1"/>
          <p:nvPr/>
        </p:nvSpPr>
        <p:spPr>
          <a:xfrm>
            <a:off x="15997028" y="5012890"/>
            <a:ext cx="16169497" cy="829073"/>
          </a:xfrm>
          <a:prstGeom prst="rect">
            <a:avLst/>
          </a:prstGeom>
        </p:spPr>
        <p:txBody>
          <a:bodyPr lIns="0" tIns="0" rIns="0" bIns="0" rtlCol="0" anchor="t">
            <a:spAutoFit/>
          </a:bodyPr>
          <a:lstStyle/>
          <a:p>
            <a:pPr algn="ctr">
              <a:lnSpc>
                <a:spcPts val="6720"/>
              </a:lnSpc>
            </a:pPr>
            <a:r>
              <a:rPr lang="en-US" sz="4800" dirty="0">
                <a:solidFill>
                  <a:srgbClr val="000000"/>
                </a:solidFill>
                <a:latin typeface="League Spartan"/>
                <a:ea typeface="League Spartan"/>
                <a:cs typeface="League Spartan"/>
                <a:sym typeface="League Spartan"/>
              </a:rPr>
              <a:t>Submitted by</a:t>
            </a:r>
          </a:p>
        </p:txBody>
      </p:sp>
      <p:sp>
        <p:nvSpPr>
          <p:cNvPr id="36" name="TextBox 36"/>
          <p:cNvSpPr txBox="1"/>
          <p:nvPr/>
        </p:nvSpPr>
        <p:spPr>
          <a:xfrm>
            <a:off x="15896178" y="5865863"/>
            <a:ext cx="16169497" cy="1077218"/>
          </a:xfrm>
          <a:prstGeom prst="rect">
            <a:avLst/>
          </a:prstGeom>
        </p:spPr>
        <p:txBody>
          <a:bodyPr lIns="0" tIns="0" rIns="0" bIns="0" rtlCol="0" anchor="t">
            <a:spAutoFit/>
          </a:bodyPr>
          <a:lstStyle/>
          <a:p>
            <a:pPr algn="ctr">
              <a:lnSpc>
                <a:spcPts val="4199"/>
              </a:lnSpc>
            </a:pPr>
            <a:r>
              <a:rPr lang="en-US" sz="2999" dirty="0">
                <a:solidFill>
                  <a:srgbClr val="000000"/>
                </a:solidFill>
                <a:latin typeface="ABeeZee"/>
                <a:ea typeface="ABeeZee"/>
                <a:cs typeface="ABeeZee"/>
                <a:sym typeface="ABeeZee"/>
              </a:rPr>
              <a:t>Name</a:t>
            </a:r>
            <a:r>
              <a:rPr lang="en-US" sz="2999" dirty="0" smtClean="0">
                <a:solidFill>
                  <a:srgbClr val="000000"/>
                </a:solidFill>
                <a:latin typeface="ABeeZee"/>
                <a:ea typeface="ABeeZee"/>
                <a:cs typeface="ABeeZee"/>
                <a:sym typeface="ABeeZee"/>
              </a:rPr>
              <a:t>:</a:t>
            </a:r>
            <a:r>
              <a:rPr lang="en-GB" sz="3200" b="1" dirty="0" smtClean="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rPr>
              <a:t> NAFISA RAHAT</a:t>
            </a:r>
            <a:endParaRPr lang="en-US" sz="2999" dirty="0">
              <a:solidFill>
                <a:srgbClr val="000000"/>
              </a:solidFill>
              <a:latin typeface="ABeeZee"/>
              <a:ea typeface="ABeeZee"/>
              <a:cs typeface="ABeeZee"/>
              <a:sym typeface="ABeeZee"/>
            </a:endParaRPr>
          </a:p>
          <a:p>
            <a:pPr algn="ctr">
              <a:lnSpc>
                <a:spcPts val="4199"/>
              </a:lnSpc>
            </a:pPr>
            <a:r>
              <a:rPr lang="en-US" sz="2999" dirty="0" smtClean="0">
                <a:solidFill>
                  <a:srgbClr val="000000"/>
                </a:solidFill>
                <a:latin typeface="ABeeZee"/>
                <a:ea typeface="ABeeZee"/>
                <a:cs typeface="ABeeZee"/>
                <a:sym typeface="ABeeZee"/>
              </a:rPr>
              <a:t>ID: </a:t>
            </a:r>
            <a:r>
              <a:rPr lang="en-GB" sz="3200" b="1" dirty="0" smtClean="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rPr>
              <a:t>2430268</a:t>
            </a:r>
            <a:endParaRPr lang="en-GB" sz="3200" i="1" dirty="0" smtClean="0"/>
          </a:p>
        </p:txBody>
      </p:sp>
      <p:sp>
        <p:nvSpPr>
          <p:cNvPr id="37" name="TextBox 37"/>
          <p:cNvSpPr txBox="1"/>
          <p:nvPr/>
        </p:nvSpPr>
        <p:spPr>
          <a:xfrm>
            <a:off x="813213" y="7442251"/>
            <a:ext cx="11349352" cy="829073"/>
          </a:xfrm>
          <a:prstGeom prst="rect">
            <a:avLst/>
          </a:prstGeom>
        </p:spPr>
        <p:txBody>
          <a:bodyPr lIns="0" tIns="0" rIns="0" bIns="0" rtlCol="0" anchor="t">
            <a:spAutoFit/>
          </a:bodyPr>
          <a:lstStyle/>
          <a:p>
            <a:pPr algn="ctr">
              <a:lnSpc>
                <a:spcPts val="6720"/>
              </a:lnSpc>
            </a:pPr>
            <a:r>
              <a:rPr lang="en-US" sz="4800" dirty="0">
                <a:solidFill>
                  <a:srgbClr val="000000"/>
                </a:solidFill>
                <a:latin typeface="League Spartan"/>
                <a:ea typeface="League Spartan"/>
                <a:cs typeface="League Spartan"/>
                <a:sym typeface="League Spartan"/>
              </a:rPr>
              <a:t>1. Background</a:t>
            </a:r>
          </a:p>
        </p:txBody>
      </p:sp>
      <p:sp>
        <p:nvSpPr>
          <p:cNvPr id="38" name="TextBox 38"/>
          <p:cNvSpPr txBox="1"/>
          <p:nvPr/>
        </p:nvSpPr>
        <p:spPr>
          <a:xfrm>
            <a:off x="-228601" y="8179431"/>
            <a:ext cx="12897339" cy="8507394"/>
          </a:xfrm>
          <a:prstGeom prst="rect">
            <a:avLst/>
          </a:prstGeom>
        </p:spPr>
        <p:txBody>
          <a:bodyPr wrap="square" lIns="0" tIns="0" rIns="0" bIns="0" rtlCol="0" anchor="t">
            <a:spAutoFit/>
          </a:bodyPr>
          <a:lstStyle/>
          <a:p>
            <a:pPr algn="just">
              <a:lnSpc>
                <a:spcPts val="3749"/>
              </a:lnSpc>
            </a:pPr>
            <a:r>
              <a:rPr lang="en-US" sz="2499" dirty="0">
                <a:solidFill>
                  <a:srgbClr val="000000"/>
                </a:solidFill>
                <a:latin typeface="ABeeZee"/>
                <a:ea typeface="ABeeZee"/>
                <a:cs typeface="ABeeZee"/>
                <a:sym typeface="ABeeZee"/>
              </a:rPr>
              <a:t>Uninterrupted threats to health globally, such as heart disease and a lack of exercise, persist. Being inactive is also associated with an increased risk of cardiovascular diseases, diabetes, and a number of cancers according to the World Health </a:t>
            </a:r>
            <a:r>
              <a:rPr lang="en-US" sz="2499" dirty="0" err="1">
                <a:solidFill>
                  <a:srgbClr val="000000"/>
                </a:solidFill>
                <a:latin typeface="ABeeZee"/>
                <a:ea typeface="ABeeZee"/>
                <a:cs typeface="ABeeZee"/>
                <a:sym typeface="ABeeZee"/>
              </a:rPr>
              <a:t>Organisation</a:t>
            </a:r>
            <a:r>
              <a:rPr lang="en-US" sz="2499" dirty="0">
                <a:solidFill>
                  <a:srgbClr val="000000"/>
                </a:solidFill>
                <a:latin typeface="ABeeZee"/>
                <a:ea typeface="ABeeZee"/>
                <a:cs typeface="ABeeZee"/>
                <a:sym typeface="ABeeZee"/>
              </a:rPr>
              <a:t> (WHO), it increases the chances of dying prematurely. Wearable devices like the Apple Watch are good for health. The devices can monitor activity levels, heart rate and quality of sleep to help manage health (Apple, 2024).</a:t>
            </a:r>
          </a:p>
          <a:p>
            <a:pPr algn="just">
              <a:lnSpc>
                <a:spcPts val="3749"/>
              </a:lnSpc>
            </a:pPr>
            <a:endParaRPr lang="en-US" sz="2499" dirty="0">
              <a:solidFill>
                <a:srgbClr val="000000"/>
              </a:solidFill>
              <a:latin typeface="ABeeZee"/>
              <a:ea typeface="ABeeZee"/>
              <a:cs typeface="ABeeZee"/>
              <a:sym typeface="ABeeZee"/>
            </a:endParaRPr>
          </a:p>
          <a:p>
            <a:pPr algn="just">
              <a:lnSpc>
                <a:spcPts val="3749"/>
              </a:lnSpc>
            </a:pPr>
            <a:r>
              <a:rPr lang="en-US" sz="2499" dirty="0">
                <a:solidFill>
                  <a:srgbClr val="000000"/>
                </a:solidFill>
                <a:latin typeface="ABeeZee"/>
                <a:ea typeface="ABeeZee"/>
                <a:cs typeface="ABeeZee"/>
                <a:sym typeface="ABeeZee"/>
              </a:rPr>
              <a:t>However, public health efforts to help people stop smoking and get fit have been both digital and nondigital in form. Mobile fitness device applications often promote community participation (Seo and Ilies, 2009). They’re not always on, like a lot of wearables are. This continual monitoring requirement even around the clock is checked off that list thanks to the Apple Watch’s multi-health trackers (Razak and Muhammad, 2024).</a:t>
            </a:r>
          </a:p>
          <a:p>
            <a:pPr algn="just">
              <a:lnSpc>
                <a:spcPts val="3749"/>
              </a:lnSpc>
            </a:pPr>
            <a:r>
              <a:rPr lang="en-US" sz="2499" dirty="0">
                <a:solidFill>
                  <a:srgbClr val="000000"/>
                </a:solidFill>
                <a:latin typeface="ABeeZee"/>
                <a:ea typeface="ABeeZee"/>
                <a:cs typeface="ABeeZee"/>
                <a:sym typeface="ABeeZee"/>
              </a:rPr>
              <a:t>Not only it is about health and fitness, but this internet campaign can reach huge number of audiences if effectively </a:t>
            </a:r>
            <a:r>
              <a:rPr lang="en-US" sz="2499" dirty="0" err="1">
                <a:solidFill>
                  <a:srgbClr val="000000"/>
                </a:solidFill>
                <a:latin typeface="ABeeZee"/>
                <a:ea typeface="ABeeZee"/>
                <a:cs typeface="ABeeZee"/>
                <a:sym typeface="ABeeZee"/>
              </a:rPr>
              <a:t>utilised</a:t>
            </a:r>
            <a:r>
              <a:rPr lang="en-US" sz="2499" dirty="0">
                <a:solidFill>
                  <a:srgbClr val="000000"/>
                </a:solidFill>
                <a:latin typeface="ABeeZee"/>
                <a:ea typeface="ABeeZee"/>
                <a:cs typeface="ABeeZee"/>
                <a:sym typeface="ABeeZee"/>
              </a:rPr>
              <a:t>. Using data to compel you forward and a friendly interface that makes you comfortable wearing a device on the wrist, Apple's smartwatch could help eliminate some of those diseases we associate with sitting around all day (</a:t>
            </a:r>
            <a:r>
              <a:rPr lang="en-US" sz="2499" dirty="0" err="1">
                <a:solidFill>
                  <a:srgbClr val="000000"/>
                </a:solidFill>
                <a:latin typeface="ABeeZee"/>
                <a:ea typeface="ABeeZee"/>
                <a:cs typeface="ABeeZee"/>
                <a:sym typeface="ABeeZee"/>
              </a:rPr>
              <a:t>Löchner</a:t>
            </a:r>
            <a:r>
              <a:rPr lang="en-US" sz="2499" dirty="0">
                <a:solidFill>
                  <a:srgbClr val="000000"/>
                </a:solidFill>
                <a:latin typeface="ABeeZee"/>
                <a:ea typeface="ABeeZee"/>
                <a:cs typeface="ABeeZee"/>
                <a:sym typeface="ABeeZee"/>
              </a:rPr>
              <a:t> et al., 2025).</a:t>
            </a:r>
          </a:p>
        </p:txBody>
      </p:sp>
      <p:sp>
        <p:nvSpPr>
          <p:cNvPr id="39" name="TextBox 39"/>
          <p:cNvSpPr txBox="1"/>
          <p:nvPr/>
        </p:nvSpPr>
        <p:spPr>
          <a:xfrm>
            <a:off x="32166525" y="24192294"/>
            <a:ext cx="9051425" cy="816255"/>
          </a:xfrm>
          <a:prstGeom prst="rect">
            <a:avLst/>
          </a:prstGeom>
        </p:spPr>
        <p:txBody>
          <a:bodyPr lIns="0" tIns="0" rIns="0" bIns="0" rtlCol="0" anchor="t">
            <a:spAutoFit/>
          </a:bodyPr>
          <a:lstStyle/>
          <a:p>
            <a:pPr algn="ctr">
              <a:lnSpc>
                <a:spcPts val="6720"/>
              </a:lnSpc>
            </a:pPr>
            <a:r>
              <a:rPr lang="en-US" sz="4800" dirty="0">
                <a:solidFill>
                  <a:srgbClr val="000000"/>
                </a:solidFill>
                <a:latin typeface="League Spartan"/>
                <a:ea typeface="League Spartan"/>
                <a:cs typeface="League Spartan"/>
                <a:sym typeface="League Spartan"/>
              </a:rPr>
              <a:t>References</a:t>
            </a:r>
          </a:p>
        </p:txBody>
      </p:sp>
      <p:sp>
        <p:nvSpPr>
          <p:cNvPr id="41" name="TextBox 41"/>
          <p:cNvSpPr txBox="1"/>
          <p:nvPr/>
        </p:nvSpPr>
        <p:spPr>
          <a:xfrm>
            <a:off x="32610431" y="7771304"/>
            <a:ext cx="9051425" cy="829073"/>
          </a:xfrm>
          <a:prstGeom prst="rect">
            <a:avLst/>
          </a:prstGeom>
        </p:spPr>
        <p:txBody>
          <a:bodyPr lIns="0" tIns="0" rIns="0" bIns="0" rtlCol="0" anchor="t">
            <a:spAutoFit/>
          </a:bodyPr>
          <a:lstStyle/>
          <a:p>
            <a:pPr algn="ctr">
              <a:lnSpc>
                <a:spcPts val="6720"/>
              </a:lnSpc>
            </a:pPr>
            <a:r>
              <a:rPr lang="en-US" sz="4800" dirty="0">
                <a:solidFill>
                  <a:srgbClr val="000000"/>
                </a:solidFill>
                <a:latin typeface="League Spartan"/>
                <a:ea typeface="League Spartan"/>
                <a:cs typeface="League Spartan"/>
                <a:sym typeface="League Spartan"/>
              </a:rPr>
              <a:t>4. Expected Outcome</a:t>
            </a:r>
          </a:p>
        </p:txBody>
      </p:sp>
      <p:sp>
        <p:nvSpPr>
          <p:cNvPr id="42" name="TextBox 42"/>
          <p:cNvSpPr txBox="1"/>
          <p:nvPr/>
        </p:nvSpPr>
        <p:spPr>
          <a:xfrm>
            <a:off x="31429331" y="8673284"/>
            <a:ext cx="11921436" cy="8017451"/>
          </a:xfrm>
          <a:prstGeom prst="rect">
            <a:avLst/>
          </a:prstGeom>
        </p:spPr>
        <p:txBody>
          <a:bodyPr lIns="0" tIns="0" rIns="0" bIns="0" rtlCol="0" anchor="t">
            <a:spAutoFit/>
          </a:bodyPr>
          <a:lstStyle/>
          <a:p>
            <a:pPr algn="just">
              <a:lnSpc>
                <a:spcPct val="150000"/>
              </a:lnSpc>
            </a:pPr>
            <a:r>
              <a:rPr lang="en-US" sz="2499" dirty="0">
                <a:solidFill>
                  <a:srgbClr val="000000"/>
                </a:solidFill>
                <a:latin typeface="ABeeZee"/>
                <a:ea typeface="ABeeZee"/>
                <a:cs typeface="ABeeZee"/>
                <a:sym typeface="ABeeZee"/>
              </a:rPr>
              <a:t>HBM and TPB are two examples of </a:t>
            </a:r>
            <a:r>
              <a:rPr lang="en-US" sz="2499" dirty="0" err="1">
                <a:solidFill>
                  <a:srgbClr val="000000"/>
                </a:solidFill>
                <a:latin typeface="ABeeZee"/>
                <a:ea typeface="ABeeZee"/>
                <a:cs typeface="ABeeZee"/>
                <a:sym typeface="ABeeZee"/>
              </a:rPr>
              <a:t>behavioural</a:t>
            </a:r>
            <a:r>
              <a:rPr lang="en-US" sz="2499" dirty="0">
                <a:solidFill>
                  <a:srgbClr val="000000"/>
                </a:solidFill>
                <a:latin typeface="ABeeZee"/>
                <a:ea typeface="ABeeZee"/>
                <a:cs typeface="ABeeZee"/>
                <a:sym typeface="ABeeZee"/>
              </a:rPr>
              <a:t> transformation theories that should lead to improvements in health. In real time, the Apple Watch monitors the user's heart rate, the number of steps they take, and the quality of their sleep(Boyd, 2024). This enables the user to monitor and modify their </a:t>
            </a:r>
            <a:r>
              <a:rPr lang="en-US" sz="2499" dirty="0" err="1">
                <a:solidFill>
                  <a:srgbClr val="000000"/>
                </a:solidFill>
                <a:latin typeface="ABeeZee"/>
                <a:ea typeface="ABeeZee"/>
                <a:cs typeface="ABeeZee"/>
                <a:sym typeface="ABeeZee"/>
              </a:rPr>
              <a:t>behaviour</a:t>
            </a:r>
            <a:r>
              <a:rPr lang="en-US" sz="2499" dirty="0">
                <a:solidFill>
                  <a:srgbClr val="000000"/>
                </a:solidFill>
                <a:latin typeface="ABeeZee"/>
                <a:ea typeface="ABeeZee"/>
                <a:cs typeface="ABeeZee"/>
                <a:sym typeface="ABeeZee"/>
              </a:rPr>
              <a:t> in order to improve their cardiovascular health and fitness. Users exercise more and reduce their chance of developing chronic illnesses when they achieve their daily activity objectives (Bandura, 1997). </a:t>
            </a:r>
          </a:p>
          <a:p>
            <a:pPr algn="just">
              <a:lnSpc>
                <a:spcPct val="150000"/>
              </a:lnSpc>
            </a:pPr>
            <a:r>
              <a:rPr lang="en-US" sz="2499" dirty="0">
                <a:solidFill>
                  <a:srgbClr val="000000"/>
                </a:solidFill>
                <a:latin typeface="ABeeZee"/>
                <a:ea typeface="ABeeZee"/>
                <a:cs typeface="ABeeZee"/>
                <a:sym typeface="ABeeZee"/>
              </a:rPr>
              <a:t>Meditation and other stress-relieving practices are beneficial to mental health. The practice of guided breathing helps to reduce stress and manage feelings. Apple Watch employs theories of </a:t>
            </a:r>
            <a:r>
              <a:rPr lang="en-US" sz="2499" dirty="0" err="1">
                <a:solidFill>
                  <a:srgbClr val="000000"/>
                </a:solidFill>
                <a:latin typeface="ABeeZee"/>
                <a:ea typeface="ABeeZee"/>
                <a:cs typeface="ABeeZee"/>
                <a:sym typeface="ABeeZee"/>
              </a:rPr>
              <a:t>behavioural</a:t>
            </a:r>
            <a:r>
              <a:rPr lang="en-US" sz="2499" dirty="0">
                <a:solidFill>
                  <a:srgbClr val="000000"/>
                </a:solidFill>
                <a:latin typeface="ABeeZee"/>
                <a:ea typeface="ABeeZee"/>
                <a:cs typeface="ABeeZee"/>
                <a:sym typeface="ABeeZee"/>
              </a:rPr>
              <a:t> change in order to promote wellbeing throughout one's entire life. In order to assist users in accomplishing their objectives, wearables such as the Apple Watch encourage physical activity, health management, and the tracking of progress (Apple, 2024).</a:t>
            </a:r>
          </a:p>
        </p:txBody>
      </p:sp>
      <p:sp>
        <p:nvSpPr>
          <p:cNvPr id="44" name="TextBox 44"/>
          <p:cNvSpPr txBox="1"/>
          <p:nvPr/>
        </p:nvSpPr>
        <p:spPr>
          <a:xfrm>
            <a:off x="14080897" y="9204379"/>
            <a:ext cx="10659419" cy="4910319"/>
          </a:xfrm>
          <a:prstGeom prst="rect">
            <a:avLst/>
          </a:prstGeom>
        </p:spPr>
        <p:txBody>
          <a:bodyPr wrap="square" lIns="0" tIns="0" rIns="0" bIns="0" rtlCol="0" anchor="t">
            <a:spAutoFit/>
          </a:bodyPr>
          <a:lstStyle/>
          <a:p>
            <a:pPr algn="just">
              <a:lnSpc>
                <a:spcPts val="3499"/>
              </a:lnSpc>
            </a:pPr>
            <a:r>
              <a:rPr lang="en-US" sz="2500" dirty="0">
                <a:solidFill>
                  <a:srgbClr val="000000"/>
                </a:solidFill>
                <a:latin typeface="ABeeZee"/>
                <a:ea typeface="ABeeZee"/>
                <a:cs typeface="ABeeZee"/>
                <a:sym typeface="ABeeZee"/>
              </a:rPr>
              <a:t>One of the most common theories of </a:t>
            </a:r>
            <a:r>
              <a:rPr lang="en-US" sz="2500" dirty="0" err="1">
                <a:solidFill>
                  <a:srgbClr val="000000"/>
                </a:solidFill>
                <a:latin typeface="ABeeZee"/>
                <a:ea typeface="ABeeZee"/>
                <a:cs typeface="ABeeZee"/>
                <a:sym typeface="ABeeZee"/>
              </a:rPr>
              <a:t>behaviour</a:t>
            </a:r>
            <a:r>
              <a:rPr lang="en-US" sz="2500" dirty="0">
                <a:solidFill>
                  <a:srgbClr val="000000"/>
                </a:solidFill>
                <a:latin typeface="ABeeZee"/>
                <a:ea typeface="ABeeZee"/>
                <a:cs typeface="ABeeZee"/>
                <a:sym typeface="ABeeZee"/>
              </a:rPr>
              <a:t> modification is called the Health Belief Model (HBM), and it can be applied to digital health initiatives similar to those of Apple Watch. As per the Health Belief Model (HBM), individuals are more likely to take action if they feel that they are at risk of a health problem, if they are aware of the repercussions of that illness, and if they believe that taking action will lessen their risk (Alamer, 2024). Within real time, the Apple Watch monitors the wearer's heart rate, sleep, and activity levels. The sensitivity and severity of health risks are increased as a result of these </a:t>
            </a:r>
            <a:r>
              <a:rPr lang="en-US" sz="2500" dirty="0" err="1">
                <a:solidFill>
                  <a:srgbClr val="000000"/>
                </a:solidFill>
                <a:latin typeface="ABeeZee"/>
                <a:ea typeface="ABeeZee"/>
                <a:cs typeface="ABeeZee"/>
                <a:sym typeface="ABeeZee"/>
              </a:rPr>
              <a:t>individualised</a:t>
            </a:r>
            <a:r>
              <a:rPr lang="en-US" sz="2500" dirty="0">
                <a:solidFill>
                  <a:srgbClr val="000000"/>
                </a:solidFill>
                <a:latin typeface="ABeeZee"/>
                <a:ea typeface="ABeeZee"/>
                <a:cs typeface="ABeeZee"/>
                <a:sym typeface="ABeeZee"/>
              </a:rPr>
              <a:t> insights, which encourage healthy living (Conrad and Leiter, 2023).</a:t>
            </a:r>
          </a:p>
        </p:txBody>
      </p:sp>
      <p:sp>
        <p:nvSpPr>
          <p:cNvPr id="46" name="TextBox 46"/>
          <p:cNvSpPr txBox="1"/>
          <p:nvPr/>
        </p:nvSpPr>
        <p:spPr>
          <a:xfrm>
            <a:off x="13916779" y="23631904"/>
            <a:ext cx="16057641" cy="4273606"/>
          </a:xfrm>
          <a:prstGeom prst="rect">
            <a:avLst/>
          </a:prstGeom>
        </p:spPr>
        <p:txBody>
          <a:bodyPr lIns="0" tIns="0" rIns="0" bIns="0" rtlCol="0" anchor="t">
            <a:spAutoFit/>
          </a:bodyPr>
          <a:lstStyle/>
          <a:p>
            <a:pPr algn="ctr">
              <a:lnSpc>
                <a:spcPct val="150000"/>
              </a:lnSpc>
            </a:pPr>
            <a:r>
              <a:rPr lang="en-US" sz="4400" b="1" dirty="0">
                <a:solidFill>
                  <a:srgbClr val="000000"/>
                </a:solidFill>
                <a:latin typeface="ABeeZee Bold"/>
                <a:ea typeface="ABeeZee Bold"/>
                <a:cs typeface="ABeeZee Bold"/>
                <a:sym typeface="ABeeZee Bold"/>
              </a:rPr>
              <a:t>5. Conclusion</a:t>
            </a:r>
          </a:p>
          <a:p>
            <a:pPr algn="just">
              <a:lnSpc>
                <a:spcPct val="150000"/>
              </a:lnSpc>
            </a:pPr>
            <a:r>
              <a:rPr lang="en-US" sz="2500" dirty="0"/>
              <a:t>It is possible for public health to gain from health promotion programs that make use of digital technologies such as the Apple Watch. With continuous monitoring and </a:t>
            </a:r>
            <a:r>
              <a:rPr lang="en-US" sz="2500" dirty="0" err="1"/>
              <a:t>individualised</a:t>
            </a:r>
            <a:r>
              <a:rPr lang="en-US" sz="2500" dirty="0"/>
              <a:t> feedback based on </a:t>
            </a:r>
            <a:r>
              <a:rPr lang="en-US" sz="2500" dirty="0" err="1"/>
              <a:t>behavioural</a:t>
            </a:r>
            <a:r>
              <a:rPr lang="en-US" sz="2500" dirty="0"/>
              <a:t> change theories, the device encourages proactive health care from a prevention standpoint. Contributes to the empowerment and equity of individuals by enhancing health awareness, self-management, and mental health. </a:t>
            </a:r>
          </a:p>
          <a:p>
            <a:pPr algn="just">
              <a:lnSpc>
                <a:spcPct val="150000"/>
              </a:lnSpc>
            </a:pPr>
            <a:r>
              <a:rPr lang="en-US" sz="2500" dirty="0"/>
              <a:t>Digital health treatments like the Apple Watch have the ability to change </a:t>
            </a:r>
            <a:r>
              <a:rPr lang="en-US" dirty="0"/>
              <a:t>population health research and policy. With the use of data from wearables and other devices, policymakers are able to assess the effects of technology on health.</a:t>
            </a:r>
          </a:p>
        </p:txBody>
      </p:sp>
      <p:pic>
        <p:nvPicPr>
          <p:cNvPr id="54" name="Picture 53">
            <a:extLst>
              <a:ext uri="{FF2B5EF4-FFF2-40B4-BE49-F238E27FC236}">
                <a16:creationId xmlns:a16="http://schemas.microsoft.com/office/drawing/2014/main" xmlns="" id="{65EA6C43-76C0-8EFC-A6CB-52500F7AB4BE}"/>
              </a:ext>
            </a:extLst>
          </p:cNvPr>
          <p:cNvPicPr>
            <a:picLocks noChangeAspect="1"/>
          </p:cNvPicPr>
          <p:nvPr/>
        </p:nvPicPr>
        <p:blipFill>
          <a:blip r:embed="rId4"/>
          <a:stretch>
            <a:fillRect/>
          </a:stretch>
        </p:blipFill>
        <p:spPr>
          <a:xfrm>
            <a:off x="24888970" y="8540340"/>
            <a:ext cx="5244941" cy="5366070"/>
          </a:xfrm>
          <a:prstGeom prst="rect">
            <a:avLst/>
          </a:prstGeom>
        </p:spPr>
      </p:pic>
      <p:sp>
        <p:nvSpPr>
          <p:cNvPr id="55" name="TextBox 44">
            <a:extLst>
              <a:ext uri="{FF2B5EF4-FFF2-40B4-BE49-F238E27FC236}">
                <a16:creationId xmlns:a16="http://schemas.microsoft.com/office/drawing/2014/main" xmlns="" id="{7B5D51E5-B436-BEFE-9DF3-3B6243264C7A}"/>
              </a:ext>
            </a:extLst>
          </p:cNvPr>
          <p:cNvSpPr txBox="1"/>
          <p:nvPr/>
        </p:nvSpPr>
        <p:spPr>
          <a:xfrm>
            <a:off x="14050093" y="14354695"/>
            <a:ext cx="15859853" cy="4012637"/>
          </a:xfrm>
          <a:prstGeom prst="rect">
            <a:avLst/>
          </a:prstGeom>
        </p:spPr>
        <p:txBody>
          <a:bodyPr wrap="square" lIns="0" tIns="0" rIns="0" bIns="0" rtlCol="0" anchor="t">
            <a:spAutoFit/>
          </a:bodyPr>
          <a:lstStyle/>
          <a:p>
            <a:pPr algn="just">
              <a:lnSpc>
                <a:spcPts val="3499"/>
              </a:lnSpc>
            </a:pPr>
            <a:r>
              <a:rPr lang="en-US" sz="2500" dirty="0">
                <a:solidFill>
                  <a:srgbClr val="000000"/>
                </a:solidFill>
                <a:latin typeface="ABeeZee"/>
                <a:ea typeface="ABeeZee"/>
                <a:cs typeface="ABeeZee"/>
                <a:sym typeface="ABeeZee"/>
              </a:rPr>
              <a:t>Self-efficacy, often known as action confidence, is fostered by the HBM. Apple Watch self-efficacy is increased through the use of feedback and </a:t>
            </a:r>
            <a:r>
              <a:rPr lang="en-US" sz="2500" dirty="0" err="1">
                <a:solidFill>
                  <a:srgbClr val="000000"/>
                </a:solidFill>
                <a:latin typeface="ABeeZee"/>
                <a:ea typeface="ABeeZee"/>
                <a:cs typeface="ABeeZee"/>
                <a:sym typeface="ABeeZee"/>
              </a:rPr>
              <a:t>individualised</a:t>
            </a:r>
            <a:r>
              <a:rPr lang="en-US" sz="2500" dirty="0">
                <a:solidFill>
                  <a:srgbClr val="000000"/>
                </a:solidFill>
                <a:latin typeface="ABeeZee"/>
                <a:ea typeface="ABeeZee"/>
                <a:cs typeface="ABeeZee"/>
                <a:sym typeface="ABeeZee"/>
              </a:rPr>
              <a:t> goal-setting. Reminding users to close activity rings on a daily basis gives them a sense of accomplishment (</a:t>
            </a:r>
            <a:r>
              <a:rPr lang="en-US" sz="2500" dirty="0" err="1">
                <a:solidFill>
                  <a:srgbClr val="000000"/>
                </a:solidFill>
                <a:latin typeface="ABeeZee"/>
                <a:ea typeface="ABeeZee"/>
                <a:cs typeface="ABeeZee"/>
                <a:sym typeface="ABeeZee"/>
              </a:rPr>
              <a:t>Alyafei</a:t>
            </a:r>
            <a:r>
              <a:rPr lang="en-US" sz="2500" dirty="0">
                <a:solidFill>
                  <a:srgbClr val="000000"/>
                </a:solidFill>
                <a:latin typeface="ABeeZee"/>
                <a:ea typeface="ABeeZee"/>
                <a:cs typeface="ABeeZee"/>
                <a:sym typeface="ABeeZee"/>
              </a:rPr>
              <a:t> and Carr, 2024). Users' confidence in their ability to make healthy decisions, such as increasing their level of physical activity or decreasing their amount of time spent sitting, is increased when they receive feedback in real time. User behavior is influenced by social norms and perceived control, in accordance with the Theory of Planned Behavior (TPB) which explains how these factors operate. It may be that community features on the Apple Watch enabling users to compete with others could shape behavior by providing social support and external motivation (Goyal, 2014).</a:t>
            </a:r>
          </a:p>
        </p:txBody>
      </p:sp>
      <p:pic>
        <p:nvPicPr>
          <p:cNvPr id="57" name="Picture 56">
            <a:extLst>
              <a:ext uri="{FF2B5EF4-FFF2-40B4-BE49-F238E27FC236}">
                <a16:creationId xmlns:a16="http://schemas.microsoft.com/office/drawing/2014/main" xmlns="" id="{A4E57BD8-7211-E616-5940-1C2BB1D2F4FB}"/>
              </a:ext>
            </a:extLst>
          </p:cNvPr>
          <p:cNvPicPr>
            <a:picLocks noChangeAspect="1"/>
          </p:cNvPicPr>
          <p:nvPr/>
        </p:nvPicPr>
        <p:blipFill>
          <a:blip r:embed="rId5" cstate="print">
            <a:extLst>
              <a:ext uri="{28A0092B-C50C-407E-A947-70E740481C1C}">
                <a14:useLocalDpi xmlns:a14="http://schemas.microsoft.com/office/drawing/2010/main" xmlns="" val="0"/>
              </a:ext>
            </a:extLst>
          </a:blip>
          <a:stretch>
            <a:fillRect/>
          </a:stretch>
        </p:blipFill>
        <p:spPr>
          <a:xfrm>
            <a:off x="2456968" y="16899151"/>
            <a:ext cx="7620649" cy="7620649"/>
          </a:xfrm>
          <a:prstGeom prst="rect">
            <a:avLst/>
          </a:prstGeom>
        </p:spPr>
      </p:pic>
      <p:pic>
        <p:nvPicPr>
          <p:cNvPr id="58" name="Picture 57">
            <a:extLst>
              <a:ext uri="{FF2B5EF4-FFF2-40B4-BE49-F238E27FC236}">
                <a16:creationId xmlns:a16="http://schemas.microsoft.com/office/drawing/2014/main" xmlns="" id="{9D738CBC-8248-190D-C617-E240E548B113}"/>
              </a:ext>
            </a:extLst>
          </p:cNvPr>
          <p:cNvPicPr>
            <a:picLocks noChangeAspect="1"/>
          </p:cNvPicPr>
          <p:nvPr/>
        </p:nvPicPr>
        <p:blipFill>
          <a:blip r:embed="rId6"/>
          <a:stretch>
            <a:fillRect/>
          </a:stretch>
        </p:blipFill>
        <p:spPr>
          <a:xfrm>
            <a:off x="30712651" y="18225950"/>
            <a:ext cx="12833731" cy="4329502"/>
          </a:xfrm>
          <a:prstGeom prst="rect">
            <a:avLst/>
          </a:prstGeom>
          <a:ln w="88900" cap="sq" cmpd="thickThin">
            <a:solidFill>
              <a:srgbClr val="000000"/>
            </a:solidFill>
            <a:prstDash val="solid"/>
            <a:miter lim="800000"/>
          </a:ln>
          <a:effectLst>
            <a:innerShdw blurRad="76200">
              <a:srgbClr val="000000"/>
            </a:innerShdw>
          </a:effectLst>
        </p:spPr>
      </p:pic>
      <p:pic>
        <p:nvPicPr>
          <p:cNvPr id="59" name="Picture 58">
            <a:extLst>
              <a:ext uri="{FF2B5EF4-FFF2-40B4-BE49-F238E27FC236}">
                <a16:creationId xmlns:a16="http://schemas.microsoft.com/office/drawing/2014/main" xmlns="" id="{2706DF72-6D70-0CD4-FB87-F4674E2224E7}"/>
              </a:ext>
            </a:extLst>
          </p:cNvPr>
          <p:cNvPicPr>
            <a:picLocks noChangeAspect="1"/>
          </p:cNvPicPr>
          <p:nvPr/>
        </p:nvPicPr>
        <p:blipFill>
          <a:blip r:embed="rId7"/>
          <a:stretch>
            <a:fillRect/>
          </a:stretch>
        </p:blipFill>
        <p:spPr>
          <a:xfrm>
            <a:off x="14128795" y="19447105"/>
            <a:ext cx="15500260" cy="4273606"/>
          </a:xfrm>
          <a:prstGeom prst="rect">
            <a:avLst/>
          </a:prstGeom>
        </p:spPr>
      </p:pic>
      <p:pic>
        <p:nvPicPr>
          <p:cNvPr id="1028" name="Picture 4" descr="Apple introduces limited-edition Mental Health Day award for Apple Watch  users: All the details">
            <a:extLst>
              <a:ext uri="{FF2B5EF4-FFF2-40B4-BE49-F238E27FC236}">
                <a16:creationId xmlns:a16="http://schemas.microsoft.com/office/drawing/2014/main" xmlns="" id="{101D53E7-2081-4B92-0904-416EB9CE9AA5}"/>
              </a:ext>
            </a:extLst>
          </p:cNvPr>
          <p:cNvPicPr>
            <a:picLocks noChangeAspect="1" noChangeArrowheads="1"/>
          </p:cNvPicPr>
          <p:nvPr/>
        </p:nvPicPr>
        <p:blipFill>
          <a:blip r:embed="rId8">
            <a:extLst>
              <a:ext uri="{28A0092B-C50C-407E-A947-70E740481C1C}">
                <a14:useLocalDpi xmlns:a14="http://schemas.microsoft.com/office/drawing/2010/main" xmlns="" val="0"/>
              </a:ext>
            </a:extLst>
          </a:blip>
          <a:srcRect/>
          <a:stretch>
            <a:fillRect/>
          </a:stretch>
        </p:blipFill>
        <p:spPr bwMode="auto">
          <a:xfrm>
            <a:off x="17221200" y="28132573"/>
            <a:ext cx="8229600" cy="4629150"/>
          </a:xfrm>
          <a:prstGeom prst="rect">
            <a:avLst/>
          </a:prstGeom>
          <a:noFill/>
          <a:extLst>
            <a:ext uri="{909E8E84-426E-40DD-AFC4-6F175D3DCCD1}">
              <a14:hiddenFill xmlns:a14="http://schemas.microsoft.com/office/drawing/2010/main" xmlns="">
                <a:solidFill>
                  <a:srgbClr val="FFFFFF"/>
                </a:solidFill>
              </a14:hiddenFill>
            </a:ext>
          </a:extLst>
        </p:spPr>
      </p:pic>
      <p:sp>
        <p:nvSpPr>
          <p:cNvPr id="61" name="TextBox 60">
            <a:extLst>
              <a:ext uri="{FF2B5EF4-FFF2-40B4-BE49-F238E27FC236}">
                <a16:creationId xmlns:a16="http://schemas.microsoft.com/office/drawing/2014/main" xmlns="" id="{4085CA1F-A776-77BB-08CC-751355F0246C}"/>
              </a:ext>
            </a:extLst>
          </p:cNvPr>
          <p:cNvSpPr txBox="1"/>
          <p:nvPr/>
        </p:nvSpPr>
        <p:spPr>
          <a:xfrm>
            <a:off x="8812706" y="-39351"/>
            <a:ext cx="26132438" cy="3631763"/>
          </a:xfrm>
          <a:prstGeom prst="rect">
            <a:avLst/>
          </a:prstGeom>
          <a:noFill/>
        </p:spPr>
        <p:txBody>
          <a:bodyPr wrap="square">
            <a:spAutoFit/>
          </a:bodyPr>
          <a:lstStyle/>
          <a:p>
            <a:pPr marL="0" marR="0" algn="ctr">
              <a:spcBef>
                <a:spcPts val="1200"/>
              </a:spcBef>
              <a:buNone/>
            </a:pPr>
            <a:r>
              <a:rPr lang="en-US" sz="11500" b="1" kern="0" dirty="0">
                <a:solidFill>
                  <a:schemeClr val="accent3">
                    <a:lumMod val="20000"/>
                    <a:lumOff val="80000"/>
                  </a:schemeClr>
                </a:solidFill>
                <a:effectLst/>
                <a:latin typeface="Times New Roman" panose="02020603050405020304" pitchFamily="18" charset="0"/>
                <a:ea typeface="Times New Roman" panose="02020603050405020304" pitchFamily="18" charset="0"/>
                <a:cs typeface="Times New Roman" panose="02020603050405020304" pitchFamily="18" charset="0"/>
              </a:rPr>
              <a:t>Digital Health Intervention: Apple Watch for Health Promotion</a:t>
            </a:r>
          </a:p>
        </p:txBody>
      </p:sp>
      <p:sp>
        <p:nvSpPr>
          <p:cNvPr id="30" name="TextBox 29">
            <a:extLst>
              <a:ext uri="{FF2B5EF4-FFF2-40B4-BE49-F238E27FC236}">
                <a16:creationId xmlns:a16="http://schemas.microsoft.com/office/drawing/2014/main" xmlns="" id="{516DAE2F-BB77-5793-682B-C1095DD6F4EE}"/>
              </a:ext>
            </a:extLst>
          </p:cNvPr>
          <p:cNvSpPr txBox="1"/>
          <p:nvPr/>
        </p:nvSpPr>
        <p:spPr>
          <a:xfrm>
            <a:off x="30884137" y="24879508"/>
            <a:ext cx="12466630" cy="6972037"/>
          </a:xfrm>
          <a:prstGeom prst="rect">
            <a:avLst/>
          </a:prstGeom>
          <a:noFill/>
        </p:spPr>
        <p:txBody>
          <a:bodyPr wrap="square">
            <a:spAutoFit/>
          </a:bodyPr>
          <a:lstStyle/>
          <a:p>
            <a:pPr marL="228600" marR="0" indent="-228600" algn="just">
              <a:lnSpc>
                <a:spcPct val="115000"/>
              </a:lnSpc>
              <a:spcAft>
                <a:spcPts val="1000"/>
              </a:spcAft>
              <a:buFont typeface="+mj-lt"/>
              <a:buAutoNum type="arabicPeriod"/>
            </a:pPr>
            <a:r>
              <a:rPr lang="en-US" sz="1200" kern="100" dirty="0">
                <a:effectLst/>
                <a:latin typeface="Calibri" panose="020F0502020204030204" pitchFamily="34" charset="0"/>
                <a:ea typeface="Calibri" panose="020F0502020204030204" pitchFamily="34" charset="0"/>
                <a:cs typeface="Times New Roman" panose="02020603050405020304" pitchFamily="18" charset="0"/>
              </a:rPr>
              <a:t>Ackerman, C. (2018). </a:t>
            </a:r>
            <a:r>
              <a:rPr lang="en-US" sz="1200" i="1" kern="100" dirty="0">
                <a:effectLst/>
                <a:latin typeface="Calibri" panose="020F0502020204030204" pitchFamily="34" charset="0"/>
                <a:ea typeface="Calibri" panose="020F0502020204030204" pitchFamily="34" charset="0"/>
                <a:cs typeface="Times New Roman" panose="02020603050405020304" pitchFamily="18" charset="0"/>
              </a:rPr>
              <a:t>What is Self-Efficacy Theory in Psychology? Definition &amp; Examples (+PDF)</a:t>
            </a:r>
            <a:r>
              <a:rPr lang="en-US" sz="1200" kern="100" dirty="0">
                <a:effectLst/>
                <a:latin typeface="Calibri" panose="020F0502020204030204" pitchFamily="34" charset="0"/>
                <a:ea typeface="Calibri" panose="020F0502020204030204" pitchFamily="34" charset="0"/>
                <a:cs typeface="Times New Roman" panose="02020603050405020304" pitchFamily="18" charset="0"/>
              </a:rPr>
              <a:t>. [online] PositivePsychology.com. Available at: https://positivepsychology.com/self-efficacy/ [Accessed 21 Nov. 2025].</a:t>
            </a:r>
          </a:p>
          <a:p>
            <a:pPr marL="228600" marR="0" indent="-228600" algn="just">
              <a:lnSpc>
                <a:spcPct val="115000"/>
              </a:lnSpc>
              <a:spcAft>
                <a:spcPts val="1000"/>
              </a:spcAft>
              <a:buFont typeface="+mj-lt"/>
              <a:buAutoNum type="arabicPeriod"/>
            </a:pPr>
            <a:r>
              <a:rPr lang="en-US" sz="1200" kern="100" dirty="0">
                <a:effectLst/>
                <a:latin typeface="Calibri" panose="020F0502020204030204" pitchFamily="34" charset="0"/>
                <a:ea typeface="Calibri" panose="020F0502020204030204" pitchFamily="34" charset="0"/>
                <a:cs typeface="Times New Roman" panose="02020603050405020304" pitchFamily="18" charset="0"/>
              </a:rPr>
              <a:t>Alamer, A.S. (2024). Behavior Change Theories and Models Within Health Belief Model Research: A Five-Decade Holistic Bibliometric Analysis. </a:t>
            </a:r>
            <a:r>
              <a:rPr lang="en-US" sz="1200" i="1" kern="100" dirty="0" err="1">
                <a:effectLst/>
                <a:latin typeface="Calibri" panose="020F0502020204030204" pitchFamily="34" charset="0"/>
                <a:ea typeface="Calibri" panose="020F0502020204030204" pitchFamily="34" charset="0"/>
                <a:cs typeface="Times New Roman" panose="02020603050405020304" pitchFamily="18" charset="0"/>
              </a:rPr>
              <a:t>Cureus</a:t>
            </a:r>
            <a:r>
              <a:rPr lang="en-US" sz="1200" kern="100" dirty="0">
                <a:effectLst/>
                <a:latin typeface="Calibri" panose="020F0502020204030204" pitchFamily="34" charset="0"/>
                <a:ea typeface="Calibri" panose="020F0502020204030204" pitchFamily="34" charset="0"/>
                <a:cs typeface="Times New Roman" panose="02020603050405020304" pitchFamily="18" charset="0"/>
              </a:rPr>
              <a:t>, [online] 16(6). </a:t>
            </a:r>
            <a:r>
              <a:rPr lang="en-US" sz="1200" kern="100" dirty="0" err="1">
                <a:effectLst/>
                <a:latin typeface="Calibri" panose="020F0502020204030204" pitchFamily="34" charset="0"/>
                <a:ea typeface="Calibri" panose="020F0502020204030204" pitchFamily="34" charset="0"/>
                <a:cs typeface="Times New Roman" panose="02020603050405020304" pitchFamily="18" charset="0"/>
              </a:rPr>
              <a:t>doi:https</a:t>
            </a:r>
            <a:r>
              <a:rPr lang="en-US" sz="1200" kern="100" dirty="0">
                <a:effectLst/>
                <a:latin typeface="Calibri" panose="020F0502020204030204" pitchFamily="34" charset="0"/>
                <a:ea typeface="Calibri" panose="020F0502020204030204" pitchFamily="34" charset="0"/>
                <a:cs typeface="Times New Roman" panose="02020603050405020304" pitchFamily="18" charset="0"/>
              </a:rPr>
              <a:t>://doi.org/10.7759/cureus.63143.</a:t>
            </a:r>
          </a:p>
          <a:p>
            <a:pPr marL="228600" marR="0" indent="-228600" algn="just">
              <a:lnSpc>
                <a:spcPct val="115000"/>
              </a:lnSpc>
              <a:spcAft>
                <a:spcPts val="1000"/>
              </a:spcAft>
              <a:buFont typeface="+mj-lt"/>
              <a:buAutoNum type="arabicPeriod"/>
            </a:pPr>
            <a:r>
              <a:rPr lang="en-US" sz="1200" kern="100" dirty="0" err="1">
                <a:effectLst/>
                <a:latin typeface="Calibri" panose="020F0502020204030204" pitchFamily="34" charset="0"/>
                <a:ea typeface="Calibri" panose="020F0502020204030204" pitchFamily="34" charset="0"/>
                <a:cs typeface="Times New Roman" panose="02020603050405020304" pitchFamily="18" charset="0"/>
              </a:rPr>
              <a:t>Alyafei</a:t>
            </a:r>
            <a:r>
              <a:rPr lang="en-US" sz="1200" kern="100" dirty="0">
                <a:effectLst/>
                <a:latin typeface="Calibri" panose="020F0502020204030204" pitchFamily="34" charset="0"/>
                <a:ea typeface="Calibri" panose="020F0502020204030204" pitchFamily="34" charset="0"/>
                <a:cs typeface="Times New Roman" panose="02020603050405020304" pitchFamily="18" charset="0"/>
              </a:rPr>
              <a:t>, A. and Carr, R.E. (2024). </a:t>
            </a:r>
            <a:r>
              <a:rPr lang="en-US" sz="1200" i="1" kern="100" dirty="0">
                <a:effectLst/>
                <a:latin typeface="Calibri" panose="020F0502020204030204" pitchFamily="34" charset="0"/>
                <a:ea typeface="Calibri" panose="020F0502020204030204" pitchFamily="34" charset="0"/>
                <a:cs typeface="Times New Roman" panose="02020603050405020304" pitchFamily="18" charset="0"/>
              </a:rPr>
              <a:t>The Health Belief Model of Behavior Change</a:t>
            </a:r>
            <a:r>
              <a:rPr lang="en-US" sz="1200" kern="100" dirty="0">
                <a:effectLst/>
                <a:latin typeface="Calibri" panose="020F0502020204030204" pitchFamily="34" charset="0"/>
                <a:ea typeface="Calibri" panose="020F0502020204030204" pitchFamily="34" charset="0"/>
                <a:cs typeface="Times New Roman" panose="02020603050405020304" pitchFamily="18" charset="0"/>
              </a:rPr>
              <a:t>. [online] National Library of Medicine. Available at: https://www.ncbi.nlm.nih.gov/books/NBK606120/ [Accessed 21 Nov. 2025].</a:t>
            </a:r>
          </a:p>
          <a:p>
            <a:pPr marL="228600" marR="0" indent="-228600" algn="just">
              <a:lnSpc>
                <a:spcPct val="115000"/>
              </a:lnSpc>
              <a:spcAft>
                <a:spcPts val="1000"/>
              </a:spcAft>
              <a:buFont typeface="+mj-lt"/>
              <a:buAutoNum type="arabicPeriod"/>
            </a:pPr>
            <a:r>
              <a:rPr lang="en-US" sz="1200" kern="100" dirty="0">
                <a:effectLst/>
                <a:latin typeface="Calibri" panose="020F0502020204030204" pitchFamily="34" charset="0"/>
                <a:ea typeface="Calibri" panose="020F0502020204030204" pitchFamily="34" charset="0"/>
                <a:cs typeface="Times New Roman" panose="02020603050405020304" pitchFamily="18" charset="0"/>
              </a:rPr>
              <a:t>Appelbaum, S.H. and Hare, A. (1996). Self‐efficacy as a mediator of goal setting and performance. </a:t>
            </a:r>
            <a:r>
              <a:rPr lang="en-US" sz="1200" i="1" kern="100" dirty="0">
                <a:effectLst/>
                <a:latin typeface="Calibri" panose="020F0502020204030204" pitchFamily="34" charset="0"/>
                <a:ea typeface="Calibri" panose="020F0502020204030204" pitchFamily="34" charset="0"/>
                <a:cs typeface="Times New Roman" panose="02020603050405020304" pitchFamily="18" charset="0"/>
              </a:rPr>
              <a:t>Journal of Managerial Psychology</a:t>
            </a:r>
            <a:r>
              <a:rPr lang="en-US" sz="1200" kern="100" dirty="0">
                <a:effectLst/>
                <a:latin typeface="Calibri" panose="020F0502020204030204" pitchFamily="34" charset="0"/>
                <a:ea typeface="Calibri" panose="020F0502020204030204" pitchFamily="34" charset="0"/>
                <a:cs typeface="Times New Roman" panose="02020603050405020304" pitchFamily="18" charset="0"/>
              </a:rPr>
              <a:t>, 11(3), pp.33–47. </a:t>
            </a:r>
            <a:r>
              <a:rPr lang="en-US" sz="1200" kern="100" dirty="0" err="1">
                <a:effectLst/>
                <a:latin typeface="Calibri" panose="020F0502020204030204" pitchFamily="34" charset="0"/>
                <a:ea typeface="Calibri" panose="020F0502020204030204" pitchFamily="34" charset="0"/>
                <a:cs typeface="Times New Roman" panose="02020603050405020304" pitchFamily="18" charset="0"/>
              </a:rPr>
              <a:t>doi:https</a:t>
            </a:r>
            <a:r>
              <a:rPr lang="en-US" sz="1200" kern="100" dirty="0">
                <a:effectLst/>
                <a:latin typeface="Calibri" panose="020F0502020204030204" pitchFamily="34" charset="0"/>
                <a:ea typeface="Calibri" panose="020F0502020204030204" pitchFamily="34" charset="0"/>
                <a:cs typeface="Times New Roman" panose="02020603050405020304" pitchFamily="18" charset="0"/>
              </a:rPr>
              <a:t>://doi.org/10.1108/02683949610113584.</a:t>
            </a:r>
          </a:p>
          <a:p>
            <a:pPr marL="228600" marR="0" indent="-228600" algn="just">
              <a:lnSpc>
                <a:spcPct val="115000"/>
              </a:lnSpc>
              <a:spcAft>
                <a:spcPts val="1000"/>
              </a:spcAft>
              <a:buFont typeface="+mj-lt"/>
              <a:buAutoNum type="arabicPeriod"/>
            </a:pPr>
            <a:r>
              <a:rPr lang="en-US" sz="1200" kern="100" dirty="0">
                <a:effectLst/>
                <a:latin typeface="Calibri" panose="020F0502020204030204" pitchFamily="34" charset="0"/>
                <a:ea typeface="Calibri" panose="020F0502020204030204" pitchFamily="34" charset="0"/>
                <a:cs typeface="Times New Roman" panose="02020603050405020304" pitchFamily="18" charset="0"/>
              </a:rPr>
              <a:t>Boyd, S. (2024). Wearable Technology for Health Monitoring and Diagnostics. </a:t>
            </a:r>
            <a:r>
              <a:rPr lang="en-US" sz="1200" i="1" kern="100" dirty="0">
                <a:effectLst/>
                <a:latin typeface="Calibri" panose="020F0502020204030204" pitchFamily="34" charset="0"/>
                <a:ea typeface="Calibri" panose="020F0502020204030204" pitchFamily="34" charset="0"/>
                <a:cs typeface="Times New Roman" panose="02020603050405020304" pitchFamily="18" charset="0"/>
              </a:rPr>
              <a:t>International Journal of Computing and Engineering</a:t>
            </a:r>
            <a:r>
              <a:rPr lang="en-US" sz="1200" kern="100" dirty="0">
                <a:effectLst/>
                <a:latin typeface="Calibri" panose="020F0502020204030204" pitchFamily="34" charset="0"/>
                <a:ea typeface="Calibri" panose="020F0502020204030204" pitchFamily="34" charset="0"/>
                <a:cs typeface="Times New Roman" panose="02020603050405020304" pitchFamily="18" charset="0"/>
              </a:rPr>
              <a:t>, [online] 5(5), pp.33–44. </a:t>
            </a:r>
            <a:r>
              <a:rPr lang="en-US" sz="1200" kern="100" dirty="0" err="1">
                <a:effectLst/>
                <a:latin typeface="Calibri" panose="020F0502020204030204" pitchFamily="34" charset="0"/>
                <a:ea typeface="Calibri" panose="020F0502020204030204" pitchFamily="34" charset="0"/>
                <a:cs typeface="Times New Roman" panose="02020603050405020304" pitchFamily="18" charset="0"/>
              </a:rPr>
              <a:t>doi:https</a:t>
            </a:r>
            <a:r>
              <a:rPr lang="en-US" sz="1200" kern="100" dirty="0">
                <a:effectLst/>
                <a:latin typeface="Calibri" panose="020F0502020204030204" pitchFamily="34" charset="0"/>
                <a:ea typeface="Calibri" panose="020F0502020204030204" pitchFamily="34" charset="0"/>
                <a:cs typeface="Times New Roman" panose="02020603050405020304" pitchFamily="18" charset="0"/>
              </a:rPr>
              <a:t>://doi.org/10.47941/ijce.2041.</a:t>
            </a:r>
          </a:p>
          <a:p>
            <a:pPr marL="228600" marR="0" indent="-228600" algn="just">
              <a:lnSpc>
                <a:spcPct val="115000"/>
              </a:lnSpc>
              <a:spcAft>
                <a:spcPts val="1000"/>
              </a:spcAft>
              <a:buFont typeface="+mj-lt"/>
              <a:buAutoNum type="arabicPeriod"/>
            </a:pPr>
            <a:r>
              <a:rPr lang="en-US" sz="1200" kern="100" dirty="0">
                <a:effectLst/>
                <a:latin typeface="Calibri" panose="020F0502020204030204" pitchFamily="34" charset="0"/>
                <a:ea typeface="Calibri" panose="020F0502020204030204" pitchFamily="34" charset="0"/>
                <a:cs typeface="Times New Roman" panose="02020603050405020304" pitchFamily="18" charset="0"/>
              </a:rPr>
              <a:t>Razak, N.A. and Muhammad, M. (2024). Cues to Action and Self-Efficacy in the Health Belief Model: Perceived Risk as Mediating Roles Towards Enhancing Customer Engagement. </a:t>
            </a:r>
            <a:r>
              <a:rPr lang="en-US" sz="1200" i="1" kern="100" dirty="0">
                <a:effectLst/>
                <a:latin typeface="Calibri" panose="020F0502020204030204" pitchFamily="34" charset="0"/>
                <a:ea typeface="Calibri" panose="020F0502020204030204" pitchFamily="34" charset="0"/>
                <a:cs typeface="Times New Roman" panose="02020603050405020304" pitchFamily="18" charset="0"/>
              </a:rPr>
              <a:t>Information Management and Business Review</a:t>
            </a:r>
            <a:r>
              <a:rPr lang="en-US" sz="1200" kern="100" dirty="0">
                <a:effectLst/>
                <a:latin typeface="Calibri" panose="020F0502020204030204" pitchFamily="34" charset="0"/>
                <a:ea typeface="Calibri" panose="020F0502020204030204" pitchFamily="34" charset="0"/>
                <a:cs typeface="Times New Roman" panose="02020603050405020304" pitchFamily="18" charset="0"/>
              </a:rPr>
              <a:t>, 16(4(I)), pp.128–138. </a:t>
            </a:r>
            <a:r>
              <a:rPr lang="en-US" sz="1200" kern="100" dirty="0" err="1">
                <a:effectLst/>
                <a:latin typeface="Calibri" panose="020F0502020204030204" pitchFamily="34" charset="0"/>
                <a:ea typeface="Calibri" panose="020F0502020204030204" pitchFamily="34" charset="0"/>
                <a:cs typeface="Times New Roman" panose="02020603050405020304" pitchFamily="18" charset="0"/>
              </a:rPr>
              <a:t>doi:https</a:t>
            </a:r>
            <a:r>
              <a:rPr lang="en-US" sz="1200" kern="100" dirty="0">
                <a:effectLst/>
                <a:latin typeface="Calibri" panose="020F0502020204030204" pitchFamily="34" charset="0"/>
                <a:ea typeface="Calibri" panose="020F0502020204030204" pitchFamily="34" charset="0"/>
                <a:cs typeface="Times New Roman" panose="02020603050405020304" pitchFamily="18" charset="0"/>
              </a:rPr>
              <a:t>://doi.org/10.22610/imbr.v16i4(</a:t>
            </a:r>
            <a:r>
              <a:rPr lang="en-US" sz="1200" kern="100" dirty="0" err="1">
                <a:effectLst/>
                <a:latin typeface="Calibri" panose="020F0502020204030204" pitchFamily="34" charset="0"/>
                <a:ea typeface="Calibri" panose="020F0502020204030204" pitchFamily="34" charset="0"/>
                <a:cs typeface="Times New Roman" panose="02020603050405020304" pitchFamily="18" charset="0"/>
              </a:rPr>
              <a:t>i</a:t>
            </a:r>
            <a:r>
              <a:rPr lang="en-US" sz="1200" kern="100" dirty="0">
                <a:effectLst/>
                <a:latin typeface="Calibri" panose="020F0502020204030204" pitchFamily="34" charset="0"/>
                <a:ea typeface="Calibri" panose="020F0502020204030204" pitchFamily="34" charset="0"/>
                <a:cs typeface="Times New Roman" panose="02020603050405020304" pitchFamily="18" charset="0"/>
              </a:rPr>
              <a:t>).4283.</a:t>
            </a:r>
          </a:p>
          <a:p>
            <a:pPr marL="228600" marR="0" indent="-228600" algn="just">
              <a:lnSpc>
                <a:spcPct val="115000"/>
              </a:lnSpc>
              <a:spcAft>
                <a:spcPts val="1000"/>
              </a:spcAft>
              <a:buFont typeface="+mj-lt"/>
              <a:buAutoNum type="arabicPeriod"/>
            </a:pPr>
            <a:r>
              <a:rPr lang="en-US" sz="1200" kern="100" dirty="0">
                <a:effectLst/>
                <a:latin typeface="Calibri" panose="020F0502020204030204" pitchFamily="34" charset="0"/>
                <a:ea typeface="Calibri" panose="020F0502020204030204" pitchFamily="34" charset="0"/>
                <a:cs typeface="Times New Roman" panose="02020603050405020304" pitchFamily="18" charset="0"/>
              </a:rPr>
              <a:t>Seo, M. and Ilies, R. (2009). The role of self-efficacy, goal, and affect in dynamic motivational self-regulation. </a:t>
            </a:r>
            <a:r>
              <a:rPr lang="en-US" sz="1200" i="1" kern="100" dirty="0">
                <a:effectLst/>
                <a:latin typeface="Calibri" panose="020F0502020204030204" pitchFamily="34" charset="0"/>
                <a:ea typeface="Calibri" panose="020F0502020204030204" pitchFamily="34" charset="0"/>
                <a:cs typeface="Times New Roman" panose="02020603050405020304" pitchFamily="18" charset="0"/>
              </a:rPr>
              <a:t>Organizational Behavior and Human Decision Processes</a:t>
            </a:r>
            <a:r>
              <a:rPr lang="en-US" sz="1200" kern="100" dirty="0">
                <a:effectLst/>
                <a:latin typeface="Calibri" panose="020F0502020204030204" pitchFamily="34" charset="0"/>
                <a:ea typeface="Calibri" panose="020F0502020204030204" pitchFamily="34" charset="0"/>
                <a:cs typeface="Times New Roman" panose="02020603050405020304" pitchFamily="18" charset="0"/>
              </a:rPr>
              <a:t>, 109(2), pp.120–133. </a:t>
            </a:r>
            <a:r>
              <a:rPr lang="en-US" sz="1200" kern="100" dirty="0" err="1">
                <a:effectLst/>
                <a:latin typeface="Calibri" panose="020F0502020204030204" pitchFamily="34" charset="0"/>
                <a:ea typeface="Calibri" panose="020F0502020204030204" pitchFamily="34" charset="0"/>
                <a:cs typeface="Times New Roman" panose="02020603050405020304" pitchFamily="18" charset="0"/>
              </a:rPr>
              <a:t>doi:https</a:t>
            </a:r>
            <a:r>
              <a:rPr lang="en-US" sz="1200" kern="100" dirty="0">
                <a:effectLst/>
                <a:latin typeface="Calibri" panose="020F0502020204030204" pitchFamily="34" charset="0"/>
                <a:ea typeface="Calibri" panose="020F0502020204030204" pitchFamily="34" charset="0"/>
                <a:cs typeface="Times New Roman" panose="02020603050405020304" pitchFamily="18" charset="0"/>
              </a:rPr>
              <a:t>://doi.org/10.1016/j.obhdp.2009.03.001.</a:t>
            </a:r>
          </a:p>
          <a:p>
            <a:pPr marL="228600" marR="0" indent="-228600" algn="just">
              <a:lnSpc>
                <a:spcPct val="115000"/>
              </a:lnSpc>
              <a:spcAft>
                <a:spcPts val="1000"/>
              </a:spcAft>
              <a:buFont typeface="+mj-lt"/>
              <a:buAutoNum type="arabicPeriod"/>
            </a:pPr>
            <a:r>
              <a:rPr lang="en-US" sz="1200" kern="100" dirty="0">
                <a:effectLst/>
                <a:latin typeface="Calibri" panose="020F0502020204030204" pitchFamily="34" charset="0"/>
                <a:ea typeface="Calibri" panose="020F0502020204030204" pitchFamily="34" charset="0"/>
                <a:cs typeface="Times New Roman" panose="02020603050405020304" pitchFamily="18" charset="0"/>
              </a:rPr>
              <a:t>Apple (2024). </a:t>
            </a:r>
            <a:r>
              <a:rPr lang="en-US" sz="1200" i="1" kern="100" dirty="0">
                <a:effectLst/>
                <a:latin typeface="Calibri" panose="020F0502020204030204" pitchFamily="34" charset="0"/>
                <a:ea typeface="Calibri" panose="020F0502020204030204" pitchFamily="34" charset="0"/>
                <a:cs typeface="Times New Roman" panose="02020603050405020304" pitchFamily="18" charset="0"/>
              </a:rPr>
              <a:t>Apple Watch</a:t>
            </a:r>
            <a:r>
              <a:rPr lang="en-US" sz="1200" kern="100" dirty="0">
                <a:effectLst/>
                <a:latin typeface="Calibri" panose="020F0502020204030204" pitchFamily="34" charset="0"/>
                <a:ea typeface="Calibri" panose="020F0502020204030204" pitchFamily="34" charset="0"/>
                <a:cs typeface="Times New Roman" panose="02020603050405020304" pitchFamily="18" charset="0"/>
              </a:rPr>
              <a:t>. [online] Apple. Available at: https://www.apple.com/watch/ [Accessed 18 Nov. 2025].</a:t>
            </a:r>
          </a:p>
          <a:p>
            <a:pPr marL="228600" marR="0" indent="-228600" algn="just">
              <a:lnSpc>
                <a:spcPct val="115000"/>
              </a:lnSpc>
              <a:spcAft>
                <a:spcPts val="1000"/>
              </a:spcAft>
              <a:buFont typeface="+mj-lt"/>
              <a:buAutoNum type="arabicPeriod"/>
            </a:pPr>
            <a:r>
              <a:rPr lang="en-US" sz="1200" kern="100" dirty="0">
                <a:effectLst/>
                <a:latin typeface="Calibri" panose="020F0502020204030204" pitchFamily="34" charset="0"/>
                <a:ea typeface="Calibri" panose="020F0502020204030204" pitchFamily="34" charset="0"/>
                <a:cs typeface="Times New Roman" panose="02020603050405020304" pitchFamily="18" charset="0"/>
              </a:rPr>
              <a:t>Bandura, A. (1997). </a:t>
            </a:r>
            <a:r>
              <a:rPr lang="en-US" sz="1200" i="1" kern="100" dirty="0">
                <a:effectLst/>
                <a:latin typeface="Calibri" panose="020F0502020204030204" pitchFamily="34" charset="0"/>
                <a:ea typeface="Calibri" panose="020F0502020204030204" pitchFamily="34" charset="0"/>
                <a:cs typeface="Times New Roman" panose="02020603050405020304" pitchFamily="18" charset="0"/>
              </a:rPr>
              <a:t>Self-efficacy: the Exercise of Control</a:t>
            </a:r>
            <a:r>
              <a:rPr lang="en-US" sz="1200" kern="100" dirty="0">
                <a:effectLst/>
                <a:latin typeface="Calibri" panose="020F0502020204030204" pitchFamily="34" charset="0"/>
                <a:ea typeface="Calibri" panose="020F0502020204030204" pitchFamily="34" charset="0"/>
                <a:cs typeface="Times New Roman" panose="02020603050405020304" pitchFamily="18" charset="0"/>
              </a:rPr>
              <a:t>. New York: W. H. Freeman.</a:t>
            </a:r>
          </a:p>
          <a:p>
            <a:pPr marL="228600" marR="0" indent="-228600" algn="just">
              <a:lnSpc>
                <a:spcPct val="115000"/>
              </a:lnSpc>
              <a:spcAft>
                <a:spcPts val="1000"/>
              </a:spcAft>
              <a:buFont typeface="+mj-lt"/>
              <a:buAutoNum type="arabicPeriod"/>
            </a:pPr>
            <a:r>
              <a:rPr lang="en-US" sz="1200" kern="100" dirty="0">
                <a:effectLst/>
                <a:latin typeface="Calibri" panose="020F0502020204030204" pitchFamily="34" charset="0"/>
                <a:ea typeface="Calibri" panose="020F0502020204030204" pitchFamily="34" charset="0"/>
                <a:cs typeface="Times New Roman" panose="02020603050405020304" pitchFamily="18" charset="0"/>
              </a:rPr>
              <a:t>Conrad, P. and Leiter, V. (2023). </a:t>
            </a:r>
            <a:r>
              <a:rPr lang="en-US" sz="1200" i="1" kern="100" dirty="0">
                <a:effectLst/>
                <a:latin typeface="Calibri" panose="020F0502020204030204" pitchFamily="34" charset="0"/>
                <a:ea typeface="Calibri" panose="020F0502020204030204" pitchFamily="34" charset="0"/>
                <a:cs typeface="Times New Roman" panose="02020603050405020304" pitchFamily="18" charset="0"/>
              </a:rPr>
              <a:t>The Sociology of Health and Illness</a:t>
            </a:r>
            <a:r>
              <a:rPr lang="en-US" sz="1200" kern="100" dirty="0">
                <a:effectLst/>
                <a:latin typeface="Calibri" panose="020F0502020204030204" pitchFamily="34" charset="0"/>
                <a:ea typeface="Calibri" panose="020F0502020204030204" pitchFamily="34" charset="0"/>
                <a:cs typeface="Times New Roman" panose="02020603050405020304" pitchFamily="18" charset="0"/>
              </a:rPr>
              <a:t>. SAGE Publications.</a:t>
            </a:r>
          </a:p>
          <a:p>
            <a:pPr marL="228600" marR="0" indent="-228600" algn="just">
              <a:lnSpc>
                <a:spcPct val="115000"/>
              </a:lnSpc>
              <a:spcAft>
                <a:spcPts val="1000"/>
              </a:spcAft>
              <a:buFont typeface="+mj-lt"/>
              <a:buAutoNum type="arabicPeriod"/>
            </a:pPr>
            <a:r>
              <a:rPr lang="en-US" sz="1200" kern="100" dirty="0">
                <a:effectLst/>
                <a:latin typeface="Calibri" panose="020F0502020204030204" pitchFamily="34" charset="0"/>
                <a:ea typeface="Calibri" panose="020F0502020204030204" pitchFamily="34" charset="0"/>
                <a:cs typeface="Times New Roman" panose="02020603050405020304" pitchFamily="18" charset="0"/>
              </a:rPr>
              <a:t>Firth, J., </a:t>
            </a:r>
            <a:r>
              <a:rPr lang="en-US" sz="1200" kern="100" dirty="0" err="1">
                <a:effectLst/>
                <a:latin typeface="Calibri" panose="020F0502020204030204" pitchFamily="34" charset="0"/>
                <a:ea typeface="Calibri" panose="020F0502020204030204" pitchFamily="34" charset="0"/>
                <a:cs typeface="Times New Roman" panose="02020603050405020304" pitchFamily="18" charset="0"/>
              </a:rPr>
              <a:t>Torous</a:t>
            </a:r>
            <a:r>
              <a:rPr lang="en-US" sz="1200" kern="100" dirty="0">
                <a:effectLst/>
                <a:latin typeface="Calibri" panose="020F0502020204030204" pitchFamily="34" charset="0"/>
                <a:ea typeface="Calibri" panose="020F0502020204030204" pitchFamily="34" charset="0"/>
                <a:cs typeface="Times New Roman" panose="02020603050405020304" pitchFamily="18" charset="0"/>
              </a:rPr>
              <a:t>, J., Nicholas, J., Carney, R., Pratap, A., Rosenbaum, S. and Sarris, J. (2017). The efficacy of smartphone-based mental health interventions for depressive symptoms: a meta-analysis of randomized controlled trials. </a:t>
            </a:r>
            <a:r>
              <a:rPr lang="en-US" sz="1200" i="1" kern="100" dirty="0">
                <a:effectLst/>
                <a:latin typeface="Calibri" panose="020F0502020204030204" pitchFamily="34" charset="0"/>
                <a:ea typeface="Calibri" panose="020F0502020204030204" pitchFamily="34" charset="0"/>
                <a:cs typeface="Times New Roman" panose="02020603050405020304" pitchFamily="18" charset="0"/>
              </a:rPr>
              <a:t>World Psychiatry</a:t>
            </a:r>
            <a:r>
              <a:rPr lang="en-US" sz="1200" kern="100" dirty="0">
                <a:effectLst/>
                <a:latin typeface="Calibri" panose="020F0502020204030204" pitchFamily="34" charset="0"/>
                <a:ea typeface="Calibri" panose="020F0502020204030204" pitchFamily="34" charset="0"/>
                <a:cs typeface="Times New Roman" panose="02020603050405020304" pitchFamily="18" charset="0"/>
              </a:rPr>
              <a:t>, 16(3), pp.287–298. </a:t>
            </a:r>
            <a:r>
              <a:rPr lang="en-US" sz="1200" kern="100" dirty="0" err="1">
                <a:effectLst/>
                <a:latin typeface="Calibri" panose="020F0502020204030204" pitchFamily="34" charset="0"/>
                <a:ea typeface="Calibri" panose="020F0502020204030204" pitchFamily="34" charset="0"/>
                <a:cs typeface="Times New Roman" panose="02020603050405020304" pitchFamily="18" charset="0"/>
              </a:rPr>
              <a:t>doi:https</a:t>
            </a:r>
            <a:r>
              <a:rPr lang="en-US" sz="1200" kern="100" dirty="0">
                <a:effectLst/>
                <a:latin typeface="Calibri" panose="020F0502020204030204" pitchFamily="34" charset="0"/>
                <a:ea typeface="Calibri" panose="020F0502020204030204" pitchFamily="34" charset="0"/>
                <a:cs typeface="Times New Roman" panose="02020603050405020304" pitchFamily="18" charset="0"/>
              </a:rPr>
              <a:t>://doi.org/10.1002/wps.20472.</a:t>
            </a:r>
          </a:p>
          <a:p>
            <a:pPr marL="228600" marR="0" indent="-228600" algn="just">
              <a:lnSpc>
                <a:spcPct val="115000"/>
              </a:lnSpc>
              <a:spcAft>
                <a:spcPts val="1000"/>
              </a:spcAft>
              <a:buFont typeface="+mj-lt"/>
              <a:buAutoNum type="arabicPeriod"/>
            </a:pPr>
            <a:r>
              <a:rPr lang="en-US" sz="1200" kern="100" dirty="0">
                <a:effectLst/>
                <a:latin typeface="Calibri" panose="020F0502020204030204" pitchFamily="34" charset="0"/>
                <a:ea typeface="Calibri" panose="020F0502020204030204" pitchFamily="34" charset="0"/>
                <a:cs typeface="Times New Roman" panose="02020603050405020304" pitchFamily="18" charset="0"/>
              </a:rPr>
              <a:t>Gold, N., Yau, A., Rigby, B., Dyke, C., </a:t>
            </a:r>
            <a:r>
              <a:rPr lang="en-US" sz="1200" kern="100" dirty="0" err="1">
                <a:effectLst/>
                <a:latin typeface="Calibri" panose="020F0502020204030204" pitchFamily="34" charset="0"/>
                <a:ea typeface="Calibri" panose="020F0502020204030204" pitchFamily="34" charset="0"/>
                <a:cs typeface="Times New Roman" panose="02020603050405020304" pitchFamily="18" charset="0"/>
              </a:rPr>
              <a:t>Remfry</a:t>
            </a:r>
            <a:r>
              <a:rPr lang="en-US" sz="1200" kern="100" dirty="0">
                <a:effectLst/>
                <a:latin typeface="Calibri" panose="020F0502020204030204" pitchFamily="34" charset="0"/>
                <a:ea typeface="Calibri" panose="020F0502020204030204" pitchFamily="34" charset="0"/>
                <a:cs typeface="Times New Roman" panose="02020603050405020304" pitchFamily="18" charset="0"/>
              </a:rPr>
              <a:t>, E.A. and Chadborn, T. (2021). Effectiveness of Digital Interventions for Reducing Behavioral Risks of Cardiovascular Disease in Nonclinical Adult Populations: Systematic Review of Reviews. </a:t>
            </a:r>
            <a:r>
              <a:rPr lang="en-US" sz="1200" i="1" kern="100" dirty="0">
                <a:effectLst/>
                <a:latin typeface="Calibri" panose="020F0502020204030204" pitchFamily="34" charset="0"/>
                <a:ea typeface="Calibri" panose="020F0502020204030204" pitchFamily="34" charset="0"/>
                <a:cs typeface="Times New Roman" panose="02020603050405020304" pitchFamily="18" charset="0"/>
              </a:rPr>
              <a:t>Journal of Medical Internet Research</a:t>
            </a:r>
            <a:r>
              <a:rPr lang="en-US" sz="1200" kern="100" dirty="0">
                <a:effectLst/>
                <a:latin typeface="Calibri" panose="020F0502020204030204" pitchFamily="34" charset="0"/>
                <a:ea typeface="Calibri" panose="020F0502020204030204" pitchFamily="34" charset="0"/>
                <a:cs typeface="Times New Roman" panose="02020603050405020304" pitchFamily="18" charset="0"/>
              </a:rPr>
              <a:t>, 23(5). </a:t>
            </a:r>
            <a:r>
              <a:rPr lang="en-US" sz="1200" kern="100" dirty="0" err="1">
                <a:effectLst/>
                <a:latin typeface="Calibri" panose="020F0502020204030204" pitchFamily="34" charset="0"/>
                <a:ea typeface="Calibri" panose="020F0502020204030204" pitchFamily="34" charset="0"/>
                <a:cs typeface="Times New Roman" panose="02020603050405020304" pitchFamily="18" charset="0"/>
              </a:rPr>
              <a:t>doi:https</a:t>
            </a:r>
            <a:r>
              <a:rPr lang="en-US" sz="1200" kern="100" dirty="0">
                <a:effectLst/>
                <a:latin typeface="Calibri" panose="020F0502020204030204" pitchFamily="34" charset="0"/>
                <a:ea typeface="Calibri" panose="020F0502020204030204" pitchFamily="34" charset="0"/>
                <a:cs typeface="Times New Roman" panose="02020603050405020304" pitchFamily="18" charset="0"/>
              </a:rPr>
              <a:t>://doi.org/10.2196/19688.</a:t>
            </a:r>
          </a:p>
          <a:p>
            <a:pPr marL="228600" marR="0" indent="-228600" algn="just">
              <a:lnSpc>
                <a:spcPct val="115000"/>
              </a:lnSpc>
              <a:spcAft>
                <a:spcPts val="1000"/>
              </a:spcAft>
              <a:buFont typeface="+mj-lt"/>
              <a:buAutoNum type="arabicPeriod"/>
            </a:pPr>
            <a:r>
              <a:rPr lang="en-US" sz="1200" kern="100" dirty="0">
                <a:effectLst/>
                <a:latin typeface="Calibri" panose="020F0502020204030204" pitchFamily="34" charset="0"/>
                <a:ea typeface="Calibri" panose="020F0502020204030204" pitchFamily="34" charset="0"/>
                <a:cs typeface="Times New Roman" panose="02020603050405020304" pitchFamily="18" charset="0"/>
              </a:rPr>
              <a:t>Goyal, M. (2014). Meditation Programs for Psychological Stress and Well-being. </a:t>
            </a:r>
            <a:r>
              <a:rPr lang="en-US" sz="1200" i="1" kern="100" dirty="0">
                <a:effectLst/>
                <a:latin typeface="Calibri" panose="020F0502020204030204" pitchFamily="34" charset="0"/>
                <a:ea typeface="Calibri" panose="020F0502020204030204" pitchFamily="34" charset="0"/>
                <a:cs typeface="Times New Roman" panose="02020603050405020304" pitchFamily="18" charset="0"/>
              </a:rPr>
              <a:t>JAMA Internal Medicine</a:t>
            </a:r>
            <a:r>
              <a:rPr lang="en-US" sz="1200" kern="100" dirty="0">
                <a:effectLst/>
                <a:latin typeface="Calibri" panose="020F0502020204030204" pitchFamily="34" charset="0"/>
                <a:ea typeface="Calibri" panose="020F0502020204030204" pitchFamily="34" charset="0"/>
                <a:cs typeface="Times New Roman" panose="02020603050405020304" pitchFamily="18" charset="0"/>
              </a:rPr>
              <a:t>, [online] 174(3). </a:t>
            </a:r>
            <a:r>
              <a:rPr lang="en-US" sz="1200" kern="100" dirty="0" err="1">
                <a:effectLst/>
                <a:latin typeface="Calibri" panose="020F0502020204030204" pitchFamily="34" charset="0"/>
                <a:ea typeface="Calibri" panose="020F0502020204030204" pitchFamily="34" charset="0"/>
                <a:cs typeface="Times New Roman" panose="02020603050405020304" pitchFamily="18" charset="0"/>
              </a:rPr>
              <a:t>doi:https</a:t>
            </a:r>
            <a:r>
              <a:rPr lang="en-US" sz="1200" kern="100" dirty="0">
                <a:effectLst/>
                <a:latin typeface="Calibri" panose="020F0502020204030204" pitchFamily="34" charset="0"/>
                <a:ea typeface="Calibri" panose="020F0502020204030204" pitchFamily="34" charset="0"/>
                <a:cs typeface="Times New Roman" panose="02020603050405020304" pitchFamily="18" charset="0"/>
              </a:rPr>
              <a:t>://doi.org/10.1001/jamainternmed.2013.13018.</a:t>
            </a:r>
          </a:p>
          <a:p>
            <a:pPr marL="228600" marR="0" indent="-228600" algn="just">
              <a:lnSpc>
                <a:spcPct val="115000"/>
              </a:lnSpc>
              <a:spcAft>
                <a:spcPts val="1000"/>
              </a:spcAft>
              <a:buFont typeface="+mj-lt"/>
              <a:buAutoNum type="arabicPeriod"/>
            </a:pPr>
            <a:r>
              <a:rPr lang="en-US" sz="1200" kern="100" dirty="0" err="1">
                <a:effectLst/>
                <a:latin typeface="Calibri" panose="020F0502020204030204" pitchFamily="34" charset="0"/>
                <a:ea typeface="Calibri" panose="020F0502020204030204" pitchFamily="34" charset="0"/>
                <a:cs typeface="Times New Roman" panose="02020603050405020304" pitchFamily="18" charset="0"/>
              </a:rPr>
              <a:t>Löchner</a:t>
            </a:r>
            <a:r>
              <a:rPr lang="en-US" sz="1200" kern="100" dirty="0">
                <a:effectLst/>
                <a:latin typeface="Calibri" panose="020F0502020204030204" pitchFamily="34" charset="0"/>
                <a:ea typeface="Calibri" panose="020F0502020204030204" pitchFamily="34" charset="0"/>
                <a:cs typeface="Times New Roman" panose="02020603050405020304" pitchFamily="18" charset="0"/>
              </a:rPr>
              <a:t>, J., </a:t>
            </a:r>
            <a:r>
              <a:rPr lang="en-US" sz="1200" kern="100" dirty="0" err="1">
                <a:effectLst/>
                <a:latin typeface="Calibri" panose="020F0502020204030204" pitchFamily="34" charset="0"/>
                <a:ea typeface="Calibri" panose="020F0502020204030204" pitchFamily="34" charset="0"/>
                <a:cs typeface="Times New Roman" panose="02020603050405020304" pitchFamily="18" charset="0"/>
              </a:rPr>
              <a:t>Carlbring</a:t>
            </a:r>
            <a:r>
              <a:rPr lang="en-US" sz="1200" kern="100" dirty="0">
                <a:effectLst/>
                <a:latin typeface="Calibri" panose="020F0502020204030204" pitchFamily="34" charset="0"/>
                <a:ea typeface="Calibri" panose="020F0502020204030204" pitchFamily="34" charset="0"/>
                <a:cs typeface="Times New Roman" panose="02020603050405020304" pitchFamily="18" charset="0"/>
              </a:rPr>
              <a:t>, P., Schuller, B., </a:t>
            </a:r>
            <a:r>
              <a:rPr lang="en-US" sz="1200" kern="100" dirty="0" err="1">
                <a:effectLst/>
                <a:latin typeface="Calibri" panose="020F0502020204030204" pitchFamily="34" charset="0"/>
                <a:ea typeface="Calibri" panose="020F0502020204030204" pitchFamily="34" charset="0"/>
                <a:cs typeface="Times New Roman" panose="02020603050405020304" pitchFamily="18" charset="0"/>
              </a:rPr>
              <a:t>Torous</a:t>
            </a:r>
            <a:r>
              <a:rPr lang="en-US" sz="1200" kern="100" dirty="0">
                <a:effectLst/>
                <a:latin typeface="Calibri" panose="020F0502020204030204" pitchFamily="34" charset="0"/>
                <a:ea typeface="Calibri" panose="020F0502020204030204" pitchFamily="34" charset="0"/>
                <a:cs typeface="Times New Roman" panose="02020603050405020304" pitchFamily="18" charset="0"/>
              </a:rPr>
              <a:t>, J. and Sander, L. (2025). Digital interventions in mental health: An overview and future perspectives. </a:t>
            </a:r>
            <a:r>
              <a:rPr lang="en-US" sz="1200" i="1" kern="100" dirty="0">
                <a:effectLst/>
                <a:latin typeface="Calibri" panose="020F0502020204030204" pitchFamily="34" charset="0"/>
                <a:ea typeface="Calibri" panose="020F0502020204030204" pitchFamily="34" charset="0"/>
                <a:cs typeface="Times New Roman" panose="02020603050405020304" pitchFamily="18" charset="0"/>
              </a:rPr>
              <a:t>Internet Interventions</a:t>
            </a:r>
            <a:r>
              <a:rPr lang="en-US" sz="1200" kern="100" dirty="0">
                <a:effectLst/>
                <a:latin typeface="Calibri" panose="020F0502020204030204" pitchFamily="34" charset="0"/>
                <a:ea typeface="Calibri" panose="020F0502020204030204" pitchFamily="34" charset="0"/>
                <a:cs typeface="Times New Roman" panose="02020603050405020304" pitchFamily="18" charset="0"/>
              </a:rPr>
              <a:t>, [online] 40(100824). </a:t>
            </a:r>
            <a:r>
              <a:rPr lang="en-US" sz="1200" kern="100" dirty="0" err="1">
                <a:effectLst/>
                <a:latin typeface="Calibri" panose="020F0502020204030204" pitchFamily="34" charset="0"/>
                <a:ea typeface="Calibri" panose="020F0502020204030204" pitchFamily="34" charset="0"/>
                <a:cs typeface="Times New Roman" panose="02020603050405020304" pitchFamily="18" charset="0"/>
              </a:rPr>
              <a:t>doi:https</a:t>
            </a:r>
            <a:r>
              <a:rPr lang="en-US" sz="1200" kern="100" dirty="0">
                <a:effectLst/>
                <a:latin typeface="Calibri" panose="020F0502020204030204" pitchFamily="34" charset="0"/>
                <a:ea typeface="Calibri" panose="020F0502020204030204" pitchFamily="34" charset="0"/>
                <a:cs typeface="Times New Roman" panose="02020603050405020304" pitchFamily="18" charset="0"/>
              </a:rPr>
              <a:t>://doi.org/10.1016/j.invent.2025.100824.</a:t>
            </a:r>
          </a:p>
          <a:p>
            <a:pPr marL="228600" marR="0" indent="-228600" algn="just">
              <a:lnSpc>
                <a:spcPct val="115000"/>
              </a:lnSpc>
              <a:spcAft>
                <a:spcPts val="1000"/>
              </a:spcAft>
              <a:buFont typeface="+mj-lt"/>
              <a:buAutoNum type="arabicPeriod"/>
            </a:pPr>
            <a:r>
              <a:rPr lang="en-US" sz="1200" kern="100" dirty="0">
                <a:effectLst/>
                <a:latin typeface="Calibri" panose="020F0502020204030204" pitchFamily="34" charset="0"/>
                <a:ea typeface="Calibri" panose="020F0502020204030204" pitchFamily="34" charset="0"/>
                <a:cs typeface="Times New Roman" panose="02020603050405020304" pitchFamily="18" charset="0"/>
              </a:rPr>
              <a:t>World Health Organization (2024). </a:t>
            </a:r>
            <a:r>
              <a:rPr lang="en-US" sz="1200" i="1" kern="100" dirty="0">
                <a:effectLst/>
                <a:latin typeface="Calibri" panose="020F0502020204030204" pitchFamily="34" charset="0"/>
                <a:ea typeface="Calibri" panose="020F0502020204030204" pitchFamily="34" charset="0"/>
                <a:cs typeface="Times New Roman" panose="02020603050405020304" pitchFamily="18" charset="0"/>
              </a:rPr>
              <a:t>Physical activity</a:t>
            </a:r>
            <a:r>
              <a:rPr lang="en-US" sz="1200" kern="100" dirty="0">
                <a:effectLst/>
                <a:latin typeface="Calibri" panose="020F0502020204030204" pitchFamily="34" charset="0"/>
                <a:ea typeface="Calibri" panose="020F0502020204030204" pitchFamily="34" charset="0"/>
                <a:cs typeface="Times New Roman" panose="02020603050405020304" pitchFamily="18" charset="0"/>
              </a:rPr>
              <a:t>. [online] World Health Organization. Available at: https://www.who.int/news-room/fact-sheets/detail/physical-activity [Accessed 18 Nov. 2025].</a:t>
            </a: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0</TotalTime>
  <Words>540</Words>
  <Application>Microsoft Office PowerPoint</Application>
  <PresentationFormat>Custom</PresentationFormat>
  <Paragraphs>37</Paragraphs>
  <Slides>1</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vt:i4>
      </vt:variant>
    </vt:vector>
  </HeadingPairs>
  <TitlesOfParts>
    <vt:vector size="8" baseType="lpstr">
      <vt:lpstr>Arial</vt:lpstr>
      <vt:lpstr>Calibri</vt:lpstr>
      <vt:lpstr>League Spartan</vt:lpstr>
      <vt:lpstr>ABeeZee</vt:lpstr>
      <vt:lpstr>ABeeZee Bold</vt:lpstr>
      <vt:lpstr>Times New Roman</vt:lpstr>
      <vt:lpstr>Office Theme</vt:lpstr>
      <vt:lpstr>Slide 1</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
  <cp:lastModifiedBy/>
  <cp:revision>1</cp:revision>
  <dcterms:created xsi:type="dcterms:W3CDTF">2025-11-21T08:34:35Z</dcterms:created>
  <dcterms:modified xsi:type="dcterms:W3CDTF">2025-11-25T18:30:56Z</dcterms:modified>
  <dc:identifier/>
</cp:coreProperties>
</file>