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sldIdLst>
    <p:sldId id="256" r:id="rId5"/>
    <p:sldId id="257" r:id="rId6"/>
    <p:sldId id="279" r:id="rId7"/>
    <p:sldId id="280" r:id="rId8"/>
    <p:sldId id="281" r:id="rId9"/>
    <p:sldId id="258" r:id="rId10"/>
    <p:sldId id="264" r:id="rId11"/>
    <p:sldId id="271" r:id="rId12"/>
    <p:sldId id="265" r:id="rId13"/>
    <p:sldId id="267" r:id="rId14"/>
    <p:sldId id="259" r:id="rId15"/>
    <p:sldId id="268" r:id="rId16"/>
    <p:sldId id="269" r:id="rId17"/>
    <p:sldId id="272" r:id="rId18"/>
    <p:sldId id="260" r:id="rId19"/>
    <p:sldId id="278" r:id="rId20"/>
    <p:sldId id="270" r:id="rId21"/>
    <p:sldId id="26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2B8801-6695-463E-8520-27682C523207}" v="9" dt="2023-10-23T21:26:46.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77" d="100"/>
          <a:sy n="77" d="100"/>
        </p:scale>
        <p:origin x="1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42621E-460E-411D-A1F8-32F637EBE3A4}"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5C071254-0F27-40BD-8E71-64113B95B61D}">
      <dgm:prSet custT="1"/>
      <dgm:spPr/>
      <dgm:t>
        <a:bodyPr/>
        <a:lstStyle/>
        <a:p>
          <a:pPr>
            <a:lnSpc>
              <a:spcPct val="100000"/>
            </a:lnSpc>
            <a:defRPr cap="all"/>
          </a:pPr>
          <a:r>
            <a:rPr lang="en-GB" sz="1400"/>
            <a:t>Vision statement - </a:t>
          </a:r>
          <a:r>
            <a:rPr lang="en-GB" sz="1400" b="0" i="0"/>
            <a:t>to create a safer and more secure world by providing cutting-edge smart car cameras</a:t>
          </a:r>
          <a:endParaRPr lang="en-US" sz="1400"/>
        </a:p>
      </dgm:t>
    </dgm:pt>
    <dgm:pt modelId="{90C5066B-E873-41EA-AD92-95579321840E}" type="parTrans" cxnId="{C03A066C-66BC-445F-A3CA-5D678ECBACA2}">
      <dgm:prSet/>
      <dgm:spPr/>
      <dgm:t>
        <a:bodyPr/>
        <a:lstStyle/>
        <a:p>
          <a:endParaRPr lang="en-US"/>
        </a:p>
      </dgm:t>
    </dgm:pt>
    <dgm:pt modelId="{27B0E8AD-FB52-485D-B87F-AFE5C823C1D2}" type="sibTrans" cxnId="{C03A066C-66BC-445F-A3CA-5D678ECBACA2}">
      <dgm:prSet/>
      <dgm:spPr/>
      <dgm:t>
        <a:bodyPr/>
        <a:lstStyle/>
        <a:p>
          <a:pPr>
            <a:lnSpc>
              <a:spcPct val="100000"/>
            </a:lnSpc>
          </a:pPr>
          <a:endParaRPr lang="en-US"/>
        </a:p>
      </dgm:t>
    </dgm:pt>
    <dgm:pt modelId="{BDFBADF4-0B28-41E5-BFC9-E6A959DD57DE}">
      <dgm:prSet/>
      <dgm:spPr/>
      <dgm:t>
        <a:bodyPr/>
        <a:lstStyle/>
        <a:p>
          <a:pPr>
            <a:lnSpc>
              <a:spcPct val="100000"/>
            </a:lnSpc>
            <a:defRPr cap="all"/>
          </a:pPr>
          <a:r>
            <a:rPr lang="en-GB"/>
            <a:t>Mission statement- </a:t>
          </a:r>
          <a:r>
            <a:rPr lang="en-GB" b="0" i="0"/>
            <a:t>At Smart Car Camera, our mission is to develop and deliver technologically advanced and user-friendly anti-theft cameras that surpass industry standards, providing our customers with the highest level of protection for their vehicles.</a:t>
          </a:r>
          <a:endParaRPr lang="en-US"/>
        </a:p>
      </dgm:t>
    </dgm:pt>
    <dgm:pt modelId="{B97105F2-A0E3-4DF9-BC87-6F3C9592DD25}" type="parTrans" cxnId="{D2DB2B5C-0CA4-46D0-9170-63C1D2204175}">
      <dgm:prSet/>
      <dgm:spPr/>
      <dgm:t>
        <a:bodyPr/>
        <a:lstStyle/>
        <a:p>
          <a:endParaRPr lang="en-US"/>
        </a:p>
      </dgm:t>
    </dgm:pt>
    <dgm:pt modelId="{4C7DFC1E-9F99-4C85-8D57-9AB597387A74}" type="sibTrans" cxnId="{D2DB2B5C-0CA4-46D0-9170-63C1D2204175}">
      <dgm:prSet/>
      <dgm:spPr/>
      <dgm:t>
        <a:bodyPr/>
        <a:lstStyle/>
        <a:p>
          <a:endParaRPr lang="en-US"/>
        </a:p>
      </dgm:t>
    </dgm:pt>
    <dgm:pt modelId="{0080F6DB-746D-4666-8825-98C932AB6E12}" type="pres">
      <dgm:prSet presAssocID="{9442621E-460E-411D-A1F8-32F637EBE3A4}" presName="root" presStyleCnt="0">
        <dgm:presLayoutVars>
          <dgm:dir/>
          <dgm:resizeHandles val="exact"/>
        </dgm:presLayoutVars>
      </dgm:prSet>
      <dgm:spPr/>
    </dgm:pt>
    <dgm:pt modelId="{3F1F83BF-767C-4650-A700-B36383FAC7A7}" type="pres">
      <dgm:prSet presAssocID="{5C071254-0F27-40BD-8E71-64113B95B61D}" presName="compNode" presStyleCnt="0"/>
      <dgm:spPr/>
    </dgm:pt>
    <dgm:pt modelId="{F5B7CD6E-9C3A-4D67-923A-FF866CE02EC7}" type="pres">
      <dgm:prSet presAssocID="{5C071254-0F27-40BD-8E71-64113B95B61D}" presName="iconBgRect" presStyleLbl="bgShp" presStyleIdx="0" presStyleCnt="2"/>
      <dgm:spPr>
        <a:prstGeom prst="round2DiagRect">
          <a:avLst>
            <a:gd name="adj1" fmla="val 29727"/>
            <a:gd name="adj2" fmla="val 0"/>
          </a:avLst>
        </a:prstGeom>
      </dgm:spPr>
    </dgm:pt>
    <dgm:pt modelId="{5583280D-A847-4D31-9985-7617BBE5AAB6}" type="pres">
      <dgm:prSet presAssocID="{5C071254-0F27-40BD-8E71-64113B95B61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E2E779E7-DF55-4475-A4C2-D83153FFB20D}" type="pres">
      <dgm:prSet presAssocID="{5C071254-0F27-40BD-8E71-64113B95B61D}" presName="spaceRect" presStyleCnt="0"/>
      <dgm:spPr/>
    </dgm:pt>
    <dgm:pt modelId="{79F6EA60-26ED-42B7-AEAE-143A53A91867}" type="pres">
      <dgm:prSet presAssocID="{5C071254-0F27-40BD-8E71-64113B95B61D}" presName="textRect" presStyleLbl="revTx" presStyleIdx="0" presStyleCnt="2">
        <dgm:presLayoutVars>
          <dgm:chMax val="1"/>
          <dgm:chPref val="1"/>
        </dgm:presLayoutVars>
      </dgm:prSet>
      <dgm:spPr/>
    </dgm:pt>
    <dgm:pt modelId="{68E3A0DF-E959-49C6-A297-B04ABD8EC025}" type="pres">
      <dgm:prSet presAssocID="{27B0E8AD-FB52-485D-B87F-AFE5C823C1D2}" presName="sibTrans" presStyleCnt="0"/>
      <dgm:spPr/>
    </dgm:pt>
    <dgm:pt modelId="{3817B86F-1173-4455-96A8-F22D2FD40A7A}" type="pres">
      <dgm:prSet presAssocID="{BDFBADF4-0B28-41E5-BFC9-E6A959DD57DE}" presName="compNode" presStyleCnt="0"/>
      <dgm:spPr/>
    </dgm:pt>
    <dgm:pt modelId="{B7171AAE-61C8-4560-BCF6-0F766AB3C29F}" type="pres">
      <dgm:prSet presAssocID="{BDFBADF4-0B28-41E5-BFC9-E6A959DD57DE}" presName="iconBgRect" presStyleLbl="bgShp" presStyleIdx="1" presStyleCnt="2"/>
      <dgm:spPr>
        <a:prstGeom prst="round2DiagRect">
          <a:avLst>
            <a:gd name="adj1" fmla="val 29727"/>
            <a:gd name="adj2" fmla="val 0"/>
          </a:avLst>
        </a:prstGeom>
      </dgm:spPr>
    </dgm:pt>
    <dgm:pt modelId="{ED450EB5-B3B5-4479-B8BF-DEF746356009}" type="pres">
      <dgm:prSet presAssocID="{BDFBADF4-0B28-41E5-BFC9-E6A959DD57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ecurity Camera"/>
        </a:ext>
      </dgm:extLst>
    </dgm:pt>
    <dgm:pt modelId="{DD6886F9-7589-4EF1-99E2-61C833B6A5E6}" type="pres">
      <dgm:prSet presAssocID="{BDFBADF4-0B28-41E5-BFC9-E6A959DD57DE}" presName="spaceRect" presStyleCnt="0"/>
      <dgm:spPr/>
    </dgm:pt>
    <dgm:pt modelId="{C175902C-DC90-41C9-9947-0F90216A2A8F}" type="pres">
      <dgm:prSet presAssocID="{BDFBADF4-0B28-41E5-BFC9-E6A959DD57DE}" presName="textRect" presStyleLbl="revTx" presStyleIdx="1" presStyleCnt="2">
        <dgm:presLayoutVars>
          <dgm:chMax val="1"/>
          <dgm:chPref val="1"/>
        </dgm:presLayoutVars>
      </dgm:prSet>
      <dgm:spPr/>
    </dgm:pt>
  </dgm:ptLst>
  <dgm:cxnLst>
    <dgm:cxn modelId="{D2DB2B5C-0CA4-46D0-9170-63C1D2204175}" srcId="{9442621E-460E-411D-A1F8-32F637EBE3A4}" destId="{BDFBADF4-0B28-41E5-BFC9-E6A959DD57DE}" srcOrd="1" destOrd="0" parTransId="{B97105F2-A0E3-4DF9-BC87-6F3C9592DD25}" sibTransId="{4C7DFC1E-9F99-4C85-8D57-9AB597387A74}"/>
    <dgm:cxn modelId="{C03A066C-66BC-445F-A3CA-5D678ECBACA2}" srcId="{9442621E-460E-411D-A1F8-32F637EBE3A4}" destId="{5C071254-0F27-40BD-8E71-64113B95B61D}" srcOrd="0" destOrd="0" parTransId="{90C5066B-E873-41EA-AD92-95579321840E}" sibTransId="{27B0E8AD-FB52-485D-B87F-AFE5C823C1D2}"/>
    <dgm:cxn modelId="{44DB8676-B398-460E-9636-5CBD9F99625B}" type="presOf" srcId="{5C071254-0F27-40BD-8E71-64113B95B61D}" destId="{79F6EA60-26ED-42B7-AEAE-143A53A91867}" srcOrd="0" destOrd="0" presId="urn:microsoft.com/office/officeart/2018/5/layout/IconLeafLabelList"/>
    <dgm:cxn modelId="{BBEC557A-710D-4249-BF1A-F0CE8F0880C9}" type="presOf" srcId="{BDFBADF4-0B28-41E5-BFC9-E6A959DD57DE}" destId="{C175902C-DC90-41C9-9947-0F90216A2A8F}" srcOrd="0" destOrd="0" presId="urn:microsoft.com/office/officeart/2018/5/layout/IconLeafLabelList"/>
    <dgm:cxn modelId="{59E492BA-476B-41D0-9D83-EDC27D700BE0}" type="presOf" srcId="{9442621E-460E-411D-A1F8-32F637EBE3A4}" destId="{0080F6DB-746D-4666-8825-98C932AB6E12}" srcOrd="0" destOrd="0" presId="urn:microsoft.com/office/officeart/2018/5/layout/IconLeafLabelList"/>
    <dgm:cxn modelId="{48BB65AA-835E-4ED8-9D77-46D3D69435A6}" type="presParOf" srcId="{0080F6DB-746D-4666-8825-98C932AB6E12}" destId="{3F1F83BF-767C-4650-A700-B36383FAC7A7}" srcOrd="0" destOrd="0" presId="urn:microsoft.com/office/officeart/2018/5/layout/IconLeafLabelList"/>
    <dgm:cxn modelId="{D28D872B-89BA-408E-8382-11E5A81397A6}" type="presParOf" srcId="{3F1F83BF-767C-4650-A700-B36383FAC7A7}" destId="{F5B7CD6E-9C3A-4D67-923A-FF866CE02EC7}" srcOrd="0" destOrd="0" presId="urn:microsoft.com/office/officeart/2018/5/layout/IconLeafLabelList"/>
    <dgm:cxn modelId="{96D8F5E3-33B6-4D0B-8340-55FD7A2A7DF6}" type="presParOf" srcId="{3F1F83BF-767C-4650-A700-B36383FAC7A7}" destId="{5583280D-A847-4D31-9985-7617BBE5AAB6}" srcOrd="1" destOrd="0" presId="urn:microsoft.com/office/officeart/2018/5/layout/IconLeafLabelList"/>
    <dgm:cxn modelId="{E6708CA2-6443-4839-8364-EA788DF5D9FF}" type="presParOf" srcId="{3F1F83BF-767C-4650-A700-B36383FAC7A7}" destId="{E2E779E7-DF55-4475-A4C2-D83153FFB20D}" srcOrd="2" destOrd="0" presId="urn:microsoft.com/office/officeart/2018/5/layout/IconLeafLabelList"/>
    <dgm:cxn modelId="{5BAFBF55-4702-4466-B0C0-5095DA7C89E2}" type="presParOf" srcId="{3F1F83BF-767C-4650-A700-B36383FAC7A7}" destId="{79F6EA60-26ED-42B7-AEAE-143A53A91867}" srcOrd="3" destOrd="0" presId="urn:microsoft.com/office/officeart/2018/5/layout/IconLeafLabelList"/>
    <dgm:cxn modelId="{4BDCCA94-D28D-4E35-A154-518AEE0D0266}" type="presParOf" srcId="{0080F6DB-746D-4666-8825-98C932AB6E12}" destId="{68E3A0DF-E959-49C6-A297-B04ABD8EC025}" srcOrd="1" destOrd="0" presId="urn:microsoft.com/office/officeart/2018/5/layout/IconLeafLabelList"/>
    <dgm:cxn modelId="{5554C968-59ED-49D9-B9E4-5076342B798D}" type="presParOf" srcId="{0080F6DB-746D-4666-8825-98C932AB6E12}" destId="{3817B86F-1173-4455-96A8-F22D2FD40A7A}" srcOrd="2" destOrd="0" presId="urn:microsoft.com/office/officeart/2018/5/layout/IconLeafLabelList"/>
    <dgm:cxn modelId="{B691659D-38BF-4670-9826-6076661AF047}" type="presParOf" srcId="{3817B86F-1173-4455-96A8-F22D2FD40A7A}" destId="{B7171AAE-61C8-4560-BCF6-0F766AB3C29F}" srcOrd="0" destOrd="0" presId="urn:microsoft.com/office/officeart/2018/5/layout/IconLeafLabelList"/>
    <dgm:cxn modelId="{4BC83BE9-E936-441D-8D77-1F606FB41634}" type="presParOf" srcId="{3817B86F-1173-4455-96A8-F22D2FD40A7A}" destId="{ED450EB5-B3B5-4479-B8BF-DEF746356009}" srcOrd="1" destOrd="0" presId="urn:microsoft.com/office/officeart/2018/5/layout/IconLeafLabelList"/>
    <dgm:cxn modelId="{F819389D-1D75-4454-BD76-FD4894BF74F5}" type="presParOf" srcId="{3817B86F-1173-4455-96A8-F22D2FD40A7A}" destId="{DD6886F9-7589-4EF1-99E2-61C833B6A5E6}" srcOrd="2" destOrd="0" presId="urn:microsoft.com/office/officeart/2018/5/layout/IconLeafLabelList"/>
    <dgm:cxn modelId="{B93638AD-EC98-477D-904E-93DA9FA3B158}" type="presParOf" srcId="{3817B86F-1173-4455-96A8-F22D2FD40A7A}" destId="{C175902C-DC90-41C9-9947-0F90216A2A8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C370CC-68B1-4B73-BFDE-6CF311036E5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5A4A1E1-156A-4BD2-9440-C5E80299BD0F}">
      <dgm:prSet custT="1"/>
      <dgm:spPr/>
      <dgm:t>
        <a:bodyPr/>
        <a:lstStyle/>
        <a:p>
          <a:pPr>
            <a:lnSpc>
              <a:spcPct val="100000"/>
            </a:lnSpc>
          </a:pPr>
          <a:r>
            <a:rPr lang="en-US" sz="1400" dirty="0"/>
            <a:t>The Smart Car Camera has some distinct features that make it unique from other top-of-the-line dash cams</a:t>
          </a:r>
          <a:r>
            <a:rPr lang="en-US" sz="1100" dirty="0"/>
            <a:t>. </a:t>
          </a:r>
        </a:p>
      </dgm:t>
    </dgm:pt>
    <dgm:pt modelId="{4EDFE4F3-87C8-46C7-8114-46316C4B0CE0}" type="parTrans" cxnId="{85A364CF-4D32-48DF-9E24-7BD296249D1E}">
      <dgm:prSet/>
      <dgm:spPr/>
      <dgm:t>
        <a:bodyPr/>
        <a:lstStyle/>
        <a:p>
          <a:endParaRPr lang="en-US"/>
        </a:p>
      </dgm:t>
    </dgm:pt>
    <dgm:pt modelId="{8BDE173E-D65F-4DAC-8EDD-5FAB1BA72B7A}" type="sibTrans" cxnId="{85A364CF-4D32-48DF-9E24-7BD296249D1E}">
      <dgm:prSet/>
      <dgm:spPr/>
      <dgm:t>
        <a:bodyPr/>
        <a:lstStyle/>
        <a:p>
          <a:endParaRPr lang="en-US"/>
        </a:p>
      </dgm:t>
    </dgm:pt>
    <dgm:pt modelId="{F84858F5-D587-4E01-8DFD-42E5DCEC2AD6}">
      <dgm:prSet/>
      <dgm:spPr/>
      <dgm:t>
        <a:bodyPr/>
        <a:lstStyle/>
        <a:p>
          <a:pPr>
            <a:lnSpc>
              <a:spcPct val="100000"/>
            </a:lnSpc>
          </a:pPr>
          <a:r>
            <a:rPr lang="en-US"/>
            <a:t>Most notably, the company asserts that it is a Ring camera specifically for cars, and not just a standard dash cam, with all the same advantages and user experiences as their other products. </a:t>
          </a:r>
        </a:p>
      </dgm:t>
    </dgm:pt>
    <dgm:pt modelId="{5963663E-7216-4C13-A2DB-CDF8C3ABED5F}" type="parTrans" cxnId="{F9370EFD-9CBF-4105-A17A-29ADD842BD00}">
      <dgm:prSet/>
      <dgm:spPr/>
      <dgm:t>
        <a:bodyPr/>
        <a:lstStyle/>
        <a:p>
          <a:endParaRPr lang="en-US"/>
        </a:p>
      </dgm:t>
    </dgm:pt>
    <dgm:pt modelId="{E52E505C-713A-4C9B-9BE7-158F0A55ABA2}" type="sibTrans" cxnId="{F9370EFD-9CBF-4105-A17A-29ADD842BD00}">
      <dgm:prSet/>
      <dgm:spPr/>
      <dgm:t>
        <a:bodyPr/>
        <a:lstStyle/>
        <a:p>
          <a:endParaRPr lang="en-US"/>
        </a:p>
      </dgm:t>
    </dgm:pt>
    <dgm:pt modelId="{C9C45D7E-A773-4789-A45A-615E363FBBF7}">
      <dgm:prSet/>
      <dgm:spPr/>
      <dgm:t>
        <a:bodyPr/>
        <a:lstStyle/>
        <a:p>
          <a:pPr>
            <a:lnSpc>
              <a:spcPct val="100000"/>
            </a:lnSpc>
          </a:pPr>
          <a:r>
            <a:rPr lang="en-US" dirty="0"/>
            <a:t>Furthermore, it has been fashioned with a specific design that not only looks appealing but also provides practicality.</a:t>
          </a:r>
        </a:p>
      </dgm:t>
    </dgm:pt>
    <dgm:pt modelId="{28324050-0C2F-41B4-B448-163F2EFAB8E0}" type="parTrans" cxnId="{0C780B34-C216-4946-9B0D-ACF677EEFE51}">
      <dgm:prSet/>
      <dgm:spPr/>
      <dgm:t>
        <a:bodyPr/>
        <a:lstStyle/>
        <a:p>
          <a:endParaRPr lang="en-US"/>
        </a:p>
      </dgm:t>
    </dgm:pt>
    <dgm:pt modelId="{0F0B9A84-E2D3-48EA-A8B4-D9EF95271455}" type="sibTrans" cxnId="{0C780B34-C216-4946-9B0D-ACF677EEFE51}">
      <dgm:prSet/>
      <dgm:spPr/>
      <dgm:t>
        <a:bodyPr/>
        <a:lstStyle/>
        <a:p>
          <a:endParaRPr lang="en-US"/>
        </a:p>
      </dgm:t>
    </dgm:pt>
    <dgm:pt modelId="{96098054-29C4-4D29-9283-FC33126DE9C9}" type="pres">
      <dgm:prSet presAssocID="{EEC370CC-68B1-4B73-BFDE-6CF311036E51}" presName="root" presStyleCnt="0">
        <dgm:presLayoutVars>
          <dgm:dir/>
          <dgm:resizeHandles val="exact"/>
        </dgm:presLayoutVars>
      </dgm:prSet>
      <dgm:spPr/>
    </dgm:pt>
    <dgm:pt modelId="{070B53C6-3621-479C-BBAC-CFE74EFB0270}" type="pres">
      <dgm:prSet presAssocID="{55A4A1E1-156A-4BD2-9440-C5E80299BD0F}" presName="compNode" presStyleCnt="0"/>
      <dgm:spPr/>
    </dgm:pt>
    <dgm:pt modelId="{D487F510-12D8-4672-B7D4-4E7E6D641E8C}" type="pres">
      <dgm:prSet presAssocID="{55A4A1E1-156A-4BD2-9440-C5E80299BD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xi"/>
        </a:ext>
      </dgm:extLst>
    </dgm:pt>
    <dgm:pt modelId="{034FA423-0BC7-4591-AA18-400B29568F88}" type="pres">
      <dgm:prSet presAssocID="{55A4A1E1-156A-4BD2-9440-C5E80299BD0F}" presName="spaceRect" presStyleCnt="0"/>
      <dgm:spPr/>
    </dgm:pt>
    <dgm:pt modelId="{418CF93C-3037-46BB-8619-CFCB1044B2D4}" type="pres">
      <dgm:prSet presAssocID="{55A4A1E1-156A-4BD2-9440-C5E80299BD0F}" presName="textRect" presStyleLbl="revTx" presStyleIdx="0" presStyleCnt="3">
        <dgm:presLayoutVars>
          <dgm:chMax val="1"/>
          <dgm:chPref val="1"/>
        </dgm:presLayoutVars>
      </dgm:prSet>
      <dgm:spPr/>
    </dgm:pt>
    <dgm:pt modelId="{3FDB3AE9-746C-4EA0-A644-E65A8E1A2B86}" type="pres">
      <dgm:prSet presAssocID="{8BDE173E-D65F-4DAC-8EDD-5FAB1BA72B7A}" presName="sibTrans" presStyleCnt="0"/>
      <dgm:spPr/>
    </dgm:pt>
    <dgm:pt modelId="{8AC21954-24C4-430C-9E4F-33FADA74D1D0}" type="pres">
      <dgm:prSet presAssocID="{F84858F5-D587-4E01-8DFD-42E5DCEC2AD6}" presName="compNode" presStyleCnt="0"/>
      <dgm:spPr/>
    </dgm:pt>
    <dgm:pt modelId="{14F09D02-C88F-47EE-B4EE-64784F50F769}" type="pres">
      <dgm:prSet presAssocID="{F84858F5-D587-4E01-8DFD-42E5DCEC2A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D3F2D94E-BFE0-4097-A624-23E3D0BE6D9F}" type="pres">
      <dgm:prSet presAssocID="{F84858F5-D587-4E01-8DFD-42E5DCEC2AD6}" presName="spaceRect" presStyleCnt="0"/>
      <dgm:spPr/>
    </dgm:pt>
    <dgm:pt modelId="{20C3C54A-C0E0-4DA4-B1EA-1CF3AA0018E3}" type="pres">
      <dgm:prSet presAssocID="{F84858F5-D587-4E01-8DFD-42E5DCEC2AD6}" presName="textRect" presStyleLbl="revTx" presStyleIdx="1" presStyleCnt="3">
        <dgm:presLayoutVars>
          <dgm:chMax val="1"/>
          <dgm:chPref val="1"/>
        </dgm:presLayoutVars>
      </dgm:prSet>
      <dgm:spPr/>
    </dgm:pt>
    <dgm:pt modelId="{02C47C62-DE08-4352-8FC7-E614E76295C3}" type="pres">
      <dgm:prSet presAssocID="{E52E505C-713A-4C9B-9BE7-158F0A55ABA2}" presName="sibTrans" presStyleCnt="0"/>
      <dgm:spPr/>
    </dgm:pt>
    <dgm:pt modelId="{AC287A37-1512-4BF9-AEE0-2381476E7CD4}" type="pres">
      <dgm:prSet presAssocID="{C9C45D7E-A773-4789-A45A-615E363FBBF7}" presName="compNode" presStyleCnt="0"/>
      <dgm:spPr/>
    </dgm:pt>
    <dgm:pt modelId="{72DCB331-32A8-4BCF-911A-225C0E2C839F}" type="pres">
      <dgm:prSet presAssocID="{C9C45D7E-A773-4789-A45A-615E363FBB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b Design"/>
        </a:ext>
      </dgm:extLst>
    </dgm:pt>
    <dgm:pt modelId="{FB0E61EA-9F93-41F5-831F-0790EE1BCF84}" type="pres">
      <dgm:prSet presAssocID="{C9C45D7E-A773-4789-A45A-615E363FBBF7}" presName="spaceRect" presStyleCnt="0"/>
      <dgm:spPr/>
    </dgm:pt>
    <dgm:pt modelId="{51A862D9-36CA-470E-86EB-B8244B1D1A00}" type="pres">
      <dgm:prSet presAssocID="{C9C45D7E-A773-4789-A45A-615E363FBBF7}" presName="textRect" presStyleLbl="revTx" presStyleIdx="2" presStyleCnt="3">
        <dgm:presLayoutVars>
          <dgm:chMax val="1"/>
          <dgm:chPref val="1"/>
        </dgm:presLayoutVars>
      </dgm:prSet>
      <dgm:spPr/>
    </dgm:pt>
  </dgm:ptLst>
  <dgm:cxnLst>
    <dgm:cxn modelId="{0C780B34-C216-4946-9B0D-ACF677EEFE51}" srcId="{EEC370CC-68B1-4B73-BFDE-6CF311036E51}" destId="{C9C45D7E-A773-4789-A45A-615E363FBBF7}" srcOrd="2" destOrd="0" parTransId="{28324050-0C2F-41B4-B448-163F2EFAB8E0}" sibTransId="{0F0B9A84-E2D3-48EA-A8B4-D9EF95271455}"/>
    <dgm:cxn modelId="{D0ADC475-9105-4635-AB5D-BC1BF2BA4970}" type="presOf" srcId="{F84858F5-D587-4E01-8DFD-42E5DCEC2AD6}" destId="{20C3C54A-C0E0-4DA4-B1EA-1CF3AA0018E3}" srcOrd="0" destOrd="0" presId="urn:microsoft.com/office/officeart/2018/2/layout/IconLabelList"/>
    <dgm:cxn modelId="{7EE28E7A-CE16-4439-AAF7-494A9FD6074F}" type="presOf" srcId="{C9C45D7E-A773-4789-A45A-615E363FBBF7}" destId="{51A862D9-36CA-470E-86EB-B8244B1D1A00}" srcOrd="0" destOrd="0" presId="urn:microsoft.com/office/officeart/2018/2/layout/IconLabelList"/>
    <dgm:cxn modelId="{01269D91-B86E-4AA2-816B-A78CC52B7B50}" type="presOf" srcId="{EEC370CC-68B1-4B73-BFDE-6CF311036E51}" destId="{96098054-29C4-4D29-9283-FC33126DE9C9}" srcOrd="0" destOrd="0" presId="urn:microsoft.com/office/officeart/2018/2/layout/IconLabelList"/>
    <dgm:cxn modelId="{1A2D3B92-5E1D-4F97-871C-F2A5F0DFDB65}" type="presOf" srcId="{55A4A1E1-156A-4BD2-9440-C5E80299BD0F}" destId="{418CF93C-3037-46BB-8619-CFCB1044B2D4}" srcOrd="0" destOrd="0" presId="urn:microsoft.com/office/officeart/2018/2/layout/IconLabelList"/>
    <dgm:cxn modelId="{85A364CF-4D32-48DF-9E24-7BD296249D1E}" srcId="{EEC370CC-68B1-4B73-BFDE-6CF311036E51}" destId="{55A4A1E1-156A-4BD2-9440-C5E80299BD0F}" srcOrd="0" destOrd="0" parTransId="{4EDFE4F3-87C8-46C7-8114-46316C4B0CE0}" sibTransId="{8BDE173E-D65F-4DAC-8EDD-5FAB1BA72B7A}"/>
    <dgm:cxn modelId="{F9370EFD-9CBF-4105-A17A-29ADD842BD00}" srcId="{EEC370CC-68B1-4B73-BFDE-6CF311036E51}" destId="{F84858F5-D587-4E01-8DFD-42E5DCEC2AD6}" srcOrd="1" destOrd="0" parTransId="{5963663E-7216-4C13-A2DB-CDF8C3ABED5F}" sibTransId="{E52E505C-713A-4C9B-9BE7-158F0A55ABA2}"/>
    <dgm:cxn modelId="{6363C044-DF94-4791-817B-2C367CC2B171}" type="presParOf" srcId="{96098054-29C4-4D29-9283-FC33126DE9C9}" destId="{070B53C6-3621-479C-BBAC-CFE74EFB0270}" srcOrd="0" destOrd="0" presId="urn:microsoft.com/office/officeart/2018/2/layout/IconLabelList"/>
    <dgm:cxn modelId="{48664651-E30A-4E3A-9D8F-84F8D5D96DFA}" type="presParOf" srcId="{070B53C6-3621-479C-BBAC-CFE74EFB0270}" destId="{D487F510-12D8-4672-B7D4-4E7E6D641E8C}" srcOrd="0" destOrd="0" presId="urn:microsoft.com/office/officeart/2018/2/layout/IconLabelList"/>
    <dgm:cxn modelId="{48E7D094-D4B4-48C3-8191-03542AAF53FE}" type="presParOf" srcId="{070B53C6-3621-479C-BBAC-CFE74EFB0270}" destId="{034FA423-0BC7-4591-AA18-400B29568F88}" srcOrd="1" destOrd="0" presId="urn:microsoft.com/office/officeart/2018/2/layout/IconLabelList"/>
    <dgm:cxn modelId="{F8F19C75-0871-45CC-80C5-EE4A43BBBDE5}" type="presParOf" srcId="{070B53C6-3621-479C-BBAC-CFE74EFB0270}" destId="{418CF93C-3037-46BB-8619-CFCB1044B2D4}" srcOrd="2" destOrd="0" presId="urn:microsoft.com/office/officeart/2018/2/layout/IconLabelList"/>
    <dgm:cxn modelId="{4BE551CE-B142-4234-82FB-19C4781B94DE}" type="presParOf" srcId="{96098054-29C4-4D29-9283-FC33126DE9C9}" destId="{3FDB3AE9-746C-4EA0-A644-E65A8E1A2B86}" srcOrd="1" destOrd="0" presId="urn:microsoft.com/office/officeart/2018/2/layout/IconLabelList"/>
    <dgm:cxn modelId="{67AB22B6-3FD9-489F-ACA5-D37B84FA7739}" type="presParOf" srcId="{96098054-29C4-4D29-9283-FC33126DE9C9}" destId="{8AC21954-24C4-430C-9E4F-33FADA74D1D0}" srcOrd="2" destOrd="0" presId="urn:microsoft.com/office/officeart/2018/2/layout/IconLabelList"/>
    <dgm:cxn modelId="{B1A31F44-7E6E-4D76-844B-F4886EDE881A}" type="presParOf" srcId="{8AC21954-24C4-430C-9E4F-33FADA74D1D0}" destId="{14F09D02-C88F-47EE-B4EE-64784F50F769}" srcOrd="0" destOrd="0" presId="urn:microsoft.com/office/officeart/2018/2/layout/IconLabelList"/>
    <dgm:cxn modelId="{E705A220-6E8C-4746-BFAB-163129BA1835}" type="presParOf" srcId="{8AC21954-24C4-430C-9E4F-33FADA74D1D0}" destId="{D3F2D94E-BFE0-4097-A624-23E3D0BE6D9F}" srcOrd="1" destOrd="0" presId="urn:microsoft.com/office/officeart/2018/2/layout/IconLabelList"/>
    <dgm:cxn modelId="{96F37ACB-CF58-4401-A1F4-4330B3636983}" type="presParOf" srcId="{8AC21954-24C4-430C-9E4F-33FADA74D1D0}" destId="{20C3C54A-C0E0-4DA4-B1EA-1CF3AA0018E3}" srcOrd="2" destOrd="0" presId="urn:microsoft.com/office/officeart/2018/2/layout/IconLabelList"/>
    <dgm:cxn modelId="{4C77B258-4F04-4D22-8C4C-0FACB7CF137E}" type="presParOf" srcId="{96098054-29C4-4D29-9283-FC33126DE9C9}" destId="{02C47C62-DE08-4352-8FC7-E614E76295C3}" srcOrd="3" destOrd="0" presId="urn:microsoft.com/office/officeart/2018/2/layout/IconLabelList"/>
    <dgm:cxn modelId="{6C5DC931-B607-46AA-B40A-72AE37C14063}" type="presParOf" srcId="{96098054-29C4-4D29-9283-FC33126DE9C9}" destId="{AC287A37-1512-4BF9-AEE0-2381476E7CD4}" srcOrd="4" destOrd="0" presId="urn:microsoft.com/office/officeart/2018/2/layout/IconLabelList"/>
    <dgm:cxn modelId="{5D943645-C455-4574-B4F4-997E14C9B241}" type="presParOf" srcId="{AC287A37-1512-4BF9-AEE0-2381476E7CD4}" destId="{72DCB331-32A8-4BCF-911A-225C0E2C839F}" srcOrd="0" destOrd="0" presId="urn:microsoft.com/office/officeart/2018/2/layout/IconLabelList"/>
    <dgm:cxn modelId="{4A1C6AFC-A2A8-4804-A133-50D403DF1ACE}" type="presParOf" srcId="{AC287A37-1512-4BF9-AEE0-2381476E7CD4}" destId="{FB0E61EA-9F93-41F5-831F-0790EE1BCF84}" srcOrd="1" destOrd="0" presId="urn:microsoft.com/office/officeart/2018/2/layout/IconLabelList"/>
    <dgm:cxn modelId="{D43396CC-4B27-4BBB-B7CE-5E4A9591707E}" type="presParOf" srcId="{AC287A37-1512-4BF9-AEE0-2381476E7CD4}" destId="{51A862D9-36CA-470E-86EB-B8244B1D1A0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7CD6E-9C3A-4D67-923A-FF866CE02EC7}">
      <dsp:nvSpPr>
        <dsp:cNvPr id="0" name=""/>
        <dsp:cNvSpPr/>
      </dsp:nvSpPr>
      <dsp:spPr>
        <a:xfrm>
          <a:off x="606130" y="289141"/>
          <a:ext cx="1887187" cy="18871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3280D-A847-4D31-9985-7617BBE5AAB6}">
      <dsp:nvSpPr>
        <dsp:cNvPr id="0" name=""/>
        <dsp:cNvSpPr/>
      </dsp:nvSpPr>
      <dsp:spPr>
        <a:xfrm>
          <a:off x="1008317" y="69132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6EA60-26ED-42B7-AEAE-143A53A91867}">
      <dsp:nvSpPr>
        <dsp:cNvPr id="0" name=""/>
        <dsp:cNvSpPr/>
      </dsp:nvSpPr>
      <dsp:spPr>
        <a:xfrm>
          <a:off x="2848" y="2764141"/>
          <a:ext cx="3093750" cy="102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Vision statement - </a:t>
          </a:r>
          <a:r>
            <a:rPr lang="en-GB" sz="1400" b="0" i="0" kern="1200"/>
            <a:t>to create a safer and more secure world by providing cutting-edge smart car cameras</a:t>
          </a:r>
          <a:endParaRPr lang="en-US" sz="1400" kern="1200"/>
        </a:p>
      </dsp:txBody>
      <dsp:txXfrm>
        <a:off x="2848" y="2764141"/>
        <a:ext cx="3093750" cy="1025848"/>
      </dsp:txXfrm>
    </dsp:sp>
    <dsp:sp modelId="{B7171AAE-61C8-4560-BCF6-0F766AB3C29F}">
      <dsp:nvSpPr>
        <dsp:cNvPr id="0" name=""/>
        <dsp:cNvSpPr/>
      </dsp:nvSpPr>
      <dsp:spPr>
        <a:xfrm>
          <a:off x="4241286" y="289141"/>
          <a:ext cx="1887187" cy="1887187"/>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50EB5-B3B5-4479-B8BF-DEF746356009}">
      <dsp:nvSpPr>
        <dsp:cNvPr id="0" name=""/>
        <dsp:cNvSpPr/>
      </dsp:nvSpPr>
      <dsp:spPr>
        <a:xfrm>
          <a:off x="4643473" y="69132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5902C-DC90-41C9-9947-0F90216A2A8F}">
      <dsp:nvSpPr>
        <dsp:cNvPr id="0" name=""/>
        <dsp:cNvSpPr/>
      </dsp:nvSpPr>
      <dsp:spPr>
        <a:xfrm>
          <a:off x="3638005" y="2764141"/>
          <a:ext cx="3093750" cy="102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Mission statement- </a:t>
          </a:r>
          <a:r>
            <a:rPr lang="en-GB" sz="1100" b="0" i="0" kern="1200"/>
            <a:t>At Smart Car Camera, our mission is to develop and deliver technologically advanced and user-friendly anti-theft cameras that surpass industry standards, providing our customers with the highest level of protection for their vehicles.</a:t>
          </a:r>
          <a:endParaRPr lang="en-US" sz="1100" kern="1200"/>
        </a:p>
      </dsp:txBody>
      <dsp:txXfrm>
        <a:off x="3638005" y="2764141"/>
        <a:ext cx="3093750" cy="1025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7F510-12D8-4672-B7D4-4E7E6D641E8C}">
      <dsp:nvSpPr>
        <dsp:cNvPr id="0" name=""/>
        <dsp:cNvSpPr/>
      </dsp:nvSpPr>
      <dsp:spPr>
        <a:xfrm>
          <a:off x="802896" y="1168446"/>
          <a:ext cx="975197" cy="975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8CF93C-3037-46BB-8619-CFCB1044B2D4}">
      <dsp:nvSpPr>
        <dsp:cNvPr id="0" name=""/>
        <dsp:cNvSpPr/>
      </dsp:nvSpPr>
      <dsp:spPr>
        <a:xfrm>
          <a:off x="206942"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The Smart Car Camera has some distinct features that make it unique from other top-of-the-line dash cams</a:t>
          </a:r>
          <a:r>
            <a:rPr lang="en-US" sz="1100" kern="1200" dirty="0"/>
            <a:t>. </a:t>
          </a:r>
        </a:p>
      </dsp:txBody>
      <dsp:txXfrm>
        <a:off x="206942" y="2497223"/>
        <a:ext cx="2167105" cy="1026606"/>
      </dsp:txXfrm>
    </dsp:sp>
    <dsp:sp modelId="{14F09D02-C88F-47EE-B4EE-64784F50F769}">
      <dsp:nvSpPr>
        <dsp:cNvPr id="0" name=""/>
        <dsp:cNvSpPr/>
      </dsp:nvSpPr>
      <dsp:spPr>
        <a:xfrm>
          <a:off x="3349245" y="1168446"/>
          <a:ext cx="975197" cy="975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C3C54A-C0E0-4DA4-B1EA-1CF3AA0018E3}">
      <dsp:nvSpPr>
        <dsp:cNvPr id="0" name=""/>
        <dsp:cNvSpPr/>
      </dsp:nvSpPr>
      <dsp:spPr>
        <a:xfrm>
          <a:off x="2753291"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Most notably, the company asserts that it is a Ring camera specifically for cars, and not just a standard dash cam, with all the same advantages and user experiences as their other products. </a:t>
          </a:r>
        </a:p>
      </dsp:txBody>
      <dsp:txXfrm>
        <a:off x="2753291" y="2497223"/>
        <a:ext cx="2167105" cy="1026606"/>
      </dsp:txXfrm>
    </dsp:sp>
    <dsp:sp modelId="{72DCB331-32A8-4BCF-911A-225C0E2C839F}">
      <dsp:nvSpPr>
        <dsp:cNvPr id="0" name=""/>
        <dsp:cNvSpPr/>
      </dsp:nvSpPr>
      <dsp:spPr>
        <a:xfrm>
          <a:off x="5895594" y="1168446"/>
          <a:ext cx="975197" cy="975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A862D9-36CA-470E-86EB-B8244B1D1A00}">
      <dsp:nvSpPr>
        <dsp:cNvPr id="0" name=""/>
        <dsp:cNvSpPr/>
      </dsp:nvSpPr>
      <dsp:spPr>
        <a:xfrm>
          <a:off x="5299640" y="2497223"/>
          <a:ext cx="2167105" cy="102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Furthermore, it has been fashioned with a specific design that not only looks appealing but also provides practicality.</a:t>
          </a:r>
        </a:p>
      </dsp:txBody>
      <dsp:txXfrm>
        <a:off x="5299640" y="2497223"/>
        <a:ext cx="2167105" cy="102660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0555358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42830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790238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039277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306550-DA48-4907-A5CD-A3B3421197D7}"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42725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306550-DA48-4907-A5CD-A3B3421197D7}"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979273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64306550-DA48-4907-A5CD-A3B3421197D7}"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442088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3754382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66660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306550-DA48-4907-A5CD-A3B3421197D7}"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424923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316907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53736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32412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721560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118491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796344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306550-DA48-4907-A5CD-A3B3421197D7}"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636B0-280E-46FA-B8D8-977F8D8BC4AF}" type="slidenum">
              <a:rPr lang="en-GB" smtClean="0"/>
              <a:t>‹#›</a:t>
            </a:fld>
            <a:endParaRPr lang="en-GB"/>
          </a:p>
        </p:txBody>
      </p:sp>
    </p:spTree>
    <p:extLst>
      <p:ext uri="{BB962C8B-B14F-4D97-AF65-F5344CB8AC3E}">
        <p14:creationId xmlns:p14="http://schemas.microsoft.com/office/powerpoint/2010/main" val="213961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4306550-DA48-4907-A5CD-A3B3421197D7}" type="datetimeFigureOut">
              <a:rPr lang="en-GB" smtClean="0"/>
              <a:t>23/10/2023</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56636B0-280E-46FA-B8D8-977F8D8BC4AF}" type="slidenum">
              <a:rPr lang="en-GB" smtClean="0"/>
              <a:t>‹#›</a:t>
            </a:fld>
            <a:endParaRPr lang="en-GB"/>
          </a:p>
        </p:txBody>
      </p:sp>
    </p:spTree>
    <p:extLst>
      <p:ext uri="{BB962C8B-B14F-4D97-AF65-F5344CB8AC3E}">
        <p14:creationId xmlns:p14="http://schemas.microsoft.com/office/powerpoint/2010/main" val="364142548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image" Target="../media/image2.png"/><Relationship Id="rId4" Type="http://schemas.openxmlformats.org/officeDocument/2006/relationships/hyperlink" Target="https://uk.anygator.com/search/car+insuranc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hyperlink" Target="https://depositphotos.com/6161797/stock-illustration-marketing-to-best-customer-target.html"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5.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6.png"/><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hyperlink" Target="https://support.ring.com/hc/en-us/articles/119876746036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30" name="Rectangle 2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E56DC6-1288-E92C-5593-E32F2C3DAD41}"/>
              </a:ext>
            </a:extLst>
          </p:cNvPr>
          <p:cNvSpPr>
            <a:spLocks noGrp="1"/>
          </p:cNvSpPr>
          <p:nvPr>
            <p:ph type="ctrTitle"/>
          </p:nvPr>
        </p:nvSpPr>
        <p:spPr>
          <a:xfrm>
            <a:off x="685801" y="643466"/>
            <a:ext cx="2590799" cy="4995333"/>
          </a:xfrm>
        </p:spPr>
        <p:txBody>
          <a:bodyPr vert="horz" lIns="91440" tIns="45720" rIns="91440" bIns="45720" rtlCol="0" anchor="ctr">
            <a:normAutofit/>
          </a:bodyPr>
          <a:lstStyle/>
          <a:p>
            <a:pPr algn="l"/>
            <a:r>
              <a:rPr lang="en-US" sz="3100">
                <a:solidFill>
                  <a:srgbClr val="FFFFFF"/>
                </a:solidFill>
              </a:rPr>
              <a:t>Proposal pitch presentation</a:t>
            </a:r>
            <a:br>
              <a:rPr lang="en-US" sz="3100">
                <a:solidFill>
                  <a:srgbClr val="FFFFFF"/>
                </a:solidFill>
              </a:rPr>
            </a:br>
            <a:endParaRPr lang="en-US" sz="3100">
              <a:solidFill>
                <a:srgbClr val="FFFFFF"/>
              </a:solidFill>
            </a:endParaRPr>
          </a:p>
        </p:txBody>
      </p:sp>
      <p:sp>
        <p:nvSpPr>
          <p:cNvPr id="3" name="Subtitle 2">
            <a:extLst>
              <a:ext uri="{FF2B5EF4-FFF2-40B4-BE49-F238E27FC236}">
                <a16:creationId xmlns:a16="http://schemas.microsoft.com/office/drawing/2014/main" id="{F0648D66-626D-6D90-4B3F-CA1E660882FF}"/>
              </a:ext>
            </a:extLst>
          </p:cNvPr>
          <p:cNvSpPr>
            <a:spLocks noGrp="1"/>
          </p:cNvSpPr>
          <p:nvPr>
            <p:ph type="subTitle" idx="1"/>
          </p:nvPr>
        </p:nvSpPr>
        <p:spPr>
          <a:xfrm>
            <a:off x="7971869" y="4551227"/>
            <a:ext cx="3840001" cy="2169537"/>
          </a:xfrm>
        </p:spPr>
        <p:txBody>
          <a:bodyPr>
            <a:normAutofit/>
          </a:bodyPr>
          <a:lstStyle/>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Mariana Codreanu 2118364</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Frida Izabella Tac 2118358 </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Elisa Pop 2109184</a:t>
            </a:r>
          </a:p>
          <a:p>
            <a:pPr defTabSz="425143">
              <a:lnSpc>
                <a:spcPct val="90000"/>
              </a:lnSpc>
              <a:spcBef>
                <a:spcPts val="465"/>
              </a:spcBef>
              <a:spcAft>
                <a:spcPts val="628"/>
              </a:spcAft>
            </a:pPr>
            <a:r>
              <a:rPr lang="en-GB" sz="1400" kern="1200" cap="all" dirty="0">
                <a:solidFill>
                  <a:schemeClr val="tx1"/>
                </a:solidFill>
                <a:effectLst/>
                <a:latin typeface="Arial" panose="020B0604020202020204" pitchFamily="34" charset="0"/>
                <a:ea typeface="+mn-ea"/>
                <a:cs typeface="Arial" panose="020B0604020202020204" pitchFamily="34" charset="0"/>
              </a:rPr>
              <a:t> Maria Francesca Dumitru 2121820</a:t>
            </a:r>
            <a:endParaRPr lang="en-GB" sz="3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ABCBEA1-AD36-99A3-5F47-5720E7DC7C1D}"/>
              </a:ext>
            </a:extLst>
          </p:cNvPr>
          <p:cNvSpPr txBox="1"/>
          <p:nvPr/>
        </p:nvSpPr>
        <p:spPr>
          <a:xfrm>
            <a:off x="5092519" y="922544"/>
            <a:ext cx="5947014" cy="923330"/>
          </a:xfrm>
          <a:prstGeom prst="rect">
            <a:avLst/>
          </a:prstGeom>
          <a:noFill/>
        </p:spPr>
        <p:txBody>
          <a:bodyPr wrap="square" rtlCol="0">
            <a:spAutoFit/>
          </a:bodyPr>
          <a:lstStyle/>
          <a:p>
            <a:pPr defTabSz="212572">
              <a:spcAft>
                <a:spcPts val="377"/>
              </a:spcAft>
            </a:pPr>
            <a:r>
              <a:rPr lang="en-GB" sz="5400" kern="1200" dirty="0">
                <a:solidFill>
                  <a:schemeClr val="tx1"/>
                </a:solidFill>
                <a:latin typeface="+mn-lt"/>
                <a:ea typeface="+mn-ea"/>
                <a:cs typeface="+mn-cs"/>
              </a:rPr>
              <a:t>Smart Car Camera</a:t>
            </a:r>
            <a:endParaRPr lang="en-GB" sz="13800" dirty="0"/>
          </a:p>
        </p:txBody>
      </p:sp>
      <p:sp>
        <p:nvSpPr>
          <p:cNvPr id="5" name="TextBox 4">
            <a:extLst>
              <a:ext uri="{FF2B5EF4-FFF2-40B4-BE49-F238E27FC236}">
                <a16:creationId xmlns:a16="http://schemas.microsoft.com/office/drawing/2014/main" id="{FD78D086-BC68-45D1-3B80-4DDBF4E0CECA}"/>
              </a:ext>
            </a:extLst>
          </p:cNvPr>
          <p:cNvSpPr txBox="1"/>
          <p:nvPr/>
        </p:nvSpPr>
        <p:spPr>
          <a:xfrm>
            <a:off x="4173053" y="2768418"/>
            <a:ext cx="6011807" cy="1323439"/>
          </a:xfrm>
          <a:prstGeom prst="rect">
            <a:avLst/>
          </a:prstGeom>
          <a:noFill/>
        </p:spPr>
        <p:txBody>
          <a:bodyPr wrap="square" rtlCol="0">
            <a:spAutoFit/>
          </a:bodyPr>
          <a:lstStyle/>
          <a:p>
            <a:pPr defTabSz="212572">
              <a:spcAft>
                <a:spcPts val="377"/>
              </a:spcAft>
            </a:pPr>
            <a:r>
              <a:rPr lang="en-GB" sz="2000" kern="1200" dirty="0">
                <a:solidFill>
                  <a:schemeClr val="tx1"/>
                </a:solidFill>
                <a:latin typeface="Arial" panose="020B0604020202020204" pitchFamily="34" charset="0"/>
                <a:ea typeface="+mn-ea"/>
                <a:cs typeface="Arial" panose="020B0604020202020204" pitchFamily="34" charset="0"/>
              </a:rPr>
              <a:t>Module: Managing projects in the workplace BMSW5104</a:t>
            </a:r>
            <a:br>
              <a:rPr lang="en-GB" sz="2000" kern="1200" dirty="0">
                <a:solidFill>
                  <a:schemeClr val="tx1"/>
                </a:solidFill>
                <a:latin typeface="Arial" panose="020B0604020202020204" pitchFamily="34" charset="0"/>
                <a:ea typeface="+mn-ea"/>
                <a:cs typeface="Arial" panose="020B0604020202020204" pitchFamily="34" charset="0"/>
              </a:rPr>
            </a:br>
            <a:br>
              <a:rPr lang="en-GB" sz="2000" kern="1200" dirty="0">
                <a:solidFill>
                  <a:schemeClr val="tx1"/>
                </a:solidFill>
                <a:latin typeface="Arial" panose="020B0604020202020204" pitchFamily="34" charset="0"/>
                <a:ea typeface="+mn-ea"/>
                <a:cs typeface="Arial" panose="020B0604020202020204" pitchFamily="34" charset="0"/>
              </a:rPr>
            </a:br>
            <a:r>
              <a:rPr lang="en-GB" sz="2000" kern="1200" dirty="0">
                <a:solidFill>
                  <a:schemeClr val="tx1"/>
                </a:solidFill>
                <a:latin typeface="Arial" panose="020B0604020202020204" pitchFamily="34" charset="0"/>
                <a:ea typeface="+mn-ea"/>
                <a:cs typeface="Arial" panose="020B0604020202020204" pitchFamily="34" charset="0"/>
              </a:rPr>
              <a:t>Lecturer: </a:t>
            </a:r>
            <a:r>
              <a:rPr lang="en-GB" sz="2000" kern="1200" dirty="0" err="1">
                <a:solidFill>
                  <a:schemeClr val="tx1"/>
                </a:solidFill>
                <a:latin typeface="Arial" panose="020B0604020202020204" pitchFamily="34" charset="0"/>
                <a:ea typeface="+mn-ea"/>
                <a:cs typeface="Arial" panose="020B0604020202020204" pitchFamily="34" charset="0"/>
              </a:rPr>
              <a:t>Aderemi</a:t>
            </a:r>
            <a:r>
              <a:rPr lang="en-GB" sz="2000" kern="1200" dirty="0">
                <a:solidFill>
                  <a:schemeClr val="tx1"/>
                </a:solidFill>
                <a:latin typeface="Arial" panose="020B0604020202020204" pitchFamily="34" charset="0"/>
                <a:ea typeface="+mn-ea"/>
                <a:cs typeface="Arial" panose="020B0604020202020204" pitchFamily="34" charset="0"/>
              </a:rPr>
              <a:t> </a:t>
            </a:r>
            <a:r>
              <a:rPr lang="en-GB" sz="2000" kern="1200" dirty="0" err="1">
                <a:solidFill>
                  <a:schemeClr val="tx1"/>
                </a:solidFill>
                <a:latin typeface="Arial" panose="020B0604020202020204" pitchFamily="34" charset="0"/>
                <a:ea typeface="+mn-ea"/>
                <a:cs typeface="Arial" panose="020B0604020202020204" pitchFamily="34" charset="0"/>
              </a:rPr>
              <a:t>Ojebode</a:t>
            </a: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773244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36D21-8F3E-8DDD-AAF2-1533EF32E859}"/>
              </a:ext>
            </a:extLst>
          </p:cNvPr>
          <p:cNvSpPr>
            <a:spLocks noGrp="1"/>
          </p:cNvSpPr>
          <p:nvPr>
            <p:ph type="title"/>
          </p:nvPr>
        </p:nvSpPr>
        <p:spPr>
          <a:xfrm>
            <a:off x="685802" y="609600"/>
            <a:ext cx="6282266" cy="1456267"/>
          </a:xfrm>
        </p:spPr>
        <p:txBody>
          <a:bodyPr>
            <a:normAutofit/>
          </a:bodyPr>
          <a:lstStyle/>
          <a:p>
            <a:r>
              <a:rPr lang="en-GB"/>
              <a:t>Smart Car Camera</a:t>
            </a:r>
          </a:p>
        </p:txBody>
      </p:sp>
      <p:graphicFrame>
        <p:nvGraphicFramePr>
          <p:cNvPr id="9" name="Content Placeholder 2">
            <a:extLst>
              <a:ext uri="{FF2B5EF4-FFF2-40B4-BE49-F238E27FC236}">
                <a16:creationId xmlns:a16="http://schemas.microsoft.com/office/drawing/2014/main" id="{79342664-B75F-CC27-7035-031732001150}"/>
              </a:ext>
            </a:extLst>
          </p:cNvPr>
          <p:cNvGraphicFramePr>
            <a:graphicFrameLocks noGrp="1"/>
          </p:cNvGraphicFramePr>
          <p:nvPr>
            <p:ph idx="1"/>
            <p:extLst>
              <p:ext uri="{D42A27DB-BD31-4B8C-83A1-F6EECF244321}">
                <p14:modId xmlns:p14="http://schemas.microsoft.com/office/powerpoint/2010/main" val="301438190"/>
              </p:ext>
            </p:extLst>
          </p:nvPr>
        </p:nvGraphicFramePr>
        <p:xfrm>
          <a:off x="82983" y="1517696"/>
          <a:ext cx="6734604" cy="4079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25AD15DA-355A-D6B8-F2BF-0DAE4122E222}"/>
              </a:ext>
            </a:extLst>
          </p:cNvPr>
          <p:cNvSpPr txBox="1"/>
          <p:nvPr/>
        </p:nvSpPr>
        <p:spPr>
          <a:xfrm>
            <a:off x="9313793" y="6488668"/>
            <a:ext cx="3165987" cy="369332"/>
          </a:xfrm>
          <a:prstGeom prst="rect">
            <a:avLst/>
          </a:prstGeom>
          <a:noFill/>
        </p:spPr>
        <p:txBody>
          <a:bodyPr wrap="square" rtlCol="0">
            <a:spAutoFit/>
          </a:bodyPr>
          <a:lstStyle/>
          <a:p>
            <a:r>
              <a:rPr lang="en-GB" dirty="0"/>
              <a:t>Mariana Codreanu 2118364</a:t>
            </a:r>
          </a:p>
        </p:txBody>
      </p:sp>
      <p:pic>
        <p:nvPicPr>
          <p:cNvPr id="7" name="Picture 6" descr="A person holding a phone&#10;&#10;Description automatically generated">
            <a:extLst>
              <a:ext uri="{FF2B5EF4-FFF2-40B4-BE49-F238E27FC236}">
                <a16:creationId xmlns:a16="http://schemas.microsoft.com/office/drawing/2014/main" id="{194F7709-3456-9F91-5B93-DFE819F1C74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68068" y="1926076"/>
            <a:ext cx="4683869" cy="3122579"/>
          </a:xfrm>
          <a:prstGeom prst="rect">
            <a:avLst/>
          </a:prstGeom>
          <a:effectLst>
            <a:softEdge rad="38100"/>
          </a:effectLst>
        </p:spPr>
      </p:pic>
    </p:spTree>
    <p:extLst>
      <p:ext uri="{BB962C8B-B14F-4D97-AF65-F5344CB8AC3E}">
        <p14:creationId xmlns:p14="http://schemas.microsoft.com/office/powerpoint/2010/main" val="2820786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6" name="Picture 5" descr="A person in a mask holding a flashlight in a car">
            <a:extLst>
              <a:ext uri="{FF2B5EF4-FFF2-40B4-BE49-F238E27FC236}">
                <a16:creationId xmlns:a16="http://schemas.microsoft.com/office/drawing/2014/main" id="{992DDA95-60C0-D09D-313D-80131CA984B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35" b="4265"/>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6"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9" name="Straight Connector 18">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20F29E6-8727-22B4-7BC1-DD375812827D}"/>
              </a:ext>
            </a:extLst>
          </p:cNvPr>
          <p:cNvSpPr>
            <a:spLocks noGrp="1"/>
          </p:cNvSpPr>
          <p:nvPr>
            <p:ph type="ctrTitle"/>
          </p:nvPr>
        </p:nvSpPr>
        <p:spPr>
          <a:xfrm>
            <a:off x="6646333" y="2032000"/>
            <a:ext cx="4513792" cy="2819398"/>
          </a:xfrm>
        </p:spPr>
        <p:txBody>
          <a:bodyPr>
            <a:normAutofit/>
          </a:bodyPr>
          <a:lstStyle/>
          <a:p>
            <a:r>
              <a:rPr lang="en-GB"/>
              <a:t>Car theft </a:t>
            </a:r>
          </a:p>
        </p:txBody>
      </p:sp>
      <p:sp>
        <p:nvSpPr>
          <p:cNvPr id="3" name="Subtitle 2">
            <a:extLst>
              <a:ext uri="{FF2B5EF4-FFF2-40B4-BE49-F238E27FC236}">
                <a16:creationId xmlns:a16="http://schemas.microsoft.com/office/drawing/2014/main" id="{6CC24D84-EF2F-39A6-B1B2-662653A77811}"/>
              </a:ext>
            </a:extLst>
          </p:cNvPr>
          <p:cNvSpPr>
            <a:spLocks noGrp="1"/>
          </p:cNvSpPr>
          <p:nvPr>
            <p:ph type="subTitle" idx="1"/>
          </p:nvPr>
        </p:nvSpPr>
        <p:spPr>
          <a:xfrm>
            <a:off x="6646333" y="4851399"/>
            <a:ext cx="4513792" cy="914401"/>
          </a:xfrm>
        </p:spPr>
        <p:txBody>
          <a:bodyPr>
            <a:normAutofit/>
          </a:bodyPr>
          <a:lstStyle/>
          <a:p>
            <a:pPr>
              <a:lnSpc>
                <a:spcPct val="90000"/>
              </a:lnSpc>
            </a:pPr>
            <a:r>
              <a:rPr lang="en-GB" sz="1400"/>
              <a:t>Car theft is a problem that affects the majority of the population. Car theft is a significant issue in the United Kingdom, and it has been a concern for both law enforcement agencies and the public</a:t>
            </a:r>
          </a:p>
        </p:txBody>
      </p:sp>
      <p:sp>
        <p:nvSpPr>
          <p:cNvPr id="7" name="TextBox 6">
            <a:extLst>
              <a:ext uri="{FF2B5EF4-FFF2-40B4-BE49-F238E27FC236}">
                <a16:creationId xmlns:a16="http://schemas.microsoft.com/office/drawing/2014/main" id="{079059CB-D10C-002F-6EF2-40DB08BEF50E}"/>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uk.anygator.com/search/car+insuranc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87531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descr="Graph on document with pen">
            <a:extLst>
              <a:ext uri="{FF2B5EF4-FFF2-40B4-BE49-F238E27FC236}">
                <a16:creationId xmlns:a16="http://schemas.microsoft.com/office/drawing/2014/main" id="{110698DD-FC03-CF66-0B14-A8AC76B4E7A8}"/>
              </a:ext>
            </a:extLst>
          </p:cNvPr>
          <p:cNvPicPr>
            <a:picLocks noChangeAspect="1"/>
          </p:cNvPicPr>
          <p:nvPr/>
        </p:nvPicPr>
        <p:blipFill rotWithShape="1">
          <a:blip r:embed="rId4"/>
          <a:srcRect t="1415" b="14315"/>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A248C67-735F-8940-AA25-6AF8D0B65E5B}"/>
              </a:ext>
            </a:extLst>
          </p:cNvPr>
          <p:cNvSpPr txBox="1"/>
          <p:nvPr/>
        </p:nvSpPr>
        <p:spPr>
          <a:xfrm>
            <a:off x="1380067" y="2142067"/>
            <a:ext cx="9437159" cy="3725333"/>
          </a:xfrm>
          <a:prstGeom prst="rect">
            <a:avLst/>
          </a:prstGeom>
        </p:spPr>
        <p:txBody>
          <a:bodyPr vert="horz" lIns="91440" tIns="45720" rIns="91440" bIns="45720" rtlCol="0" anchor="ctr">
            <a:normAutofit/>
          </a:bodyPr>
          <a:lstStyle/>
          <a:p>
            <a:pPr indent="-228600">
              <a:spcAft>
                <a:spcPts val="1000"/>
              </a:spcAft>
              <a:buClr>
                <a:schemeClr val="tx1"/>
              </a:buClr>
              <a:buSzPct val="100000"/>
              <a:buFont typeface="Arial"/>
              <a:buChar char="•"/>
            </a:pPr>
            <a:r>
              <a:rPr lang="en-US"/>
              <a:t>Car theft rates increased by 40% in the first six months of 2023, with Range Rover models continuing to be the most targeted. One alarming trend that is on the rise is keyless auto theft and 'relay assault.' It has steadily increased over the years, with 93% of thefts currently taking place without the use of the owner's keys, up from 80% in 2017.(David Ross,2023)</a:t>
            </a:r>
          </a:p>
        </p:txBody>
      </p:sp>
    </p:spTree>
    <p:extLst>
      <p:ext uri="{BB962C8B-B14F-4D97-AF65-F5344CB8AC3E}">
        <p14:creationId xmlns:p14="http://schemas.microsoft.com/office/powerpoint/2010/main" val="3817248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E85DA-0F6D-8DFD-976B-4E212809A9E2}"/>
              </a:ext>
            </a:extLst>
          </p:cNvPr>
          <p:cNvSpPr>
            <a:spLocks noGrp="1"/>
          </p:cNvSpPr>
          <p:nvPr>
            <p:ph type="title"/>
          </p:nvPr>
        </p:nvSpPr>
        <p:spPr/>
        <p:txBody>
          <a:bodyPr/>
          <a:lstStyle/>
          <a:p>
            <a:r>
              <a:rPr lang="en-GB" dirty="0"/>
              <a:t>Target Market &amp; Opportunity</a:t>
            </a:r>
          </a:p>
        </p:txBody>
      </p:sp>
      <p:sp>
        <p:nvSpPr>
          <p:cNvPr id="3" name="Content Placeholder 2">
            <a:extLst>
              <a:ext uri="{FF2B5EF4-FFF2-40B4-BE49-F238E27FC236}">
                <a16:creationId xmlns:a16="http://schemas.microsoft.com/office/drawing/2014/main" id="{498C9294-DB5A-15EE-EB4B-EDDA88EBB617}"/>
              </a:ext>
            </a:extLst>
          </p:cNvPr>
          <p:cNvSpPr>
            <a:spLocks noGrp="1"/>
          </p:cNvSpPr>
          <p:nvPr>
            <p:ph sz="half" idx="1"/>
          </p:nvPr>
        </p:nvSpPr>
        <p:spPr/>
        <p:txBody>
          <a:bodyPr>
            <a:normAutofit/>
          </a:bodyPr>
          <a:lstStyle/>
          <a:p>
            <a:r>
              <a:rPr lang="en-GB" dirty="0"/>
              <a:t>The worldwide vehicle security systems market is divided into four key regions: North America, Europe, Asia-Pacific, and Rest of the World (RoW). </a:t>
            </a:r>
          </a:p>
          <a:p>
            <a:r>
              <a:rPr lang="en-GB" dirty="0"/>
              <a:t>This specifically product is designed  in order to know that the  car is protected and also in case will be able to find the intruder and  to avoid that the car or belongings are safe . The product can be used by everyone over 18 years old and is a car owner.</a:t>
            </a:r>
          </a:p>
        </p:txBody>
      </p:sp>
      <p:sp>
        <p:nvSpPr>
          <p:cNvPr id="4" name="Content Placeholder 3">
            <a:extLst>
              <a:ext uri="{FF2B5EF4-FFF2-40B4-BE49-F238E27FC236}">
                <a16:creationId xmlns:a16="http://schemas.microsoft.com/office/drawing/2014/main" id="{73205133-860C-F6B0-1F11-40A53EA5E3A5}"/>
              </a:ext>
            </a:extLst>
          </p:cNvPr>
          <p:cNvSpPr>
            <a:spLocks noGrp="1"/>
          </p:cNvSpPr>
          <p:nvPr>
            <p:ph sz="half" idx="2"/>
          </p:nvPr>
        </p:nvSpPr>
        <p:spPr>
          <a:xfrm>
            <a:off x="6619242" y="832104"/>
            <a:ext cx="5181600" cy="4251960"/>
          </a:xfrm>
        </p:spPr>
        <p:txBody>
          <a:bodyPr>
            <a:normAutofit/>
          </a:bodyPr>
          <a:lstStyle/>
          <a:p>
            <a:r>
              <a:rPr lang="en-GB" dirty="0"/>
              <a:t>The increased number of car theft cases, as well as the media attention surrounding them, have raised customer awareness.</a:t>
            </a:r>
          </a:p>
        </p:txBody>
      </p:sp>
      <p:pic>
        <p:nvPicPr>
          <p:cNvPr id="6" name="Picture 5" descr="A group of people standing in a circle&#10;&#10;Description automatically generated">
            <a:extLst>
              <a:ext uri="{FF2B5EF4-FFF2-40B4-BE49-F238E27FC236}">
                <a16:creationId xmlns:a16="http://schemas.microsoft.com/office/drawing/2014/main" id="{E24AA84A-9DEE-2FB0-254B-1DC50455CD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19242" y="3529584"/>
            <a:ext cx="4688838" cy="3108960"/>
          </a:xfrm>
          <a:prstGeom prst="rect">
            <a:avLst/>
          </a:prstGeom>
        </p:spPr>
      </p:pic>
    </p:spTree>
    <p:extLst>
      <p:ext uri="{BB962C8B-B14F-4D97-AF65-F5344CB8AC3E}">
        <p14:creationId xmlns:p14="http://schemas.microsoft.com/office/powerpoint/2010/main" val="1818212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0F10-597E-AB7A-00ED-8E3BFBC212A1}"/>
              </a:ext>
            </a:extLst>
          </p:cNvPr>
          <p:cNvSpPr>
            <a:spLocks noGrp="1"/>
          </p:cNvSpPr>
          <p:nvPr>
            <p:ph type="title"/>
          </p:nvPr>
        </p:nvSpPr>
        <p:spPr>
          <a:xfrm>
            <a:off x="3939512" y="-256185"/>
            <a:ext cx="6847758" cy="1456267"/>
          </a:xfrm>
        </p:spPr>
        <p:txBody>
          <a:bodyPr>
            <a:normAutofit/>
          </a:bodyPr>
          <a:lstStyle/>
          <a:p>
            <a:r>
              <a:rPr lang="en-GB" dirty="0"/>
              <a:t>Product model</a:t>
            </a:r>
          </a:p>
        </p:txBody>
      </p:sp>
      <p:sp>
        <p:nvSpPr>
          <p:cNvPr id="3" name="Content Placeholder 2">
            <a:extLst>
              <a:ext uri="{FF2B5EF4-FFF2-40B4-BE49-F238E27FC236}">
                <a16:creationId xmlns:a16="http://schemas.microsoft.com/office/drawing/2014/main" id="{BE0890E3-D536-45BB-3632-89EC7EFCCF3E}"/>
              </a:ext>
            </a:extLst>
          </p:cNvPr>
          <p:cNvSpPr>
            <a:spLocks noGrp="1"/>
          </p:cNvSpPr>
          <p:nvPr>
            <p:ph idx="1"/>
          </p:nvPr>
        </p:nvSpPr>
        <p:spPr>
          <a:xfrm>
            <a:off x="245806" y="1091380"/>
            <a:ext cx="11326761" cy="5294671"/>
          </a:xfrm>
        </p:spPr>
        <p:txBody>
          <a:bodyPr>
            <a:normAutofit/>
          </a:bodyPr>
          <a:lstStyle/>
          <a:p>
            <a:pPr marL="0" indent="0">
              <a:lnSpc>
                <a:spcPct val="90000"/>
              </a:lnSpc>
              <a:buNone/>
            </a:pPr>
            <a:r>
              <a:rPr lang="en-GB" b="1" dirty="0">
                <a:latin typeface="Arial" panose="020B0604020202020204" pitchFamily="34" charset="0"/>
                <a:cs typeface="Arial" panose="020B0604020202020204" pitchFamily="34" charset="0"/>
              </a:rPr>
              <a:t>Smart</a:t>
            </a:r>
            <a:r>
              <a:rPr lang="en-GB" b="1" i="0" dirty="0">
                <a:effectLst/>
                <a:latin typeface="Arial" panose="020B0604020202020204" pitchFamily="34" charset="0"/>
                <a:cs typeface="Arial" panose="020B0604020202020204" pitchFamily="34" charset="0"/>
              </a:rPr>
              <a:t> Car Camera </a:t>
            </a:r>
            <a:r>
              <a:rPr lang="en-GB" sz="1600" b="0" i="0" dirty="0">
                <a:effectLst/>
                <a:latin typeface="Arial" panose="020B0604020202020204" pitchFamily="34" charset="0"/>
                <a:cs typeface="Arial" panose="020B0604020202020204" pitchFamily="34" charset="0"/>
              </a:rPr>
              <a:t>is a dual-facing dashboard security camera with safety features designed for your car whether you're </a:t>
            </a:r>
            <a:r>
              <a:rPr lang="en-GB" sz="1600" b="0" i="0" u="sng" dirty="0">
                <a:effectLst/>
                <a:latin typeface="Arial" panose="020B0604020202020204" pitchFamily="34" charset="0"/>
                <a:cs typeface="Arial" panose="020B0604020202020204" pitchFamily="34" charset="0"/>
              </a:rPr>
              <a:t>parked</a:t>
            </a:r>
            <a:r>
              <a:rPr lang="en-GB" sz="1600" b="0" i="0" dirty="0">
                <a:effectLst/>
                <a:latin typeface="Arial" panose="020B0604020202020204" pitchFamily="34" charset="0"/>
                <a:cs typeface="Arial" panose="020B0604020202020204" pitchFamily="34" charset="0"/>
              </a:rPr>
              <a:t> or on </a:t>
            </a:r>
            <a:r>
              <a:rPr lang="en-GB" sz="1600" b="0" i="0" u="sng" dirty="0">
                <a:effectLst/>
                <a:latin typeface="Arial" panose="020B0604020202020204" pitchFamily="34" charset="0"/>
                <a:cs typeface="Arial" panose="020B0604020202020204" pitchFamily="34" charset="0"/>
              </a:rPr>
              <a:t>the go</a:t>
            </a:r>
            <a:r>
              <a:rPr lang="en-GB" sz="1600" b="0" i="0" dirty="0">
                <a:effectLst/>
                <a:latin typeface="Arial" panose="020B0604020202020204" pitchFamily="34" charset="0"/>
                <a:cs typeface="Arial" panose="020B0604020202020204" pitchFamily="34" charset="0"/>
              </a:rPr>
              <a:t>.</a:t>
            </a:r>
          </a:p>
          <a:p>
            <a:pPr marL="0" indent="0">
              <a:lnSpc>
                <a:spcPct val="90000"/>
              </a:lnSpc>
              <a:buNone/>
            </a:pPr>
            <a:r>
              <a:rPr lang="en-GB" sz="1600" dirty="0">
                <a:effectLst/>
                <a:latin typeface="Arial" panose="020B0604020202020204" pitchFamily="34" charset="0"/>
                <a:ea typeface="Calibri" panose="020F0502020204030204" pitchFamily="34" charset="0"/>
                <a:cs typeface="Arial" panose="020B0604020202020204" pitchFamily="34" charset="0"/>
              </a:rPr>
              <a:t>The Smart Car Camera is a cutting-edge solution designed to address the problem of car theft and ensure car safety round the clock</a:t>
            </a:r>
            <a:r>
              <a:rPr lang="en-GB" sz="1600" dirty="0">
                <a:latin typeface="Arial" panose="020B0604020202020204" pitchFamily="34" charset="0"/>
                <a:ea typeface="Calibri" panose="020F0502020204030204" pitchFamily="34"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Advanced and Intelligent Features</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Innovative device </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Dual-Facing 1080p HD Cameras + Night Vision</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H</a:t>
            </a: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igh-resolution video recording </a:t>
            </a:r>
          </a:p>
          <a:p>
            <a:pPr>
              <a:lnSpc>
                <a:spcPct val="90000"/>
              </a:lnSpc>
            </a:pPr>
            <a:r>
              <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rPr>
              <a:t>M</a:t>
            </a: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otion detection </a:t>
            </a:r>
            <a:endParaRPr lang="en-GB" sz="2000" b="1" dirty="0">
              <a:solidFill>
                <a:srgbClr val="FFFF00"/>
              </a:solidFill>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20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GPS tracking</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Real-Time Notifications</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Security LED Lights</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Wi-fi Connectivity</a:t>
            </a:r>
          </a:p>
          <a:p>
            <a:pPr>
              <a:lnSpc>
                <a:spcPct val="90000"/>
              </a:lnSpc>
            </a:pPr>
            <a:r>
              <a:rPr lang="en-GB" sz="2000" b="1" i="0" dirty="0">
                <a:solidFill>
                  <a:srgbClr val="FFFF00"/>
                </a:solidFill>
                <a:effectLst/>
                <a:latin typeface="Arial" panose="020B0604020202020204" pitchFamily="34" charset="0"/>
                <a:cs typeface="Arial" panose="020B0604020202020204" pitchFamily="34" charset="0"/>
              </a:rPr>
              <a:t>Audio + Video Privacy Cover</a:t>
            </a:r>
          </a:p>
          <a:p>
            <a:pPr marL="0" indent="0">
              <a:lnSpc>
                <a:spcPct val="90000"/>
              </a:lnSpc>
              <a:buNone/>
            </a:pPr>
            <a:endParaRPr lang="en-GB" sz="900" dirty="0">
              <a:solidFill>
                <a:srgbClr val="FFFF00"/>
              </a:solidFill>
              <a:latin typeface="Equip-Light"/>
              <a:ea typeface="Calibri" panose="020F0502020204030204" pitchFamily="34" charset="0"/>
            </a:endParaRPr>
          </a:p>
          <a:p>
            <a:pPr marL="0" indent="0">
              <a:lnSpc>
                <a:spcPct val="90000"/>
              </a:lnSpc>
              <a:buNone/>
            </a:pPr>
            <a:endParaRPr lang="en-GB" sz="900" dirty="0"/>
          </a:p>
        </p:txBody>
      </p:sp>
      <p:pic>
        <p:nvPicPr>
          <p:cNvPr id="5" name="Picture 4" descr="A close up of a camera&#10;&#10;Description automatically generated">
            <a:extLst>
              <a:ext uri="{FF2B5EF4-FFF2-40B4-BE49-F238E27FC236}">
                <a16:creationId xmlns:a16="http://schemas.microsoft.com/office/drawing/2014/main" id="{7B35DD4E-F2EA-7BF3-A7AB-3394667C5725}"/>
              </a:ext>
            </a:extLst>
          </p:cNvPr>
          <p:cNvPicPr>
            <a:picLocks noChangeAspect="1"/>
          </p:cNvPicPr>
          <p:nvPr/>
        </p:nvPicPr>
        <p:blipFill rotWithShape="1">
          <a:blip r:embed="rId3">
            <a:extLst>
              <a:ext uri="{28A0092B-C50C-407E-A947-70E740481C1C}">
                <a14:useLocalDpi xmlns:a14="http://schemas.microsoft.com/office/drawing/2010/main" val="0"/>
              </a:ext>
            </a:extLst>
          </a:blip>
          <a:srcRect l="31515" r="10127" b="-1"/>
          <a:stretch/>
        </p:blipFill>
        <p:spPr>
          <a:xfrm>
            <a:off x="6902244" y="2213712"/>
            <a:ext cx="4345859" cy="418896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DD459E14-C7EC-49CB-1703-0A8468F05350}"/>
              </a:ext>
            </a:extLst>
          </p:cNvPr>
          <p:cNvSpPr txBox="1"/>
          <p:nvPr/>
        </p:nvSpPr>
        <p:spPr>
          <a:xfrm>
            <a:off x="9163664" y="6488668"/>
            <a:ext cx="3500284" cy="369332"/>
          </a:xfrm>
          <a:prstGeom prst="rect">
            <a:avLst/>
          </a:prstGeom>
          <a:noFill/>
        </p:spPr>
        <p:txBody>
          <a:bodyPr wrap="square" rtlCol="0">
            <a:spAutoFit/>
          </a:bodyPr>
          <a:lstStyle/>
          <a:p>
            <a:r>
              <a:rPr lang="en-GB" dirty="0"/>
              <a:t>Mariana Codreanu 2118364</a:t>
            </a:r>
          </a:p>
        </p:txBody>
      </p:sp>
    </p:spTree>
    <p:extLst>
      <p:ext uri="{BB962C8B-B14F-4D97-AF65-F5344CB8AC3E}">
        <p14:creationId xmlns:p14="http://schemas.microsoft.com/office/powerpoint/2010/main" val="2587208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BF9AB-D220-3505-2209-9832630A5944}"/>
              </a:ext>
            </a:extLst>
          </p:cNvPr>
          <p:cNvSpPr>
            <a:spLocks noGrp="1"/>
          </p:cNvSpPr>
          <p:nvPr>
            <p:ph type="title"/>
          </p:nvPr>
        </p:nvSpPr>
        <p:spPr>
          <a:xfrm>
            <a:off x="825909" y="808055"/>
            <a:ext cx="3979205" cy="1453363"/>
          </a:xfrm>
        </p:spPr>
        <p:txBody>
          <a:bodyPr>
            <a:normAutofit/>
          </a:bodyPr>
          <a:lstStyle/>
          <a:p>
            <a:r>
              <a:rPr lang="en-GB" sz="4000" b="1" dirty="0"/>
              <a:t>Business Model</a:t>
            </a:r>
          </a:p>
        </p:txBody>
      </p:sp>
      <p:sp>
        <p:nvSpPr>
          <p:cNvPr id="3" name="Content Placeholder 2">
            <a:extLst>
              <a:ext uri="{FF2B5EF4-FFF2-40B4-BE49-F238E27FC236}">
                <a16:creationId xmlns:a16="http://schemas.microsoft.com/office/drawing/2014/main" id="{940646DD-FDF1-CDD4-67A2-595EA59CCD50}"/>
              </a:ext>
            </a:extLst>
          </p:cNvPr>
          <p:cNvSpPr>
            <a:spLocks noGrp="1"/>
          </p:cNvSpPr>
          <p:nvPr>
            <p:ph idx="1"/>
          </p:nvPr>
        </p:nvSpPr>
        <p:spPr>
          <a:xfrm>
            <a:off x="566204" y="2396688"/>
            <a:ext cx="5529796" cy="4060723"/>
          </a:xfrm>
        </p:spPr>
        <p:txBody>
          <a:bodyPr>
            <a:normAutofit/>
          </a:bodyPr>
          <a:lstStyle/>
          <a:p>
            <a:pPr marL="0" indent="0">
              <a:buNone/>
            </a:pPr>
            <a:r>
              <a:rPr lang="en-GB" sz="2800" u="sng" dirty="0">
                <a:latin typeface="Arial" panose="020B0604020202020204" pitchFamily="34" charset="0"/>
                <a:cs typeface="Arial" panose="020B0604020202020204" pitchFamily="34" charset="0"/>
              </a:rPr>
              <a:t>Smart Car Camera </a:t>
            </a:r>
            <a:r>
              <a:rPr lang="en-GB" sz="2800" dirty="0">
                <a:latin typeface="Arial" panose="020B0604020202020204" pitchFamily="34" charset="0"/>
                <a:cs typeface="Arial" panose="020B0604020202020204" pitchFamily="34" charset="0"/>
              </a:rPr>
              <a:t>is a new company that is manufacturing car parts for the software system of cars. The company has newly launched the car cam ring, that is offering improved security for cars when drivers are in and out of the front seat. </a:t>
            </a:r>
          </a:p>
        </p:txBody>
      </p:sp>
      <p:pic>
        <p:nvPicPr>
          <p:cNvPr id="4" name="Picture 3" descr="Ring car cam">
            <a:extLst>
              <a:ext uri="{FF2B5EF4-FFF2-40B4-BE49-F238E27FC236}">
                <a16:creationId xmlns:a16="http://schemas.microsoft.com/office/drawing/2014/main" id="{C1F9A659-31E0-FC6C-E08E-4E3FBD9BFA09}"/>
              </a:ext>
            </a:extLst>
          </p:cNvPr>
          <p:cNvPicPr>
            <a:picLocks noChangeAspect="1" noChangeArrowheads="1"/>
          </p:cNvPicPr>
          <p:nvPr/>
        </p:nvPicPr>
        <p:blipFill>
          <a:blip r:embed="rId3"/>
          <a:stretch>
            <a:fillRect/>
          </a:stretch>
        </p:blipFill>
        <p:spPr bwMode="auto">
          <a:xfrm>
            <a:off x="6753558" y="345299"/>
            <a:ext cx="4135273" cy="2849880"/>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4F645186-83CA-0653-4CF3-72A34D391C80}"/>
              </a:ext>
            </a:extLst>
          </p:cNvPr>
          <p:cNvSpPr txBox="1"/>
          <p:nvPr/>
        </p:nvSpPr>
        <p:spPr>
          <a:xfrm>
            <a:off x="8551209" y="6457411"/>
            <a:ext cx="3949430" cy="307777"/>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400" dirty="0"/>
          </a:p>
        </p:txBody>
      </p:sp>
    </p:spTree>
    <p:extLst>
      <p:ext uri="{BB962C8B-B14F-4D97-AF65-F5344CB8AC3E}">
        <p14:creationId xmlns:p14="http://schemas.microsoft.com/office/powerpoint/2010/main" val="354882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hand touching a screen with gears and icons&#10;&#10;Description automatically generated">
            <a:extLst>
              <a:ext uri="{FF2B5EF4-FFF2-40B4-BE49-F238E27FC236}">
                <a16:creationId xmlns:a16="http://schemas.microsoft.com/office/drawing/2014/main" id="{6080DC26-3074-B845-ABF1-44D939B1147C}"/>
              </a:ext>
            </a:extLst>
          </p:cNvPr>
          <p:cNvPicPr>
            <a:picLocks noChangeAspect="1"/>
          </p:cNvPicPr>
          <p:nvPr/>
        </p:nvPicPr>
        <p:blipFill rotWithShape="1">
          <a:blip r:embed="rId3">
            <a:extLst>
              <a:ext uri="{28A0092B-C50C-407E-A947-70E740481C1C}">
                <a14:useLocalDpi xmlns:a14="http://schemas.microsoft.com/office/drawing/2010/main" val="0"/>
              </a:ext>
            </a:extLst>
          </a:blip>
          <a:srcRect t="9639"/>
          <a:stretch/>
        </p:blipFill>
        <p:spPr>
          <a:xfrm>
            <a:off x="20" y="10"/>
            <a:ext cx="12191980" cy="6857990"/>
          </a:xfrm>
          <a:prstGeom prst="rect">
            <a:avLst/>
          </a:prstGeom>
        </p:spPr>
      </p:pic>
      <p:pic>
        <p:nvPicPr>
          <p:cNvPr id="9"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D0E605B-A98F-462A-213D-1F21ABC040AB}"/>
              </a:ext>
            </a:extLst>
          </p:cNvPr>
          <p:cNvSpPr>
            <a:spLocks noGrp="1"/>
          </p:cNvSpPr>
          <p:nvPr>
            <p:ph type="title"/>
          </p:nvPr>
        </p:nvSpPr>
        <p:spPr>
          <a:xfrm>
            <a:off x="1380067" y="838200"/>
            <a:ext cx="9437159" cy="1227667"/>
          </a:xfrm>
        </p:spPr>
        <p:txBody>
          <a:bodyPr>
            <a:normAutofit/>
          </a:bodyPr>
          <a:lstStyle/>
          <a:p>
            <a:r>
              <a:rPr lang="en-GB" dirty="0"/>
              <a:t>Business Model</a:t>
            </a:r>
          </a:p>
        </p:txBody>
      </p:sp>
      <p:sp>
        <p:nvSpPr>
          <p:cNvPr id="3" name="Content Placeholder 2">
            <a:extLst>
              <a:ext uri="{FF2B5EF4-FFF2-40B4-BE49-F238E27FC236}">
                <a16:creationId xmlns:a16="http://schemas.microsoft.com/office/drawing/2014/main" id="{92418447-2F6A-8CAC-D5C2-38596D9BB9DC}"/>
              </a:ext>
            </a:extLst>
          </p:cNvPr>
          <p:cNvSpPr>
            <a:spLocks noGrp="1"/>
          </p:cNvSpPr>
          <p:nvPr>
            <p:ph idx="1"/>
          </p:nvPr>
        </p:nvSpPr>
        <p:spPr>
          <a:xfrm>
            <a:off x="368633" y="2006601"/>
            <a:ext cx="5253954" cy="3898088"/>
          </a:xfrm>
        </p:spPr>
        <p:txBody>
          <a:bodyPr>
            <a:normAutofit/>
          </a:bodyPr>
          <a:lstStyle/>
          <a:p>
            <a:r>
              <a:rPr lang="en-GB" sz="1800" u="sng" dirty="0">
                <a:latin typeface="Arial" panose="020B0604020202020204" pitchFamily="34" charset="0"/>
                <a:cs typeface="Arial" panose="020B0604020202020204" pitchFamily="34" charset="0"/>
              </a:rPr>
              <a:t>Smart Car Camera </a:t>
            </a:r>
            <a:r>
              <a:rPr lang="en-GB" sz="1800" dirty="0">
                <a:latin typeface="Arial" panose="020B0604020202020204" pitchFamily="34" charset="0"/>
                <a:cs typeface="Arial" panose="020B0604020202020204" pitchFamily="34" charset="0"/>
              </a:rPr>
              <a:t>is a new company that is manufacturing car parts for the software system of cars. The company has newly launched the car cam ring, that is offering improved security for cars when drivers are in and out of the front seat. </a:t>
            </a:r>
          </a:p>
          <a:p>
            <a:endParaRPr lang="en-GB" dirty="0"/>
          </a:p>
        </p:txBody>
      </p:sp>
      <p:pic>
        <p:nvPicPr>
          <p:cNvPr id="5" name="Picture 4" descr="Ring car cam">
            <a:extLst>
              <a:ext uri="{FF2B5EF4-FFF2-40B4-BE49-F238E27FC236}">
                <a16:creationId xmlns:a16="http://schemas.microsoft.com/office/drawing/2014/main" id="{AFA5B5C1-F4B0-45BE-0FEC-8F4B7B001F62}"/>
              </a:ext>
            </a:extLst>
          </p:cNvPr>
          <p:cNvPicPr>
            <a:picLocks noChangeAspect="1" noChangeArrowheads="1"/>
          </p:cNvPicPr>
          <p:nvPr/>
        </p:nvPicPr>
        <p:blipFill>
          <a:blip r:embed="rId5"/>
          <a:stretch>
            <a:fillRect/>
          </a:stretch>
        </p:blipFill>
        <p:spPr bwMode="auto">
          <a:xfrm>
            <a:off x="7159557" y="2084176"/>
            <a:ext cx="4583810" cy="323966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6" name="Rectangle 5">
            <a:extLst>
              <a:ext uri="{FF2B5EF4-FFF2-40B4-BE49-F238E27FC236}">
                <a16:creationId xmlns:a16="http://schemas.microsoft.com/office/drawing/2014/main" id="{5DF4D360-56B5-8D4D-91CA-18B1861E55CB}"/>
              </a:ext>
            </a:extLst>
          </p:cNvPr>
          <p:cNvSpPr/>
          <p:nvPr/>
        </p:nvSpPr>
        <p:spPr>
          <a:xfrm>
            <a:off x="0" y="5904689"/>
            <a:ext cx="12188825" cy="9515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142B2B5-3CAA-0776-798B-5DF2ADA3F774}"/>
              </a:ext>
            </a:extLst>
          </p:cNvPr>
          <p:cNvSpPr txBox="1"/>
          <p:nvPr/>
        </p:nvSpPr>
        <p:spPr>
          <a:xfrm>
            <a:off x="8640147" y="6380451"/>
            <a:ext cx="3918857" cy="369332"/>
          </a:xfrm>
          <a:prstGeom prst="rect">
            <a:avLst/>
          </a:prstGeom>
          <a:noFill/>
        </p:spPr>
        <p:txBody>
          <a:bodyPr wrap="square" rtlCol="0">
            <a:spAutoFit/>
          </a:bodyPr>
          <a:lstStyle/>
          <a:p>
            <a:r>
              <a:rPr lang="en-GB" dirty="0"/>
              <a:t>Maria Francesca Dumitru 2121820</a:t>
            </a:r>
          </a:p>
        </p:txBody>
      </p:sp>
    </p:spTree>
    <p:extLst>
      <p:ext uri="{BB962C8B-B14F-4D97-AF65-F5344CB8AC3E}">
        <p14:creationId xmlns:p14="http://schemas.microsoft.com/office/powerpoint/2010/main" val="602630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E866AA-FBE8-23D7-FD4C-FB7A43AE5B4B}"/>
              </a:ext>
            </a:extLst>
          </p:cNvPr>
          <p:cNvPicPr>
            <a:picLocks noChangeAspect="1" noChangeArrowheads="1"/>
          </p:cNvPicPr>
          <p:nvPr/>
        </p:nvPicPr>
        <p:blipFill rotWithShape="1">
          <a:blip r:embed="rId3"/>
          <a:srcRect t="9704" r="-5" b="7818"/>
          <a:stretch/>
        </p:blipFill>
        <p:spPr bwMode="auto">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a:noFill/>
        </p:spPr>
      </p:pic>
      <p:grpSp>
        <p:nvGrpSpPr>
          <p:cNvPr id="18" name="Group 17">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9"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1" name="Straight Connector 20">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0" name="Group 99">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1"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 name="Group 101">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3" name="Straight Connector 102">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Content Placeholder 3">
            <a:extLst>
              <a:ext uri="{FF2B5EF4-FFF2-40B4-BE49-F238E27FC236}">
                <a16:creationId xmlns:a16="http://schemas.microsoft.com/office/drawing/2014/main" id="{B8F23EB9-05EE-6A05-BD4A-DD096881D04F}"/>
              </a:ext>
            </a:extLst>
          </p:cNvPr>
          <p:cNvPicPr>
            <a:picLocks noGrp="1" noChangeAspect="1" noChangeArrowheads="1"/>
          </p:cNvPicPr>
          <p:nvPr>
            <p:ph idx="1"/>
          </p:nvPr>
        </p:nvPicPr>
        <p:blipFill rotWithShape="1">
          <a:blip r:embed="rId4"/>
          <a:srcRect l="14507" r="18030" b="-2"/>
          <a:stretch/>
        </p:blipFill>
        <p:spPr bwMode="auto">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a:noFill/>
        </p:spPr>
      </p:pic>
      <p:sp>
        <p:nvSpPr>
          <p:cNvPr id="7" name="TextBox 6">
            <a:extLst>
              <a:ext uri="{FF2B5EF4-FFF2-40B4-BE49-F238E27FC236}">
                <a16:creationId xmlns:a16="http://schemas.microsoft.com/office/drawing/2014/main" id="{7E7094F9-4E29-6EAA-407C-1602267C3713}"/>
              </a:ext>
            </a:extLst>
          </p:cNvPr>
          <p:cNvSpPr txBox="1"/>
          <p:nvPr/>
        </p:nvSpPr>
        <p:spPr>
          <a:xfrm>
            <a:off x="8642192" y="6543195"/>
            <a:ext cx="5094515" cy="307777"/>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400" dirty="0"/>
          </a:p>
        </p:txBody>
      </p:sp>
      <p:graphicFrame>
        <p:nvGraphicFramePr>
          <p:cNvPr id="182" name="TextBox 5">
            <a:extLst>
              <a:ext uri="{FF2B5EF4-FFF2-40B4-BE49-F238E27FC236}">
                <a16:creationId xmlns:a16="http://schemas.microsoft.com/office/drawing/2014/main" id="{8C93A402-2D49-7822-BFCD-31620D8F2851}"/>
              </a:ext>
            </a:extLst>
          </p:cNvPr>
          <p:cNvGraphicFramePr/>
          <p:nvPr>
            <p:extLst>
              <p:ext uri="{D42A27DB-BD31-4B8C-83A1-F6EECF244321}">
                <p14:modId xmlns:p14="http://schemas.microsoft.com/office/powerpoint/2010/main" val="3848014867"/>
              </p:ext>
            </p:extLst>
          </p:nvPr>
        </p:nvGraphicFramePr>
        <p:xfrm>
          <a:off x="256024" y="1098925"/>
          <a:ext cx="7673689" cy="4692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97635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5219699" cy="1456267"/>
          </a:xfrm>
        </p:spPr>
        <p:txBody>
          <a:bodyPr>
            <a:normAutofit/>
          </a:bodyPr>
          <a:lstStyle/>
          <a:p>
            <a:r>
              <a:rPr b="1" dirty="0">
                <a:latin typeface="Arial" pitchFamily="34" charset="0"/>
                <a:cs typeface="Arial" pitchFamily="34" charset="0"/>
              </a:rPr>
              <a:t>The solution</a:t>
            </a:r>
            <a:endParaRPr lang="en-US" b="1" dirty="0">
              <a:latin typeface="Arial" pitchFamily="34" charset="0"/>
              <a:cs typeface="Arial" pitchFamily="34" charset="0"/>
            </a:endParaRPr>
          </a:p>
        </p:txBody>
      </p:sp>
      <p:sp>
        <p:nvSpPr>
          <p:cNvPr id="3" name="Content Placeholder 2"/>
          <p:cNvSpPr>
            <a:spLocks noGrp="1"/>
          </p:cNvSpPr>
          <p:nvPr>
            <p:ph idx="1"/>
          </p:nvPr>
        </p:nvSpPr>
        <p:spPr>
          <a:xfrm>
            <a:off x="685801" y="2142067"/>
            <a:ext cx="5219699" cy="3649133"/>
          </a:xfrm>
        </p:spPr>
        <p:txBody>
          <a:bodyPr>
            <a:normAutofit/>
          </a:bodyPr>
          <a:lstStyle/>
          <a:p>
            <a:pPr>
              <a:lnSpc>
                <a:spcPct val="90000"/>
              </a:lnSpc>
            </a:pPr>
            <a:r>
              <a:rPr lang="en-US" dirty="0">
                <a:latin typeface="Arial" pitchFamily="34" charset="0"/>
                <a:cs typeface="Arial" pitchFamily="34" charset="0"/>
              </a:rPr>
              <a:t>	One of the standout features of the Smart Car Camera is its ability to record both the exterior and interior of your vehicle with great clarity. The company prides itself on the ease of the setup process, which is a definite plus. </a:t>
            </a:r>
          </a:p>
          <a:p>
            <a:pPr>
              <a:lnSpc>
                <a:spcPct val="90000"/>
              </a:lnSpc>
            </a:pPr>
            <a:r>
              <a:rPr lang="en-US" dirty="0">
                <a:latin typeface="Arial" pitchFamily="34" charset="0"/>
                <a:cs typeface="Arial" pitchFamily="34" charset="0"/>
              </a:rPr>
              <a:t>Additionally, the car cam offers clear communication capabilities in both directions and an app with many useful features. However, it should be noted that the device lacks some of the driver-assist features seen in other dash cams, which may limit its appeal. Furthermore, the car cam's compatibility with third-party devices is subpar.</a:t>
            </a:r>
          </a:p>
        </p:txBody>
      </p:sp>
      <p:pic>
        <p:nvPicPr>
          <p:cNvPr id="14339" name="Picture 3" descr="A screenshot of a cell phone&#10;&#10;Description automatically generated"/>
          <p:cNvPicPr>
            <a:picLocks noChangeAspect="1" noChangeArrowheads="1"/>
          </p:cNvPicPr>
          <p:nvPr/>
        </p:nvPicPr>
        <p:blipFill rotWithShape="1">
          <a:blip r:embed="rId3"/>
          <a:srcRect t="4092" r="-1" b="-1"/>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14338" name="AutoShape 2" descr="Ring car cam"/>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82E7F01D-9925-49F5-8B61-FDCC1224E1B1}"/>
              </a:ext>
            </a:extLst>
          </p:cNvPr>
          <p:cNvSpPr txBox="1"/>
          <p:nvPr/>
        </p:nvSpPr>
        <p:spPr>
          <a:xfrm>
            <a:off x="9032033" y="6512767"/>
            <a:ext cx="3517641" cy="276999"/>
          </a:xfrm>
          <a:prstGeom prst="rect">
            <a:avLst/>
          </a:prstGeom>
          <a:noFill/>
        </p:spPr>
        <p:txBody>
          <a:bodyPr wrap="square" rtlCol="0">
            <a:spAutoFit/>
          </a:bodyPr>
          <a:lstStyle/>
          <a:p>
            <a:r>
              <a:rPr lang="en-GB" sz="1200" kern="1200" cap="all">
                <a:solidFill>
                  <a:schemeClr val="tx1"/>
                </a:solidFill>
                <a:effectLst/>
                <a:latin typeface="Arial" panose="020B0604020202020204" pitchFamily="34" charset="0"/>
                <a:cs typeface="Arial" panose="020B0604020202020204" pitchFamily="34" charset="0"/>
              </a:rPr>
              <a:t>Maria Francesca Dumitru 2121820</a:t>
            </a:r>
            <a:endParaRPr lang="en-GB"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22507" y="330740"/>
            <a:ext cx="5565032" cy="4789251"/>
          </a:xfrm>
        </p:spPr>
        <p:txBody>
          <a:bodyPr>
            <a:normAutofit/>
          </a:bodyPr>
          <a:lstStyle/>
          <a:p>
            <a:pPr>
              <a:buNone/>
            </a:pPr>
            <a:r>
              <a:rPr lang="en-US" dirty="0">
                <a:latin typeface="Arial" pitchFamily="34" charset="0"/>
                <a:cs typeface="Arial" pitchFamily="34" charset="0"/>
              </a:rPr>
              <a:t>		With its user-friendly Smart CC app, the Smart Car Camera is effortless to operate. In addition to being competitively priced, it also boasts a plethora of features, and despite a monthly subscription fee, it is less expensive than its rivals. This makes it an excellent option for customers who desire continuous video recording and wish to keep a watchful eye on their vehicle.</a:t>
            </a:r>
          </a:p>
        </p:txBody>
      </p:sp>
      <p:pic>
        <p:nvPicPr>
          <p:cNvPr id="13314" name="Picture 2" descr="https://i0.wp.com/cdnssl.ubergizmo.com/wp-content/uploads/2020/09/ring-car-cam.jpg"/>
          <p:cNvPicPr>
            <a:picLocks noChangeAspect="1" noChangeArrowheads="1"/>
          </p:cNvPicPr>
          <p:nvPr/>
        </p:nvPicPr>
        <p:blipFill rotWithShape="1">
          <a:blip r:embed="rId3"/>
          <a:srcRect l="1701" r="-3" b="-3"/>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extBox 1">
            <a:extLst>
              <a:ext uri="{FF2B5EF4-FFF2-40B4-BE49-F238E27FC236}">
                <a16:creationId xmlns:a16="http://schemas.microsoft.com/office/drawing/2014/main" id="{03CA9A05-83F7-ED54-895C-A1E88AA005A7}"/>
              </a:ext>
            </a:extLst>
          </p:cNvPr>
          <p:cNvSpPr txBox="1"/>
          <p:nvPr/>
        </p:nvSpPr>
        <p:spPr>
          <a:xfrm>
            <a:off x="9125339" y="6568751"/>
            <a:ext cx="3424334" cy="276999"/>
          </a:xfrm>
          <a:prstGeom prst="rect">
            <a:avLst/>
          </a:prstGeom>
          <a:noFill/>
        </p:spPr>
        <p:txBody>
          <a:bodyPr wrap="square" rtlCol="0">
            <a:spAutoFit/>
          </a:bodyPr>
          <a:lstStyle/>
          <a:p>
            <a:r>
              <a:rPr lang="en-GB" sz="1200" kern="1200" cap="all" dirty="0">
                <a:solidFill>
                  <a:schemeClr val="tx1"/>
                </a:solidFill>
                <a:effectLst/>
                <a:latin typeface="Arial" panose="020B0604020202020204" pitchFamily="34" charset="0"/>
                <a:cs typeface="Arial" panose="020B0604020202020204" pitchFamily="34" charset="0"/>
              </a:rPr>
              <a:t>Maria Francesca Dumitru 2121820</a:t>
            </a:r>
            <a:endParaRPr lang="en-GB"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8A66-290F-FB68-9A6C-74616456FBDC}"/>
              </a:ext>
            </a:extLst>
          </p:cNvPr>
          <p:cNvSpPr>
            <a:spLocks noGrp="1"/>
          </p:cNvSpPr>
          <p:nvPr>
            <p:ph type="title"/>
          </p:nvPr>
        </p:nvSpPr>
        <p:spPr>
          <a:xfrm>
            <a:off x="4242619" y="41549"/>
            <a:ext cx="3706762" cy="1608124"/>
          </a:xfrm>
        </p:spPr>
        <p:txBody>
          <a:bodyPr>
            <a:normAutofit/>
          </a:bodyPr>
          <a:lstStyle/>
          <a:p>
            <a:r>
              <a:rPr lang="en-GB" dirty="0"/>
              <a:t>Revenue Model</a:t>
            </a:r>
          </a:p>
        </p:txBody>
      </p:sp>
      <p:sp>
        <p:nvSpPr>
          <p:cNvPr id="3" name="Content Placeholder 2">
            <a:extLst>
              <a:ext uri="{FF2B5EF4-FFF2-40B4-BE49-F238E27FC236}">
                <a16:creationId xmlns:a16="http://schemas.microsoft.com/office/drawing/2014/main" id="{D8C284D5-7C74-943E-8A8E-01555CDFAAFE}"/>
              </a:ext>
            </a:extLst>
          </p:cNvPr>
          <p:cNvSpPr>
            <a:spLocks noGrp="1"/>
          </p:cNvSpPr>
          <p:nvPr>
            <p:ph idx="1"/>
          </p:nvPr>
        </p:nvSpPr>
        <p:spPr>
          <a:xfrm>
            <a:off x="7891746" y="1621618"/>
            <a:ext cx="3706762" cy="3972232"/>
          </a:xfrm>
        </p:spPr>
        <p:txBody>
          <a:bodyPr>
            <a:normAutofit/>
          </a:bodyPr>
          <a:lstStyle/>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Revenue models help companies predict bookings and revenue from the products and services they offer to customers.</a:t>
            </a:r>
            <a:r>
              <a:rPr lang="en-GB" kern="150" dirty="0">
                <a:effectLst/>
                <a:latin typeface="Roboto" panose="02000000000000000000" pitchFamily="2" charset="0"/>
                <a:ea typeface="Calibri" panose="020F0502020204030204" pitchFamily="34" charset="0"/>
                <a:cs typeface="Times New Roman" panose="02020603050405020304" pitchFamily="18" charset="0"/>
              </a:rPr>
              <a:t> </a:t>
            </a:r>
            <a:r>
              <a:rPr lang="en-GB" kern="150" dirty="0">
                <a:effectLst/>
                <a:latin typeface="Arial" panose="020B0604020202020204" pitchFamily="34" charset="0"/>
                <a:ea typeface="Calibri" panose="020F0502020204030204" pitchFamily="34" charset="0"/>
                <a:cs typeface="Times New Roman" panose="02020603050405020304" pitchFamily="18" charset="0"/>
              </a:rPr>
              <a:t>(Gorman, 2023)</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Revenue model will be used to manage Smart Car Camera’s business  revenue streams predicting income and modify revenue strategy.</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Diagram 3">
            <a:extLst>
              <a:ext uri="{FF2B5EF4-FFF2-40B4-BE49-F238E27FC236}">
                <a16:creationId xmlns:a16="http://schemas.microsoft.com/office/drawing/2014/main" id="{A8A682EA-03FC-72E4-8685-F4AA240D2968}"/>
              </a:ext>
            </a:extLst>
          </p:cNvPr>
          <p:cNvGrpSpPr/>
          <p:nvPr/>
        </p:nvGrpSpPr>
        <p:grpSpPr>
          <a:xfrm>
            <a:off x="113489" y="1670038"/>
            <a:ext cx="7778257" cy="4379346"/>
            <a:chOff x="0" y="-3299"/>
            <a:chExt cx="3568207" cy="2083321"/>
          </a:xfrm>
        </p:grpSpPr>
        <p:sp>
          <p:nvSpPr>
            <p:cNvPr id="5" name="Freeform: Shape 4">
              <a:extLst>
                <a:ext uri="{FF2B5EF4-FFF2-40B4-BE49-F238E27FC236}">
                  <a16:creationId xmlns:a16="http://schemas.microsoft.com/office/drawing/2014/main" id="{ABFD9046-EE73-4D73-2253-C6DEB2C2819C}"/>
                </a:ext>
              </a:extLst>
            </p:cNvPr>
            <p:cNvSpPr/>
            <p:nvPr/>
          </p:nvSpPr>
          <p:spPr>
            <a:xfrm>
              <a:off x="0" y="0"/>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1400" kern="150" dirty="0">
                  <a:solidFill>
                    <a:srgbClr val="FFFFFF"/>
                  </a:solidFill>
                  <a:latin typeface="Calibri" panose="020F0502020204030204" pitchFamily="34" charset="0"/>
                  <a:ea typeface="+mn-ea"/>
                  <a:cs typeface="Calibri" panose="020F0502020204030204" pitchFamily="34" charset="0"/>
                </a:rPr>
                <a:t>Creating costumer value</a:t>
              </a:r>
              <a:endParaRPr lang="en-GB" sz="32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Freeform: Shape 5">
              <a:extLst>
                <a:ext uri="{FF2B5EF4-FFF2-40B4-BE49-F238E27FC236}">
                  <a16:creationId xmlns:a16="http://schemas.microsoft.com/office/drawing/2014/main" id="{4C74B323-DFDB-5E3A-6C4A-2D955243F221}"/>
                </a:ext>
              </a:extLst>
            </p:cNvPr>
            <p:cNvSpPr/>
            <p:nvPr/>
          </p:nvSpPr>
          <p:spPr>
            <a:xfrm>
              <a:off x="562511" y="-3299"/>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856" kern="150">
                  <a:solidFill>
                    <a:srgbClr val="000000"/>
                  </a:solidFill>
                  <a:latin typeface="Calibri" panose="020F0502020204030204" pitchFamily="34" charset="0"/>
                  <a:ea typeface="+mn-ea"/>
                  <a:cs typeface="Calibri" panose="020F0502020204030204" pitchFamily="34" charset="0"/>
                </a:rPr>
                <a:t>Satisfying existing needs</a:t>
              </a:r>
              <a:endParaRPr lang="en-GB" sz="1624"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856" kern="150">
                  <a:solidFill>
                    <a:srgbClr val="000000"/>
                  </a:solidFill>
                  <a:latin typeface="Calibri" panose="020F0502020204030204" pitchFamily="34" charset="0"/>
                  <a:ea typeface="+mn-ea"/>
                  <a:cs typeface="Calibri" panose="020F0502020204030204" pitchFamily="34" charset="0"/>
                </a:rPr>
                <a:t>Creating and satisfying new needs</a:t>
              </a:r>
              <a:endParaRPr lang="en-GB" sz="1624" kern="150">
                <a:solidFill>
                  <a:schemeClr val="tx1"/>
                </a:solidFill>
                <a:latin typeface="Calibri" panose="020F0502020204030204" pitchFamily="34" charset="0"/>
                <a:ea typeface="+mn-ea"/>
                <a:cs typeface="Times New Roman" panose="02020603050405020304" pitchFamily="18" charset="0"/>
              </a:endParaRPr>
            </a:p>
            <a:p>
              <a:pPr defTabSz="530352">
                <a:lnSpc>
                  <a:spcPct val="90000"/>
                </a:lnSpc>
                <a:spcAft>
                  <a:spcPts val="348"/>
                </a:spcAft>
              </a:pPr>
              <a:r>
                <a:rPr lang="en-GB" sz="2088"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reeform: Shape 6">
              <a:extLst>
                <a:ext uri="{FF2B5EF4-FFF2-40B4-BE49-F238E27FC236}">
                  <a16:creationId xmlns:a16="http://schemas.microsoft.com/office/drawing/2014/main" id="{88EA2635-C79D-F4E5-1136-01F2E0F77720}"/>
                </a:ext>
              </a:extLst>
            </p:cNvPr>
            <p:cNvSpPr/>
            <p:nvPr/>
          </p:nvSpPr>
          <p:spPr>
            <a:xfrm>
              <a:off x="0" y="638214"/>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2000" kern="150" dirty="0">
                  <a:solidFill>
                    <a:srgbClr val="FFFFFF"/>
                  </a:solidFill>
                  <a:latin typeface="Calibri" panose="020F0502020204030204" pitchFamily="34" charset="0"/>
                  <a:ea typeface="+mn-ea"/>
                  <a:cs typeface="Calibri" panose="020F0502020204030204" pitchFamily="34" charset="0"/>
                </a:rPr>
                <a:t>Marketing</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C8AD35D2-2D14-8FB2-433A-4346382C15CE}"/>
                </a:ext>
              </a:extLst>
            </p:cNvPr>
            <p:cNvSpPr/>
            <p:nvPr/>
          </p:nvSpPr>
          <p:spPr>
            <a:xfrm>
              <a:off x="562511" y="623393"/>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Brand</a:t>
              </a:r>
              <a:endParaRPr lang="en-GB" sz="1392"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Solutions</a:t>
              </a:r>
              <a:endParaRPr lang="en-GB" sz="12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Freeform: Shape 8">
              <a:extLst>
                <a:ext uri="{FF2B5EF4-FFF2-40B4-BE49-F238E27FC236}">
                  <a16:creationId xmlns:a16="http://schemas.microsoft.com/office/drawing/2014/main" id="{E36091C2-1504-EAFF-C46F-60EC5240CC39}"/>
                </a:ext>
              </a:extLst>
            </p:cNvPr>
            <p:cNvSpPr/>
            <p:nvPr/>
          </p:nvSpPr>
          <p:spPr>
            <a:xfrm>
              <a:off x="0" y="1276429"/>
              <a:ext cx="562511" cy="803593"/>
            </a:xfrm>
            <a:custGeom>
              <a:avLst/>
              <a:gdLst>
                <a:gd name="f0" fmla="val 10800000"/>
                <a:gd name="f1" fmla="val 5400000"/>
                <a:gd name="f2" fmla="val 180"/>
                <a:gd name="f3" fmla="val w"/>
                <a:gd name="f4" fmla="val h"/>
                <a:gd name="f5" fmla="val 0"/>
                <a:gd name="f6" fmla="val 803591"/>
                <a:gd name="f7" fmla="val 562514"/>
                <a:gd name="f8" fmla="val 803590"/>
                <a:gd name="f9" fmla="val 365634"/>
                <a:gd name="f10" fmla="val 401796"/>
                <a:gd name="f11" fmla="val 1"/>
                <a:gd name="f12" fmla="val 196880"/>
                <a:gd name="f13" fmla="+- 0 0 -90"/>
                <a:gd name="f14" fmla="*/ f3 1 803591"/>
                <a:gd name="f15" fmla="*/ f4 1 562514"/>
                <a:gd name="f16" fmla="+- f7 0 f5"/>
                <a:gd name="f17" fmla="+- f6 0 f5"/>
                <a:gd name="f18" fmla="*/ f13 f0 1"/>
                <a:gd name="f19" fmla="*/ f17 1 803591"/>
                <a:gd name="f20" fmla="*/ f16 1 562514"/>
                <a:gd name="f21" fmla="*/ 0 f17 1"/>
                <a:gd name="f22" fmla="*/ 0 f16 1"/>
                <a:gd name="f23" fmla="*/ 522334 f17 1"/>
                <a:gd name="f24" fmla="*/ 803591 f17 1"/>
                <a:gd name="f25" fmla="*/ 281257 f16 1"/>
                <a:gd name="f26" fmla="*/ 562514 f16 1"/>
                <a:gd name="f27" fmla="*/ 281257 f17 1"/>
                <a:gd name="f28" fmla="*/ f18 1 f2"/>
                <a:gd name="f29" fmla="*/ f21 1 803591"/>
                <a:gd name="f30" fmla="*/ f22 1 562514"/>
                <a:gd name="f31" fmla="*/ f23 1 803591"/>
                <a:gd name="f32" fmla="*/ f24 1 803591"/>
                <a:gd name="f33" fmla="*/ f25 1 562514"/>
                <a:gd name="f34" fmla="*/ f26 1 562514"/>
                <a:gd name="f35" fmla="*/ f27 1 803591"/>
                <a:gd name="f36" fmla="*/ f5 1 f19"/>
                <a:gd name="f37" fmla="*/ f6 1 f19"/>
                <a:gd name="f38" fmla="*/ f5 1 f20"/>
                <a:gd name="f39" fmla="*/ f7 1 f20"/>
                <a:gd name="f40" fmla="+- f28 0 f1"/>
                <a:gd name="f41" fmla="*/ f29 1 f19"/>
                <a:gd name="f42" fmla="*/ f30 1 f20"/>
                <a:gd name="f43" fmla="*/ f31 1 f19"/>
                <a:gd name="f44" fmla="*/ f32 1 f19"/>
                <a:gd name="f45" fmla="*/ f33 1 f20"/>
                <a:gd name="f46" fmla="*/ f34 1 f20"/>
                <a:gd name="f47" fmla="*/ f35 1 f19"/>
                <a:gd name="f48" fmla="*/ f36 f14 1"/>
                <a:gd name="f49" fmla="*/ f37 f14 1"/>
                <a:gd name="f50" fmla="*/ f39 f15 1"/>
                <a:gd name="f51" fmla="*/ f38 f15 1"/>
                <a:gd name="f52" fmla="*/ f41 f14 1"/>
                <a:gd name="f53" fmla="*/ f42 f15 1"/>
                <a:gd name="f54" fmla="*/ f43 f14 1"/>
                <a:gd name="f55" fmla="*/ f44 f14 1"/>
                <a:gd name="f56" fmla="*/ f45 f15 1"/>
                <a:gd name="f57" fmla="*/ f46 f15 1"/>
                <a:gd name="f58" fmla="*/ f47 f14 1"/>
              </a:gdLst>
              <a:ahLst/>
              <a:cxnLst>
                <a:cxn ang="3cd4">
                  <a:pos x="hc" y="t"/>
                </a:cxn>
                <a:cxn ang="0">
                  <a:pos x="r" y="vc"/>
                </a:cxn>
                <a:cxn ang="cd4">
                  <a:pos x="hc" y="b"/>
                </a:cxn>
                <a:cxn ang="cd2">
                  <a:pos x="l" y="vc"/>
                </a:cxn>
                <a:cxn ang="f40">
                  <a:pos x="f52" y="f53"/>
                </a:cxn>
                <a:cxn ang="f40">
                  <a:pos x="f54" y="f53"/>
                </a:cxn>
                <a:cxn ang="f40">
                  <a:pos x="f55" y="f56"/>
                </a:cxn>
                <a:cxn ang="f40">
                  <a:pos x="f54" y="f57"/>
                </a:cxn>
                <a:cxn ang="f40">
                  <a:pos x="f52" y="f57"/>
                </a:cxn>
                <a:cxn ang="f40">
                  <a:pos x="f58" y="f56"/>
                </a:cxn>
                <a:cxn ang="f40">
                  <a:pos x="f52" y="f53"/>
                </a:cxn>
              </a:cxnLst>
              <a:rect l="f48" t="f51" r="f49" b="f50"/>
              <a:pathLst>
                <a:path w="803591" h="562514">
                  <a:moveTo>
                    <a:pt x="f8" y="f5"/>
                  </a:moveTo>
                  <a:lnTo>
                    <a:pt x="f8" y="f9"/>
                  </a:lnTo>
                  <a:lnTo>
                    <a:pt x="f10" y="f7"/>
                  </a:lnTo>
                  <a:lnTo>
                    <a:pt x="f11" y="f9"/>
                  </a:lnTo>
                  <a:lnTo>
                    <a:pt x="f11" y="f5"/>
                  </a:lnTo>
                  <a:lnTo>
                    <a:pt x="f10" y="f12"/>
                  </a:lnTo>
                  <a:lnTo>
                    <a:pt x="f8" y="f5"/>
                  </a:lnTo>
                  <a:close/>
                </a:path>
              </a:pathLst>
            </a:custGeom>
            <a:solidFill>
              <a:srgbClr val="4472C4"/>
            </a:solidFill>
            <a:ln w="12701" cap="flat">
              <a:solidFill>
                <a:srgbClr val="4472C4"/>
              </a:solidFill>
              <a:prstDash val="solid"/>
              <a:miter/>
            </a:ln>
          </p:spPr>
          <p:txBody>
            <a:bodyPr vert="horz" wrap="square" lIns="3813" tIns="285064" rIns="3813" bIns="285064" anchor="ctr" anchorCtr="1" compatLnSpc="0">
              <a:noAutofit/>
            </a:bodyPr>
            <a:lstStyle/>
            <a:p>
              <a:pPr algn="ctr" defTabSz="530352">
                <a:lnSpc>
                  <a:spcPct val="90000"/>
                </a:lnSpc>
                <a:spcAft>
                  <a:spcPts val="348"/>
                </a:spcAft>
              </a:pPr>
              <a:r>
                <a:rPr lang="en-GB" sz="2000" kern="150" dirty="0">
                  <a:solidFill>
                    <a:srgbClr val="FFFFFF"/>
                  </a:solidFill>
                  <a:latin typeface="Calibri" panose="020F0502020204030204" pitchFamily="34" charset="0"/>
                  <a:ea typeface="+mn-ea"/>
                  <a:cs typeface="Calibri" panose="020F0502020204030204" pitchFamily="34" charset="0"/>
                </a:rPr>
                <a:t>Selling</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Freeform: Shape 9">
              <a:extLst>
                <a:ext uri="{FF2B5EF4-FFF2-40B4-BE49-F238E27FC236}">
                  <a16:creationId xmlns:a16="http://schemas.microsoft.com/office/drawing/2014/main" id="{19D7C88C-CF1D-283C-133A-8701ED8275B2}"/>
                </a:ext>
              </a:extLst>
            </p:cNvPr>
            <p:cNvSpPr/>
            <p:nvPr/>
          </p:nvSpPr>
          <p:spPr>
            <a:xfrm>
              <a:off x="562511" y="1276429"/>
              <a:ext cx="3005696" cy="522332"/>
            </a:xfrm>
            <a:custGeom>
              <a:avLst/>
              <a:gdLst>
                <a:gd name="f0" fmla="val 10800000"/>
                <a:gd name="f1" fmla="val 5400000"/>
                <a:gd name="f2" fmla="val 180"/>
                <a:gd name="f3" fmla="val w"/>
                <a:gd name="f4" fmla="val h"/>
                <a:gd name="f5" fmla="val 0"/>
                <a:gd name="f6" fmla="val 522334"/>
                <a:gd name="f7" fmla="val 3005697"/>
                <a:gd name="f8" fmla="val 500959"/>
                <a:gd name="f9" fmla="val 2504738"/>
                <a:gd name="f10" fmla="val 2781407"/>
                <a:gd name="f11" fmla="val 515560"/>
                <a:gd name="f12" fmla="val 3005694"/>
                <a:gd name="f13" fmla="val 507205"/>
                <a:gd name="f14" fmla="val 3"/>
                <a:gd name="f15" fmla="val 224290"/>
                <a:gd name="f16" fmla="+- 0 0 -90"/>
                <a:gd name="f17" fmla="*/ f3 1 522334"/>
                <a:gd name="f18" fmla="*/ f4 1 3005697"/>
                <a:gd name="f19" fmla="+- f7 0 f5"/>
                <a:gd name="f20" fmla="+- f6 0 f5"/>
                <a:gd name="f21" fmla="*/ f16 f0 1"/>
                <a:gd name="f22" fmla="*/ f20 1 522334"/>
                <a:gd name="f23" fmla="*/ f19 1 3005697"/>
                <a:gd name="f24" fmla="*/ 87057 f20 1"/>
                <a:gd name="f25" fmla="*/ 0 f19 1"/>
                <a:gd name="f26" fmla="*/ 435277 f20 1"/>
                <a:gd name="f27" fmla="*/ 522334 f20 1"/>
                <a:gd name="f28" fmla="*/ 87057 f19 1"/>
                <a:gd name="f29" fmla="*/ 3005697 f19 1"/>
                <a:gd name="f30" fmla="*/ 0 f20 1"/>
                <a:gd name="f31" fmla="*/ f21 1 f2"/>
                <a:gd name="f32" fmla="*/ f24 1 522334"/>
                <a:gd name="f33" fmla="*/ f25 1 3005697"/>
                <a:gd name="f34" fmla="*/ f26 1 522334"/>
                <a:gd name="f35" fmla="*/ f27 1 522334"/>
                <a:gd name="f36" fmla="*/ f28 1 3005697"/>
                <a:gd name="f37" fmla="*/ f29 1 3005697"/>
                <a:gd name="f38" fmla="*/ f30 1 522334"/>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522334" h="3005697">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FFFFFF">
                <a:alpha val="90000"/>
              </a:srgbClr>
            </a:solidFill>
            <a:ln w="12701" cap="flat">
              <a:solidFill>
                <a:srgbClr val="4472C4"/>
              </a:solidFill>
              <a:prstDash val="solid"/>
              <a:miter/>
            </a:ln>
          </p:spPr>
          <p:txBody>
            <a:bodyPr vert="horz" wrap="square" lIns="99569" tIns="34390" rIns="34390" bIns="34390" anchor="ctr" anchorCtr="0" compatLnSpc="0">
              <a:noAutofit/>
            </a:bodyPr>
            <a:lstStyle/>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Offline</a:t>
              </a:r>
              <a:endParaRPr lang="en-GB" sz="1392" kern="150">
                <a:solidFill>
                  <a:schemeClr val="tx1"/>
                </a:solidFill>
                <a:latin typeface="Calibri" panose="020F0502020204030204" pitchFamily="34" charset="0"/>
                <a:ea typeface="+mn-ea"/>
                <a:cs typeface="Times New Roman" panose="02020603050405020304" pitchFamily="18" charset="0"/>
              </a:endParaRPr>
            </a:p>
            <a:p>
              <a:pPr marL="861822" lvl="1" indent="-331470" defTabSz="530352">
                <a:lnSpc>
                  <a:spcPct val="90000"/>
                </a:lnSpc>
                <a:spcAft>
                  <a:spcPts val="348"/>
                </a:spcAft>
                <a:buFont typeface="Arial" panose="020B0604020202020204" pitchFamily="34" charset="0"/>
                <a:buChar char="•"/>
              </a:pPr>
              <a:r>
                <a:rPr lang="en-GB" sz="1624" kern="150">
                  <a:solidFill>
                    <a:srgbClr val="000000"/>
                  </a:solidFill>
                  <a:latin typeface="Calibri" panose="020F0502020204030204" pitchFamily="34" charset="0"/>
                  <a:ea typeface="+mn-ea"/>
                  <a:cs typeface="Calibri" panose="020F0502020204030204" pitchFamily="34" charset="0"/>
                </a:rPr>
                <a:t>Online</a:t>
              </a:r>
              <a:endParaRPr lang="en-GB" sz="1200" kern="15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1" name="TextBox 10">
            <a:extLst>
              <a:ext uri="{FF2B5EF4-FFF2-40B4-BE49-F238E27FC236}">
                <a16:creationId xmlns:a16="http://schemas.microsoft.com/office/drawing/2014/main" id="{DEF37DD5-F5E9-3622-718F-685B79466D46}"/>
              </a:ext>
            </a:extLst>
          </p:cNvPr>
          <p:cNvSpPr txBox="1"/>
          <p:nvPr/>
        </p:nvSpPr>
        <p:spPr>
          <a:xfrm>
            <a:off x="9370351" y="6472066"/>
            <a:ext cx="4300254" cy="584775"/>
          </a:xfrm>
          <a:prstGeom prst="rect">
            <a:avLst/>
          </a:prstGeom>
          <a:noFill/>
        </p:spPr>
        <p:txBody>
          <a:bodyPr wrap="square" rtlCol="0">
            <a:spAutoFit/>
          </a:bodyPr>
          <a:lstStyle/>
          <a:p>
            <a:r>
              <a:rPr lang="en-GB" sz="1400" kern="1200" cap="all" dirty="0">
                <a:solidFill>
                  <a:schemeClr val="tx1"/>
                </a:solidFill>
                <a:effectLst/>
                <a:latin typeface="Arial" panose="020B0604020202020204" pitchFamily="34" charset="0"/>
                <a:ea typeface="+mn-ea"/>
                <a:cs typeface="Arial" panose="020B0604020202020204" pitchFamily="34" charset="0"/>
              </a:rPr>
              <a:t>Frida Izabella Tac 2118358 </a:t>
            </a:r>
          </a:p>
          <a:p>
            <a:endParaRPr lang="en-GB" dirty="0"/>
          </a:p>
        </p:txBody>
      </p:sp>
    </p:spTree>
    <p:extLst>
      <p:ext uri="{BB962C8B-B14F-4D97-AF65-F5344CB8AC3E}">
        <p14:creationId xmlns:p14="http://schemas.microsoft.com/office/powerpoint/2010/main" val="1829513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Diagram 1">
            <a:extLst>
              <a:ext uri="{FF2B5EF4-FFF2-40B4-BE49-F238E27FC236}">
                <a16:creationId xmlns:a16="http://schemas.microsoft.com/office/drawing/2014/main" id="{5B1413E7-CB98-0A84-0165-186B09BBAE7B}"/>
              </a:ext>
            </a:extLst>
          </p:cNvPr>
          <p:cNvGrpSpPr/>
          <p:nvPr/>
        </p:nvGrpSpPr>
        <p:grpSpPr>
          <a:xfrm>
            <a:off x="2609716" y="800007"/>
            <a:ext cx="7041707" cy="5251118"/>
            <a:chOff x="0" y="0"/>
            <a:chExt cx="3512575" cy="2619939"/>
          </a:xfrm>
        </p:grpSpPr>
        <p:sp>
          <p:nvSpPr>
            <p:cNvPr id="5" name="Freeform: Shape 4">
              <a:extLst>
                <a:ext uri="{FF2B5EF4-FFF2-40B4-BE49-F238E27FC236}">
                  <a16:creationId xmlns:a16="http://schemas.microsoft.com/office/drawing/2014/main" id="{D1B2EFE0-6322-AEA8-9B3D-9762864EED93}"/>
                </a:ext>
              </a:extLst>
            </p:cNvPr>
            <p:cNvSpPr/>
            <p:nvPr/>
          </p:nvSpPr>
          <p:spPr>
            <a:xfrm>
              <a:off x="1530678" y="0"/>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Who pays?</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Freeform: Shape 5">
              <a:extLst>
                <a:ext uri="{FF2B5EF4-FFF2-40B4-BE49-F238E27FC236}">
                  <a16:creationId xmlns:a16="http://schemas.microsoft.com/office/drawing/2014/main" id="{39AE4769-7EDB-3C64-A229-536583F4A42F}"/>
                </a:ext>
              </a:extLst>
            </p:cNvPr>
            <p:cNvSpPr/>
            <p:nvPr/>
          </p:nvSpPr>
          <p:spPr>
            <a:xfrm>
              <a:off x="2394942" y="192829"/>
              <a:ext cx="1075983" cy="578486"/>
            </a:xfrm>
            <a:custGeom>
              <a:avLst/>
              <a:gdLst>
                <a:gd name="f0" fmla="val 10800000"/>
                <a:gd name="f1" fmla="val 5400000"/>
                <a:gd name="f2" fmla="val 180"/>
                <a:gd name="f3" fmla="val w"/>
                <a:gd name="f4" fmla="val h"/>
                <a:gd name="f5" fmla="val 0"/>
                <a:gd name="f6" fmla="val 1075988"/>
                <a:gd name="f7" fmla="val 578488"/>
                <a:gd name="f8" fmla="+- 0 0 -90"/>
                <a:gd name="f9" fmla="*/ f3 1 1075988"/>
                <a:gd name="f10" fmla="*/ f4 1 578488"/>
                <a:gd name="f11" fmla="val f5"/>
                <a:gd name="f12" fmla="val f6"/>
                <a:gd name="f13" fmla="val f7"/>
                <a:gd name="f14" fmla="*/ f8 f0 1"/>
                <a:gd name="f15" fmla="+- f13 0 f11"/>
                <a:gd name="f16" fmla="+- f12 0 f11"/>
                <a:gd name="f17" fmla="*/ f14 1 f2"/>
                <a:gd name="f18" fmla="*/ f16 1 1075988"/>
                <a:gd name="f19" fmla="*/ f15 1 578488"/>
                <a:gd name="f20" fmla="*/ 0 f16 1"/>
                <a:gd name="f21" fmla="*/ 0 f15 1"/>
                <a:gd name="f22" fmla="*/ 1075988 f16 1"/>
                <a:gd name="f23" fmla="*/ 578488 f15 1"/>
                <a:gd name="f24" fmla="+- f17 0 f1"/>
                <a:gd name="f25" fmla="*/ f20 1 1075988"/>
                <a:gd name="f26" fmla="*/ f21 1 578488"/>
                <a:gd name="f27" fmla="*/ f22 1 1075988"/>
                <a:gd name="f28" fmla="*/ f23 1 57848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75988" h="578488">
                  <a:moveTo>
                    <a:pt x="f5" y="f5"/>
                  </a:moveTo>
                  <a:lnTo>
                    <a:pt x="f6" y="f5"/>
                  </a:lnTo>
                  <a:lnTo>
                    <a:pt x="f6" y="f7"/>
                  </a:lnTo>
                  <a:lnTo>
                    <a:pt x="f5" y="f7"/>
                  </a:lnTo>
                  <a:lnTo>
                    <a:pt x="f5" y="f5"/>
                  </a:lnTo>
                  <a:close/>
                </a:path>
              </a:pathLst>
            </a:custGeom>
            <a:noFill/>
            <a:ln cap="flat">
              <a:noFill/>
              <a:prstDash val="solid"/>
            </a:ln>
          </p:spPr>
          <p:txBody>
            <a:bodyPr vert="horz" wrap="square" lIns="53336" tIns="53336" rIns="53336" bIns="53336" anchor="ctr" anchorCtr="0" compatLnSpc="0">
              <a:noAutofit/>
            </a:bodyPr>
            <a:lstStyle/>
            <a:p>
              <a:pPr defTabSz="914400">
                <a:lnSpc>
                  <a:spcPct val="90000"/>
                </a:lnSpc>
                <a:spcAft>
                  <a:spcPts val="1200"/>
                </a:spcAft>
              </a:pPr>
              <a:r>
                <a:rPr lang="en-GB" sz="2700" kern="150">
                  <a:solidFill>
                    <a:srgbClr val="000000"/>
                  </a:solidFill>
                  <a:latin typeface="Calibri" panose="020F0502020204030204" pitchFamily="34" charset="0"/>
                  <a:ea typeface="+mn-ea"/>
                  <a:cs typeface="Calibri" panose="020F0502020204030204" pitchFamily="34" charset="0"/>
                </a:rPr>
                <a:t>Customers from online and offline</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Freeform: Shape 6">
              <a:extLst>
                <a:ext uri="{FF2B5EF4-FFF2-40B4-BE49-F238E27FC236}">
                  <a16:creationId xmlns:a16="http://schemas.microsoft.com/office/drawing/2014/main" id="{960C8330-A745-0368-E188-E647BCD01790}"/>
                </a:ext>
              </a:extLst>
            </p:cNvPr>
            <p:cNvSpPr/>
            <p:nvPr/>
          </p:nvSpPr>
          <p:spPr>
            <a:xfrm>
              <a:off x="624764" y="0"/>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E2F74AE4-8586-77A9-2FAF-B7F64240BBBF}"/>
                </a:ext>
              </a:extLst>
            </p:cNvPr>
            <p:cNvSpPr/>
            <p:nvPr/>
          </p:nvSpPr>
          <p:spPr>
            <a:xfrm>
              <a:off x="1075984" y="827898"/>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How are you paid?</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Freeform: Shape 8">
              <a:extLst>
                <a:ext uri="{FF2B5EF4-FFF2-40B4-BE49-F238E27FC236}">
                  <a16:creationId xmlns:a16="http://schemas.microsoft.com/office/drawing/2014/main" id="{50257011-60B2-5114-96AA-EAD89C0ADBC2}"/>
                </a:ext>
              </a:extLst>
            </p:cNvPr>
            <p:cNvSpPr/>
            <p:nvPr/>
          </p:nvSpPr>
          <p:spPr>
            <a:xfrm>
              <a:off x="0" y="818370"/>
              <a:ext cx="1041282" cy="983199"/>
            </a:xfrm>
            <a:custGeom>
              <a:avLst/>
              <a:gdLst>
                <a:gd name="f0" fmla="val 10800000"/>
                <a:gd name="f1" fmla="val 5400000"/>
                <a:gd name="f2" fmla="val 180"/>
                <a:gd name="f3" fmla="val w"/>
                <a:gd name="f4" fmla="val h"/>
                <a:gd name="f5" fmla="val 0"/>
                <a:gd name="f6" fmla="val 1041278"/>
                <a:gd name="f7" fmla="val 983204"/>
                <a:gd name="f8" fmla="+- 0 0 -90"/>
                <a:gd name="f9" fmla="*/ f3 1 1041278"/>
                <a:gd name="f10" fmla="*/ f4 1 983204"/>
                <a:gd name="f11" fmla="val f5"/>
                <a:gd name="f12" fmla="val f6"/>
                <a:gd name="f13" fmla="val f7"/>
                <a:gd name="f14" fmla="*/ f8 f0 1"/>
                <a:gd name="f15" fmla="+- f13 0 f11"/>
                <a:gd name="f16" fmla="+- f12 0 f11"/>
                <a:gd name="f17" fmla="*/ f14 1 f2"/>
                <a:gd name="f18" fmla="*/ f16 1 1041278"/>
                <a:gd name="f19" fmla="*/ f15 1 983204"/>
                <a:gd name="f20" fmla="*/ 0 f16 1"/>
                <a:gd name="f21" fmla="*/ 0 f15 1"/>
                <a:gd name="f22" fmla="*/ 1041278 f16 1"/>
                <a:gd name="f23" fmla="*/ 983204 f15 1"/>
                <a:gd name="f24" fmla="+- f17 0 f1"/>
                <a:gd name="f25" fmla="*/ f20 1 1041278"/>
                <a:gd name="f26" fmla="*/ f21 1 983204"/>
                <a:gd name="f27" fmla="*/ f22 1 1041278"/>
                <a:gd name="f28" fmla="*/ f23 1 98320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41278" h="983204">
                  <a:moveTo>
                    <a:pt x="f5" y="f5"/>
                  </a:moveTo>
                  <a:lnTo>
                    <a:pt x="f6" y="f5"/>
                  </a:lnTo>
                  <a:lnTo>
                    <a:pt x="f6" y="f7"/>
                  </a:lnTo>
                  <a:lnTo>
                    <a:pt x="f5" y="f7"/>
                  </a:lnTo>
                  <a:lnTo>
                    <a:pt x="f5" y="f5"/>
                  </a:lnTo>
                  <a:close/>
                </a:path>
              </a:pathLst>
            </a:custGeom>
            <a:noFill/>
            <a:ln cap="flat">
              <a:noFill/>
              <a:prstDash val="solid"/>
            </a:ln>
          </p:spPr>
          <p:txBody>
            <a:bodyPr vert="horz" wrap="square" lIns="45720" tIns="45720" rIns="45720" bIns="45720" anchor="ctr" anchorCtr="0" compatLnSpc="0">
              <a:noAutofit/>
            </a:bodyPr>
            <a:lstStyle/>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Card</a:t>
              </a:r>
              <a:endParaRPr lang="en-GB" sz="2200" kern="150">
                <a:solidFill>
                  <a:schemeClr val="tx1"/>
                </a:solidFill>
                <a:latin typeface="Calibri" panose="020F0502020204030204" pitchFamily="34" charset="0"/>
                <a:ea typeface="+mn-ea"/>
                <a:cs typeface="Times New Roman" panose="02020603050405020304" pitchFamily="18" charset="0"/>
              </a:endParaRPr>
            </a:p>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Cash</a:t>
              </a:r>
              <a:endParaRPr lang="en-GB" sz="2200" kern="150">
                <a:solidFill>
                  <a:schemeClr val="tx1"/>
                </a:solidFill>
                <a:latin typeface="Calibri" panose="020F0502020204030204" pitchFamily="34" charset="0"/>
                <a:ea typeface="+mn-ea"/>
                <a:cs typeface="Times New Roman" panose="02020603050405020304" pitchFamily="18" charset="0"/>
              </a:endParaRPr>
            </a:p>
            <a:p>
              <a:pPr algn="r" defTabSz="914400">
                <a:lnSpc>
                  <a:spcPct val="90000"/>
                </a:lnSpc>
                <a:spcAft>
                  <a:spcPts val="1000"/>
                </a:spcAft>
              </a:pPr>
              <a:r>
                <a:rPr lang="en-GB" sz="2400" kern="150">
                  <a:solidFill>
                    <a:srgbClr val="000000"/>
                  </a:solidFill>
                  <a:latin typeface="Calibri" panose="020F0502020204030204" pitchFamily="34" charset="0"/>
                  <a:ea typeface="+mn-ea"/>
                  <a:cs typeface="Calibri" panose="020F0502020204030204" pitchFamily="34" charset="0"/>
                </a:rPr>
                <a:t>Bank Transfer</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Freeform: Shape 9">
              <a:extLst>
                <a:ext uri="{FF2B5EF4-FFF2-40B4-BE49-F238E27FC236}">
                  <a16:creationId xmlns:a16="http://schemas.microsoft.com/office/drawing/2014/main" id="{18DB3096-025F-E227-08AC-ABE5C72EB14F}"/>
                </a:ext>
              </a:extLst>
            </p:cNvPr>
            <p:cNvSpPr/>
            <p:nvPr/>
          </p:nvSpPr>
          <p:spPr>
            <a:xfrm>
              <a:off x="1981898" y="827898"/>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Freeform: Shape 10">
              <a:extLst>
                <a:ext uri="{FF2B5EF4-FFF2-40B4-BE49-F238E27FC236}">
                  <a16:creationId xmlns:a16="http://schemas.microsoft.com/office/drawing/2014/main" id="{D19C4708-1369-E869-89D0-F2455B0FBD89}"/>
                </a:ext>
              </a:extLst>
            </p:cNvPr>
            <p:cNvSpPr/>
            <p:nvPr/>
          </p:nvSpPr>
          <p:spPr>
            <a:xfrm>
              <a:off x="1530678" y="1655796"/>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76433" tIns="195965" rIns="176433" bIns="195965" anchor="ctr" anchorCtr="1" compatLnSpc="0">
              <a:noAutofit/>
            </a:bodyPr>
            <a:lstStyle/>
            <a:p>
              <a:pPr algn="ctr" defTabSz="914400">
                <a:lnSpc>
                  <a:spcPct val="90000"/>
                </a:lnSpc>
                <a:spcAft>
                  <a:spcPts val="1000"/>
                </a:spcAft>
              </a:pPr>
              <a:r>
                <a:rPr lang="en-GB" sz="2400" kern="150">
                  <a:solidFill>
                    <a:srgbClr val="FFFFFF"/>
                  </a:solidFill>
                  <a:latin typeface="Calibri" panose="020F0502020204030204" pitchFamily="34" charset="0"/>
                  <a:ea typeface="+mn-ea"/>
                  <a:cs typeface="Calibri" panose="020F0502020204030204" pitchFamily="34" charset="0"/>
                </a:rPr>
                <a:t>When are you paid?</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Freeform: Shape 11">
              <a:extLst>
                <a:ext uri="{FF2B5EF4-FFF2-40B4-BE49-F238E27FC236}">
                  <a16:creationId xmlns:a16="http://schemas.microsoft.com/office/drawing/2014/main" id="{A733C94A-982F-BAB6-3299-CD1C3F9D95F4}"/>
                </a:ext>
              </a:extLst>
            </p:cNvPr>
            <p:cNvSpPr/>
            <p:nvPr/>
          </p:nvSpPr>
          <p:spPr>
            <a:xfrm>
              <a:off x="2436592" y="2016139"/>
              <a:ext cx="1075983" cy="578486"/>
            </a:xfrm>
            <a:custGeom>
              <a:avLst/>
              <a:gdLst>
                <a:gd name="f0" fmla="val 10800000"/>
                <a:gd name="f1" fmla="val 5400000"/>
                <a:gd name="f2" fmla="val 180"/>
                <a:gd name="f3" fmla="val w"/>
                <a:gd name="f4" fmla="val h"/>
                <a:gd name="f5" fmla="val 0"/>
                <a:gd name="f6" fmla="val 1075988"/>
                <a:gd name="f7" fmla="val 578488"/>
                <a:gd name="f8" fmla="+- 0 0 -90"/>
                <a:gd name="f9" fmla="*/ f3 1 1075988"/>
                <a:gd name="f10" fmla="*/ f4 1 578488"/>
                <a:gd name="f11" fmla="val f5"/>
                <a:gd name="f12" fmla="val f6"/>
                <a:gd name="f13" fmla="val f7"/>
                <a:gd name="f14" fmla="*/ f8 f0 1"/>
                <a:gd name="f15" fmla="+- f13 0 f11"/>
                <a:gd name="f16" fmla="+- f12 0 f11"/>
                <a:gd name="f17" fmla="*/ f14 1 f2"/>
                <a:gd name="f18" fmla="*/ f16 1 1075988"/>
                <a:gd name="f19" fmla="*/ f15 1 578488"/>
                <a:gd name="f20" fmla="*/ 0 f16 1"/>
                <a:gd name="f21" fmla="*/ 0 f15 1"/>
                <a:gd name="f22" fmla="*/ 1075988 f16 1"/>
                <a:gd name="f23" fmla="*/ 578488 f15 1"/>
                <a:gd name="f24" fmla="+- f17 0 f1"/>
                <a:gd name="f25" fmla="*/ f20 1 1075988"/>
                <a:gd name="f26" fmla="*/ f21 1 578488"/>
                <a:gd name="f27" fmla="*/ f22 1 1075988"/>
                <a:gd name="f28" fmla="*/ f23 1 57848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075988" h="578488">
                  <a:moveTo>
                    <a:pt x="f5" y="f5"/>
                  </a:moveTo>
                  <a:lnTo>
                    <a:pt x="f6" y="f5"/>
                  </a:lnTo>
                  <a:lnTo>
                    <a:pt x="f6" y="f7"/>
                  </a:lnTo>
                  <a:lnTo>
                    <a:pt x="f5" y="f7"/>
                  </a:lnTo>
                  <a:lnTo>
                    <a:pt x="f5" y="f5"/>
                  </a:lnTo>
                  <a:close/>
                </a:path>
              </a:pathLst>
            </a:custGeom>
            <a:noFill/>
            <a:ln cap="flat">
              <a:noFill/>
              <a:prstDash val="solid"/>
            </a:ln>
          </p:spPr>
          <p:txBody>
            <a:bodyPr vert="horz" wrap="square" lIns="45720" tIns="45720" rIns="45720" bIns="45720" anchor="ctr" anchorCtr="0" compatLnSpc="0">
              <a:noAutofit/>
            </a:bodyPr>
            <a:lstStyle/>
            <a:p>
              <a:pPr defTabSz="914400">
                <a:lnSpc>
                  <a:spcPct val="90000"/>
                </a:lnSpc>
                <a:spcAft>
                  <a:spcPts val="1000"/>
                </a:spcAft>
              </a:pPr>
              <a:r>
                <a:rPr lang="en-GB" sz="2400" kern="150" dirty="0">
                  <a:solidFill>
                    <a:srgbClr val="000000"/>
                  </a:solidFill>
                  <a:latin typeface="Calibri" panose="020F0502020204030204" pitchFamily="34" charset="0"/>
                  <a:ea typeface="+mn-ea"/>
                  <a:cs typeface="Calibri" panose="020F0502020204030204" pitchFamily="34" charset="0"/>
                </a:rPr>
                <a:t>Before product is sent to costumer</a:t>
              </a:r>
              <a:endParaRPr lang="en-GB" sz="2200" kern="150" dirty="0">
                <a:solidFill>
                  <a:schemeClr val="tx1"/>
                </a:solidFill>
                <a:latin typeface="Calibri" panose="020F0502020204030204" pitchFamily="34" charset="0"/>
                <a:ea typeface="+mn-ea"/>
                <a:cs typeface="Times New Roman" panose="02020603050405020304" pitchFamily="18" charset="0"/>
              </a:endParaRPr>
            </a:p>
            <a:p>
              <a:pPr defTabSz="914400">
                <a:lnSpc>
                  <a:spcPct val="90000"/>
                </a:lnSpc>
                <a:spcAft>
                  <a:spcPts val="800"/>
                </a:spcAft>
              </a:pPr>
              <a:r>
                <a:rPr lang="en-GB" sz="3600" kern="0" dirty="0">
                  <a:solidFill>
                    <a:srgbClr val="000000"/>
                  </a:solidFill>
                  <a:latin typeface="Calibri" panose="020F0502020204030204" pitchFamily="34" charset="0"/>
                  <a:ea typeface="+mn-ea"/>
                  <a:cs typeface="Times New Roman" panose="02020603050405020304" pitchFamily="18" charset="0"/>
                </a:rPr>
                <a:t> </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Freeform: Shape 12">
              <a:extLst>
                <a:ext uri="{FF2B5EF4-FFF2-40B4-BE49-F238E27FC236}">
                  <a16:creationId xmlns:a16="http://schemas.microsoft.com/office/drawing/2014/main" id="{B9E71EE6-81E9-ADF0-ECD1-689600DA3B9C}"/>
                </a:ext>
              </a:extLst>
            </p:cNvPr>
            <p:cNvSpPr/>
            <p:nvPr/>
          </p:nvSpPr>
          <p:spPr>
            <a:xfrm>
              <a:off x="624764" y="1655796"/>
              <a:ext cx="838806" cy="964143"/>
            </a:xfrm>
            <a:custGeom>
              <a:avLst/>
              <a:gdLst>
                <a:gd name="f0" fmla="val 10800000"/>
                <a:gd name="f1" fmla="val 5400000"/>
                <a:gd name="f2" fmla="val 180"/>
                <a:gd name="f3" fmla="val w"/>
                <a:gd name="f4" fmla="val h"/>
                <a:gd name="f5" fmla="val 0"/>
                <a:gd name="f6" fmla="val 964146"/>
                <a:gd name="f7" fmla="val 838807"/>
                <a:gd name="f8" fmla="val 482072"/>
                <a:gd name="f9" fmla="val 964145"/>
                <a:gd name="f10" fmla="val 182441"/>
                <a:gd name="f11" fmla="val 656366"/>
                <a:gd name="f12" fmla="val 1"/>
                <a:gd name="f13" fmla="+- 0 0 -90"/>
                <a:gd name="f14" fmla="*/ f3 1 964146"/>
                <a:gd name="f15" fmla="*/ f4 1 838807"/>
                <a:gd name="f16" fmla="val f5"/>
                <a:gd name="f17" fmla="val f6"/>
                <a:gd name="f18" fmla="val f7"/>
                <a:gd name="f19" fmla="*/ f13 f0 1"/>
                <a:gd name="f20" fmla="+- f18 0 f16"/>
                <a:gd name="f21" fmla="+- f17 0 f16"/>
                <a:gd name="f22" fmla="*/ f19 1 f2"/>
                <a:gd name="f23" fmla="*/ f21 1 964146"/>
                <a:gd name="f24" fmla="*/ f20 1 838807"/>
                <a:gd name="f25" fmla="*/ 0 f21 1"/>
                <a:gd name="f26" fmla="*/ 419404 f20 1"/>
                <a:gd name="f27" fmla="*/ 209702 f21 1"/>
                <a:gd name="f28" fmla="*/ 0 f20 1"/>
                <a:gd name="f29" fmla="*/ 754444 f21 1"/>
                <a:gd name="f30" fmla="*/ 964146 f21 1"/>
                <a:gd name="f31" fmla="*/ 838807 f20 1"/>
                <a:gd name="f32" fmla="+- f22 0 f1"/>
                <a:gd name="f33" fmla="*/ f25 1 964146"/>
                <a:gd name="f34" fmla="*/ f26 1 838807"/>
                <a:gd name="f35" fmla="*/ f27 1 964146"/>
                <a:gd name="f36" fmla="*/ f28 1 838807"/>
                <a:gd name="f37" fmla="*/ f29 1 964146"/>
                <a:gd name="f38" fmla="*/ f30 1 964146"/>
                <a:gd name="f39" fmla="*/ f31 1 838807"/>
                <a:gd name="f40" fmla="*/ f16 1 f23"/>
                <a:gd name="f41" fmla="*/ f17 1 f23"/>
                <a:gd name="f42" fmla="*/ f16 1 f24"/>
                <a:gd name="f43" fmla="*/ f18 1 f24"/>
                <a:gd name="f44" fmla="*/ f33 1 f23"/>
                <a:gd name="f45" fmla="*/ f34 1 f24"/>
                <a:gd name="f46" fmla="*/ f35 1 f23"/>
                <a:gd name="f47" fmla="*/ f36 1 f24"/>
                <a:gd name="f48" fmla="*/ f37 1 f23"/>
                <a:gd name="f49" fmla="*/ f38 1 f23"/>
                <a:gd name="f50" fmla="*/ f39 1 f24"/>
                <a:gd name="f51" fmla="*/ f40 f14 1"/>
                <a:gd name="f52" fmla="*/ f41 f14 1"/>
                <a:gd name="f53" fmla="*/ f43 f15 1"/>
                <a:gd name="f54" fmla="*/ f42 f15 1"/>
                <a:gd name="f55" fmla="*/ f44 f14 1"/>
                <a:gd name="f56" fmla="*/ f45 f15 1"/>
                <a:gd name="f57" fmla="*/ f46 f14 1"/>
                <a:gd name="f58" fmla="*/ f47 f15 1"/>
                <a:gd name="f59" fmla="*/ f48 f14 1"/>
                <a:gd name="f60" fmla="*/ f49 f14 1"/>
                <a:gd name="f61" fmla="*/ f50 f15 1"/>
              </a:gdLst>
              <a:ahLst/>
              <a:cxnLst>
                <a:cxn ang="3cd4">
                  <a:pos x="hc" y="t"/>
                </a:cxn>
                <a:cxn ang="0">
                  <a:pos x="r" y="vc"/>
                </a:cxn>
                <a:cxn ang="cd4">
                  <a:pos x="hc" y="b"/>
                </a:cxn>
                <a:cxn ang="cd2">
                  <a:pos x="l" y="vc"/>
                </a:cxn>
                <a:cxn ang="f32">
                  <a:pos x="f55" y="f56"/>
                </a:cxn>
                <a:cxn ang="f32">
                  <a:pos x="f57" y="f58"/>
                </a:cxn>
                <a:cxn ang="f32">
                  <a:pos x="f59" y="f58"/>
                </a:cxn>
                <a:cxn ang="f32">
                  <a:pos x="f60" y="f56"/>
                </a:cxn>
                <a:cxn ang="f32">
                  <a:pos x="f59" y="f61"/>
                </a:cxn>
                <a:cxn ang="f32">
                  <a:pos x="f57" y="f61"/>
                </a:cxn>
                <a:cxn ang="f32">
                  <a:pos x="f55" y="f56"/>
                </a:cxn>
              </a:cxnLst>
              <a:rect l="f51" t="f54" r="f52" b="f53"/>
              <a:pathLst>
                <a:path w="964146" h="838807">
                  <a:moveTo>
                    <a:pt x="f8" y="f5"/>
                  </a:moveTo>
                  <a:lnTo>
                    <a:pt x="f9" y="f10"/>
                  </a:lnTo>
                  <a:lnTo>
                    <a:pt x="f9" y="f11"/>
                  </a:lnTo>
                  <a:lnTo>
                    <a:pt x="f8" y="f7"/>
                  </a:lnTo>
                  <a:lnTo>
                    <a:pt x="f12" y="f11"/>
                  </a:lnTo>
                  <a:lnTo>
                    <a:pt x="f12" y="f10"/>
                  </a:lnTo>
                  <a:lnTo>
                    <a:pt x="f8" y="f5"/>
                  </a:lnTo>
                  <a:close/>
                </a:path>
              </a:pathLst>
            </a:custGeom>
            <a:solidFill>
              <a:srgbClr val="4472C4"/>
            </a:solidFill>
            <a:ln w="12701" cap="flat">
              <a:solidFill>
                <a:srgbClr val="FFFFFF"/>
              </a:solidFill>
              <a:prstDash val="solid"/>
              <a:miter/>
            </a:ln>
          </p:spPr>
          <p:txBody>
            <a:bodyPr vert="horz" wrap="square" lIns="130713" tIns="150245" rIns="130713" bIns="150245" anchor="ctr" anchorCtr="1" compatLnSpc="0">
              <a:noAutofit/>
            </a:bodyPr>
            <a:lstStyle/>
            <a:p>
              <a:pPr algn="ctr" defTabSz="914400">
                <a:lnSpc>
                  <a:spcPct val="90000"/>
                </a:lnSpc>
                <a:spcAft>
                  <a:spcPts val="3000"/>
                </a:spcAft>
              </a:pPr>
              <a:r>
                <a:rPr lang="en-GB" sz="3600" kern="0">
                  <a:solidFill>
                    <a:srgbClr val="000000"/>
                  </a:solidFill>
                  <a:latin typeface="Calibri" panose="020F0502020204030204" pitchFamily="34" charset="0"/>
                  <a:ea typeface="+mn-ea"/>
                  <a:cs typeface="Times New Roman" panose="02020603050405020304" pitchFamily="18" charset="0"/>
                </a:rPr>
                <a:t> </a:t>
              </a:r>
              <a:endParaRPr lang="en-GB" sz="1100" kern="15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14" name="TextBox 13">
            <a:extLst>
              <a:ext uri="{FF2B5EF4-FFF2-40B4-BE49-F238E27FC236}">
                <a16:creationId xmlns:a16="http://schemas.microsoft.com/office/drawing/2014/main" id="{120F3927-FF1C-96D6-DFED-2EA46476C68F}"/>
              </a:ext>
            </a:extLst>
          </p:cNvPr>
          <p:cNvSpPr txBox="1"/>
          <p:nvPr/>
        </p:nvSpPr>
        <p:spPr>
          <a:xfrm>
            <a:off x="9095362" y="6544852"/>
            <a:ext cx="3589506" cy="500137"/>
          </a:xfrm>
          <a:prstGeom prst="rect">
            <a:avLst/>
          </a:prstGeom>
          <a:noFill/>
        </p:spPr>
        <p:txBody>
          <a:bodyPr wrap="square" rtlCol="0">
            <a:spAutoFit/>
          </a:bodyPr>
          <a:lstStyle/>
          <a:p>
            <a:r>
              <a:rPr lang="en-GB" sz="1600" kern="1200" cap="all" dirty="0">
                <a:solidFill>
                  <a:schemeClr val="bg2"/>
                </a:solidFill>
                <a:effectLst/>
                <a:latin typeface="Arial" panose="020B0604020202020204" pitchFamily="34" charset="0"/>
                <a:ea typeface="+mn-ea"/>
                <a:cs typeface="Arial" panose="020B0604020202020204" pitchFamily="34" charset="0"/>
              </a:rPr>
              <a:t>Frida Izabella Tac 2118358 </a:t>
            </a:r>
          </a:p>
          <a:p>
            <a:endParaRPr lang="en-GB" sz="1050" dirty="0"/>
          </a:p>
        </p:txBody>
      </p:sp>
    </p:spTree>
    <p:extLst>
      <p:ext uri="{BB962C8B-B14F-4D97-AF65-F5344CB8AC3E}">
        <p14:creationId xmlns:p14="http://schemas.microsoft.com/office/powerpoint/2010/main" val="353774212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Picture 6" descr="Desk with productivity items">
            <a:extLst>
              <a:ext uri="{FF2B5EF4-FFF2-40B4-BE49-F238E27FC236}">
                <a16:creationId xmlns:a16="http://schemas.microsoft.com/office/drawing/2014/main" id="{B332D9DA-9320-6832-70C9-D1971E357C64}"/>
              </a:ext>
            </a:extLst>
          </p:cNvPr>
          <p:cNvPicPr>
            <a:picLocks noChangeAspect="1"/>
          </p:cNvPicPr>
          <p:nvPr/>
        </p:nvPicPr>
        <p:blipFill rotWithShape="1">
          <a:blip r:embed="rId3"/>
          <a:srcRect b="15730"/>
          <a:stretch/>
        </p:blipFill>
        <p:spPr>
          <a:xfrm>
            <a:off x="20" y="10"/>
            <a:ext cx="12191980" cy="6857990"/>
          </a:xfrm>
          <a:prstGeom prst="rect">
            <a:avLst/>
          </a:prstGeom>
        </p:spPr>
      </p:pic>
      <p:pic>
        <p:nvPicPr>
          <p:cNvPr id="13" name="Picture 12">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884FAFB-3224-DC93-DF0B-C33F387485EB}"/>
              </a:ext>
            </a:extLst>
          </p:cNvPr>
          <p:cNvSpPr>
            <a:spLocks noGrp="1"/>
          </p:cNvSpPr>
          <p:nvPr>
            <p:ph type="title"/>
          </p:nvPr>
        </p:nvSpPr>
        <p:spPr>
          <a:xfrm>
            <a:off x="1380067" y="838200"/>
            <a:ext cx="9437159" cy="1227667"/>
          </a:xfrm>
        </p:spPr>
        <p:txBody>
          <a:bodyPr>
            <a:normAutofit/>
          </a:bodyPr>
          <a:lstStyle/>
          <a:p>
            <a:r>
              <a:rPr lang="en-GB" b="1" kern="150">
                <a:effectLst/>
                <a:latin typeface="Arial" panose="020B0604020202020204" pitchFamily="34" charset="0"/>
                <a:ea typeface="Calibri" panose="020F0502020204030204" pitchFamily="34" charset="0"/>
                <a:cs typeface="Times New Roman" panose="02020603050405020304" pitchFamily="18" charset="0"/>
              </a:rPr>
              <a:t>Marketing and Sale strategy</a:t>
            </a:r>
            <a:br>
              <a:rPr lang="en-GB" kern="150">
                <a:effectLst/>
                <a:latin typeface="Calibri" panose="020F0502020204030204" pitchFamily="34" charset="0"/>
                <a:ea typeface="Calibri" panose="020F0502020204030204" pitchFamily="34" charset="0"/>
                <a:cs typeface="Times New Roman" panose="02020603050405020304" pitchFamily="18" charset="0"/>
              </a:rPr>
            </a:br>
            <a:endParaRPr lang="en-GB"/>
          </a:p>
        </p:txBody>
      </p:sp>
      <p:sp>
        <p:nvSpPr>
          <p:cNvPr id="8" name="Content Placeholder 2">
            <a:extLst>
              <a:ext uri="{FF2B5EF4-FFF2-40B4-BE49-F238E27FC236}">
                <a16:creationId xmlns:a16="http://schemas.microsoft.com/office/drawing/2014/main" id="{BDE502B1-1C35-B78A-4B2A-A6694D57F41C}"/>
              </a:ext>
            </a:extLst>
          </p:cNvPr>
          <p:cNvSpPr>
            <a:spLocks noGrp="1"/>
          </p:cNvSpPr>
          <p:nvPr>
            <p:ph idx="1"/>
          </p:nvPr>
        </p:nvSpPr>
        <p:spPr>
          <a:xfrm>
            <a:off x="1380067" y="2006601"/>
            <a:ext cx="9437159" cy="4364382"/>
          </a:xfrm>
        </p:spPr>
        <p:txBody>
          <a:bodyPr>
            <a:normAutofit/>
          </a:bodyPr>
          <a:lstStyle/>
          <a:p>
            <a:pPr marL="342900" lvl="0" indent="-342900">
              <a:spcAft>
                <a:spcPts val="800"/>
              </a:spcAft>
              <a:buFont typeface="Wingdings" panose="05000000000000000000" pitchFamily="2" charset="2"/>
              <a:buChar char=""/>
            </a:pPr>
            <a:r>
              <a:rPr lang="en-GB" kern="150" dirty="0">
                <a:effectLst/>
                <a:latin typeface="Arial" panose="020B0604020202020204" pitchFamily="34" charset="0"/>
                <a:ea typeface="Calibri" panose="020F0502020204030204" pitchFamily="34" charset="0"/>
                <a:cs typeface="Times New Roman" panose="02020603050405020304" pitchFamily="18" charset="0"/>
              </a:rPr>
              <a:t>A plan of marketing is a tactical document that outlines the advertising strategy that a business may employ to generate leads and engage with its target market.</a:t>
            </a:r>
          </a:p>
          <a:p>
            <a:pPr marL="342900" lvl="0" indent="-342900">
              <a:spcAft>
                <a:spcPts val="800"/>
              </a:spcAft>
              <a:buFont typeface="Wingdings" panose="05000000000000000000" pitchFamily="2" charset="2"/>
              <a:buChar char=""/>
            </a:pPr>
            <a:r>
              <a:rPr lang="en-GB" kern="150" dirty="0">
                <a:effectLst/>
                <a:latin typeface="Arial" panose="020B0604020202020204" pitchFamily="34" charset="0"/>
                <a:ea typeface="Calibri" panose="020F0502020204030204" pitchFamily="34" charset="0"/>
                <a:cs typeface="Times New Roman" panose="02020603050405020304" pitchFamily="18" charset="0"/>
              </a:rPr>
              <a:t>Smart Car Camera would sell its products by placing advertisements with the new promotions and packages for potentials’ customers on social media platforms which would reach a wider audience.</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SALES CHANNELS</a:t>
            </a:r>
            <a:r>
              <a:rPr lang="en-GB" kern="150" dirty="0">
                <a:effectLst/>
                <a:latin typeface="Arial" panose="020B0604020202020204" pitchFamily="34" charset="0"/>
                <a:ea typeface="Calibri" panose="020F0502020204030204" pitchFamily="34" charset="0"/>
                <a:cs typeface="Times New Roman" panose="02020603050405020304" pitchFamily="18" charset="0"/>
              </a:rPr>
              <a:t>: </a:t>
            </a: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Direct (website)</a:t>
            </a: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Indirect (online stores: eBay, Amazon)  </a:t>
            </a:r>
            <a:endParaRPr lang="en-GB" kern="150"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kern="150" dirty="0">
                <a:effectLst/>
                <a:latin typeface="Arial" panose="020B0604020202020204" pitchFamily="34" charset="0"/>
                <a:ea typeface="Calibri" panose="020F0502020204030204" pitchFamily="34" charset="0"/>
                <a:cs typeface="Times New Roman" panose="02020603050405020304" pitchFamily="18" charset="0"/>
              </a:rPr>
              <a:t>Partnership with car parts stores</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COSTUMER SEGMENTS</a:t>
            </a:r>
            <a:r>
              <a:rPr lang="en-GB" kern="150" dirty="0">
                <a:effectLst/>
                <a:latin typeface="Arial" panose="020B0604020202020204" pitchFamily="34" charset="0"/>
                <a:ea typeface="Calibri" panose="020F0502020204030204" pitchFamily="34" charset="0"/>
                <a:cs typeface="Times New Roman" panose="02020603050405020304" pitchFamily="18" charset="0"/>
              </a:rPr>
              <a:t>: all gender (over 18 years old)</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u="sng" kern="150" dirty="0">
                <a:effectLst/>
                <a:latin typeface="Arial" panose="020B0604020202020204" pitchFamily="34" charset="0"/>
                <a:ea typeface="Calibri" panose="020F0502020204030204" pitchFamily="34" charset="0"/>
                <a:cs typeface="Times New Roman" panose="02020603050405020304" pitchFamily="18" charset="0"/>
              </a:rPr>
              <a:t>MARKET</a:t>
            </a:r>
            <a:r>
              <a:rPr lang="en-GB" kern="150" dirty="0">
                <a:effectLst/>
                <a:latin typeface="Arial" panose="020B0604020202020204" pitchFamily="34" charset="0"/>
                <a:ea typeface="Calibri" panose="020F0502020204030204" pitchFamily="34" charset="0"/>
                <a:cs typeface="Times New Roman" panose="02020603050405020304" pitchFamily="18" charset="0"/>
              </a:rPr>
              <a:t>: Global       </a:t>
            </a:r>
            <a:endParaRPr lang="en-GB"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6EEA8C9B-E437-F534-CD81-FA21E0D4FC32}"/>
              </a:ext>
            </a:extLst>
          </p:cNvPr>
          <p:cNvSpPr txBox="1"/>
          <p:nvPr/>
        </p:nvSpPr>
        <p:spPr>
          <a:xfrm>
            <a:off x="9123442" y="6571532"/>
            <a:ext cx="3239310" cy="313932"/>
          </a:xfrm>
          <a:prstGeom prst="rect">
            <a:avLst/>
          </a:prstGeom>
          <a:noFill/>
        </p:spPr>
        <p:txBody>
          <a:bodyPr wrap="square" rtlCol="0">
            <a:spAutoFit/>
          </a:bodyPr>
          <a:lstStyle/>
          <a:p>
            <a:pPr defTabSz="425143">
              <a:lnSpc>
                <a:spcPct val="90000"/>
              </a:lnSpc>
              <a:spcBef>
                <a:spcPts val="465"/>
              </a:spcBef>
              <a:spcAft>
                <a:spcPts val="628"/>
              </a:spcAft>
            </a:pPr>
            <a:r>
              <a:rPr lang="en-GB" sz="1600" kern="1200" cap="all" dirty="0">
                <a:solidFill>
                  <a:schemeClr val="tx1"/>
                </a:solidFill>
                <a:effectLst/>
                <a:latin typeface="Arial" panose="020B0604020202020204" pitchFamily="34" charset="0"/>
                <a:ea typeface="+mn-ea"/>
                <a:cs typeface="Arial" panose="020B0604020202020204" pitchFamily="34" charset="0"/>
              </a:rPr>
              <a:t>Frida Izabella Tac 2118358 </a:t>
            </a:r>
          </a:p>
        </p:txBody>
      </p:sp>
    </p:spTree>
    <p:extLst>
      <p:ext uri="{BB962C8B-B14F-4D97-AF65-F5344CB8AC3E}">
        <p14:creationId xmlns:p14="http://schemas.microsoft.com/office/powerpoint/2010/main" val="3005317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89C14A2-F650-2AB7-56CF-FE99F0AA3BBE}"/>
              </a:ext>
            </a:extLst>
          </p:cNvPr>
          <p:cNvGraphicFramePr>
            <a:graphicFrameLocks noGrp="1"/>
          </p:cNvGraphicFramePr>
          <p:nvPr>
            <p:extLst>
              <p:ext uri="{D42A27DB-BD31-4B8C-83A1-F6EECF244321}">
                <p14:modId xmlns:p14="http://schemas.microsoft.com/office/powerpoint/2010/main" val="1389824836"/>
              </p:ext>
            </p:extLst>
          </p:nvPr>
        </p:nvGraphicFramePr>
        <p:xfrm>
          <a:off x="795569" y="1021902"/>
          <a:ext cx="10586508" cy="4807328"/>
        </p:xfrm>
        <a:graphic>
          <a:graphicData uri="http://schemas.openxmlformats.org/drawingml/2006/table">
            <a:tbl>
              <a:tblPr firstRow="1" firstCol="1" bandRow="1">
                <a:tableStyleId>{8799B23B-EC83-4686-B30A-512413B5E67A}</a:tableStyleId>
              </a:tblPr>
              <a:tblGrid>
                <a:gridCol w="5241437">
                  <a:extLst>
                    <a:ext uri="{9D8B030D-6E8A-4147-A177-3AD203B41FA5}">
                      <a16:colId xmlns:a16="http://schemas.microsoft.com/office/drawing/2014/main" val="2649929343"/>
                    </a:ext>
                  </a:extLst>
                </a:gridCol>
                <a:gridCol w="5345071">
                  <a:extLst>
                    <a:ext uri="{9D8B030D-6E8A-4147-A177-3AD203B41FA5}">
                      <a16:colId xmlns:a16="http://schemas.microsoft.com/office/drawing/2014/main" val="3144599714"/>
                    </a:ext>
                  </a:extLst>
                </a:gridCol>
              </a:tblGrid>
              <a:tr h="1966634">
                <a:tc>
                  <a:txBody>
                    <a:bodyPr/>
                    <a:lstStyle/>
                    <a:p>
                      <a:pPr>
                        <a:lnSpc>
                          <a:spcPct val="107000"/>
                        </a:lnSpc>
                        <a:spcAft>
                          <a:spcPts val="800"/>
                        </a:spcAft>
                      </a:pPr>
                      <a:r>
                        <a:rPr lang="en-GB" sz="1600" kern="100" dirty="0">
                          <a:effectLst/>
                        </a:rPr>
                        <a:t>Purpose</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Enhancing car safety: The purpose of our smart car camera business is to provide advanced camera technology that enhances car safety by capturing critical moments on the road and when parked.</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tc>
                  <a:txBody>
                    <a:bodyPr/>
                    <a:lstStyle/>
                    <a:p>
                      <a:pPr>
                        <a:lnSpc>
                          <a:spcPct val="107000"/>
                        </a:lnSpc>
                        <a:spcAft>
                          <a:spcPts val="800"/>
                        </a:spcAft>
                      </a:pPr>
                      <a:r>
                        <a:rPr lang="en-GB" sz="1600" kern="100" dirty="0">
                          <a:effectLst/>
                        </a:rPr>
                        <a:t>Customers</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 Individual drivers: Our smart car cameras are designed for individual drivers who want to enhance their driving experience and have an added layer of security on the road.</a:t>
                      </a:r>
                      <a:br>
                        <a:rPr lang="en-GB" sz="1300" kern="100" dirty="0">
                          <a:effectLst/>
                        </a:rPr>
                      </a:br>
                      <a:r>
                        <a:rPr lang="en-GB" sz="1300" kern="100" dirty="0">
                          <a:effectLst/>
                        </a:rPr>
                        <a:t>- Fleet management companies: Our cameras are also suitable for fleet management companies that want to monitor and manage their vehicles more effectively.</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extLst>
                  <a:ext uri="{0D108BD9-81ED-4DB2-BD59-A6C34878D82A}">
                    <a16:rowId xmlns:a16="http://schemas.microsoft.com/office/drawing/2014/main" val="4216799207"/>
                  </a:ext>
                </a:extLst>
              </a:tr>
              <a:tr h="2840694">
                <a:tc>
                  <a:txBody>
                    <a:bodyPr/>
                    <a:lstStyle/>
                    <a:p>
                      <a:pPr>
                        <a:lnSpc>
                          <a:spcPct val="107000"/>
                        </a:lnSpc>
                        <a:spcAft>
                          <a:spcPts val="800"/>
                        </a:spcAft>
                      </a:pPr>
                      <a:r>
                        <a:rPr lang="en-GB" sz="1600" kern="100" dirty="0">
                          <a:effectLst/>
                        </a:rPr>
                        <a:t>Results</a:t>
                      </a:r>
                    </a:p>
                    <a:p>
                      <a:pPr marL="342900" lvl="0" indent="-342900">
                        <a:lnSpc>
                          <a:spcPct val="107000"/>
                        </a:lnSpc>
                        <a:spcAft>
                          <a:spcPts val="800"/>
                        </a:spcAft>
                        <a:buFont typeface="Times New Roman" panose="02020603050405020304" pitchFamily="18" charset="0"/>
                        <a:buChar char="•"/>
                        <a:tabLst>
                          <a:tab pos="457200" algn="l"/>
                        </a:tabLst>
                      </a:pPr>
                      <a:r>
                        <a:rPr lang="en-GB" sz="1300" kern="100" dirty="0">
                          <a:effectLst/>
                        </a:rPr>
                        <a:t>- Theft rates decreased: By monitoring your car, our smart car cameras provide extra layer of security, deterring potential thieves and vandals.</a:t>
                      </a:r>
                      <a:br>
                        <a:rPr lang="en-GB" sz="1300" kern="100" dirty="0">
                          <a:effectLst/>
                        </a:rPr>
                      </a:br>
                      <a:r>
                        <a:rPr lang="en-GB" sz="1300" kern="100" dirty="0">
                          <a:effectLst/>
                        </a:rPr>
                        <a:t>- Reduction in accidents: The presence of our cameras can deter reckless driving and ultimately contribute to a reduction in accidents on the road.</a:t>
                      </a:r>
                      <a:br>
                        <a:rPr lang="en-GB" sz="1300" kern="100" dirty="0">
                          <a:effectLst/>
                        </a:rPr>
                      </a:br>
                      <a:r>
                        <a:rPr lang="en-GB" sz="1300" kern="100" dirty="0">
                          <a:effectLst/>
                        </a:rPr>
                        <a:t>- Insurance savings: With recorded evidence of accidents or thefts, drivers may benefit from potential insurance savings and reduced claim disputes.</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tc>
                  <a:txBody>
                    <a:bodyPr/>
                    <a:lstStyle/>
                    <a:p>
                      <a:pPr>
                        <a:lnSpc>
                          <a:spcPct val="107000"/>
                        </a:lnSpc>
                        <a:spcAft>
                          <a:spcPts val="800"/>
                        </a:spcAft>
                      </a:pPr>
                      <a:r>
                        <a:rPr lang="en-GB" sz="1600" b="1" kern="100" dirty="0">
                          <a:effectLst/>
                        </a:rPr>
                        <a:t>Success</a:t>
                      </a:r>
                    </a:p>
                    <a:p>
                      <a:pPr marL="342900" lvl="0" indent="-342900">
                        <a:lnSpc>
                          <a:spcPct val="107000"/>
                        </a:lnSpc>
                        <a:spcAft>
                          <a:spcPts val="800"/>
                        </a:spcAft>
                        <a:buFont typeface="Times New Roman" panose="02020603050405020304" pitchFamily="18" charset="0"/>
                        <a:buChar char="•"/>
                        <a:tabLst>
                          <a:tab pos="457200" algn="l"/>
                        </a:tabLst>
                      </a:pPr>
                      <a:r>
                        <a:rPr lang="en-GB" sz="1300" b="1" kern="100" dirty="0">
                          <a:effectLst/>
                        </a:rPr>
                        <a:t>- Positive customer feedback: Our smart car cameras have received positive feedback from customers who appreciate the added security and peace of mind they provide.</a:t>
                      </a:r>
                      <a:br>
                        <a:rPr lang="en-GB" sz="1300" b="1" kern="100" dirty="0">
                          <a:effectLst/>
                        </a:rPr>
                      </a:br>
                      <a:r>
                        <a:rPr lang="en-GB" sz="1300" b="1" kern="100" dirty="0">
                          <a:effectLst/>
                        </a:rPr>
                        <a:t>- Increased market share: Through effective marketing and product innovation, we have seen an increase in market share and customer adoption of our smart car cameras.</a:t>
                      </a:r>
                      <a:br>
                        <a:rPr lang="en-GB" sz="1300" b="1" kern="100" dirty="0">
                          <a:effectLst/>
                        </a:rPr>
                      </a:br>
                      <a:r>
                        <a:rPr lang="en-GB" sz="1300" b="1" kern="100" dirty="0">
                          <a:effectLst/>
                        </a:rPr>
                        <a:t>- Partnerships with insurance companies: Our success in the industry has led to partnerships with insurance companies, who recognize the value of our cameras in reducing claims and providing accurate accident evidence.</a:t>
                      </a:r>
                    </a:p>
                    <a:p>
                      <a:pPr>
                        <a:lnSpc>
                          <a:spcPct val="107000"/>
                        </a:lnSpc>
                        <a:spcAft>
                          <a:spcPts val="800"/>
                        </a:spcAft>
                      </a:pPr>
                      <a:r>
                        <a:rPr lang="en-GB" sz="1300" kern="100" dirty="0">
                          <a:effectLst/>
                        </a:rPr>
                        <a:t> </a:t>
                      </a:r>
                      <a:endParaRPr lang="en-GB" sz="1300" kern="100" dirty="0">
                        <a:solidFill>
                          <a:srgbClr val="2F5496"/>
                        </a:solidFill>
                        <a:effectLst/>
                        <a:latin typeface="Calibri" panose="020F0502020204030204" pitchFamily="34" charset="0"/>
                        <a:ea typeface="Calibri" panose="020F0502020204030204" pitchFamily="34" charset="0"/>
                        <a:cs typeface="Times New Roman" panose="02020603050405020304" pitchFamily="18" charset="0"/>
                      </a:endParaRPr>
                    </a:p>
                  </a:txBody>
                  <a:tcPr marL="59293" marR="59293" marT="0" marB="0"/>
                </a:tc>
                <a:extLst>
                  <a:ext uri="{0D108BD9-81ED-4DB2-BD59-A6C34878D82A}">
                    <a16:rowId xmlns:a16="http://schemas.microsoft.com/office/drawing/2014/main" val="751927193"/>
                  </a:ext>
                </a:extLst>
              </a:tr>
            </a:tbl>
          </a:graphicData>
        </a:graphic>
      </p:graphicFrame>
      <p:sp>
        <p:nvSpPr>
          <p:cNvPr id="5" name="TextBox 4">
            <a:extLst>
              <a:ext uri="{FF2B5EF4-FFF2-40B4-BE49-F238E27FC236}">
                <a16:creationId xmlns:a16="http://schemas.microsoft.com/office/drawing/2014/main" id="{87EC9366-C9A5-5BA1-3C56-5529A283A8D1}"/>
              </a:ext>
            </a:extLst>
          </p:cNvPr>
          <p:cNvSpPr txBox="1"/>
          <p:nvPr/>
        </p:nvSpPr>
        <p:spPr>
          <a:xfrm>
            <a:off x="473837" y="473192"/>
            <a:ext cx="4080387" cy="461665"/>
          </a:xfrm>
          <a:prstGeom prst="rect">
            <a:avLst/>
          </a:prstGeom>
          <a:noFill/>
        </p:spPr>
        <p:txBody>
          <a:bodyPr wrap="square" rtlCol="0">
            <a:spAutoFit/>
          </a:bodyPr>
          <a:lstStyle/>
          <a:p>
            <a:r>
              <a:rPr lang="en-GB" sz="2400" b="1"/>
              <a:t>QUAD Chart</a:t>
            </a:r>
            <a:endParaRPr lang="en-GB" sz="2400" b="1" dirty="0"/>
          </a:p>
        </p:txBody>
      </p:sp>
      <p:sp>
        <p:nvSpPr>
          <p:cNvPr id="2" name="TextBox 1">
            <a:extLst>
              <a:ext uri="{FF2B5EF4-FFF2-40B4-BE49-F238E27FC236}">
                <a16:creationId xmlns:a16="http://schemas.microsoft.com/office/drawing/2014/main" id="{C6DED96C-ADEC-9B94-0636-B23D27AC88FD}"/>
              </a:ext>
            </a:extLst>
          </p:cNvPr>
          <p:cNvSpPr txBox="1"/>
          <p:nvPr/>
        </p:nvSpPr>
        <p:spPr>
          <a:xfrm>
            <a:off x="9134168" y="6488668"/>
            <a:ext cx="3755922" cy="369332"/>
          </a:xfrm>
          <a:prstGeom prst="rect">
            <a:avLst/>
          </a:prstGeom>
          <a:noFill/>
        </p:spPr>
        <p:txBody>
          <a:bodyPr wrap="square" rtlCol="0">
            <a:spAutoFit/>
          </a:bodyPr>
          <a:lstStyle/>
          <a:p>
            <a:r>
              <a:rPr lang="en-GB" dirty="0">
                <a:solidFill>
                  <a:schemeClr val="bg2"/>
                </a:solidFill>
              </a:rPr>
              <a:t>Mariana Codreanu 2118364</a:t>
            </a:r>
          </a:p>
        </p:txBody>
      </p:sp>
    </p:spTree>
    <p:extLst>
      <p:ext uri="{BB962C8B-B14F-4D97-AF65-F5344CB8AC3E}">
        <p14:creationId xmlns:p14="http://schemas.microsoft.com/office/powerpoint/2010/main" val="169752476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3901AB8-EC32-F911-F6FD-C6D1BCC9D122}"/>
              </a:ext>
            </a:extLst>
          </p:cNvPr>
          <p:cNvSpPr txBox="1"/>
          <p:nvPr/>
        </p:nvSpPr>
        <p:spPr>
          <a:xfrm>
            <a:off x="764139" y="6128256"/>
            <a:ext cx="650346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Estimated production 2,500 pcs</a:t>
            </a:r>
          </a:p>
        </p:txBody>
      </p:sp>
      <p:sp>
        <p:nvSpPr>
          <p:cNvPr id="33" name="TextBox 32">
            <a:extLst>
              <a:ext uri="{FF2B5EF4-FFF2-40B4-BE49-F238E27FC236}">
                <a16:creationId xmlns:a16="http://schemas.microsoft.com/office/drawing/2014/main" id="{92F3D286-24A4-364A-DD09-9CB84693F9E5}"/>
              </a:ext>
            </a:extLst>
          </p:cNvPr>
          <p:cNvSpPr txBox="1"/>
          <p:nvPr/>
        </p:nvSpPr>
        <p:spPr>
          <a:xfrm>
            <a:off x="6096000" y="6005445"/>
            <a:ext cx="6112042" cy="646331"/>
          </a:xfrm>
          <a:prstGeom prst="rect">
            <a:avLst/>
          </a:prstGeom>
          <a:noFill/>
        </p:spPr>
        <p:txBody>
          <a:bodyPr wrap="square">
            <a:spAutoFit/>
          </a:bodyPr>
          <a:lstStyle/>
          <a:p>
            <a:r>
              <a:rPr lang="en-GB" dirty="0"/>
              <a:t>Note: Remember that this financial plan is a rough estimate, and actual costs may vary depending on the specific requirements, the quality of the equipment  and local factors.</a:t>
            </a:r>
          </a:p>
        </p:txBody>
      </p:sp>
      <p:graphicFrame>
        <p:nvGraphicFramePr>
          <p:cNvPr id="2" name="Table 1">
            <a:extLst>
              <a:ext uri="{FF2B5EF4-FFF2-40B4-BE49-F238E27FC236}">
                <a16:creationId xmlns:a16="http://schemas.microsoft.com/office/drawing/2014/main" id="{FDB8F6F4-4769-C91E-F66E-F600E521A63A}"/>
              </a:ext>
            </a:extLst>
          </p:cNvPr>
          <p:cNvGraphicFramePr>
            <a:graphicFrameLocks noGrp="1"/>
          </p:cNvGraphicFramePr>
          <p:nvPr/>
        </p:nvGraphicFramePr>
        <p:xfrm>
          <a:off x="165767" y="970011"/>
          <a:ext cx="11860465" cy="4754588"/>
        </p:xfrm>
        <a:graphic>
          <a:graphicData uri="http://schemas.openxmlformats.org/drawingml/2006/table">
            <a:tbl>
              <a:tblPr firstRow="1" bandRow="1">
                <a:tableStyleId>{5C22544A-7EE6-4342-B048-85BDC9FD1C3A}</a:tableStyleId>
              </a:tblPr>
              <a:tblGrid>
                <a:gridCol w="2372093">
                  <a:extLst>
                    <a:ext uri="{9D8B030D-6E8A-4147-A177-3AD203B41FA5}">
                      <a16:colId xmlns:a16="http://schemas.microsoft.com/office/drawing/2014/main" val="4134244013"/>
                    </a:ext>
                  </a:extLst>
                </a:gridCol>
                <a:gridCol w="2372093">
                  <a:extLst>
                    <a:ext uri="{9D8B030D-6E8A-4147-A177-3AD203B41FA5}">
                      <a16:colId xmlns:a16="http://schemas.microsoft.com/office/drawing/2014/main" val="601965474"/>
                    </a:ext>
                  </a:extLst>
                </a:gridCol>
                <a:gridCol w="2372093">
                  <a:extLst>
                    <a:ext uri="{9D8B030D-6E8A-4147-A177-3AD203B41FA5}">
                      <a16:colId xmlns:a16="http://schemas.microsoft.com/office/drawing/2014/main" val="2772918173"/>
                    </a:ext>
                  </a:extLst>
                </a:gridCol>
                <a:gridCol w="2372093">
                  <a:extLst>
                    <a:ext uri="{9D8B030D-6E8A-4147-A177-3AD203B41FA5}">
                      <a16:colId xmlns:a16="http://schemas.microsoft.com/office/drawing/2014/main" val="3419584806"/>
                    </a:ext>
                  </a:extLst>
                </a:gridCol>
                <a:gridCol w="2372093">
                  <a:extLst>
                    <a:ext uri="{9D8B030D-6E8A-4147-A177-3AD203B41FA5}">
                      <a16:colId xmlns:a16="http://schemas.microsoft.com/office/drawing/2014/main" val="3909510927"/>
                    </a:ext>
                  </a:extLst>
                </a:gridCol>
              </a:tblGrid>
              <a:tr h="302602">
                <a:tc>
                  <a:txBody>
                    <a:bodyPr/>
                    <a:lstStyle/>
                    <a:p>
                      <a:r>
                        <a:rPr lang="en-GB" sz="1400" dirty="0">
                          <a:latin typeface="Arial" panose="020B0604020202020204" pitchFamily="34" charset="0"/>
                          <a:cs typeface="Arial" panose="020B0604020202020204" pitchFamily="34" charset="0"/>
                        </a:rPr>
                        <a:t>1. Equipment and Installation</a:t>
                      </a:r>
                    </a:p>
                  </a:txBody>
                  <a:tcPr/>
                </a:tc>
                <a:tc>
                  <a:txBody>
                    <a:bodyPr/>
                    <a:lstStyle/>
                    <a:p>
                      <a:r>
                        <a:rPr lang="en-GB" sz="1400" dirty="0">
                          <a:latin typeface="Arial" panose="020B0604020202020204" pitchFamily="34" charset="0"/>
                          <a:cs typeface="Arial" panose="020B0604020202020204" pitchFamily="34" charset="0"/>
                        </a:rPr>
                        <a:t>2. Recurring Costs</a:t>
                      </a:r>
                    </a:p>
                  </a:txBody>
                  <a:tcPr/>
                </a:tc>
                <a:tc>
                  <a:txBody>
                    <a:bodyPr/>
                    <a:lstStyle/>
                    <a:p>
                      <a:r>
                        <a:rPr lang="en-GB" sz="1400" dirty="0">
                          <a:latin typeface="Arial" panose="020B0604020202020204" pitchFamily="34" charset="0"/>
                          <a:cs typeface="Arial" panose="020B0604020202020204" pitchFamily="34" charset="0"/>
                        </a:rPr>
                        <a:t>3. Miscellaneous Expenses</a:t>
                      </a:r>
                    </a:p>
                  </a:txBody>
                  <a:tcPr/>
                </a:tc>
                <a:tc>
                  <a:txBody>
                    <a:bodyPr/>
                    <a:lstStyle/>
                    <a:p>
                      <a:r>
                        <a:rPr lang="en-GB" sz="1400" dirty="0">
                          <a:latin typeface="Arial" panose="020B0604020202020204" pitchFamily="34" charset="0"/>
                          <a:cs typeface="Arial" panose="020B0604020202020204" pitchFamily="34" charset="0"/>
                        </a:rPr>
                        <a:t>4. Contingency Fund</a:t>
                      </a:r>
                    </a:p>
                  </a:txBody>
                  <a:tcPr/>
                </a:tc>
                <a:tc>
                  <a:txBody>
                    <a:bodyPr/>
                    <a:lstStyle/>
                    <a:p>
                      <a:r>
                        <a:rPr lang="en-GB" sz="1400" dirty="0">
                          <a:latin typeface="Arial" panose="020B0604020202020204" pitchFamily="34" charset="0"/>
                          <a:cs typeface="Arial" panose="020B0604020202020204" pitchFamily="34" charset="0"/>
                        </a:rPr>
                        <a:t>5.Total Budget</a:t>
                      </a:r>
                    </a:p>
                  </a:txBody>
                  <a:tcPr/>
                </a:tc>
                <a:extLst>
                  <a:ext uri="{0D108BD9-81ED-4DB2-BD59-A6C34878D82A}">
                    <a16:rowId xmlns:a16="http://schemas.microsoft.com/office/drawing/2014/main" val="4107538972"/>
                  </a:ext>
                </a:extLst>
              </a:tr>
              <a:tr h="12104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High-quality car security cameras: £40,000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Monitoring service (if required): £3,000/year.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Permits and regulatory compliance: £2,000.</a:t>
                      </a:r>
                    </a:p>
                    <a:p>
                      <a:endParaRPr lang="en-GB" sz="1400" dirty="0">
                        <a:latin typeface="Arial" panose="020B0604020202020204" pitchFamily="34" charset="0"/>
                        <a:cs typeface="Arial" panose="020B0604020202020204" pitchFamily="34" charset="0"/>
                      </a:endParaRPr>
                    </a:p>
                  </a:txBody>
                  <a:tcPr/>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Set aside about 10% of the budget for unexpected expenses: £10,000.</a:t>
                      </a:r>
                    </a:p>
                    <a:p>
                      <a:r>
                        <a:rPr lang="en-GB" sz="1400" kern="1200" dirty="0">
                          <a:solidFill>
                            <a:schemeClr val="dk1"/>
                          </a:solidFill>
                          <a:effectLst/>
                          <a:latin typeface="Arial" panose="020B0604020202020204" pitchFamily="34" charset="0"/>
                          <a:ea typeface="+mn-ea"/>
                          <a:cs typeface="Arial" panose="020B0604020202020204" pitchFamily="34" charset="0"/>
                        </a:rPr>
                        <a:t>Total Budget: £100,000</a:t>
                      </a:r>
                    </a:p>
                    <a:p>
                      <a:endParaRPr lang="en-GB" sz="1400" dirty="0">
                        <a:latin typeface="Arial" panose="020B0604020202020204" pitchFamily="34" charset="0"/>
                        <a:cs typeface="Arial" panose="020B0604020202020204" pitchFamily="34" charset="0"/>
                      </a:endParaRPr>
                    </a:p>
                  </a:txBody>
                  <a:tcPr/>
                </a:tc>
                <a:tc>
                  <a:txBody>
                    <a:bodyPr/>
                    <a:lstStyle/>
                    <a:p>
                      <a:r>
                        <a:rPr lang="en-GB" sz="1400" dirty="0">
                          <a:latin typeface="Arial" panose="020B0604020202020204" pitchFamily="34" charset="0"/>
                          <a:cs typeface="Arial" panose="020B0604020202020204" pitchFamily="34" charset="0"/>
                        </a:rPr>
                        <a:t>£100,000</a:t>
                      </a:r>
                    </a:p>
                  </a:txBody>
                  <a:tcPr/>
                </a:tc>
                <a:extLst>
                  <a:ext uri="{0D108BD9-81ED-4DB2-BD59-A6C34878D82A}">
                    <a16:rowId xmlns:a16="http://schemas.microsoft.com/office/drawing/2014/main" val="1815616031"/>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Installation and setup: £10,000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Data storage and cloud backup: £6,000/year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Insurance (if required): £2,000/year.</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68271802"/>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Video storage server and equipment: £20,000</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Maintenance and support contract: £4,000/year</a:t>
                      </a:r>
                    </a:p>
                    <a:p>
                      <a:endParaRPr lang="en-GB" sz="14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Replacement and upgrades (every 5 years): £15,000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47591616"/>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Networking and cabling: £5,000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1419830"/>
                  </a:ext>
                </a:extLst>
              </a:tr>
              <a:tr h="7565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Arial" panose="020B0604020202020204" pitchFamily="34" charset="0"/>
                          <a:ea typeface="+mn-ea"/>
                          <a:cs typeface="Arial" panose="020B0604020202020204" pitchFamily="34" charset="0"/>
                        </a:rPr>
                        <a:t>Power backup (UPS, generators): £10,000</a:t>
                      </a:r>
                    </a:p>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05232971"/>
                  </a:ext>
                </a:extLst>
              </a:tr>
            </a:tbl>
          </a:graphicData>
        </a:graphic>
      </p:graphicFrame>
      <p:sp>
        <p:nvSpPr>
          <p:cNvPr id="3" name="TextBox 2">
            <a:extLst>
              <a:ext uri="{FF2B5EF4-FFF2-40B4-BE49-F238E27FC236}">
                <a16:creationId xmlns:a16="http://schemas.microsoft.com/office/drawing/2014/main" id="{EE07DE05-035F-E411-8DD8-7F0CA95AA300}"/>
              </a:ext>
            </a:extLst>
          </p:cNvPr>
          <p:cNvSpPr txBox="1"/>
          <p:nvPr/>
        </p:nvSpPr>
        <p:spPr>
          <a:xfrm>
            <a:off x="4661837" y="122972"/>
            <a:ext cx="712269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Financial Plan </a:t>
            </a:r>
          </a:p>
        </p:txBody>
      </p:sp>
    </p:spTree>
    <p:extLst>
      <p:ext uri="{BB962C8B-B14F-4D97-AF65-F5344CB8AC3E}">
        <p14:creationId xmlns:p14="http://schemas.microsoft.com/office/powerpoint/2010/main" val="1092064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9E37F202-6550-BC36-242B-9B8C0F68B22E}"/>
              </a:ext>
            </a:extLst>
          </p:cNvPr>
          <p:cNvSpPr>
            <a:spLocks noGrp="1"/>
          </p:cNvSpPr>
          <p:nvPr>
            <p:ph type="title"/>
          </p:nvPr>
        </p:nvSpPr>
        <p:spPr>
          <a:xfrm>
            <a:off x="486876" y="2032000"/>
            <a:ext cx="4513792" cy="2819398"/>
          </a:xfrm>
        </p:spPr>
        <p:txBody>
          <a:bodyPr vert="horz" lIns="91440" tIns="45720" rIns="91440" bIns="45720" rtlCol="0" anchor="b">
            <a:normAutofit/>
          </a:bodyPr>
          <a:lstStyle/>
          <a:p>
            <a:pPr algn="r"/>
            <a:r>
              <a:rPr lang="en-US" sz="4800">
                <a:solidFill>
                  <a:srgbClr val="FFFFFF"/>
                </a:solidFill>
              </a:rPr>
              <a:t>Thank you for your attention! </a:t>
            </a:r>
          </a:p>
        </p:txBody>
      </p:sp>
      <p:sp useBgFill="1">
        <p:nvSpPr>
          <p:cNvPr id="15"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7"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0" name="Straight Connector 19">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6" name="Graphic 5" descr="Smiling Face with No Fill">
            <a:extLst>
              <a:ext uri="{FF2B5EF4-FFF2-40B4-BE49-F238E27FC236}">
                <a16:creationId xmlns:a16="http://schemas.microsoft.com/office/drawing/2014/main" id="{C5FE024C-2BE5-8550-F171-E92D05392A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1263" y="2433919"/>
            <a:ext cx="3211160" cy="3211160"/>
          </a:xfrm>
          <a:prstGeom prst="rect">
            <a:avLst/>
          </a:prstGeom>
        </p:spPr>
      </p:pic>
    </p:spTree>
    <p:extLst>
      <p:ext uri="{BB962C8B-B14F-4D97-AF65-F5344CB8AC3E}">
        <p14:creationId xmlns:p14="http://schemas.microsoft.com/office/powerpoint/2010/main" val="272608231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02C4-8833-AB27-0C8B-A8838E28331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221F73-F809-F4F3-DDE0-297890A91AA9}"/>
              </a:ext>
            </a:extLst>
          </p:cNvPr>
          <p:cNvSpPr>
            <a:spLocks noGrp="1"/>
          </p:cNvSpPr>
          <p:nvPr>
            <p:ph idx="1"/>
          </p:nvPr>
        </p:nvSpPr>
        <p:spPr>
          <a:xfrm>
            <a:off x="685801" y="2449638"/>
            <a:ext cx="10131425" cy="3649133"/>
          </a:xfrm>
        </p:spPr>
        <p:txBody>
          <a:bodyPr>
            <a:normAutofit fontScale="62500" lnSpcReduction="20000"/>
          </a:bodyPr>
          <a:lstStyle/>
          <a:p>
            <a:r>
              <a:rPr lang="en-GB" sz="19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https://support.ring.com/hc/en-us/articles/11987674603668</a:t>
            </a:r>
            <a:endParaRPr lang="en-GB" sz="1900" dirty="0">
              <a:latin typeface="Arial" panose="020B0604020202020204" pitchFamily="34" charset="0"/>
              <a:cs typeface="Arial" panose="020B0604020202020204" pitchFamily="34" charset="0"/>
            </a:endParaRPr>
          </a:p>
          <a:p>
            <a:r>
              <a:rPr lang="en-GB" sz="1900" b="0" i="0" dirty="0">
                <a:effectLst/>
                <a:latin typeface="Arial" panose="020B0604020202020204" pitchFamily="34" charset="0"/>
                <a:cs typeface="Arial" panose="020B0604020202020204" pitchFamily="34" charset="0"/>
              </a:rPr>
              <a:t>Paladino, B. (2010). </a:t>
            </a:r>
            <a:r>
              <a:rPr lang="en-GB" sz="1900" b="0" i="1" dirty="0">
                <a:effectLst/>
                <a:latin typeface="Arial" panose="020B0604020202020204" pitchFamily="34" charset="0"/>
                <a:cs typeface="Arial" panose="020B0604020202020204" pitchFamily="34" charset="0"/>
              </a:rPr>
              <a:t>Innovative Corporate Performance Management</a:t>
            </a:r>
            <a:r>
              <a:rPr lang="en-GB" sz="1900" b="0" i="0" dirty="0">
                <a:effectLst/>
                <a:latin typeface="Arial" panose="020B0604020202020204" pitchFamily="34" charset="0"/>
                <a:cs typeface="Arial" panose="020B0604020202020204" pitchFamily="34" charset="0"/>
              </a:rPr>
              <a:t>. John Wiley &amp; Sons.</a:t>
            </a:r>
            <a:endParaRPr lang="en-GB" sz="1900" dirty="0">
              <a:latin typeface="Arial" panose="020B0604020202020204" pitchFamily="34" charset="0"/>
              <a:cs typeface="Arial" panose="020B0604020202020204" pitchFamily="34" charset="0"/>
            </a:endParaRPr>
          </a:p>
          <a:p>
            <a:pPr algn="l"/>
            <a:r>
              <a:rPr lang="en-GB" sz="1900" b="0" i="0" dirty="0">
                <a:effectLst/>
                <a:latin typeface="Arial" panose="020B0604020202020204" pitchFamily="34" charset="0"/>
                <a:cs typeface="Arial" panose="020B0604020202020204" pitchFamily="34" charset="0"/>
              </a:rPr>
              <a:t>Kerzner, H. (2017). </a:t>
            </a:r>
            <a:r>
              <a:rPr lang="en-GB" sz="1900" b="0" i="1" dirty="0">
                <a:effectLst/>
                <a:latin typeface="Arial" panose="020B0604020202020204" pitchFamily="34" charset="0"/>
                <a:cs typeface="Arial" panose="020B0604020202020204" pitchFamily="34" charset="0"/>
              </a:rPr>
              <a:t>Project management : a systems approach to planning, scheduling, and controlling</a:t>
            </a:r>
            <a:r>
              <a:rPr lang="en-GB" sz="1900" b="0" i="0" dirty="0">
                <a:effectLst/>
                <a:latin typeface="Arial" panose="020B0604020202020204" pitchFamily="34" charset="0"/>
                <a:cs typeface="Arial" panose="020B0604020202020204" pitchFamily="34" charset="0"/>
              </a:rPr>
              <a:t>. Hoboken, N.J.: John Wiley &amp; Sons.</a:t>
            </a:r>
          </a:p>
          <a:p>
            <a:pPr algn="l"/>
            <a:r>
              <a:rPr lang="en-GB" sz="1900" b="0" i="0" dirty="0">
                <a:solidFill>
                  <a:srgbClr val="000000"/>
                </a:solidFill>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Ramjee</a:t>
            </a:r>
            <a:r>
              <a:rPr lang="en-GB" sz="1900" b="0" i="0" dirty="0">
                <a:effectLst/>
                <a:latin typeface="Arial" panose="020B0604020202020204" pitchFamily="34" charset="0"/>
                <a:cs typeface="Arial" panose="020B0604020202020204" pitchFamily="34" charset="0"/>
              </a:rPr>
              <a:t> Prasad, Sudhir Dixit, Richard Van Nee, </a:t>
            </a:r>
            <a:r>
              <a:rPr lang="en-GB" sz="1900" b="0" i="0" dirty="0" err="1">
                <a:effectLst/>
                <a:latin typeface="Arial" panose="020B0604020202020204" pitchFamily="34" charset="0"/>
                <a:cs typeface="Arial" panose="020B0604020202020204" pitchFamily="34" charset="0"/>
              </a:rPr>
              <a:t>Tero</a:t>
            </a:r>
            <a:r>
              <a:rPr lang="en-GB" sz="1900" b="0" i="0" dirty="0">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Ojanpera</a:t>
            </a:r>
            <a:r>
              <a:rPr lang="en-GB" sz="1900" b="0" i="0" dirty="0">
                <a:effectLst/>
                <a:latin typeface="Arial" panose="020B0604020202020204" pitchFamily="34" charset="0"/>
                <a:cs typeface="Arial" panose="020B0604020202020204" pitchFamily="34" charset="0"/>
              </a:rPr>
              <a:t> and </a:t>
            </a:r>
            <a:r>
              <a:rPr lang="en-GB" sz="1900" b="0" i="0" dirty="0" err="1">
                <a:effectLst/>
                <a:latin typeface="Arial" panose="020B0604020202020204" pitchFamily="34" charset="0"/>
                <a:cs typeface="Arial" panose="020B0604020202020204" pitchFamily="34" charset="0"/>
              </a:rPr>
              <a:t>Springerlink</a:t>
            </a:r>
            <a:r>
              <a:rPr lang="en-GB" sz="1900" b="0" i="0" dirty="0">
                <a:effectLst/>
                <a:latin typeface="Arial" panose="020B0604020202020204" pitchFamily="34" charset="0"/>
                <a:cs typeface="Arial" panose="020B0604020202020204" pitchFamily="34" charset="0"/>
              </a:rPr>
              <a:t> (Online Service (2011). </a:t>
            </a:r>
            <a:r>
              <a:rPr lang="en-GB" sz="1900" b="0" i="1" dirty="0">
                <a:effectLst/>
                <a:latin typeface="Arial" panose="020B0604020202020204" pitchFamily="34" charset="0"/>
                <a:cs typeface="Arial" panose="020B0604020202020204" pitchFamily="34" charset="0"/>
              </a:rPr>
              <a:t>Globalization of Mobile and Wireless Communications : Today and in 2020</a:t>
            </a:r>
            <a:r>
              <a:rPr lang="en-GB" sz="1900" b="0" i="0" dirty="0">
                <a:effectLst/>
                <a:latin typeface="Arial" panose="020B0604020202020204" pitchFamily="34" charset="0"/>
                <a:cs typeface="Arial" panose="020B0604020202020204" pitchFamily="34" charset="0"/>
              </a:rPr>
              <a:t>. Dordrecht: Springer Netherlands.</a:t>
            </a:r>
          </a:p>
          <a:p>
            <a:pPr algn="l"/>
            <a:r>
              <a:rPr lang="en-GB" sz="1900" b="0" i="0" dirty="0">
                <a:effectLst/>
                <a:latin typeface="Arial" panose="020B0604020202020204" pitchFamily="34" charset="0"/>
                <a:cs typeface="Arial" panose="020B0604020202020204" pitchFamily="34" charset="0"/>
              </a:rPr>
              <a:t>‌</a:t>
            </a:r>
            <a:r>
              <a:rPr lang="en-GB" sz="1900" b="0" i="0" dirty="0">
                <a:solidFill>
                  <a:srgbClr val="000000"/>
                </a:solidFill>
                <a:effectLst/>
                <a:latin typeface="Arial" panose="020B0604020202020204" pitchFamily="34" charset="0"/>
                <a:cs typeface="Arial" panose="020B0604020202020204" pitchFamily="34" charset="0"/>
              </a:rPr>
              <a:t> </a:t>
            </a:r>
            <a:r>
              <a:rPr lang="en-GB" sz="1900" b="0" i="0" dirty="0" err="1">
                <a:effectLst/>
                <a:latin typeface="Arial" panose="020B0604020202020204" pitchFamily="34" charset="0"/>
                <a:cs typeface="Arial" panose="020B0604020202020204" pitchFamily="34" charset="0"/>
              </a:rPr>
              <a:t>Afuah</a:t>
            </a:r>
            <a:r>
              <a:rPr lang="en-GB" sz="1900" b="0" i="0" dirty="0">
                <a:effectLst/>
                <a:latin typeface="Arial" panose="020B0604020202020204" pitchFamily="34" charset="0"/>
                <a:cs typeface="Arial" panose="020B0604020202020204" pitchFamily="34" charset="0"/>
              </a:rPr>
              <a:t>, A. and Tucci, C.L. (2003). </a:t>
            </a:r>
            <a:r>
              <a:rPr lang="en-GB" sz="1900" b="0" i="1" dirty="0">
                <a:effectLst/>
                <a:latin typeface="Arial" panose="020B0604020202020204" pitchFamily="34" charset="0"/>
                <a:cs typeface="Arial" panose="020B0604020202020204" pitchFamily="34" charset="0"/>
              </a:rPr>
              <a:t>Internet business models and strategies : text and cases</a:t>
            </a:r>
            <a:r>
              <a:rPr lang="en-GB" sz="1900" b="0" i="0" dirty="0">
                <a:effectLst/>
                <a:latin typeface="Arial" panose="020B0604020202020204" pitchFamily="34" charset="0"/>
                <a:cs typeface="Arial" panose="020B0604020202020204" pitchFamily="34" charset="0"/>
              </a:rPr>
              <a:t>. Boston: </a:t>
            </a:r>
            <a:r>
              <a:rPr lang="en-GB" sz="1900" b="0" i="0" dirty="0" err="1">
                <a:effectLst/>
                <a:latin typeface="Arial" panose="020B0604020202020204" pitchFamily="34" charset="0"/>
                <a:cs typeface="Arial" panose="020B0604020202020204" pitchFamily="34" charset="0"/>
              </a:rPr>
              <a:t>Mcgraw-Hill</a:t>
            </a:r>
            <a:r>
              <a:rPr lang="en-GB" sz="1900" b="0" i="0" dirty="0">
                <a:effectLst/>
                <a:latin typeface="Arial" panose="020B0604020202020204" pitchFamily="34" charset="0"/>
                <a:cs typeface="Arial" panose="020B0604020202020204" pitchFamily="34" charset="0"/>
              </a:rPr>
              <a:t>.</a:t>
            </a:r>
          </a:p>
          <a:p>
            <a:pPr algn="l"/>
            <a:r>
              <a:rPr lang="en-GB" sz="1900" b="0" i="0" dirty="0">
                <a:effectLst/>
                <a:latin typeface="Arial" panose="020B0604020202020204" pitchFamily="34" charset="0"/>
                <a:cs typeface="Arial" panose="020B0604020202020204" pitchFamily="34" charset="0"/>
              </a:rPr>
              <a:t>‌ Joshi, M., Brahmi, M., </a:t>
            </a:r>
            <a:r>
              <a:rPr lang="en-GB" sz="1900" b="0" i="0" dirty="0" err="1">
                <a:effectLst/>
                <a:latin typeface="Arial" panose="020B0604020202020204" pitchFamily="34" charset="0"/>
                <a:cs typeface="Arial" panose="020B0604020202020204" pitchFamily="34" charset="0"/>
              </a:rPr>
              <a:t>Aldieri</a:t>
            </a:r>
            <a:r>
              <a:rPr lang="en-GB" sz="1900" b="0" i="0" dirty="0">
                <a:effectLst/>
                <a:latin typeface="Arial" panose="020B0604020202020204" pitchFamily="34" charset="0"/>
                <a:cs typeface="Arial" panose="020B0604020202020204" pitchFamily="34" charset="0"/>
              </a:rPr>
              <a:t>, L. and Vinci, C.P. (2023). </a:t>
            </a:r>
            <a:r>
              <a:rPr lang="en-GB" sz="1900" b="0" i="1" dirty="0">
                <a:effectLst/>
                <a:latin typeface="Arial" panose="020B0604020202020204" pitchFamily="34" charset="0"/>
                <a:cs typeface="Arial" panose="020B0604020202020204" pitchFamily="34" charset="0"/>
              </a:rPr>
              <a:t>Exploring Business Ecosystems and Innovation Capacity Building in Global Economics</a:t>
            </a:r>
            <a:r>
              <a:rPr lang="en-GB" sz="1900" b="0" i="0" dirty="0">
                <a:effectLst/>
                <a:latin typeface="Arial" panose="020B0604020202020204" pitchFamily="34" charset="0"/>
                <a:cs typeface="Arial" panose="020B0604020202020204" pitchFamily="34" charset="0"/>
              </a:rPr>
              <a:t>. IGI Global.</a:t>
            </a:r>
          </a:p>
          <a:p>
            <a:r>
              <a:rPr lang="en-GB" sz="1900" b="0" i="0" dirty="0">
                <a:solidFill>
                  <a:srgbClr val="000000"/>
                </a:solidFill>
                <a:effectLst/>
                <a:latin typeface="Arial" panose="020B0604020202020204" pitchFamily="34" charset="0"/>
                <a:cs typeface="Arial" panose="020B0604020202020204" pitchFamily="34" charset="0"/>
              </a:rPr>
              <a:t>‌</a:t>
            </a:r>
            <a:r>
              <a:rPr lang="en-GB" sz="1900" kern="150" dirty="0">
                <a:effectLst/>
                <a:latin typeface="Arial" panose="020B0604020202020204" pitchFamily="34" charset="0"/>
                <a:ea typeface="Calibri" panose="020F0502020204030204" pitchFamily="34" charset="0"/>
                <a:cs typeface="Arial" panose="020B0604020202020204" pitchFamily="34" charset="0"/>
              </a:rPr>
              <a:t>Gorman, J. (2023) </a:t>
            </a:r>
            <a:r>
              <a:rPr lang="en-GB" sz="1900" i="1" kern="150" dirty="0">
                <a:effectLst/>
                <a:latin typeface="Arial" panose="020B0604020202020204" pitchFamily="34" charset="0"/>
                <a:ea typeface="Calibri" panose="020F0502020204030204" pitchFamily="34" charset="0"/>
                <a:cs typeface="Arial" panose="020B0604020202020204" pitchFamily="34" charset="0"/>
              </a:rPr>
              <a:t>What is a Revenue Model?</a:t>
            </a:r>
            <a:r>
              <a:rPr lang="en-GB" sz="1900" kern="150" dirty="0">
                <a:effectLst/>
                <a:latin typeface="Arial" panose="020B0604020202020204" pitchFamily="34" charset="0"/>
                <a:ea typeface="Calibri" panose="020F0502020204030204" pitchFamily="34" charset="0"/>
                <a:cs typeface="Arial" panose="020B0604020202020204" pitchFamily="34" charset="0"/>
              </a:rPr>
              <a:t>, </a:t>
            </a:r>
            <a:r>
              <a:rPr lang="en-GB" sz="1900" i="1" kern="150" dirty="0">
                <a:effectLst/>
                <a:latin typeface="Arial" panose="020B0604020202020204" pitchFamily="34" charset="0"/>
                <a:ea typeface="Calibri" panose="020F0502020204030204" pitchFamily="34" charset="0"/>
                <a:cs typeface="Arial" panose="020B0604020202020204" pitchFamily="34" charset="0"/>
              </a:rPr>
              <a:t>York IE</a:t>
            </a:r>
            <a:r>
              <a:rPr lang="en-GB" sz="1900" kern="150" dirty="0">
                <a:effectLst/>
                <a:latin typeface="Arial" panose="020B0604020202020204" pitchFamily="34" charset="0"/>
                <a:ea typeface="Calibri" panose="020F0502020204030204" pitchFamily="34" charset="0"/>
                <a:cs typeface="Arial" panose="020B0604020202020204" pitchFamily="34" charset="0"/>
              </a:rPr>
              <a:t>. Available at: https://york.ie/5-types-of-revenue-models-for-startups/ (Accessed: 22 October 2023).</a:t>
            </a:r>
          </a:p>
          <a:p>
            <a:r>
              <a:rPr lang="en-GB" sz="1900" kern="150" dirty="0">
                <a:effectLst/>
                <a:latin typeface="Arial" panose="020B0604020202020204" pitchFamily="34" charset="0"/>
                <a:ea typeface="Calibri" panose="020F0502020204030204" pitchFamily="34" charset="0"/>
                <a:cs typeface="Arial" panose="020B0604020202020204" pitchFamily="34" charset="0"/>
              </a:rPr>
              <a:t>Grable, J. E., &amp; Sages, R. A. (Eds.). (2015). Financial planning process. Financial Planning Competency Handbook, 51-62.</a:t>
            </a:r>
          </a:p>
          <a:p>
            <a:r>
              <a:rPr lang="en-GB" sz="1900" kern="150" dirty="0">
                <a:effectLst/>
                <a:latin typeface="Arial" panose="020B0604020202020204" pitchFamily="34" charset="0"/>
                <a:ea typeface="Calibri" panose="020F0502020204030204" pitchFamily="34" charset="0"/>
                <a:cs typeface="Arial" panose="020B0604020202020204" pitchFamily="34" charset="0"/>
              </a:rPr>
              <a:t>Vehicle Security Systems Market ,Accessed on 18/10/2023,Available at https://www.omrglobal.com/industry-reports/vehicle-security-systems-market</a:t>
            </a:r>
          </a:p>
          <a:p>
            <a:r>
              <a:rPr lang="en-GB" sz="1900" kern="150" dirty="0">
                <a:effectLst/>
                <a:latin typeface="Arial" panose="020B0604020202020204" pitchFamily="34" charset="0"/>
                <a:ea typeface="Calibri" panose="020F0502020204030204" pitchFamily="34" charset="0"/>
                <a:cs typeface="Arial" panose="020B0604020202020204" pitchFamily="34" charset="0"/>
              </a:rPr>
              <a:t>Clarke, R. V., &amp; Mayhew, P. (1994). Parking patterns and car theft risks: Policy-relevant findings from the British Crime Survey. Crime prevention studies, 3(1), 91-107.</a:t>
            </a:r>
          </a:p>
          <a:p>
            <a:endParaRPr lang="en-GB" sz="1900" kern="150" dirty="0">
              <a:effectLst/>
              <a:latin typeface="Arial" panose="020B0604020202020204" pitchFamily="34" charset="0"/>
              <a:ea typeface="Calibri" panose="020F0502020204030204" pitchFamily="34" charset="0"/>
              <a:cs typeface="Arial" panose="020B0604020202020204" pitchFamily="34" charset="0"/>
            </a:endParaRPr>
          </a:p>
          <a:p>
            <a:endParaRPr lang="en-GB" sz="1900" kern="150" dirty="0">
              <a:effectLst/>
              <a:latin typeface="Arial" panose="020B0604020202020204" pitchFamily="34" charset="0"/>
              <a:ea typeface="Calibri" panose="020F0502020204030204" pitchFamily="34" charset="0"/>
              <a:cs typeface="Arial" panose="020B0604020202020204" pitchFamily="34" charset="0"/>
            </a:endParaRPr>
          </a:p>
          <a:p>
            <a:pPr marL="0" indent="0" algn="l">
              <a:buNone/>
            </a:pPr>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8362708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3" ma:contentTypeDescription="Create a new document." ma:contentTypeScope="" ma:versionID="ee719614bbfaa4d3b74761851d07041e">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97849088b02bf71b3c3f32db9b68c21"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93912FA5-81CC-420D-8BE6-13035DB0B8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49E8880-B4DD-4E78-A070-7B9405202BD6}">
  <ds:schemaRefs>
    <ds:schemaRef ds:uri="http://schemas.microsoft.com/sharepoint/v3/contenttype/forms"/>
  </ds:schemaRefs>
</ds:datastoreItem>
</file>

<file path=customXml/itemProps3.xml><?xml version="1.0" encoding="utf-8"?>
<ds:datastoreItem xmlns:ds="http://schemas.openxmlformats.org/officeDocument/2006/customXml" ds:itemID="{8C6B15EC-BEFF-4EF1-AECD-8FBE5463E056}">
  <ds:schemaRefs>
    <ds:schemaRef ds:uri="http://purl.org/dc/terms/"/>
    <ds:schemaRef ds:uri="90b58af8-24e5-4252-ab67-b2f2985aee88"/>
    <ds:schemaRef ds:uri="http://purl.org/dc/elements/1.1/"/>
    <ds:schemaRef ds:uri="http://schemas.microsoft.com/office/2006/metadata/properties"/>
    <ds:schemaRef ds:uri="http://schemas.microsoft.com/office/2006/documentManagement/types"/>
    <ds:schemaRef ds:uri="be49ff73-cec0-4379-9da8-63ff3cc411bb"/>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0</TotalTime>
  <Words>1742</Words>
  <Application>Microsoft Office PowerPoint</Application>
  <PresentationFormat>Widescreen</PresentationFormat>
  <Paragraphs>137</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Equip-Light</vt:lpstr>
      <vt:lpstr>Roboto</vt:lpstr>
      <vt:lpstr>Times New Roman</vt:lpstr>
      <vt:lpstr>Wingdings</vt:lpstr>
      <vt:lpstr>Celestial</vt:lpstr>
      <vt:lpstr>Proposal pitch presentation </vt:lpstr>
      <vt:lpstr>Smart Car Camera</vt:lpstr>
      <vt:lpstr>Car theft </vt:lpstr>
      <vt:lpstr>PowerPoint Presentation</vt:lpstr>
      <vt:lpstr>Target Market &amp; Opportunity</vt:lpstr>
      <vt:lpstr>Product model</vt:lpstr>
      <vt:lpstr>Business Model</vt:lpstr>
      <vt:lpstr>Business Model</vt:lpstr>
      <vt:lpstr>PowerPoint Presentation</vt:lpstr>
      <vt:lpstr>The solution</vt:lpstr>
      <vt:lpstr>PowerPoint Presentation</vt:lpstr>
      <vt:lpstr>Revenue Model</vt:lpstr>
      <vt:lpstr>PowerPoint Presentation</vt:lpstr>
      <vt:lpstr>Marketing and Sale strategy </vt:lpstr>
      <vt:lpstr>PowerPoint Presentation</vt:lpstr>
      <vt:lpstr>PowerPoint Presentation</vt:lpstr>
      <vt:lpstr>Thank you for your attention!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pitch presentation</dc:title>
  <dc:creator>Mariana Codreanu</dc:creator>
  <cp:lastModifiedBy>Elisa Pop (2109184)</cp:lastModifiedBy>
  <cp:revision>3</cp:revision>
  <dcterms:created xsi:type="dcterms:W3CDTF">2023-10-21T06:43:27Z</dcterms:created>
  <dcterms:modified xsi:type="dcterms:W3CDTF">2023-10-23T21:27:30Z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