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69" r:id="rId5"/>
    <p:sldId id="259" r:id="rId6"/>
    <p:sldId id="264" r:id="rId7"/>
    <p:sldId id="266" r:id="rId8"/>
    <p:sldId id="267" r:id="rId9"/>
    <p:sldId id="268" r:id="rId10"/>
    <p:sldId id="260" r:id="rId11"/>
    <p:sldId id="270" r:id="rId12"/>
    <p:sldId id="261" r:id="rId13"/>
    <p:sldId id="262" r:id="rId14"/>
    <p:sldId id="265" r:id="rId15"/>
    <p:sldId id="271"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a:t>Click to edit Master title style</a:t>
            </a:r>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4E50284-485A-4214-9658-63CD4D6F7CD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E50284-485A-4214-9658-63CD4D6F7CD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E50284-485A-4214-9658-63CD4D6F7CD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a:t>Click to edit Master title style</a:t>
            </a:r>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4E50284-485A-4214-9658-63CD4D6F7CD6}"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4E50284-485A-4214-9658-63CD4D6F7CD6}" type="datetimeFigureOut">
              <a:rPr lang="en-GB" smtClean="0"/>
              <a:t>23/10/2018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4E50284-485A-4214-9658-63CD4D6F7CD6}" type="datetimeFigureOut">
              <a:rPr lang="en-GB" smtClean="0"/>
              <a:t>23/10/2018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E50284-485A-4214-9658-63CD4D6F7CD6}" type="datetimeFigureOut">
              <a:rPr lang="en-GB" smtClean="0"/>
              <a:t>23/10/2018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4E50284-485A-4214-9658-63CD4D6F7CD6}"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a:t>Click to edit Master title style</a:t>
            </a:r>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4E50284-485A-4214-9658-63CD4D6F7CD6}"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B9D653-5C56-4959-B9FF-07A6E549CAAB}" type="slidenum">
              <a:rPr lang="en-GB" smtClean="0"/>
              <a:t>‹#›</a:t>
            </a:fld>
            <a:endParaRPr lang="en-GB"/>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E50284-485A-4214-9658-63CD4D6F7CD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E50284-485A-4214-9658-63CD4D6F7CD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B9D653-5C56-4959-B9FF-07A6E549CAA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94E50284-485A-4214-9658-63CD4D6F7CD6}" type="datetimeFigureOut">
              <a:rPr lang="en-GB" smtClean="0"/>
              <a:t>23/10/2018</a:t>
            </a:fld>
            <a:endParaRPr lang="en-GB"/>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CBB9D653-5C56-4959-B9FF-07A6E549CAA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guardian.com/teacher-network/2017/feb/24/parents-involved-school-teaching-engagement" TargetMode="External"/><Relationship Id="rId2" Type="http://schemas.openxmlformats.org/officeDocument/2006/relationships/hyperlink" Target="https://www.estyn.gov.wales/sites/default/files/documents/Involving%20parents%20-%20en.pdf" TargetMode="External"/><Relationship Id="rId1" Type="http://schemas.openxmlformats.org/officeDocument/2006/relationships/slideLayout" Target="../slideLayouts/slideLayout2.xml"/><Relationship Id="rId6" Type="http://schemas.openxmlformats.org/officeDocument/2006/relationships/hyperlink" Target="https://www.swansea.gov.uk/flyingstart" TargetMode="External"/><Relationship Id="rId5" Type="http://schemas.openxmlformats.org/officeDocument/2006/relationships/hyperlink" Target="https://gov.wales/docs/dcells/publications/150225-successful-futures-en.pdf" TargetMode="External"/><Relationship Id="rId4" Type="http://schemas.openxmlformats.org/officeDocument/2006/relationships/hyperlink" Target="http://learning.gov.wales/docs/learningwales/publications/150803-fp-framework-e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6">
                <a:lumMod val="50000"/>
              </a:schemeClr>
            </a:gs>
            <a:gs pos="88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57412" y="3307355"/>
            <a:ext cx="7069210" cy="1921845"/>
          </a:xfrm>
        </p:spPr>
        <p:txBody>
          <a:bodyPr/>
          <a:lstStyle/>
          <a:p>
            <a:r>
              <a:rPr lang="en-GB" sz="8000" dirty="0"/>
              <a:t>Family School</a:t>
            </a:r>
          </a:p>
        </p:txBody>
      </p:sp>
      <p:sp>
        <p:nvSpPr>
          <p:cNvPr id="3" name="Subtitle 2"/>
          <p:cNvSpPr>
            <a:spLocks noGrp="1"/>
          </p:cNvSpPr>
          <p:nvPr>
            <p:ph type="subTitle" idx="1"/>
          </p:nvPr>
        </p:nvSpPr>
        <p:spPr>
          <a:xfrm>
            <a:off x="1057412" y="5085184"/>
            <a:ext cx="7069210" cy="553616"/>
          </a:xfrm>
        </p:spPr>
        <p:txBody>
          <a:bodyPr>
            <a:normAutofit/>
          </a:bodyPr>
          <a:lstStyle/>
          <a:p>
            <a:r>
              <a:rPr lang="en-GB" dirty="0"/>
              <a:t>Lynda Westhead P151589</a:t>
            </a:r>
          </a:p>
          <a:p>
            <a:endParaRPr lang="en-GB" dirty="0"/>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7412" y="542261"/>
            <a:ext cx="7114987" cy="3222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762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6">
                <a:lumMod val="75000"/>
              </a:schemeClr>
            </a:gs>
            <a:gs pos="100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Introducing Family School:</a:t>
            </a:r>
            <a:br>
              <a:rPr lang="en-GB" b="1" dirty="0"/>
            </a:br>
            <a:r>
              <a:rPr lang="en-GB" b="1" dirty="0"/>
              <a:t>The inspiration behind the concept</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276872"/>
            <a:ext cx="4574456"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2132856"/>
            <a:ext cx="2160240"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2654" y="4293094"/>
            <a:ext cx="3219450"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4572000" y="4437112"/>
            <a:ext cx="3676795" cy="1854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23666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3">
                <a:lumMod val="75000"/>
              </a:schemeClr>
            </a:gs>
            <a:gs pos="100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4"/>
            <a:ext cx="7125113" cy="4985524"/>
          </a:xfrm>
        </p:spPr>
        <p:txBody>
          <a:bodyPr/>
          <a:lstStyle/>
          <a:p>
            <a:r>
              <a:rPr lang="en-GB" sz="7200" dirty="0"/>
              <a:t>Who is Family School for?</a:t>
            </a:r>
          </a:p>
        </p:txBody>
      </p:sp>
      <p:sp>
        <p:nvSpPr>
          <p:cNvPr id="3" name="Content Placeholder 2"/>
          <p:cNvSpPr>
            <a:spLocks noGrp="1"/>
          </p:cNvSpPr>
          <p:nvPr>
            <p:ph idx="1"/>
          </p:nvPr>
        </p:nvSpPr>
        <p:spPr>
          <a:xfrm>
            <a:off x="1009443" y="1807361"/>
            <a:ext cx="7125112" cy="4051437"/>
          </a:xfrm>
        </p:spPr>
        <p:txBody>
          <a:bodyPr/>
          <a:lstStyle/>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153312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5"/>
            <a:ext cx="7125113" cy="593035"/>
          </a:xfrm>
        </p:spPr>
        <p:txBody>
          <a:bodyPr/>
          <a:lstStyle/>
          <a:p>
            <a:br>
              <a:rPr lang="en-GB" dirty="0"/>
            </a:br>
            <a:endParaRPr lang="en-GB" dirty="0"/>
          </a:p>
        </p:txBody>
      </p:sp>
      <p:sp>
        <p:nvSpPr>
          <p:cNvPr id="3" name="Content Placeholder 2"/>
          <p:cNvSpPr>
            <a:spLocks noGrp="1"/>
          </p:cNvSpPr>
          <p:nvPr>
            <p:ph idx="1"/>
          </p:nvPr>
        </p:nvSpPr>
        <p:spPr/>
        <p:txBody>
          <a:bodyPr/>
          <a:lstStyle/>
          <a:p>
            <a:endParaRPr lang="en-GB" dirty="0"/>
          </a:p>
          <a:p>
            <a:endParaRPr lang="en-GB" dirty="0"/>
          </a:p>
        </p:txBody>
      </p:sp>
      <p:pic>
        <p:nvPicPr>
          <p:cNvPr id="5" name="Picture 4"/>
          <p:cNvPicPr>
            <a:picLocks noChangeAspect="1"/>
          </p:cNvPicPr>
          <p:nvPr/>
        </p:nvPicPr>
        <p:blipFill>
          <a:blip r:embed="rId2"/>
          <a:stretch>
            <a:fillRect/>
          </a:stretch>
        </p:blipFill>
        <p:spPr>
          <a:xfrm>
            <a:off x="611560" y="260648"/>
            <a:ext cx="3600400" cy="3196356"/>
          </a:xfrm>
          <a:prstGeom prst="rect">
            <a:avLst/>
          </a:prstGeom>
        </p:spPr>
      </p:pic>
      <p:pic>
        <p:nvPicPr>
          <p:cNvPr id="6" name="Picture 5"/>
          <p:cNvPicPr>
            <a:picLocks noChangeAspect="1"/>
          </p:cNvPicPr>
          <p:nvPr/>
        </p:nvPicPr>
        <p:blipFill>
          <a:blip r:embed="rId3"/>
          <a:stretch>
            <a:fillRect/>
          </a:stretch>
        </p:blipFill>
        <p:spPr>
          <a:xfrm>
            <a:off x="4633216" y="260647"/>
            <a:ext cx="3771329" cy="3196357"/>
          </a:xfrm>
          <a:prstGeom prst="rect">
            <a:avLst/>
          </a:prstGeom>
        </p:spPr>
      </p:pic>
      <p:pic>
        <p:nvPicPr>
          <p:cNvPr id="7" name="Picture 6"/>
          <p:cNvPicPr>
            <a:picLocks noChangeAspect="1"/>
          </p:cNvPicPr>
          <p:nvPr/>
        </p:nvPicPr>
        <p:blipFill>
          <a:blip r:embed="rId4"/>
          <a:stretch>
            <a:fillRect/>
          </a:stretch>
        </p:blipFill>
        <p:spPr>
          <a:xfrm>
            <a:off x="4860032" y="3933056"/>
            <a:ext cx="3807523" cy="2633489"/>
          </a:xfrm>
          <a:prstGeom prst="rect">
            <a:avLst/>
          </a:prstGeom>
        </p:spPr>
      </p:pic>
      <p:pic>
        <p:nvPicPr>
          <p:cNvPr id="9" name="Picture 8"/>
          <p:cNvPicPr>
            <a:picLocks noChangeAspect="1"/>
          </p:cNvPicPr>
          <p:nvPr/>
        </p:nvPicPr>
        <p:blipFill>
          <a:blip r:embed="rId5"/>
          <a:stretch>
            <a:fillRect/>
          </a:stretch>
        </p:blipFill>
        <p:spPr>
          <a:xfrm>
            <a:off x="662706" y="3519400"/>
            <a:ext cx="3498108" cy="3073941"/>
          </a:xfrm>
          <a:prstGeom prst="rect">
            <a:avLst/>
          </a:prstGeom>
        </p:spPr>
      </p:pic>
      <p:pic>
        <p:nvPicPr>
          <p:cNvPr id="10" name="Picture 9"/>
          <p:cNvPicPr>
            <a:picLocks noChangeAspect="1"/>
          </p:cNvPicPr>
          <p:nvPr/>
        </p:nvPicPr>
        <p:blipFill>
          <a:blip r:embed="rId6"/>
          <a:stretch>
            <a:fillRect/>
          </a:stretch>
        </p:blipFill>
        <p:spPr>
          <a:xfrm>
            <a:off x="3203329" y="2496231"/>
            <a:ext cx="2737341" cy="1865538"/>
          </a:xfrm>
          <a:prstGeom prst="rect">
            <a:avLst/>
          </a:prstGeom>
        </p:spPr>
      </p:pic>
    </p:spTree>
    <p:extLst>
      <p:ext uri="{BB962C8B-B14F-4D97-AF65-F5344CB8AC3E}">
        <p14:creationId xmlns:p14="http://schemas.microsoft.com/office/powerpoint/2010/main" val="1722052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lumMod val="65000"/>
              </a:schemeClr>
            </a:gs>
            <a:gs pos="100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4"/>
            <a:ext cx="7125113" cy="4841508"/>
          </a:xfrm>
        </p:spPr>
        <p:txBody>
          <a:bodyPr/>
          <a:lstStyle/>
          <a:p>
            <a:r>
              <a:rPr lang="en-GB" sz="7200" dirty="0"/>
              <a:t>Why do we need Family School? </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spTree>
    <p:extLst>
      <p:ext uri="{BB962C8B-B14F-4D97-AF65-F5344CB8AC3E}">
        <p14:creationId xmlns:p14="http://schemas.microsoft.com/office/powerpoint/2010/main" val="5671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645E9-EDEA-48EC-8112-A052A5FCB261}"/>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F8803BBD-85C3-4A11-BB64-6C679288FC96}"/>
              </a:ext>
            </a:extLst>
          </p:cNvPr>
          <p:cNvPicPr>
            <a:picLocks noGrp="1" noChangeAspect="1"/>
          </p:cNvPicPr>
          <p:nvPr>
            <p:ph idx="1"/>
          </p:nvPr>
        </p:nvPicPr>
        <p:blipFill>
          <a:blip r:embed="rId2"/>
          <a:stretch>
            <a:fillRect/>
          </a:stretch>
        </p:blipFill>
        <p:spPr>
          <a:xfrm>
            <a:off x="1009442" y="675724"/>
            <a:ext cx="7306974" cy="5183739"/>
          </a:xfrm>
          <a:prstGeom prst="rect">
            <a:avLst/>
          </a:prstGeom>
        </p:spPr>
      </p:pic>
    </p:spTree>
    <p:extLst>
      <p:ext uri="{BB962C8B-B14F-4D97-AF65-F5344CB8AC3E}">
        <p14:creationId xmlns:p14="http://schemas.microsoft.com/office/powerpoint/2010/main" val="725441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F1643-FF8B-4493-9ABE-2BDE8D97C840}"/>
              </a:ext>
            </a:extLst>
          </p:cNvPr>
          <p:cNvSpPr>
            <a:spLocks noGrp="1"/>
          </p:cNvSpPr>
          <p:nvPr>
            <p:ph type="title"/>
          </p:nvPr>
        </p:nvSpPr>
        <p:spPr/>
        <p:txBody>
          <a:bodyPr/>
          <a:lstStyle/>
          <a:p>
            <a:endParaRPr lang="en-GB" dirty="0"/>
          </a:p>
        </p:txBody>
      </p:sp>
      <p:pic>
        <p:nvPicPr>
          <p:cNvPr id="4" name="Content Placeholder 3">
            <a:extLst>
              <a:ext uri="{FF2B5EF4-FFF2-40B4-BE49-F238E27FC236}">
                <a16:creationId xmlns:a16="http://schemas.microsoft.com/office/drawing/2014/main" id="{040A20AB-94ED-4A5C-8F47-529122F4FA2C}"/>
              </a:ext>
            </a:extLst>
          </p:cNvPr>
          <p:cNvPicPr>
            <a:picLocks noGrp="1" noChangeAspect="1"/>
          </p:cNvPicPr>
          <p:nvPr>
            <p:ph idx="1"/>
          </p:nvPr>
        </p:nvPicPr>
        <p:blipFill>
          <a:blip r:embed="rId2"/>
          <a:stretch>
            <a:fillRect/>
          </a:stretch>
        </p:blipFill>
        <p:spPr>
          <a:xfrm>
            <a:off x="376605" y="482678"/>
            <a:ext cx="5260281" cy="4052888"/>
          </a:xfrm>
          <a:prstGeom prst="rect">
            <a:avLst/>
          </a:prstGeom>
        </p:spPr>
      </p:pic>
      <p:pic>
        <p:nvPicPr>
          <p:cNvPr id="5" name="Picture 4">
            <a:extLst>
              <a:ext uri="{FF2B5EF4-FFF2-40B4-BE49-F238E27FC236}">
                <a16:creationId xmlns:a16="http://schemas.microsoft.com/office/drawing/2014/main" id="{C36E5FFD-E7D3-4DA4-B3E4-89D400F6A4B3}"/>
              </a:ext>
            </a:extLst>
          </p:cNvPr>
          <p:cNvPicPr>
            <a:picLocks noChangeAspect="1"/>
          </p:cNvPicPr>
          <p:nvPr/>
        </p:nvPicPr>
        <p:blipFill>
          <a:blip r:embed="rId3"/>
          <a:stretch>
            <a:fillRect/>
          </a:stretch>
        </p:blipFill>
        <p:spPr>
          <a:xfrm>
            <a:off x="5412139" y="672918"/>
            <a:ext cx="3355253" cy="3672408"/>
          </a:xfrm>
          <a:prstGeom prst="rect">
            <a:avLst/>
          </a:prstGeom>
        </p:spPr>
      </p:pic>
      <p:pic>
        <p:nvPicPr>
          <p:cNvPr id="6" name="Picture 5">
            <a:extLst>
              <a:ext uri="{FF2B5EF4-FFF2-40B4-BE49-F238E27FC236}">
                <a16:creationId xmlns:a16="http://schemas.microsoft.com/office/drawing/2014/main" id="{C43C50D9-B1E3-4B1E-BDB7-55F1C427A74F}"/>
              </a:ext>
            </a:extLst>
          </p:cNvPr>
          <p:cNvPicPr>
            <a:picLocks noChangeAspect="1"/>
          </p:cNvPicPr>
          <p:nvPr/>
        </p:nvPicPr>
        <p:blipFill>
          <a:blip r:embed="rId4"/>
          <a:stretch>
            <a:fillRect/>
          </a:stretch>
        </p:blipFill>
        <p:spPr>
          <a:xfrm>
            <a:off x="1259631" y="3933057"/>
            <a:ext cx="6552729" cy="2592288"/>
          </a:xfrm>
          <a:prstGeom prst="rect">
            <a:avLst/>
          </a:prstGeom>
        </p:spPr>
      </p:pic>
    </p:spTree>
    <p:extLst>
      <p:ext uri="{BB962C8B-B14F-4D97-AF65-F5344CB8AC3E}">
        <p14:creationId xmlns:p14="http://schemas.microsoft.com/office/powerpoint/2010/main" val="2963698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6BB87-8BF5-4D80-BD26-836E18B3FBEC}"/>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A1D2D920-D0A4-45A6-B7AB-4D5B4AAB50F8}"/>
              </a:ext>
            </a:extLst>
          </p:cNvPr>
          <p:cNvPicPr>
            <a:picLocks noGrp="1" noChangeAspect="1"/>
          </p:cNvPicPr>
          <p:nvPr>
            <p:ph idx="1"/>
          </p:nvPr>
        </p:nvPicPr>
        <p:blipFill>
          <a:blip r:embed="rId2"/>
          <a:stretch>
            <a:fillRect/>
          </a:stretch>
        </p:blipFill>
        <p:spPr>
          <a:xfrm>
            <a:off x="445350" y="675724"/>
            <a:ext cx="4382249" cy="4052888"/>
          </a:xfrm>
          <a:prstGeom prst="rect">
            <a:avLst/>
          </a:prstGeom>
        </p:spPr>
      </p:pic>
      <p:pic>
        <p:nvPicPr>
          <p:cNvPr id="5" name="Picture 4">
            <a:extLst>
              <a:ext uri="{FF2B5EF4-FFF2-40B4-BE49-F238E27FC236}">
                <a16:creationId xmlns:a16="http://schemas.microsoft.com/office/drawing/2014/main" id="{6136EFC1-1B88-45F6-A3CA-74A583524B5D}"/>
              </a:ext>
            </a:extLst>
          </p:cNvPr>
          <p:cNvPicPr>
            <a:picLocks noChangeAspect="1"/>
          </p:cNvPicPr>
          <p:nvPr/>
        </p:nvPicPr>
        <p:blipFill>
          <a:blip r:embed="rId3"/>
          <a:stretch>
            <a:fillRect/>
          </a:stretch>
        </p:blipFill>
        <p:spPr>
          <a:xfrm>
            <a:off x="4860032" y="630004"/>
            <a:ext cx="4104456" cy="5031244"/>
          </a:xfrm>
          <a:prstGeom prst="rect">
            <a:avLst/>
          </a:prstGeom>
        </p:spPr>
      </p:pic>
      <p:pic>
        <p:nvPicPr>
          <p:cNvPr id="6" name="Picture 5">
            <a:extLst>
              <a:ext uri="{FF2B5EF4-FFF2-40B4-BE49-F238E27FC236}">
                <a16:creationId xmlns:a16="http://schemas.microsoft.com/office/drawing/2014/main" id="{18253097-9C89-4CC7-9EA7-FF0D9AA68CE5}"/>
              </a:ext>
            </a:extLst>
          </p:cNvPr>
          <p:cNvPicPr>
            <a:picLocks noChangeAspect="1"/>
          </p:cNvPicPr>
          <p:nvPr/>
        </p:nvPicPr>
        <p:blipFill>
          <a:blip r:embed="rId4"/>
          <a:stretch>
            <a:fillRect/>
          </a:stretch>
        </p:blipFill>
        <p:spPr>
          <a:xfrm>
            <a:off x="2051720" y="4006942"/>
            <a:ext cx="3384376" cy="2508135"/>
          </a:xfrm>
          <a:prstGeom prst="rect">
            <a:avLst/>
          </a:prstGeom>
        </p:spPr>
      </p:pic>
    </p:spTree>
    <p:extLst>
      <p:ext uri="{BB962C8B-B14F-4D97-AF65-F5344CB8AC3E}">
        <p14:creationId xmlns:p14="http://schemas.microsoft.com/office/powerpoint/2010/main" val="3651815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A7FF6-04F8-492C-BE0E-183CBA8FFA05}"/>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7F89CE04-47C2-4EAC-9BAD-3B25373B7034}"/>
              </a:ext>
            </a:extLst>
          </p:cNvPr>
          <p:cNvPicPr>
            <a:picLocks noGrp="1" noChangeAspect="1"/>
          </p:cNvPicPr>
          <p:nvPr>
            <p:ph idx="1"/>
          </p:nvPr>
        </p:nvPicPr>
        <p:blipFill>
          <a:blip r:embed="rId2"/>
          <a:stretch>
            <a:fillRect/>
          </a:stretch>
        </p:blipFill>
        <p:spPr>
          <a:xfrm>
            <a:off x="810177" y="404664"/>
            <a:ext cx="7306971" cy="3168352"/>
          </a:xfrm>
          <a:prstGeom prst="rect">
            <a:avLst/>
          </a:prstGeom>
        </p:spPr>
      </p:pic>
      <p:pic>
        <p:nvPicPr>
          <p:cNvPr id="5" name="Picture 4">
            <a:extLst>
              <a:ext uri="{FF2B5EF4-FFF2-40B4-BE49-F238E27FC236}">
                <a16:creationId xmlns:a16="http://schemas.microsoft.com/office/drawing/2014/main" id="{FA241B58-E1DD-48ED-BE34-E3405110061C}"/>
              </a:ext>
            </a:extLst>
          </p:cNvPr>
          <p:cNvPicPr>
            <a:picLocks noChangeAspect="1"/>
          </p:cNvPicPr>
          <p:nvPr/>
        </p:nvPicPr>
        <p:blipFill>
          <a:blip r:embed="rId3"/>
          <a:stretch>
            <a:fillRect/>
          </a:stretch>
        </p:blipFill>
        <p:spPr>
          <a:xfrm>
            <a:off x="4067944" y="3945444"/>
            <a:ext cx="4066610" cy="2651908"/>
          </a:xfrm>
          <a:prstGeom prst="rect">
            <a:avLst/>
          </a:prstGeom>
        </p:spPr>
      </p:pic>
      <p:pic>
        <p:nvPicPr>
          <p:cNvPr id="6" name="Picture 5">
            <a:extLst>
              <a:ext uri="{FF2B5EF4-FFF2-40B4-BE49-F238E27FC236}">
                <a16:creationId xmlns:a16="http://schemas.microsoft.com/office/drawing/2014/main" id="{7713CFEF-166B-4268-A20D-D5D3D83FF244}"/>
              </a:ext>
            </a:extLst>
          </p:cNvPr>
          <p:cNvPicPr>
            <a:picLocks noChangeAspect="1"/>
          </p:cNvPicPr>
          <p:nvPr/>
        </p:nvPicPr>
        <p:blipFill>
          <a:blip r:embed="rId4"/>
          <a:stretch>
            <a:fillRect/>
          </a:stretch>
        </p:blipFill>
        <p:spPr>
          <a:xfrm>
            <a:off x="395536" y="3844076"/>
            <a:ext cx="3539090" cy="2763688"/>
          </a:xfrm>
          <a:prstGeom prst="rect">
            <a:avLst/>
          </a:prstGeom>
        </p:spPr>
      </p:pic>
    </p:spTree>
    <p:extLst>
      <p:ext uri="{BB962C8B-B14F-4D97-AF65-F5344CB8AC3E}">
        <p14:creationId xmlns:p14="http://schemas.microsoft.com/office/powerpoint/2010/main" val="3581991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4">
                <a:lumMod val="75000"/>
              </a:schemeClr>
            </a:gs>
            <a:gs pos="88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4"/>
            <a:ext cx="7125113" cy="4985524"/>
          </a:xfrm>
        </p:spPr>
        <p:txBody>
          <a:bodyPr/>
          <a:lstStyle/>
          <a:p>
            <a:r>
              <a:rPr lang="en-GB" sz="7200" dirty="0"/>
              <a:t>How will it work?</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spTree>
    <p:extLst>
      <p:ext uri="{BB962C8B-B14F-4D97-AF65-F5344CB8AC3E}">
        <p14:creationId xmlns:p14="http://schemas.microsoft.com/office/powerpoint/2010/main" val="3596292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br>
              <a:rPr lang="en-GB" dirty="0"/>
            </a:br>
            <a:br>
              <a:rPr lang="en-GB" dirty="0"/>
            </a:br>
            <a:br>
              <a:rPr lang="en-GB" dirty="0"/>
            </a:br>
            <a:endParaRPr lang="en-GB" dirty="0"/>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pic>
        <p:nvPicPr>
          <p:cNvPr id="5" name="Picture 4"/>
          <p:cNvPicPr>
            <a:picLocks noChangeAspect="1"/>
          </p:cNvPicPr>
          <p:nvPr/>
        </p:nvPicPr>
        <p:blipFill>
          <a:blip r:embed="rId2"/>
          <a:stretch>
            <a:fillRect/>
          </a:stretch>
        </p:blipFill>
        <p:spPr>
          <a:xfrm>
            <a:off x="323528" y="332656"/>
            <a:ext cx="4320480" cy="6120680"/>
          </a:xfrm>
          <a:prstGeom prst="rect">
            <a:avLst/>
          </a:prstGeom>
        </p:spPr>
      </p:pic>
      <p:pic>
        <p:nvPicPr>
          <p:cNvPr id="7" name="Picture 6"/>
          <p:cNvPicPr>
            <a:picLocks noChangeAspect="1"/>
          </p:cNvPicPr>
          <p:nvPr/>
        </p:nvPicPr>
        <p:blipFill>
          <a:blip r:embed="rId3"/>
          <a:stretch>
            <a:fillRect/>
          </a:stretch>
        </p:blipFill>
        <p:spPr>
          <a:xfrm>
            <a:off x="4716016" y="332655"/>
            <a:ext cx="4248473" cy="6120681"/>
          </a:xfrm>
          <a:prstGeom prst="rect">
            <a:avLst/>
          </a:prstGeom>
        </p:spPr>
      </p:pic>
    </p:spTree>
    <p:extLst>
      <p:ext uri="{BB962C8B-B14F-4D97-AF65-F5344CB8AC3E}">
        <p14:creationId xmlns:p14="http://schemas.microsoft.com/office/powerpoint/2010/main" val="4237315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70C0"/>
            </a:gs>
            <a:gs pos="88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4"/>
            <a:ext cx="7125113" cy="4913516"/>
          </a:xfrm>
        </p:spPr>
        <p:txBody>
          <a:bodyPr/>
          <a:lstStyle/>
          <a:p>
            <a:r>
              <a:rPr lang="en-GB" sz="7200" dirty="0"/>
              <a:t>Family school setting</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spTree>
    <p:extLst>
      <p:ext uri="{BB962C8B-B14F-4D97-AF65-F5344CB8AC3E}">
        <p14:creationId xmlns:p14="http://schemas.microsoft.com/office/powerpoint/2010/main" val="3864421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gs>
            <a:gs pos="88000">
              <a:schemeClr val="bg2">
                <a:tint val="90000"/>
                <a:shade val="68000"/>
                <a:hueMod val="100000"/>
                <a:satMod val="114000"/>
                <a:lumMod val="74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4"/>
            <a:ext cx="7125113" cy="5183074"/>
          </a:xfrm>
        </p:spPr>
        <p:txBody>
          <a:bodyPr/>
          <a:lstStyle/>
          <a:p>
            <a:r>
              <a:rPr lang="en-GB" sz="7200" dirty="0"/>
              <a:t>Influences</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spTree>
    <p:extLst>
      <p:ext uri="{BB962C8B-B14F-4D97-AF65-F5344CB8AC3E}">
        <p14:creationId xmlns:p14="http://schemas.microsoft.com/office/powerpoint/2010/main" val="2928136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C8F98-4ED0-4A9F-B970-35EC8094AF1A}"/>
              </a:ext>
            </a:extLst>
          </p:cNvPr>
          <p:cNvSpPr>
            <a:spLocks noGrp="1"/>
          </p:cNvSpPr>
          <p:nvPr>
            <p:ph type="title"/>
          </p:nvPr>
        </p:nvSpPr>
        <p:spPr>
          <a:xfrm>
            <a:off x="1009442" y="675724"/>
            <a:ext cx="7125113" cy="4841508"/>
          </a:xfrm>
        </p:spPr>
        <p:txBody>
          <a:bodyPr/>
          <a:lstStyle/>
          <a:p>
            <a:r>
              <a:rPr lang="en-GB" sz="7200" dirty="0"/>
              <a:t>What Family School hopes to achieve</a:t>
            </a:r>
          </a:p>
        </p:txBody>
      </p:sp>
      <p:sp>
        <p:nvSpPr>
          <p:cNvPr id="3" name="Content Placeholder 2">
            <a:extLst>
              <a:ext uri="{FF2B5EF4-FFF2-40B4-BE49-F238E27FC236}">
                <a16:creationId xmlns:a16="http://schemas.microsoft.com/office/drawing/2014/main" id="{85D8E3D4-7091-498E-A32D-AFA705E56B19}"/>
              </a:ext>
            </a:extLst>
          </p:cNvPr>
          <p:cNvSpPr>
            <a:spLocks noGrp="1"/>
          </p:cNvSpPr>
          <p:nvPr>
            <p:ph idx="1"/>
          </p:nvPr>
        </p:nvSpPr>
        <p:spPr/>
        <p:txBody>
          <a:bodyPr/>
          <a:lstStyle/>
          <a:p>
            <a:pPr marL="0" indent="0">
              <a:buNone/>
            </a:pPr>
            <a:endParaRPr lang="en-GB" dirty="0"/>
          </a:p>
          <a:p>
            <a:pPr marL="0" indent="0">
              <a:buNone/>
            </a:pPr>
            <a:endParaRPr lang="en-GB" dirty="0"/>
          </a:p>
        </p:txBody>
      </p:sp>
    </p:spTree>
    <p:extLst>
      <p:ext uri="{BB962C8B-B14F-4D97-AF65-F5344CB8AC3E}">
        <p14:creationId xmlns:p14="http://schemas.microsoft.com/office/powerpoint/2010/main" val="453740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endParaRPr lang="en-GB" dirty="0"/>
          </a:p>
        </p:txBody>
      </p:sp>
      <p:sp>
        <p:nvSpPr>
          <p:cNvPr id="3" name="Content Placeholder 2"/>
          <p:cNvSpPr>
            <a:spLocks noGrp="1"/>
          </p:cNvSpPr>
          <p:nvPr>
            <p:ph idx="1"/>
          </p:nvPr>
        </p:nvSpPr>
        <p:spPr>
          <a:xfrm>
            <a:off x="1009443" y="332656"/>
            <a:ext cx="7125112" cy="6408713"/>
          </a:xfrm>
        </p:spPr>
        <p:txBody>
          <a:bodyPr>
            <a:normAutofit/>
          </a:bodyPr>
          <a:lstStyle/>
          <a:p>
            <a:pPr>
              <a:buFont typeface="Arial" panose="020B0604020202020204" pitchFamily="34" charset="0"/>
              <a:buChar char="•"/>
            </a:pPr>
            <a:r>
              <a:rPr lang="en-GB" dirty="0">
                <a:latin typeface="Constantia" panose="02030602050306030303" pitchFamily="18" charset="0"/>
              </a:rPr>
              <a:t>Engaging children and parents with education as a collaborative fun experience</a:t>
            </a:r>
          </a:p>
          <a:p>
            <a:pPr>
              <a:buFont typeface="Arial" panose="020B0604020202020204" pitchFamily="34" charset="0"/>
              <a:buChar char="•"/>
            </a:pPr>
            <a:r>
              <a:rPr lang="en-GB" dirty="0">
                <a:latin typeface="Constantia" panose="02030602050306030303" pitchFamily="18" charset="0"/>
              </a:rPr>
              <a:t>Improving the relationships between the parents and children with the school environment</a:t>
            </a:r>
          </a:p>
          <a:p>
            <a:pPr>
              <a:buFont typeface="Arial" panose="020B0604020202020204" pitchFamily="34" charset="0"/>
              <a:buChar char="•"/>
            </a:pPr>
            <a:r>
              <a:rPr lang="en-GB" dirty="0">
                <a:latin typeface="Constantia" panose="02030602050306030303" pitchFamily="18" charset="0"/>
              </a:rPr>
              <a:t>Taking away the regimented and compulsory concept of standard education in school </a:t>
            </a:r>
          </a:p>
          <a:p>
            <a:pPr>
              <a:buFont typeface="Arial" panose="020B0604020202020204" pitchFamily="34" charset="0"/>
              <a:buChar char="•"/>
            </a:pPr>
            <a:r>
              <a:rPr lang="en-GB" dirty="0">
                <a:latin typeface="Constantia" panose="02030602050306030303" pitchFamily="18" charset="0"/>
              </a:rPr>
              <a:t>Providing valuable life skills which are not taught in the school curriculum</a:t>
            </a:r>
          </a:p>
          <a:p>
            <a:pPr>
              <a:buFont typeface="Arial" panose="020B0604020202020204" pitchFamily="34" charset="0"/>
              <a:buChar char="•"/>
            </a:pPr>
            <a:r>
              <a:rPr lang="en-GB" dirty="0">
                <a:latin typeface="Constantia" panose="02030602050306030303" pitchFamily="18" charset="0"/>
              </a:rPr>
              <a:t>Classes and workshops which enhance the pillars of the curriculum, ensuring that every child and family has the opportunity to be rich in their desired interest areas, without fear of social class immobility and financial restraints (allowing culture for all</a:t>
            </a:r>
            <a:r>
              <a:rPr lang="en-GB">
                <a:latin typeface="Constantia" panose="02030602050306030303" pitchFamily="18" charset="0"/>
              </a:rPr>
              <a:t>).  </a:t>
            </a:r>
            <a:endParaRPr lang="en-GB" b="1" dirty="0">
              <a:solidFill>
                <a:srgbClr val="FF0000"/>
              </a:solidFill>
              <a:latin typeface="Constantia" panose="02030602050306030303" pitchFamily="18" charset="0"/>
            </a:endParaRPr>
          </a:p>
          <a:p>
            <a:pPr>
              <a:buFont typeface="Arial" panose="020B0604020202020204" pitchFamily="34" charset="0"/>
              <a:buChar char="•"/>
            </a:pPr>
            <a:r>
              <a:rPr lang="en-GB" dirty="0">
                <a:latin typeface="Constantia" panose="02030602050306030303" pitchFamily="18" charset="0"/>
              </a:rPr>
              <a:t>Education for parents not just children, this could then compliment skills for future careers or life aspirations.</a:t>
            </a:r>
          </a:p>
          <a:p>
            <a:pPr>
              <a:buFont typeface="Arial" panose="020B0604020202020204" pitchFamily="34" charset="0"/>
              <a:buChar char="•"/>
            </a:pPr>
            <a:r>
              <a:rPr lang="en-GB" dirty="0">
                <a:latin typeface="Constantia" panose="02030602050306030303" pitchFamily="18" charset="0"/>
              </a:rPr>
              <a:t>Building bonds and creating memories for children and their families, which may not have been a possibility.</a:t>
            </a:r>
          </a:p>
          <a:p>
            <a:pPr>
              <a:buFont typeface="Arial" panose="020B0604020202020204" pitchFamily="34" charset="0"/>
              <a:buChar char="•"/>
            </a:pPr>
            <a:r>
              <a:rPr lang="en-GB" dirty="0">
                <a:latin typeface="Constantia" panose="02030602050306030303" pitchFamily="18" charset="0"/>
              </a:rPr>
              <a:t>Positively stimulating families’ general well-being, both physically and mentally.</a:t>
            </a:r>
          </a:p>
          <a:p>
            <a:pPr>
              <a:buFont typeface="Arial" panose="020B0604020202020204" pitchFamily="34" charset="0"/>
              <a:buChar char="•"/>
            </a:pPr>
            <a:endParaRPr lang="en-GB" dirty="0"/>
          </a:p>
        </p:txBody>
      </p:sp>
    </p:spTree>
    <p:extLst>
      <p:ext uri="{BB962C8B-B14F-4D97-AF65-F5344CB8AC3E}">
        <p14:creationId xmlns:p14="http://schemas.microsoft.com/office/powerpoint/2010/main" val="1794409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5"/>
            <a:ext cx="7125113" cy="449020"/>
          </a:xfrm>
        </p:spPr>
        <p:txBody>
          <a:bodyPr/>
          <a:lstStyle/>
          <a:p>
            <a:r>
              <a:rPr lang="en-GB" dirty="0"/>
              <a:t>References</a:t>
            </a:r>
          </a:p>
        </p:txBody>
      </p:sp>
      <p:sp>
        <p:nvSpPr>
          <p:cNvPr id="3" name="Content Placeholder 2"/>
          <p:cNvSpPr>
            <a:spLocks noGrp="1"/>
          </p:cNvSpPr>
          <p:nvPr>
            <p:ph idx="1"/>
          </p:nvPr>
        </p:nvSpPr>
        <p:spPr>
          <a:xfrm>
            <a:off x="1009443" y="1988840"/>
            <a:ext cx="7125112" cy="3869958"/>
          </a:xfrm>
        </p:spPr>
        <p:txBody>
          <a:bodyPr>
            <a:normAutofit fontScale="62500" lnSpcReduction="20000"/>
          </a:bodyPr>
          <a:lstStyle/>
          <a:p>
            <a:pPr marL="0" indent="0">
              <a:buNone/>
            </a:pPr>
            <a:r>
              <a:rPr lang="en-GB" dirty="0">
                <a:solidFill>
                  <a:schemeClr val="tx1"/>
                </a:solidFill>
              </a:rPr>
              <a:t>Estyn, (2018) </a:t>
            </a:r>
            <a:r>
              <a:rPr lang="en-GB" i="1" dirty="0">
                <a:solidFill>
                  <a:schemeClr val="tx1"/>
                </a:solidFill>
              </a:rPr>
              <a:t>Involving parents . </a:t>
            </a:r>
            <a:r>
              <a:rPr lang="en-GB" dirty="0">
                <a:solidFill>
                  <a:schemeClr val="tx1"/>
                </a:solidFill>
              </a:rPr>
              <a:t>Cardiff: Welsh Assembly Government [Online]. Available at: </a:t>
            </a:r>
            <a:r>
              <a:rPr lang="en-GB" dirty="0">
                <a:hlinkClick r:id="rId2"/>
              </a:rPr>
              <a:t>https://www.estyn.gov.wales/sites/default/files/documents/Involving%20parents%20-%20en.</a:t>
            </a:r>
            <a:r>
              <a:rPr lang="en-GB" dirty="0">
                <a:solidFill>
                  <a:schemeClr val="tx1"/>
                </a:solidFill>
                <a:hlinkClick r:id="rId2"/>
              </a:rPr>
              <a:t>pdf</a:t>
            </a:r>
            <a:r>
              <a:rPr lang="en-GB" dirty="0">
                <a:solidFill>
                  <a:schemeClr val="tx1"/>
                </a:solidFill>
              </a:rPr>
              <a:t> (Accessed: 15 October 2018).</a:t>
            </a:r>
          </a:p>
          <a:p>
            <a:pPr marL="0" indent="0">
              <a:buNone/>
            </a:pPr>
            <a:r>
              <a:rPr lang="en-GB" dirty="0">
                <a:solidFill>
                  <a:schemeClr val="tx1"/>
                </a:solidFill>
              </a:rPr>
              <a:t>Uddin, L. (2017) </a:t>
            </a:r>
            <a:r>
              <a:rPr lang="en-GB" i="1" dirty="0">
                <a:solidFill>
                  <a:schemeClr val="tx1"/>
                </a:solidFill>
              </a:rPr>
              <a:t>Family ties: how to get parents involved with children’s learning</a:t>
            </a:r>
          </a:p>
          <a:p>
            <a:pPr marL="0" indent="0">
              <a:buNone/>
            </a:pPr>
            <a:r>
              <a:rPr lang="en-GB" dirty="0">
                <a:hlinkClick r:id="rId3"/>
              </a:rPr>
              <a:t>https://www.theguardian.com/teacher-network/2017/feb/24/parents-involved-school-teaching-engagement</a:t>
            </a:r>
            <a:r>
              <a:rPr lang="en-GB" dirty="0"/>
              <a:t> (</a:t>
            </a:r>
            <a:r>
              <a:rPr lang="en-GB" dirty="0">
                <a:solidFill>
                  <a:schemeClr val="tx1"/>
                </a:solidFill>
              </a:rPr>
              <a:t>Accessed: 16 October 2018)</a:t>
            </a:r>
          </a:p>
          <a:p>
            <a:pPr marL="0" indent="0">
              <a:buNone/>
            </a:pPr>
            <a:r>
              <a:rPr lang="en-GB" dirty="0">
                <a:solidFill>
                  <a:schemeClr val="tx1"/>
                </a:solidFill>
              </a:rPr>
              <a:t>Department for Children, Education, Lifelong Learning and Skills, (2015) </a:t>
            </a:r>
            <a:r>
              <a:rPr lang="en-GB" i="1" dirty="0">
                <a:solidFill>
                  <a:schemeClr val="tx1"/>
                </a:solidFill>
              </a:rPr>
              <a:t>Foundation Phase Framework. </a:t>
            </a:r>
            <a:r>
              <a:rPr lang="en-GB" dirty="0">
                <a:solidFill>
                  <a:schemeClr val="tx1"/>
                </a:solidFill>
              </a:rPr>
              <a:t>Cardiff: Welsh Assembly Government. [Online]. Available at: </a:t>
            </a:r>
            <a:r>
              <a:rPr lang="en-GB" dirty="0">
                <a:hlinkClick r:id="rId4"/>
              </a:rPr>
              <a:t>http://learning.gov.wales/docs/learningwales/publications/150803-fp-framework-en.pdf</a:t>
            </a:r>
            <a:r>
              <a:rPr lang="en-GB" dirty="0"/>
              <a:t> (Accessed: 14 October 2018).</a:t>
            </a:r>
          </a:p>
          <a:p>
            <a:pPr marL="0" indent="0">
              <a:buNone/>
            </a:pPr>
            <a:r>
              <a:rPr lang="en-GB" dirty="0"/>
              <a:t>Department for Children, Education, Lifelong Learning and Skills, (2015) </a:t>
            </a:r>
            <a:r>
              <a:rPr lang="en-GB" i="1" dirty="0"/>
              <a:t>Successful Futures. </a:t>
            </a:r>
            <a:r>
              <a:rPr lang="en-GB" dirty="0"/>
              <a:t>Cardiff: Welsh Assembly Government. [Online]. Available at: </a:t>
            </a:r>
            <a:r>
              <a:rPr lang="en-GB" dirty="0">
                <a:hlinkClick r:id="rId5"/>
              </a:rPr>
              <a:t>https://gov.wales/docs/dcells/publications/150225-successful-futures-en.pdf</a:t>
            </a:r>
            <a:r>
              <a:rPr lang="en-GB" dirty="0"/>
              <a:t> (Accessed: 16 October 2018).</a:t>
            </a:r>
          </a:p>
          <a:p>
            <a:pPr marL="0" indent="0">
              <a:buNone/>
            </a:pPr>
            <a:r>
              <a:rPr lang="en-GB" kern="0" dirty="0">
                <a:solidFill>
                  <a:srgbClr val="000000"/>
                </a:solidFill>
                <a:latin typeface="Calibri"/>
              </a:rPr>
              <a:t>Curtis, W. (2011) ‘The Philosophy of Education’, in Curtis, W. and Dufour, B. (eds.) </a:t>
            </a:r>
            <a:r>
              <a:rPr lang="en-GB" i="1" kern="0" dirty="0">
                <a:solidFill>
                  <a:srgbClr val="000000"/>
                </a:solidFill>
                <a:latin typeface="Calibri"/>
              </a:rPr>
              <a:t>Studying Education. </a:t>
            </a:r>
            <a:r>
              <a:rPr lang="en-GB" kern="0" dirty="0">
                <a:solidFill>
                  <a:srgbClr val="000000"/>
                </a:solidFill>
                <a:latin typeface="Calibri"/>
              </a:rPr>
              <a:t>Maidenhead: Open University Press, pp. 59 – 84</a:t>
            </a:r>
          </a:p>
          <a:p>
            <a:pPr marL="0" indent="0">
              <a:buNone/>
            </a:pPr>
            <a:r>
              <a:rPr lang="en-GB" kern="0" dirty="0" err="1">
                <a:solidFill>
                  <a:srgbClr val="000000"/>
                </a:solidFill>
                <a:latin typeface="Calibri"/>
              </a:rPr>
              <a:t>Oksenberg</a:t>
            </a:r>
            <a:r>
              <a:rPr lang="en-GB" kern="0" dirty="0">
                <a:solidFill>
                  <a:srgbClr val="000000"/>
                </a:solidFill>
                <a:latin typeface="Calibri"/>
              </a:rPr>
              <a:t> </a:t>
            </a:r>
            <a:r>
              <a:rPr lang="en-GB" kern="0" dirty="0" err="1">
                <a:solidFill>
                  <a:srgbClr val="000000"/>
                </a:solidFill>
                <a:latin typeface="Calibri"/>
              </a:rPr>
              <a:t>Rorty</a:t>
            </a:r>
            <a:r>
              <a:rPr lang="en-GB" kern="0" dirty="0">
                <a:solidFill>
                  <a:srgbClr val="000000"/>
                </a:solidFill>
                <a:latin typeface="Calibri"/>
              </a:rPr>
              <a:t>, A. (ed.) (1998) </a:t>
            </a:r>
            <a:r>
              <a:rPr lang="en-GB" i="1" kern="0" dirty="0">
                <a:solidFill>
                  <a:srgbClr val="000000"/>
                </a:solidFill>
                <a:latin typeface="Calibri"/>
              </a:rPr>
              <a:t>Philosophers on Education. </a:t>
            </a:r>
            <a:r>
              <a:rPr lang="en-GB" kern="0" dirty="0">
                <a:solidFill>
                  <a:srgbClr val="000000"/>
                </a:solidFill>
                <a:latin typeface="Calibri"/>
              </a:rPr>
              <a:t>Oxon: Routledge.</a:t>
            </a:r>
          </a:p>
          <a:p>
            <a:pPr marL="0" indent="0">
              <a:buNone/>
            </a:pPr>
            <a:r>
              <a:rPr lang="en-GB" kern="0" dirty="0">
                <a:solidFill>
                  <a:srgbClr val="000000"/>
                </a:solidFill>
                <a:latin typeface="Calibri"/>
              </a:rPr>
              <a:t>Swansea Council (2018) </a:t>
            </a:r>
            <a:r>
              <a:rPr lang="en-GB" i="1" kern="0" dirty="0">
                <a:solidFill>
                  <a:srgbClr val="000000"/>
                </a:solidFill>
                <a:latin typeface="Calibri"/>
              </a:rPr>
              <a:t>Flying Start. I </a:t>
            </a:r>
            <a:r>
              <a:rPr lang="en-GB" i="1" kern="0" dirty="0">
                <a:solidFill>
                  <a:srgbClr val="000000"/>
                </a:solidFill>
                <a:latin typeface="Calibri"/>
                <a:hlinkClick r:id="rId6"/>
              </a:rPr>
              <a:t>https://www.swansea.gov.uk/flyingstart</a:t>
            </a:r>
            <a:r>
              <a:rPr lang="en-GB" i="1" kern="0" dirty="0">
                <a:solidFill>
                  <a:srgbClr val="000000"/>
                </a:solidFill>
                <a:latin typeface="Calibri"/>
              </a:rPr>
              <a:t> </a:t>
            </a:r>
            <a:r>
              <a:rPr lang="en-GB" kern="0" dirty="0">
                <a:solidFill>
                  <a:srgbClr val="000000"/>
                </a:solidFill>
                <a:latin typeface="Calibri"/>
              </a:rPr>
              <a:t>(Accessed: 19 October 2018).</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8367523"/>
      </p:ext>
    </p:extLst>
  </p:cSld>
  <p:clrMapOvr>
    <a:masterClrMapping/>
  </p:clrMapOvr>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TM02455596[[fn=Spring]]</Template>
  <TotalTime>688</TotalTime>
  <Words>465</Words>
  <Application>Microsoft Office PowerPoint</Application>
  <PresentationFormat>On-screen Show (4:3)</PresentationFormat>
  <Paragraphs>30</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Constantia</vt:lpstr>
      <vt:lpstr>Courier New</vt:lpstr>
      <vt:lpstr>Franklin Gothic Book</vt:lpstr>
      <vt:lpstr>Trebuchet MS</vt:lpstr>
      <vt:lpstr>Wingdings 2</vt:lpstr>
      <vt:lpstr>Spring</vt:lpstr>
      <vt:lpstr>Family School</vt:lpstr>
      <vt:lpstr>Introducing Family School: The inspiration behind the concept</vt:lpstr>
      <vt:lpstr>Who is Family School for?</vt:lpstr>
      <vt:lpstr> </vt:lpstr>
      <vt:lpstr>Why do we need Family School? </vt:lpstr>
      <vt:lpstr>PowerPoint Presentation</vt:lpstr>
      <vt:lpstr>PowerPoint Presentation</vt:lpstr>
      <vt:lpstr>PowerPoint Presentation</vt:lpstr>
      <vt:lpstr>PowerPoint Presentation</vt:lpstr>
      <vt:lpstr>How will it work?</vt:lpstr>
      <vt:lpstr>    </vt:lpstr>
      <vt:lpstr>Family school setting</vt:lpstr>
      <vt:lpstr>Influences</vt:lpstr>
      <vt:lpstr>What Family School hopes to achieve</vt:lpstr>
      <vt:lpstr>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Technium Reception</dc:creator>
  <cp:lastModifiedBy>ruby.oliver123@icloud.com</cp:lastModifiedBy>
  <cp:revision>46</cp:revision>
  <dcterms:created xsi:type="dcterms:W3CDTF">2018-10-17T09:10:40Z</dcterms:created>
  <dcterms:modified xsi:type="dcterms:W3CDTF">2018-10-23T15:35:18Z</dcterms:modified>
</cp:coreProperties>
</file>