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339" r:id="rId2"/>
    <p:sldId id="573" r:id="rId3"/>
    <p:sldId id="583" r:id="rId4"/>
    <p:sldId id="587" r:id="rId5"/>
    <p:sldId id="584" r:id="rId6"/>
    <p:sldId id="582" r:id="rId7"/>
    <p:sldId id="589" r:id="rId8"/>
    <p:sldId id="588" r:id="rId9"/>
    <p:sldId id="585" r:id="rId10"/>
    <p:sldId id="586" r:id="rId11"/>
    <p:sldId id="579" r:id="rId12"/>
    <p:sldId id="328" r:id="rId13"/>
    <p:sldId id="329" r:id="rId14"/>
    <p:sldId id="581" r:id="rId15"/>
    <p:sldId id="330" r:id="rId16"/>
    <p:sldId id="332" r:id="rId17"/>
    <p:sldId id="575" r:id="rId18"/>
    <p:sldId id="576" r:id="rId19"/>
    <p:sldId id="577" r:id="rId20"/>
    <p:sldId id="578" r:id="rId21"/>
    <p:sldId id="289" r:id="rId22"/>
    <p:sldId id="574" r:id="rId23"/>
    <p:sldId id="572" r:id="rId24"/>
    <p:sldId id="295" r:id="rId25"/>
    <p:sldId id="296" r:id="rId26"/>
    <p:sldId id="297" r:id="rId27"/>
    <p:sldId id="300" r:id="rId28"/>
    <p:sldId id="301" r:id="rId29"/>
    <p:sldId id="571" r:id="rId30"/>
    <p:sldId id="298" r:id="rId31"/>
    <p:sldId id="552" r:id="rId32"/>
    <p:sldId id="302" r:id="rId33"/>
    <p:sldId id="303" r:id="rId34"/>
    <p:sldId id="304" r:id="rId35"/>
    <p:sldId id="305" r:id="rId36"/>
    <p:sldId id="306" r:id="rId37"/>
    <p:sldId id="307" r:id="rId38"/>
    <p:sldId id="308" r:id="rId39"/>
    <p:sldId id="309" r:id="rId40"/>
    <p:sldId id="310" r:id="rId41"/>
    <p:sldId id="311" r:id="rId42"/>
    <p:sldId id="312" r:id="rId4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A13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137CC5-0A9C-472D-A9A2-BA4EA457BDE0}" v="6" dt="2025-10-01T13:20:05.269"/>
    <p1510:client id="{D837BB9C-F07B-4350-89D3-99AAAA8D28A7}" v="16" dt="2025-10-01T13:10:02.2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37" autoAdjust="0"/>
    <p:restoredTop sz="93364" autoAdjust="0"/>
  </p:normalViewPr>
  <p:slideViewPr>
    <p:cSldViewPr>
      <p:cViewPr varScale="1">
        <p:scale>
          <a:sx n="60" d="100"/>
          <a:sy n="60" d="100"/>
        </p:scale>
        <p:origin x="804" y="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31392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28049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5203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8304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6F2EA6-F5FD-4CC7-BC1C-939DA8855801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C7D22-1748-4F0D-9372-BEFDCA3D575E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5F647-5A3F-44CF-9DDD-A6D2D9E57005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0B598-34CF-4078-92A7-E955F19F6345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D81A3-52FC-46C5-9CE0-BD1D41CC60A9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FF2C2-B2B5-4787-8BDD-EA9540A31227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2D06D-9735-4812-8133-C036A0D27AAB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D0-8176-4C41-AE4F-940F6B524E4E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D4FD8-D731-418F-A1EE-292926F3AA83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32C4B-E8D1-4AF5-81D7-1DAAF2DF7AA7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73F5-3A17-4B17-B1AC-25EA2BBCC580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8560D4-C3BD-48EE-9AD9-D8A11AA29C1A}" type="datetime1">
              <a:rPr lang="en-GB" altLang="en-US" smtClean="0"/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k.finance.yahoo.com/quote/TSCO.L/profile/" TargetMode="External"/><Relationship Id="rId2" Type="http://schemas.openxmlformats.org/officeDocument/2006/relationships/hyperlink" Target="https://stockanalysis.com/quote/lon/TSCO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nvesting.com/equities/tesco-plc-ratios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modelanalyst.com/tesco-business-model/?srsltid=AfmBOop8R3kgBD67RKVS04qqciYx4d0j_-PAxOrIBNCj5SVSEECrh9wb" TargetMode="External"/><Relationship Id="rId2" Type="http://schemas.openxmlformats.org/officeDocument/2006/relationships/hyperlink" Target="https://www.statista.com/statistics/234529/comparison-of-apple-and-google-revenues/?srsltid=AfmBOoo_TMdjiuXMutrRbpkWZPswffatuKdy4LTWdsS4wF3DmYtLNtL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usinessmodelanalyst.com/amazon-business-model/?srsltid=AfmBOor-0Uc36APtD6yUx9mTRn6vEz_JRSwezydoolIokDYHtKUyF2Al" TargetMode="External"/><Relationship Id="rId4" Type="http://schemas.openxmlformats.org/officeDocument/2006/relationships/hyperlink" Target="https://vestedfinance.com/in/blog/tesla-strategy-analysi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modelanalyst.com/tesco-business-model/?srsltid=AfmBOop8R3kgBD67RKVS04qqciYx4d0j_-PAxOrIBNCj5SVSEECrh9wb" TargetMode="External"/><Relationship Id="rId2" Type="http://schemas.openxmlformats.org/officeDocument/2006/relationships/hyperlink" Target="https://www.statista.com/statistics/234529/comparison-of-apple-and-google-revenues/?srsltid=AfmBOoo_TMdjiuXMutrRbpkWZPswffatuKdy4LTWdsS4wF3DmYtLNtL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usinessmodelanalyst.com/amazon-business-model/?srsltid=AfmBOor-0Uc36APtD6yUx9mTRn6vEz_JRSwezydoolIokDYHtKUyF2Al" TargetMode="External"/><Relationship Id="rId4" Type="http://schemas.openxmlformats.org/officeDocument/2006/relationships/hyperlink" Target="https://vestedfinance.com/in/blog/tesla-strategy-analysis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hbs.edu/blog/post/importance-of-budgeting-in-business" TargetMode="External"/><Relationship Id="rId2" Type="http://schemas.openxmlformats.org/officeDocument/2006/relationships/hyperlink" Target="https://www.statista.com/statistics/490931/tesco-group-finance-revenue-united-kingdom-uk/?srsltid=AfmBOorImFaw7bLx2_xFVvIZHIJ2ZRnTWSqFnSJSeZJlARzh1yZKzqX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roquest.com/openview/3554e6b49279f8912c91e790019e3eda/1?pq-origsite=gscholar&amp;cbl=2037666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acrotrends.net/stocks/charts/TSCDY/tesco/financial-ratios" TargetMode="External"/><Relationship Id="rId2" Type="http://schemas.openxmlformats.org/officeDocument/2006/relationships/hyperlink" Target="https://stockanalysis.com/quote/lon/TSCO/financials/metric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nvesting.com/equities/tesco-ratios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27448" y="1196752"/>
            <a:ext cx="10369152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LCMB5010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Management Accounting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437112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D1693-78F7-84A4-83CF-A18BAA3AA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0"/>
            <a:ext cx="10972800" cy="2420888"/>
          </a:xfrm>
        </p:spPr>
        <p:txBody>
          <a:bodyPr/>
          <a:lstStyle/>
          <a:p>
            <a:pPr lvl="0"/>
            <a:br>
              <a:rPr lang="en-GB" dirty="0">
                <a:highlight>
                  <a:srgbClr val="FFFF00"/>
                </a:highlight>
              </a:rPr>
            </a:br>
            <a:r>
              <a:rPr lang="en-GB" dirty="0">
                <a:highlight>
                  <a:srgbClr val="FFFF00"/>
                </a:highlight>
              </a:rPr>
              <a:t>1. Introduction </a:t>
            </a:r>
            <a:br>
              <a:rPr lang="en-GB" dirty="0">
                <a:highlight>
                  <a:srgbClr val="FFFF00"/>
                </a:highlight>
              </a:rPr>
            </a:br>
            <a:r>
              <a:rPr lang="en-GB" dirty="0">
                <a:highlight>
                  <a:srgbClr val="FFFF00"/>
                </a:highlight>
              </a:rPr>
              <a:t>Brief background of the selected company (industry, size, key products/services).</a:t>
            </a:r>
            <a:br>
              <a:rPr lang="en-GB" dirty="0">
                <a:highlight>
                  <a:srgbClr val="FFFF00"/>
                </a:highlight>
              </a:rPr>
            </a:b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58248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FF374-5A19-E8C4-CC4B-92ABB7A6B9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3EBB2-26C9-37BD-A295-D0B2C35E1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A1091-2F3B-3EC6-8D99-8057FF3DD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Brief background of the selected company (industry, size, key products/services).</a:t>
            </a:r>
          </a:p>
          <a:p>
            <a:pPr lvl="0"/>
            <a:r>
              <a:rPr lang="en-GB" dirty="0"/>
              <a:t>Discuss the importance of management accounting in decision-making for modern businesses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C7A29-7DEC-64B6-3950-22BB8DF56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BFC54-1F3D-FC7A-1045-558E09AC6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F3B68F-D8B6-2287-B5AF-F9747F1FF803}"/>
              </a:ext>
            </a:extLst>
          </p:cNvPr>
          <p:cNvSpPr txBox="1"/>
          <p:nvPr/>
        </p:nvSpPr>
        <p:spPr>
          <a:xfrm>
            <a:off x="3048886" y="3588212"/>
            <a:ext cx="60977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Importance of management accounting in decision-making for modern businesses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558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00050-33C0-E402-EE8E-C228BDA7D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Materials and links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4368C-355D-63FC-1F80-AADC1A34D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dirty="0">
                <a:hlinkClick r:id="rId2"/>
              </a:rPr>
              <a:t>https://stockanalysis.com/quote/lon/TSCO/</a:t>
            </a:r>
            <a:endParaRPr lang="en-GB" dirty="0"/>
          </a:p>
          <a:p>
            <a:pPr marL="0" lvl="0" indent="0">
              <a:buNone/>
            </a:pPr>
            <a:r>
              <a:rPr lang="en-GB" dirty="0">
                <a:hlinkClick r:id="rId3"/>
              </a:rPr>
              <a:t>https://uk.finance.yahoo.com/quote/TSCO.L/profile/</a:t>
            </a:r>
            <a:endParaRPr lang="en-GB" dirty="0"/>
          </a:p>
          <a:p>
            <a:pPr marL="0" lvl="0" indent="0">
              <a:buNone/>
            </a:pPr>
            <a:r>
              <a:rPr lang="en-GB" dirty="0">
                <a:hlinkClick r:id="rId4"/>
              </a:rPr>
              <a:t>https://uk.investing.com/equities/tesco-plc-ratios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Company Website</a:t>
            </a:r>
          </a:p>
          <a:p>
            <a:pPr marL="0" lvl="0" indent="0">
              <a:buNone/>
            </a:pPr>
            <a:r>
              <a:rPr lang="en-GB" dirty="0"/>
              <a:t>Annual report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92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3A2D8-A55F-EC6D-7633-52ACC0422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2. Cost Analysis and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3624238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0B541F-5337-940C-41B9-BA095F4B8B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2B55-37A9-1735-6773-1E817BEB5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Analysis and Business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436C4-34C6-B0F5-1D1D-BF4F41098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89039"/>
          </a:xfrm>
        </p:spPr>
        <p:txBody>
          <a:bodyPr/>
          <a:lstStyle/>
          <a:p>
            <a:pPr lvl="0"/>
            <a:r>
              <a:rPr lang="en-GB" sz="2000" b="1" dirty="0"/>
              <a:t>Talk about the </a:t>
            </a:r>
          </a:p>
          <a:p>
            <a:pPr lvl="0"/>
            <a:r>
              <a:rPr lang="en-GB" sz="2000" dirty="0"/>
              <a:t>Revenue model – Define revenue model</a:t>
            </a:r>
          </a:p>
          <a:p>
            <a:r>
              <a:rPr lang="en-GB" sz="2000" b="1" dirty="0">
                <a:highlight>
                  <a:srgbClr val="FFFF00"/>
                </a:highlight>
              </a:rPr>
              <a:t>Just google revenue model –your chosen company</a:t>
            </a:r>
            <a:endParaRPr lang="en-GB" sz="2000" dirty="0"/>
          </a:p>
          <a:p>
            <a:pPr lvl="0"/>
            <a:r>
              <a:rPr lang="en-GB" sz="2000" dirty="0"/>
              <a:t>Explain the company’s key cost structures (fixed vs. variable costs).</a:t>
            </a:r>
          </a:p>
          <a:p>
            <a:pPr lvl="0"/>
            <a:r>
              <a:rPr lang="en-GB" sz="2000" b="1" dirty="0">
                <a:highlight>
                  <a:srgbClr val="FFFF00"/>
                </a:highlight>
              </a:rPr>
              <a:t>Just google key cost structures (</a:t>
            </a:r>
            <a:r>
              <a:rPr lang="en-GB" sz="2000" b="1" dirty="0" err="1">
                <a:highlight>
                  <a:srgbClr val="FFFF00"/>
                </a:highlight>
              </a:rPr>
              <a:t>fixecd</a:t>
            </a:r>
            <a:r>
              <a:rPr lang="en-GB" sz="2000" b="1" dirty="0">
                <a:highlight>
                  <a:srgbClr val="FFFF00"/>
                </a:highlight>
              </a:rPr>
              <a:t> and variable cost) –your chosen company</a:t>
            </a:r>
          </a:p>
          <a:p>
            <a:pPr lvl="0"/>
            <a:r>
              <a:rPr lang="en-GB" sz="2000" b="1" dirty="0"/>
              <a:t>Materials and links to use</a:t>
            </a:r>
          </a:p>
          <a:p>
            <a:pPr lvl="0"/>
            <a:r>
              <a:rPr lang="en-GB" sz="1600" dirty="0">
                <a:hlinkClick r:id="rId2"/>
              </a:rPr>
              <a:t>https://www.statista.com/statistics/234529/comparison-of-apple-and-google-revenues/?srsltid=AfmBOoo_TMdjiuXMutrRbpkWZPswffatuKdy4LTWdsS4wF3DmYtLNtLd</a:t>
            </a:r>
            <a:endParaRPr lang="en-GB" sz="1600" dirty="0"/>
          </a:p>
          <a:p>
            <a:pPr lvl="0"/>
            <a:r>
              <a:rPr lang="en-GB" sz="1600" dirty="0">
                <a:hlinkClick r:id="rId3"/>
              </a:rPr>
              <a:t>https://businessmodelanalyst.com/tesco-business-model/?srsltid=AfmBOop8R3kgBD67RKVS04qqciYx4d0j_-PAxOrIBNCj5SVSEECrh9wb</a:t>
            </a:r>
            <a:endParaRPr lang="en-GB" sz="1600" dirty="0"/>
          </a:p>
          <a:p>
            <a:pPr lvl="0"/>
            <a:r>
              <a:rPr lang="en-GB" sz="1600" dirty="0">
                <a:hlinkClick r:id="rId4"/>
              </a:rPr>
              <a:t>https://vestedfinance.com/in/blog/tesla-strategy-analysis/</a:t>
            </a:r>
            <a:endParaRPr lang="en-GB" sz="1600" dirty="0"/>
          </a:p>
          <a:p>
            <a:pPr lvl="0"/>
            <a:r>
              <a:rPr lang="en-GB" sz="1600" dirty="0">
                <a:hlinkClick r:id="rId5"/>
              </a:rPr>
              <a:t>https://businessmodelanalyst.com/amazon-business-model/?srsltid=AfmBOor-0Uc36APtD6yUx9mTRn6vEz_JRSwezydoolIokDYHtKUyF2Al</a:t>
            </a:r>
            <a:endParaRPr lang="en-GB" sz="1600" dirty="0"/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sz="2000" dirty="0"/>
              <a:t>Company Website</a:t>
            </a:r>
          </a:p>
          <a:p>
            <a:pPr marL="0" lvl="0" indent="0">
              <a:buNone/>
            </a:pPr>
            <a:r>
              <a:rPr lang="en-GB" sz="2000" dirty="0"/>
              <a:t>Annual report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88FE6-5850-E0D3-5AB2-3238FC607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2B3E57-0A05-53AC-8C6B-86F614DA1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46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4B900-94FA-EBAB-19C8-DF3338DD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r>
              <a:rPr lang="en-GB" b="1" dirty="0"/>
              <a:t>Materials and links to use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11EC4-8A01-7B2C-0F3D-6F86E628C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200" dirty="0">
                <a:hlinkClick r:id="rId2"/>
              </a:rPr>
              <a:t>https://www.statista.com/statistics/234529/comparison-of-apple-and-google-revenues/?srsltid=AfmBOoo_TMdjiuXMutrRbpkWZPswffatuKdy4LTWdsS4wF3DmYtLNtLd</a:t>
            </a:r>
            <a:endParaRPr lang="en-GB" sz="2200" dirty="0"/>
          </a:p>
          <a:p>
            <a:pPr lvl="0"/>
            <a:r>
              <a:rPr lang="en-GB" sz="2200" dirty="0">
                <a:hlinkClick r:id="rId3"/>
              </a:rPr>
              <a:t>https://businessmodelanalyst.com/tesco-business-model/?srsltid=AfmBOop8R3kgBD67RKVS04qqciYx4d0j_-PAxOrIBNCj5SVSEECrh9wb</a:t>
            </a:r>
            <a:endParaRPr lang="en-GB" sz="2200" dirty="0"/>
          </a:p>
          <a:p>
            <a:pPr lvl="0"/>
            <a:r>
              <a:rPr lang="en-GB" sz="2200" dirty="0">
                <a:hlinkClick r:id="rId4"/>
              </a:rPr>
              <a:t>https://vestedfinance.com/in/blog/tesla-strategy-analysis/</a:t>
            </a:r>
            <a:endParaRPr lang="en-GB" sz="2200" dirty="0"/>
          </a:p>
          <a:p>
            <a:pPr lvl="0"/>
            <a:r>
              <a:rPr lang="en-GB" sz="2200" dirty="0">
                <a:hlinkClick r:id="rId5"/>
              </a:rPr>
              <a:t>https://businessmodelanalyst.com/amazon-business-model/?srsltid=AfmBOor-0Uc36APtD6yUx9mTRn6vEz_JRSwezydoolIokDYHtKUyF2Al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202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FC1BBC-759E-3E92-0D98-5086BDBED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2835-D381-7DBF-3DD8-344A3E2DC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Analysis and Business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0DFFD-4F99-9CB5-1BFD-0D1D98FB7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3989039"/>
          </a:xfrm>
        </p:spPr>
        <p:txBody>
          <a:bodyPr/>
          <a:lstStyle/>
          <a:p>
            <a:pPr lvl="0"/>
            <a:r>
              <a:rPr lang="en-GB" sz="2000" b="1" dirty="0"/>
              <a:t>Talk about the </a:t>
            </a:r>
          </a:p>
          <a:p>
            <a:pPr lvl="0"/>
            <a:r>
              <a:rPr lang="en-GB" sz="2000" dirty="0"/>
              <a:t>Revenue model – Define revenue model</a:t>
            </a:r>
          </a:p>
          <a:p>
            <a:r>
              <a:rPr lang="en-GB" sz="2000" b="1" dirty="0">
                <a:highlight>
                  <a:srgbClr val="FFFF00"/>
                </a:highlight>
              </a:rPr>
              <a:t>Just google revenue model –your chosen company</a:t>
            </a:r>
            <a:endParaRPr lang="en-GB" sz="2000" dirty="0"/>
          </a:p>
          <a:p>
            <a:pPr lvl="0"/>
            <a:r>
              <a:rPr lang="en-GB" sz="2000" dirty="0"/>
              <a:t>Explain the company’s key cost structures (fixed vs. variable costs).</a:t>
            </a:r>
          </a:p>
          <a:p>
            <a:pPr lvl="0"/>
            <a:r>
              <a:rPr lang="en-GB" sz="2000" b="1" dirty="0">
                <a:highlight>
                  <a:srgbClr val="FFFF00"/>
                </a:highlight>
              </a:rPr>
              <a:t>Just google key cost structures (fixed and variable cost) –your chosen company</a:t>
            </a:r>
            <a:endParaRPr lang="en-GB" b="1" dirty="0"/>
          </a:p>
          <a:p>
            <a:pPr marL="0" lvl="0" indent="0">
              <a:buNone/>
            </a:pPr>
            <a:endParaRPr lang="en-GB" sz="2000" dirty="0"/>
          </a:p>
          <a:p>
            <a:pPr marL="0" lvl="0" indent="0">
              <a:buNone/>
            </a:pPr>
            <a:r>
              <a:rPr lang="en-GB" sz="2000" dirty="0"/>
              <a:t>Company Website</a:t>
            </a:r>
          </a:p>
          <a:p>
            <a:pPr marL="0" lvl="0" indent="0">
              <a:buNone/>
            </a:pPr>
            <a:r>
              <a:rPr lang="en-GB" sz="2000" dirty="0"/>
              <a:t>Annual report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E0586-9FD4-C02C-38A7-EB8D64415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35166-638E-1543-3E52-826E7A7AF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1866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2F6F3-45C3-9C2F-BF9E-9E66B25C1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3. Budgeting and Financial Planning</a:t>
            </a:r>
          </a:p>
        </p:txBody>
      </p:sp>
    </p:spTree>
    <p:extLst>
      <p:ext uri="{BB962C8B-B14F-4D97-AF65-F5344CB8AC3E}">
        <p14:creationId xmlns:p14="http://schemas.microsoft.com/office/powerpoint/2010/main" val="10184619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E5824-1E01-9319-A3AB-3C59184FF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Budgeting and Financial Planning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B4305-0CDF-519A-D051-B254A33F1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277071"/>
          </a:xfrm>
        </p:spPr>
        <p:txBody>
          <a:bodyPr/>
          <a:lstStyle/>
          <a:p>
            <a:r>
              <a:rPr lang="en-GB" dirty="0"/>
              <a:t>Discuss the role of budgeting in the company’s operation</a:t>
            </a:r>
          </a:p>
          <a:p>
            <a:r>
              <a:rPr lang="en-GB" dirty="0"/>
              <a:t>Current year on year change for operating expenses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https://www.statista.com/statistics/490931/tesco-group-finance-revenue-united-kingdom</a:t>
            </a:r>
          </a:p>
          <a:p>
            <a:pPr marL="0" indent="0">
              <a:buNone/>
            </a:pPr>
            <a:r>
              <a:rPr lang="en-GB" sz="2400" dirty="0" err="1">
                <a:hlinkClick r:id="rId2"/>
              </a:rPr>
              <a:t>uk</a:t>
            </a:r>
            <a:r>
              <a:rPr lang="en-GB" sz="2400" dirty="0">
                <a:hlinkClick r:id="rId2"/>
              </a:rPr>
              <a:t>/?srsltid=AfmBOorImFaw7bLx2_xFVvIZHIJ2ZRnTWSqFnSJSeZJlARzh1yZKzqXH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https://online.hbs.edu/blog/post/importance-of-budgeting-in-business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https://www.proquest.com/openview/3554e6b49279f8912c91e790019e3eda/1?pq-origsite=gscholar&amp;cbl=2037666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623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F01EA0-A5E0-1ACF-B273-F6925F5AF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49026-8C46-235A-D5A5-A803CFB40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4. Performance Measurement and Decision-Making </a:t>
            </a:r>
          </a:p>
        </p:txBody>
      </p:sp>
    </p:spTree>
    <p:extLst>
      <p:ext uri="{BB962C8B-B14F-4D97-AF65-F5344CB8AC3E}">
        <p14:creationId xmlns:p14="http://schemas.microsoft.com/office/powerpoint/2010/main" val="3493565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39328-EDA3-D44A-6B84-E62C558ED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7AF7D-AEE9-8CD0-3233-FD995CE74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Are KPIs?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Key Performance Indicators (KPIs) measure progress toward key business objectives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 insight into performance and strategic direction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869AF-BD21-54F0-1781-ACC70810F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CE57CA-B9F6-0B61-4459-5F1D4A38B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436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92101-0675-CA33-DA24-483A091DA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E0F9E-4F3D-762D-6277-F973CAD74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sz="2800" b="1" dirty="0"/>
              <a:t>Financial KPIs – Core Concepts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Defined: Monetary metrics used to evaluate financial performance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Examples: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Profitability: Gross margin, Net margin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Liquidity: Current ratio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Efficiency: Inventory turnover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Valuation: Earnings per Share (EPS), Price-to-Earnings (P/E)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Leverage: Debt-to-equity ratio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ADE95-4296-4953-EEAE-4C0180FE2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6D1EC0-A048-5173-9D94-C87B3ADEA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068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0672F-6040-E1AE-244C-CCBBFB14D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B8048-93C2-753D-4665-ECA18C801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2EE85-ED0F-DB26-12DF-449C97E1C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sz="2800" b="1" dirty="0"/>
              <a:t>Financial KPIs – Core Concepts</a:t>
            </a:r>
          </a:p>
          <a:p>
            <a:endParaRPr lang="en-GB" sz="2800" b="1" dirty="0">
              <a:highlight>
                <a:srgbClr val="FFFF00"/>
              </a:highlight>
            </a:endParaRPr>
          </a:p>
          <a:p>
            <a:r>
              <a:rPr lang="en-GB" dirty="0">
                <a:hlinkClick r:id="rId2"/>
              </a:rPr>
              <a:t>https://stockanalysis.com/quote/lon/TSCO/financials/metrics/</a:t>
            </a:r>
            <a:endParaRPr lang="en-GB" dirty="0"/>
          </a:p>
          <a:p>
            <a:r>
              <a:rPr lang="en-GB" dirty="0">
                <a:hlinkClick r:id="rId3"/>
              </a:rPr>
              <a:t>https://macrotrends.net/stocks/charts/TSCDY/tesco/financial-ratios</a:t>
            </a:r>
            <a:endParaRPr lang="en-GB" dirty="0"/>
          </a:p>
          <a:p>
            <a:r>
              <a:rPr lang="en-GB" dirty="0">
                <a:hlinkClick r:id="rId4"/>
              </a:rPr>
              <a:t>https://uk.investing.com/equities/tesco-ratios</a:t>
            </a:r>
            <a:endParaRPr lang="en-GB" dirty="0"/>
          </a:p>
          <a:p>
            <a:endParaRPr lang="en-GB" dirty="0"/>
          </a:p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503EF-74AF-80CC-F32F-FFF64671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29BA50-973A-EE3D-5E5D-095CCB324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7419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6B588-687A-2196-1847-493C2006F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BDE2-D9D6-9565-4082-29F3000A4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E6429-249A-8B42-8AA7-40AB9E145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Non-Financial KPIs – Core Concepts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Defined: Metrics not expressed in monetary terms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Customer satisfaction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Employee turnover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Innovation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Environmental impact (e.g., carbon emissions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CDDB7-F7A2-4CF2-9A1A-F297BE6CD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A2658-4806-A1A6-C64C-DCFCB3FA3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8598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7E50E-3359-EF06-A351-E3BEA2B82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46F8C-4A51-B24E-30F8-A79699EE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B700E-8C6E-1DAB-A1B5-41010C96E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Case Study – London Stock Exchange Group (LSEG)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Strategic Goal: Enable customer growth via data and infrastructure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Financial KPIs: Revenue from data &amp; analytics, EBITDA growth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Non-Financial KPIs: System uptime, innovation output, customer base expansion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6745A-36F5-9E2F-3900-28B5094B9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E448C6-5343-00AD-62D2-F0705D36F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49034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42CA-BE6A-F1D5-EBC5-327FCC75E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52736"/>
            <a:ext cx="10972800" cy="2880320"/>
          </a:xfrm>
        </p:spPr>
        <p:txBody>
          <a:bodyPr/>
          <a:lstStyle/>
          <a:p>
            <a:r>
              <a:rPr lang="en-GB" b="1" dirty="0"/>
              <a:t>Sustainability and Ethical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8874357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D5F0A1-9A10-E3E3-DB97-1FEC00A800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4C01FAA-36D5-41C5-0C58-30AC960165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7408" y="260648"/>
            <a:ext cx="9748192" cy="836632"/>
          </a:xfrm>
        </p:spPr>
        <p:txBody>
          <a:bodyPr/>
          <a:lstStyle/>
          <a:p>
            <a:r>
              <a:rPr lang="en-GB" sz="3400" dirty="0"/>
              <a:t>Sustainability and Ethical Considerations</a:t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52E4071-E8E9-F1AB-4F6A-5635F97906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7408" y="1143000"/>
            <a:ext cx="9748192" cy="426720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Sustainable Management Accounting?</a:t>
            </a:r>
          </a:p>
          <a:p>
            <a:r>
              <a:rPr lang="en-GB" sz="2400" dirty="0"/>
              <a:t>Integration of environmental and social considerations into management accounting</a:t>
            </a:r>
          </a:p>
          <a:p>
            <a:r>
              <a:rPr lang="en-GB" sz="2400" dirty="0"/>
              <a:t>Supports long-term value creation</a:t>
            </a:r>
          </a:p>
          <a:p>
            <a:r>
              <a:rPr lang="en-GB" sz="2400" dirty="0"/>
              <a:t>Goes beyond financial metrics to include sustainability performance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923CFAC-C571-16A6-98DF-9E42043B51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850822-87B0-ED26-1CB8-56A264F8151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91051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14498-056E-346C-39B9-B887C4606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E7B3408-A0AD-0553-4ACB-3AD449ECC0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Key Features of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01635432-E0C9-5038-22CF-37C6D6F0A2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243585"/>
            <a:ext cx="11161240" cy="312151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Focus on triple bottom line: People, Planet, Profit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Use of both monetary and non-monetary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Supports sustainable strategy and operations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36F940A-2418-A718-6C56-0F281114D7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010A5B-C216-3230-9A95-AA77D2E86D5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6473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32B9B1-39F2-855F-4A45-274DEA42D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4F81B761-E1C7-3310-2C07-3DB5B8B562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400" b="1" dirty="0"/>
              <a:t>Example: Tesco 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63627C8-A190-1446-791E-C74CDB5672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243585"/>
            <a:ext cx="11161240" cy="3121519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dirty="0"/>
              <a:t>From food security, health and diversity to decarbonisation, plastics and waste.</a:t>
            </a:r>
          </a:p>
          <a:p>
            <a:pPr>
              <a:lnSpc>
                <a:spcPct val="80000"/>
              </a:lnSpc>
            </a:pPr>
            <a:r>
              <a:rPr lang="en-GB" dirty="0"/>
              <a:t>As the UK’s leading food retailer, we’re committed to building a resilient, sustainable food system that nourishes people, supports customers, and protects the planet for future generations </a:t>
            </a:r>
            <a:r>
              <a:rPr lang="en-GB" dirty="0">
                <a:highlight>
                  <a:srgbClr val="FFFF00"/>
                </a:highlight>
              </a:rPr>
              <a:t>(Annual Report, 2024/2025).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300E482-85D1-EA17-D5CC-092B43870A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205094-83C2-0B85-6285-C58ACC92D44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9547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60930D8-9EF5-4F47-ABE9-5A83325BFD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7408" y="260648"/>
            <a:ext cx="9748192" cy="836632"/>
          </a:xfrm>
        </p:spPr>
        <p:txBody>
          <a:bodyPr/>
          <a:lstStyle/>
          <a:p>
            <a:r>
              <a:rPr lang="en-GB" sz="3400" dirty="0"/>
              <a:t>Sustainability and Ethical Considerations</a:t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F6491D4B-E945-4015-89B4-CD3AEACDB2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7408" y="1143000"/>
            <a:ext cx="9748192" cy="4267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The suppliers of capital no longer trust their most immediate agents, the senior executives of large corporations. 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US, the emphasis has been on increased judicial enforcement of financial reporting standards in the Sarbanes-Oxley Act (2002).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UK, a stronger role for non-executive directors has been proposed, the Higgs Report (2003).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3740BF-24B6-2E78-4D71-959E9692F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AEB5CF7-340B-F74A-99D2-1D9324329F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8634984" cy="822960"/>
          </a:xfrm>
        </p:spPr>
        <p:txBody>
          <a:bodyPr/>
          <a:lstStyle/>
          <a:p>
            <a:r>
              <a:rPr lang="en-GB" altLang="en-US" sz="2800" dirty="0"/>
              <a:t>Regulatory Approaches to Corporate Governance</a:t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054B6A2-A494-D066-BA87-713C46E14A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7408" y="1143000"/>
            <a:ext cx="9748192" cy="4267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The suppliers of capital no longer trust their most immediate agents, the senior executives of large corporations. 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US, the emphasis has been on increased judicial enforcement of financial reporting standards in the Sarbanes-Oxley Act (2002).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UK, a stronger role for non-executive directors has been proposed, the Higgs Report (2003).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4F575C3-7EA9-BE99-D280-D8A8A46ADB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A159E9-21FB-3862-3FA9-CD2DCE1A9D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7282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8179B7-80F0-7338-2BCD-5D35A08D3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F94183B4-DBE5-73C5-809B-4CEDB742EA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199" y="2133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Financial KPIs – Core Concepts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DDAB1F46-4FEF-7F99-09F9-39472C7C09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3392" y="908720"/>
            <a:ext cx="10657183" cy="460851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endParaRPr lang="en-GB" sz="2400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800" dirty="0">
                <a:solidFill>
                  <a:srgbClr val="002060"/>
                </a:solidFill>
              </a:rPr>
              <a:t>Profitability</a:t>
            </a:r>
            <a:r>
              <a:rPr lang="en-GB" sz="2800" dirty="0">
                <a:solidFill>
                  <a:srgbClr val="243E91"/>
                </a:solidFill>
              </a:rPr>
              <a:t> (i.e., Performance)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Investment</a:t>
            </a:r>
            <a:endParaRPr lang="en-GB" sz="2800" dirty="0">
              <a:solidFill>
                <a:srgbClr val="243E91"/>
              </a:solidFill>
            </a:endParaRP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800" dirty="0">
                <a:solidFill>
                  <a:srgbClr val="0070C0"/>
                </a:solidFill>
              </a:rPr>
              <a:t>Efficiency (i.e., Working Capital)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800" dirty="0">
                <a:solidFill>
                  <a:srgbClr val="008000"/>
                </a:solidFill>
              </a:rPr>
              <a:t>Liquidity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800" dirty="0">
                <a:solidFill>
                  <a:srgbClr val="800080"/>
                </a:solidFill>
              </a:rPr>
              <a:t>Financing ratios (i.e., Gearing)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13BFD5-CB60-B8BB-A1A4-29A2D7DDB74D}"/>
              </a:ext>
            </a:extLst>
          </p:cNvPr>
          <p:cNvSpPr txBox="1"/>
          <p:nvPr/>
        </p:nvSpPr>
        <p:spPr>
          <a:xfrm>
            <a:off x="3047163" y="3293013"/>
            <a:ext cx="60943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Performance Measurement and Decision-Making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109933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2060"/>
                </a:solidFill>
              </a:rPr>
              <a:t>1. PROFITABILITY RATIOS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sz="3100" dirty="0"/>
              <a:t>Used by investors, management, employees, creditors, competitors, potential investors to judge performance.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100" dirty="0"/>
              <a:t>Return on capital employed (ROCE)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100" dirty="0"/>
              <a:t>Return on equity (ROE)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100" dirty="0"/>
              <a:t>Gross profit margin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100" dirty="0"/>
              <a:t>Net profit margin 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7085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RETURN ON CAPITAL EMPLOYED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0"/>
            <a:ext cx="10972800" cy="42050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3600"/>
              </a:spcAft>
              <a:buNone/>
            </a:pPr>
            <a:r>
              <a:rPr lang="en-GB" altLang="en-US" sz="2800" dirty="0"/>
              <a:t>Relates the net profit to the level of investment used to earn it.</a:t>
            </a:r>
          </a:p>
          <a:p>
            <a:pPr marL="0" indent="0" eaLnBrk="1" hangingPunct="1">
              <a:lnSpc>
                <a:spcPct val="90000"/>
              </a:lnSpc>
              <a:spcAft>
                <a:spcPts val="3600"/>
              </a:spcAft>
              <a:buNone/>
            </a:pPr>
            <a:endParaRPr lang="en-GB" altLang="en-US" sz="2800" b="1" dirty="0"/>
          </a:p>
          <a:p>
            <a:pPr marL="0" indent="0" eaLnBrk="1" hangingPunct="1">
              <a:lnSpc>
                <a:spcPct val="90000"/>
              </a:lnSpc>
              <a:spcAft>
                <a:spcPts val="3600"/>
              </a:spcAft>
              <a:buNone/>
            </a:pPr>
            <a:r>
              <a:rPr lang="en-GB" altLang="en-US" sz="2400" b="1" dirty="0"/>
              <a:t>Profit before interest or operating profit to Capital employed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400" b="1" dirty="0"/>
              <a:t>Capital employed </a:t>
            </a:r>
            <a:r>
              <a:rPr lang="en-GB" altLang="en-US" sz="2400" dirty="0"/>
              <a:t>is calculated as follows:</a:t>
            </a: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sz="2400" dirty="0"/>
              <a:t>Total assets - Current liabilities OR	</a:t>
            </a: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sz="2400" dirty="0"/>
              <a:t>Equity+ Non-current liabilities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896B51-E1D0-CC92-7651-89E274779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204864"/>
            <a:ext cx="7106896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6793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RETURN ON EQUITY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3800"/>
              </a:spcAft>
              <a:buNone/>
            </a:pPr>
            <a:r>
              <a:rPr lang="en-GB" altLang="en-US" dirty="0"/>
              <a:t>Return generated for ordinary shareholders.</a:t>
            </a:r>
            <a:endParaRPr lang="en-GB" altLang="en-US" sz="2800" dirty="0"/>
          </a:p>
          <a:p>
            <a:pPr marL="0" indent="0" eaLnBrk="1" hangingPunct="1">
              <a:buNone/>
            </a:pPr>
            <a:endParaRPr lang="en-GB" altLang="en-US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A9D5A6-8E6A-44DD-04C7-581A57567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3" y="278092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81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411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GROSS PROFIT MARGIN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806352" y="978297"/>
            <a:ext cx="8579296" cy="4901406"/>
          </a:xfrm>
        </p:spPr>
        <p:txBody>
          <a:bodyPr anchor="ctr"/>
          <a:lstStyle/>
          <a:p>
            <a:pPr marL="0" indent="0" eaLnBrk="1" hangingPunct="1">
              <a:lnSpc>
                <a:spcPct val="80000"/>
              </a:lnSpc>
              <a:spcBef>
                <a:spcPts val="0"/>
              </a:spcBef>
              <a:spcAft>
                <a:spcPts val="12000"/>
              </a:spcAft>
              <a:buNone/>
            </a:pPr>
            <a:r>
              <a:rPr lang="en-GB" altLang="en-US" sz="2400" dirty="0"/>
              <a:t>Measures profitability of sales.</a:t>
            </a:r>
          </a:p>
          <a:p>
            <a:pPr marL="0" indent="0" eaLnBrk="1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en-US" sz="2400" dirty="0"/>
              <a:t>Absolute values not important – depends on type of business. </a:t>
            </a:r>
          </a:p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buNone/>
            </a:pPr>
            <a:r>
              <a:rPr lang="en-GB" altLang="en-US" sz="2400" u="sng" dirty="0"/>
              <a:t>Fluctuations may be due to: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product mix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cost or selling price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Errors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Theft of cash or stock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Stage of a products life</a:t>
            </a:r>
            <a:endParaRPr lang="en-GB" alt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24E657-EF0B-7F26-46F8-DE240A2E6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552" y="1772816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9119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NET PROFIT MARGIN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/>
        <p:txBody>
          <a:bodyPr anchor="b"/>
          <a:lstStyle/>
          <a:p>
            <a:pPr eaLnBrk="1" hangingPunct="1">
              <a:spcBef>
                <a:spcPts val="1800"/>
              </a:spcBef>
              <a:spcAft>
                <a:spcPts val="600"/>
              </a:spcAft>
            </a:pPr>
            <a:r>
              <a:rPr lang="en-GB" altLang="en-US" sz="2800" dirty="0"/>
              <a:t>Affected by the same things as gross profit margin and also by operating expenses.</a:t>
            </a:r>
          </a:p>
          <a:p>
            <a:pPr eaLnBrk="1" hangingPunct="1">
              <a:spcBef>
                <a:spcPts val="1800"/>
              </a:spcBef>
              <a:spcAft>
                <a:spcPts val="600"/>
              </a:spcAft>
            </a:pPr>
            <a:r>
              <a:rPr lang="en-GB" altLang="en-US" sz="2800" dirty="0"/>
              <a:t>Compares movements in gross profit margin and net profit margin.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4CAE28-315E-7398-8BBD-C4BD40DB3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649" y="2132856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8441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A3FE6-13C3-8CA3-621F-560A4FD7F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/>
                </a:solidFill>
              </a:rPr>
              <a:t>2. INVESTMENT RATIOS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61C50D0-6E18-BBEE-58B0-E40395184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ratio is used to assess the returns on shareholders’ investment. The ratio shows how a firm’s share price is valued in the stock market compared to the key indicators of the performance of the company. </a:t>
            </a:r>
          </a:p>
          <a:p>
            <a:r>
              <a:rPr lang="en-GB" dirty="0"/>
              <a:t>Earnings per share</a:t>
            </a:r>
          </a:p>
          <a:p>
            <a:r>
              <a:rPr lang="en-GB" dirty="0"/>
              <a:t>Price-earnings ratios</a:t>
            </a:r>
          </a:p>
        </p:txBody>
      </p:sp>
    </p:spTree>
    <p:extLst>
      <p:ext uri="{BB962C8B-B14F-4D97-AF65-F5344CB8AC3E}">
        <p14:creationId xmlns:p14="http://schemas.microsoft.com/office/powerpoint/2010/main" val="29766785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EARNINGS PER SHARE (EPS)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Measures the total  returns for ordinary shareholders (</a:t>
            </a:r>
            <a:r>
              <a:rPr lang="en-GB" altLang="en-US" b="1" dirty="0"/>
              <a:t>in pence or £</a:t>
            </a:r>
            <a:r>
              <a:rPr lang="en-GB" altLang="en-US" dirty="0"/>
              <a:t>).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59A979-BFCA-478E-5EC4-AA23A4F65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691" y="2979000"/>
            <a:ext cx="5058621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9682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PRICE EARNINGS RATIO (P/E)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1484785"/>
            <a:ext cx="10369152" cy="3628999"/>
          </a:xfrm>
        </p:spPr>
        <p:txBody>
          <a:bodyPr>
            <a:noAutofit/>
          </a:bodyPr>
          <a:lstStyle/>
          <a:p>
            <a:pPr marL="0" indent="0" eaLnBrk="1" hangingPunct="1">
              <a:spcAft>
                <a:spcPts val="4800"/>
              </a:spcAft>
              <a:buNone/>
            </a:pPr>
            <a:r>
              <a:rPr lang="en-GB" altLang="en-US" dirty="0"/>
              <a:t>It measures market confidence in the future of a business.</a:t>
            </a:r>
          </a:p>
          <a:p>
            <a:pPr marL="0" indent="0" eaLnBrk="1" hangingPunct="1">
              <a:buNone/>
            </a:pPr>
            <a:endParaRPr lang="en-GB" sz="2800" dirty="0"/>
          </a:p>
          <a:p>
            <a:pPr eaLnBrk="1" hangingPunct="1">
              <a:spcBef>
                <a:spcPts val="2400"/>
              </a:spcBef>
            </a:pPr>
            <a:r>
              <a:rPr lang="en-GB" sz="2800" dirty="0"/>
              <a:t>It indicates how much the share's market value is higher than its current earnings per share.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3D7546-4247-4580-A972-144A25FD5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500" y="2849283"/>
            <a:ext cx="6255000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9947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70C0"/>
                </a:solidFill>
              </a:rPr>
              <a:t>3. EFFICIENCY RATIOS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2330"/>
            <a:ext cx="11031016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shareholders, competitors and creditors to assess </a:t>
            </a:r>
            <a:r>
              <a:rPr lang="en-GB" altLang="en-US" b="1" dirty="0"/>
              <a:t>how</a:t>
            </a:r>
            <a:r>
              <a:rPr lang="en-GB" altLang="en-US" dirty="0"/>
              <a:t> </a:t>
            </a:r>
            <a:r>
              <a:rPr lang="en-GB" altLang="en-US" b="1" dirty="0"/>
              <a:t>effectively working capital</a:t>
            </a:r>
            <a:r>
              <a:rPr lang="en-GB" altLang="en-US" dirty="0"/>
              <a:t> (net current assets; i.e., available resources) </a:t>
            </a:r>
            <a:r>
              <a:rPr lang="en-GB" altLang="en-US" b="1" dirty="0"/>
              <a:t>has been managed</a:t>
            </a:r>
            <a:r>
              <a:rPr lang="en-GB" altLang="en-US" dirty="0"/>
              <a:t>.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dirty="0"/>
              <a:t>Asset Turnover (AKA Capital turnover)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Stock holding period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Debtors collection period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Creditors payment period</a:t>
            </a:r>
          </a:p>
        </p:txBody>
      </p:sp>
    </p:spTree>
    <p:extLst>
      <p:ext uri="{BB962C8B-B14F-4D97-AF65-F5344CB8AC3E}">
        <p14:creationId xmlns:p14="http://schemas.microsoft.com/office/powerpoint/2010/main" val="23106603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6134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ASSET TURNOVER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551384" y="1160748"/>
            <a:ext cx="10657184" cy="4536504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5400"/>
              </a:spcAft>
              <a:buNone/>
            </a:pPr>
            <a:r>
              <a:rPr lang="en-GB" altLang="en-US" sz="2400" dirty="0"/>
              <a:t>Indicates how effectively the business is using total available resources.</a:t>
            </a:r>
          </a:p>
          <a:p>
            <a:pPr marL="0" indent="0" eaLnBrk="1" hangingPunct="1">
              <a:lnSpc>
                <a:spcPct val="80000"/>
              </a:lnSpc>
              <a:spcAft>
                <a:spcPts val="1200"/>
              </a:spcAft>
              <a:buNone/>
            </a:pPr>
            <a:endParaRPr lang="en-GB" altLang="en-US" sz="1800" dirty="0"/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Affected by: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Age of assets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Revaluation policy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Inflation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Recent investment</a:t>
            </a:r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The optimum figure depends on the type of business but: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 low figure suggests ineffective management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 high figure suggests the business is overstretched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15C378-AFC0-4228-649C-48AF02663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9657" y="1988840"/>
            <a:ext cx="664838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7319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STOCK HOLDING PERIOD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1200"/>
              </a:spcAft>
              <a:buNone/>
            </a:pPr>
            <a:r>
              <a:rPr lang="en-GB" altLang="en-US" sz="2400" dirty="0"/>
              <a:t>The period for which inventories are being held in the business.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400" dirty="0"/>
          </a:p>
          <a:p>
            <a:pPr marL="0" indent="0" eaLnBrk="1" hangingPunct="1">
              <a:lnSpc>
                <a:spcPct val="80000"/>
              </a:lnSpc>
              <a:spcBef>
                <a:spcPts val="7800"/>
              </a:spcBef>
              <a:buNone/>
            </a:pPr>
            <a:r>
              <a:rPr lang="en-GB" altLang="en-US" sz="2400" u="sng" dirty="0"/>
              <a:t>Reasons for change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policy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production methods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Random factors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Slow sales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745A51-3E0C-ED6A-19C7-C1BAAF8D0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42088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2846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DEBTORS’ COLLECTION PERIOD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470484"/>
            <a:ext cx="8229600" cy="426277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9000"/>
              </a:spcAft>
              <a:buNone/>
            </a:pPr>
            <a:r>
              <a:rPr lang="en-GB" altLang="en-US" sz="2400" dirty="0"/>
              <a:t>The time taken to collect trade debts.</a:t>
            </a:r>
          </a:p>
          <a:p>
            <a:pPr marL="0" indent="0" eaLnBrk="1" hangingPunct="1">
              <a:lnSpc>
                <a:spcPct val="80000"/>
              </a:lnSpc>
              <a:spcBef>
                <a:spcPts val="3000"/>
              </a:spcBef>
              <a:spcAft>
                <a:spcPts val="0"/>
              </a:spcAft>
              <a:buNone/>
            </a:pPr>
            <a:r>
              <a:rPr lang="en-GB" altLang="en-US" sz="2400" u="sng" dirty="0"/>
              <a:t>Reasons for change: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Offering increased credit terms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Change in customer base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Slack/improved credit control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New prompt payment discounts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Introduction of electronic invoicing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E1BB4C-4D3D-AABE-BC78-85E75A364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552" y="2066132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8713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CREDITORS’ PAYMENT PERIOD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1981199" y="1700808"/>
            <a:ext cx="8229600" cy="391703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spcAft>
                <a:spcPts val="1200"/>
              </a:spcAft>
              <a:buNone/>
            </a:pPr>
            <a:r>
              <a:rPr lang="en-GB" altLang="en-US" sz="2800" dirty="0"/>
              <a:t>Time taken to pay suppliers.</a:t>
            </a:r>
          </a:p>
          <a:p>
            <a:pPr eaLnBrk="1" hangingPunct="1">
              <a:lnSpc>
                <a:spcPct val="80000"/>
              </a:lnSpc>
              <a:spcBef>
                <a:spcPts val="1800"/>
              </a:spcBef>
              <a:spcAft>
                <a:spcPts val="1200"/>
              </a:spcAft>
            </a:pPr>
            <a:r>
              <a:rPr lang="en-GB" altLang="en-US" sz="2800" dirty="0"/>
              <a:t>Increased period may indicate liquidity problems.</a:t>
            </a: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B6AC92-B740-2186-FB84-1D1C5D856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1" y="3209324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6780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B050"/>
                </a:solidFill>
              </a:rPr>
              <a:t>4. LIQUIDITY RATIOS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shareholders and creditors to assess the ability of the entity to meet its short-term financial obligations.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defRPr/>
            </a:pPr>
            <a:r>
              <a:rPr lang="en-GB" altLang="en-US" dirty="0"/>
              <a:t> Current ratio (Working capital ratio)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defRPr/>
            </a:pPr>
            <a:r>
              <a:rPr lang="en-GB" altLang="en-US" dirty="0"/>
              <a:t> Quick asset ratio (Acid test)</a:t>
            </a:r>
          </a:p>
        </p:txBody>
      </p:sp>
    </p:spTree>
    <p:extLst>
      <p:ext uri="{BB962C8B-B14F-4D97-AF65-F5344CB8AC3E}">
        <p14:creationId xmlns:p14="http://schemas.microsoft.com/office/powerpoint/2010/main" val="12927293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365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CURRENT RATIO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144262" y="1238188"/>
            <a:ext cx="8229600" cy="4070490"/>
          </a:xfrm>
        </p:spPr>
        <p:txBody>
          <a:bodyPr anchor="ctr"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It shows the adequacy of current assets to cover current liabilities. It should be between 1:1 and 2:1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Too low indicates financial weakness</a:t>
            </a:r>
          </a:p>
          <a:p>
            <a:pPr marL="533400" indent="-355600" eaLnBrk="1" hangingPunct="1">
              <a:lnSpc>
                <a:spcPct val="80000"/>
              </a:lnSpc>
              <a:spcAft>
                <a:spcPts val="9000"/>
              </a:spcAft>
              <a:buFont typeface="Wingdings" panose="05000000000000000000" pitchFamily="2" charset="2"/>
              <a:buChar char="§"/>
            </a:pPr>
            <a:r>
              <a:rPr lang="en-GB" altLang="en-US" sz="2400" dirty="0"/>
              <a:t>Too high indicates inefficient management</a:t>
            </a:r>
          </a:p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spcAft>
                <a:spcPts val="600"/>
              </a:spcAft>
              <a:buNone/>
            </a:pPr>
            <a:r>
              <a:rPr lang="en-GB" altLang="en-US" sz="2400" u="sng" dirty="0"/>
              <a:t>Reason for change: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Expansion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Poor stock or credit control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Repayment of finance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DBD4D0-2DB0-1C92-AB9D-FA6BAAE65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552" y="2979000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592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QUICK ASSET RATIO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Assesses whether the business can meet its current liabilities at short notice.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397D8D-F4AC-C0DB-ED67-FD7187A04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342099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5459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7030A0"/>
                </a:solidFill>
              </a:rPr>
              <a:t>5. FINANCING STRUCTURE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556792"/>
            <a:ext cx="8229600" cy="391703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dirty="0"/>
              <a:t>Used by investors and lenders to examine the financing structure of a business.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marL="714375" eaLnBrk="1" hangingPunct="1">
              <a:lnSpc>
                <a:spcPct val="90000"/>
              </a:lnSpc>
              <a:spcAft>
                <a:spcPts val="1800"/>
              </a:spcAft>
              <a:defRPr/>
            </a:pPr>
            <a:r>
              <a:rPr lang="en-GB" altLang="en-US" dirty="0"/>
              <a:t>Gearing ratio</a:t>
            </a:r>
          </a:p>
          <a:p>
            <a:pPr marL="714375" eaLnBrk="1" hangingPunct="1">
              <a:lnSpc>
                <a:spcPct val="90000"/>
              </a:lnSpc>
              <a:spcAft>
                <a:spcPts val="1800"/>
              </a:spcAft>
              <a:defRPr/>
            </a:pPr>
            <a:r>
              <a:rPr lang="en-GB" altLang="en-US" dirty="0"/>
              <a:t>Interest cover</a:t>
            </a:r>
          </a:p>
        </p:txBody>
      </p:sp>
    </p:spTree>
    <p:extLst>
      <p:ext uri="{BB962C8B-B14F-4D97-AF65-F5344CB8AC3E}">
        <p14:creationId xmlns:p14="http://schemas.microsoft.com/office/powerpoint/2010/main" val="129144322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GEARING RATIO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spcAft>
                <a:spcPts val="10800"/>
              </a:spcAft>
              <a:buNone/>
            </a:pPr>
            <a:r>
              <a:rPr lang="en-GB" altLang="en-US" sz="2800" dirty="0"/>
              <a:t>Compares the amount of finance provided by shareholders to that provided by long-term lenders.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The level depends on the type of company and the stability of profits.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Important when new finance is being raised.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BD0D2BD-C9E0-C069-508A-35B81B51C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979000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3628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INTEREST COVER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4800"/>
              </a:spcAft>
              <a:buNone/>
            </a:pPr>
            <a:r>
              <a:rPr lang="en-GB" altLang="en-US" sz="2800" dirty="0"/>
              <a:t>Assesses how well interest is covered by the profits available.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en-GB" altLang="en-US" sz="2800" dirty="0"/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A low figure indicates problems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May decline temporarily due to new finance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4 is a safe level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Ignores the fact that cash is needed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83EF40-21CC-CECD-7318-6AA61F186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552" y="2562154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9956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51</TotalTime>
  <Words>1685</Words>
  <Application>Microsoft Office PowerPoint</Application>
  <PresentationFormat>Widescreen</PresentationFormat>
  <Paragraphs>251</Paragraphs>
  <Slides>42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ＭＳ Ｐゴシック</vt:lpstr>
      <vt:lpstr>Myriad Pro</vt:lpstr>
      <vt:lpstr>Arial</vt:lpstr>
      <vt:lpstr>Verdana</vt:lpstr>
      <vt:lpstr>Wingdings</vt:lpstr>
      <vt:lpstr>20140311PresentationUWTSDTemplate</vt:lpstr>
      <vt:lpstr>LCMB5010 Management Accounting </vt:lpstr>
      <vt:lpstr> 1. Introduction  Brief background of the selected company (industry, size, key products/services). </vt:lpstr>
      <vt:lpstr>Introduction</vt:lpstr>
      <vt:lpstr>Materials and links</vt:lpstr>
      <vt:lpstr>2. Cost Analysis and Business Model</vt:lpstr>
      <vt:lpstr>Cost Analysis and Business Model</vt:lpstr>
      <vt:lpstr> Materials and links to use </vt:lpstr>
      <vt:lpstr>Cost Analysis and Business Model</vt:lpstr>
      <vt:lpstr>3. Budgeting and Financial Planning</vt:lpstr>
      <vt:lpstr>Budgeting and Financial Planning</vt:lpstr>
      <vt:lpstr>4. Performance Measurement and Decision-Making </vt:lpstr>
      <vt:lpstr>Key performance indicators - KPI</vt:lpstr>
      <vt:lpstr>Key performance indicators - KPI</vt:lpstr>
      <vt:lpstr>Key performance indicators - KPI</vt:lpstr>
      <vt:lpstr>Key performance indicators - KPI</vt:lpstr>
      <vt:lpstr>Key performance indicators - KPI</vt:lpstr>
      <vt:lpstr>Sustainability and Ethical Considerations</vt:lpstr>
      <vt:lpstr>Sustainability and Ethical Considerations </vt:lpstr>
      <vt:lpstr>Key Features of SMA </vt:lpstr>
      <vt:lpstr>Example: Tesco  </vt:lpstr>
      <vt:lpstr>Sustainability and Ethical Considerations </vt:lpstr>
      <vt:lpstr>Regulatory Approaches to Corporate Governance </vt:lpstr>
      <vt:lpstr>Financial KPIs – Core Concepts</vt:lpstr>
      <vt:lpstr>1. PROFITABILITY RATIOS</vt:lpstr>
      <vt:lpstr>RETURN ON CAPITAL EMPLOYED</vt:lpstr>
      <vt:lpstr>RETURN ON EQUITY</vt:lpstr>
      <vt:lpstr>GROSS PROFIT MARGIN</vt:lpstr>
      <vt:lpstr>NET PROFIT MARGIN</vt:lpstr>
      <vt:lpstr>2. INVESTMENT RATIOS</vt:lpstr>
      <vt:lpstr>EARNINGS PER SHARE (EPS)</vt:lpstr>
      <vt:lpstr>PRICE EARNINGS RATIO (P/E)</vt:lpstr>
      <vt:lpstr>3. EFFICIENCY RATIOS</vt:lpstr>
      <vt:lpstr>ASSET TURNOVER</vt:lpstr>
      <vt:lpstr>STOCK HOLDING PERIOD</vt:lpstr>
      <vt:lpstr>DEBTORS’ COLLECTION PERIOD</vt:lpstr>
      <vt:lpstr>CREDITORS’ PAYMENT PERIOD</vt:lpstr>
      <vt:lpstr>4. LIQUIDITY RATIOS</vt:lpstr>
      <vt:lpstr>CURRENT RATIO</vt:lpstr>
      <vt:lpstr>QUICK ASSET RATIO</vt:lpstr>
      <vt:lpstr>5. FINANCING STRUCTURE</vt:lpstr>
      <vt:lpstr>GEARING RATIO</vt:lpstr>
      <vt:lpstr>INTEREST COVER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155</cp:revision>
  <cp:lastPrinted>2018-07-09T15:27:01Z</cp:lastPrinted>
  <dcterms:created xsi:type="dcterms:W3CDTF">2002-10-07T19:43:58Z</dcterms:created>
  <dcterms:modified xsi:type="dcterms:W3CDTF">2025-10-01T14:17:43Z</dcterms:modified>
</cp:coreProperties>
</file>