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25" r:id="rId1"/>
    <p:sldMasterId id="2147483841" r:id="rId2"/>
    <p:sldMasterId id="2147483853" r:id="rId3"/>
    <p:sldMasterId id="2147483865" r:id="rId4"/>
    <p:sldMasterId id="2147483878" r:id="rId5"/>
    <p:sldMasterId id="2147483880" r:id="rId6"/>
  </p:sldMasterIdLst>
  <p:notesMasterIdLst>
    <p:notesMasterId r:id="rId39"/>
  </p:notesMasterIdLst>
  <p:handoutMasterIdLst>
    <p:handoutMasterId r:id="rId40"/>
  </p:handoutMasterIdLst>
  <p:sldIdLst>
    <p:sldId id="792" r:id="rId7"/>
    <p:sldId id="793" r:id="rId8"/>
    <p:sldId id="794" r:id="rId9"/>
    <p:sldId id="715" r:id="rId10"/>
    <p:sldId id="450" r:id="rId11"/>
    <p:sldId id="795" r:id="rId12"/>
    <p:sldId id="796" r:id="rId13"/>
    <p:sldId id="260" r:id="rId14"/>
    <p:sldId id="328" r:id="rId15"/>
    <p:sldId id="712" r:id="rId16"/>
    <p:sldId id="293" r:id="rId17"/>
    <p:sldId id="798" r:id="rId18"/>
    <p:sldId id="803" r:id="rId19"/>
    <p:sldId id="297" r:id="rId20"/>
    <p:sldId id="805" r:id="rId21"/>
    <p:sldId id="711" r:id="rId22"/>
    <p:sldId id="324" r:id="rId23"/>
    <p:sldId id="325" r:id="rId24"/>
    <p:sldId id="326" r:id="rId25"/>
    <p:sldId id="788" r:id="rId26"/>
    <p:sldId id="710" r:id="rId27"/>
    <p:sldId id="688" r:id="rId28"/>
    <p:sldId id="689" r:id="rId29"/>
    <p:sldId id="423" r:id="rId30"/>
    <p:sldId id="589" r:id="rId31"/>
    <p:sldId id="692" r:id="rId32"/>
    <p:sldId id="585" r:id="rId33"/>
    <p:sldId id="608" r:id="rId34"/>
    <p:sldId id="609" r:id="rId35"/>
    <p:sldId id="691" r:id="rId36"/>
    <p:sldId id="690" r:id="rId37"/>
    <p:sldId id="789" r:id="rId38"/>
  </p:sldIdLst>
  <p:sldSz cx="9144000" cy="6858000" type="screen4x3"/>
  <p:notesSz cx="6854825" cy="9083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1B9EF"/>
    <a:srgbClr val="FFCC66"/>
    <a:srgbClr val="CC6600"/>
    <a:srgbClr val="255997"/>
    <a:srgbClr val="808000"/>
    <a:srgbClr val="008000"/>
    <a:srgbClr val="336600"/>
    <a:srgbClr val="006600"/>
    <a:srgbClr val="C0C0C0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284752-D1C6-487F-A750-7257261E5ADA}" v="3" dt="2021-11-24T15:46:18.1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23" autoAdjust="0"/>
    <p:restoredTop sz="92148" autoAdjust="0"/>
  </p:normalViewPr>
  <p:slideViewPr>
    <p:cSldViewPr>
      <p:cViewPr varScale="1">
        <p:scale>
          <a:sx n="56" d="100"/>
          <a:sy n="56" d="100"/>
        </p:scale>
        <p:origin x="132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handoutMaster" Target="handoutMasters/handoutMaster1.xml"/><Relationship Id="rId45" Type="http://schemas.microsoft.com/office/2016/11/relationships/changesInfo" Target="changesInfos/changesInfo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heme" Target="theme/theme1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microsoft.com/office/2015/10/relationships/revisionInfo" Target="revisionInfo.xml"/><Relationship Id="rId20" Type="http://schemas.openxmlformats.org/officeDocument/2006/relationships/slide" Target="slides/slide14.xml"/><Relationship Id="rId41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rossman" userId="d902ac89-ff56-4e5d-982f-3384b0284abe" providerId="ADAL" clId="{3D284752-D1C6-487F-A750-7257261E5ADA}"/>
    <pc:docChg chg="addSld delSld modSld">
      <pc:chgData name="Julie Crossman" userId="d902ac89-ff56-4e5d-982f-3384b0284abe" providerId="ADAL" clId="{3D284752-D1C6-487F-A750-7257261E5ADA}" dt="2021-11-24T15:48:04.935" v="10" actId="47"/>
      <pc:docMkLst>
        <pc:docMk/>
      </pc:docMkLst>
      <pc:sldChg chg="del">
        <pc:chgData name="Julie Crossman" userId="d902ac89-ff56-4e5d-982f-3384b0284abe" providerId="ADAL" clId="{3D284752-D1C6-487F-A750-7257261E5ADA}" dt="2021-11-11T14:33:21.873" v="0" actId="47"/>
        <pc:sldMkLst>
          <pc:docMk/>
          <pc:sldMk cId="278153233" sldId="791"/>
        </pc:sldMkLst>
      </pc:sldChg>
      <pc:sldChg chg="addSp delSp modSp new del mod modAnim">
        <pc:chgData name="Julie Crossman" userId="d902ac89-ff56-4e5d-982f-3384b0284abe" providerId="ADAL" clId="{3D284752-D1C6-487F-A750-7257261E5ADA}" dt="2021-11-24T15:48:04.935" v="10" actId="47"/>
        <pc:sldMkLst>
          <pc:docMk/>
          <pc:sldMk cId="217483900" sldId="806"/>
        </pc:sldMkLst>
        <pc:spChg chg="del">
          <ac:chgData name="Julie Crossman" userId="d902ac89-ff56-4e5d-982f-3384b0284abe" providerId="ADAL" clId="{3D284752-D1C6-487F-A750-7257261E5ADA}" dt="2021-11-24T15:46:18.188" v="4" actId="478"/>
          <ac:spMkLst>
            <pc:docMk/>
            <pc:sldMk cId="217483900" sldId="806"/>
            <ac:spMk id="2" creationId="{3C4CEFBD-29E2-4024-80AB-198D7CE4E176}"/>
          </ac:spMkLst>
        </pc:spChg>
        <pc:picChg chg="add mod">
          <ac:chgData name="Julie Crossman" userId="d902ac89-ff56-4e5d-982f-3384b0284abe" providerId="ADAL" clId="{3D284752-D1C6-487F-A750-7257261E5ADA}" dt="2021-11-24T15:46:30.552" v="9" actId="14100"/>
          <ac:picMkLst>
            <pc:docMk/>
            <pc:sldMk cId="217483900" sldId="806"/>
            <ac:picMk id="3" creationId="{C6898DBC-499F-48BF-99C9-7ABE4233679C}"/>
          </ac:picMkLst>
        </pc:picChg>
      </pc:sldChg>
      <pc:sldChg chg="del">
        <pc:chgData name="Julie Crossman" userId="d902ac89-ff56-4e5d-982f-3384b0284abe" providerId="ADAL" clId="{3D284752-D1C6-487F-A750-7257261E5ADA}" dt="2021-11-11T14:33:23.226" v="1" actId="47"/>
        <pc:sldMkLst>
          <pc:docMk/>
          <pc:sldMk cId="3633405934" sldId="80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5B5EDEE3-803E-400C-A573-9899854F107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t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5B09F7E-61FB-45F3-9F19-356A5288321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021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t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E943F7C8-BBC5-4F0D-A9A9-7B18BEC5BB2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29650"/>
            <a:ext cx="29702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b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B85A36A7-D541-44BF-AF59-E97146D0655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29650"/>
            <a:ext cx="297021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b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fld id="{41619E4A-6993-4F2F-A044-49CF37C3DEE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21A7CCA-E97E-434D-9F6E-8EA5CC8F93E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t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7B2F2481-3608-401B-9BA4-8C875D6B21D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021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t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3590D4C2-C0E8-497F-A2A2-E9A14001C2D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7288" y="681038"/>
            <a:ext cx="4541837" cy="3406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36704536-8FF8-4531-B34E-AEC5C19A2D9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14825"/>
            <a:ext cx="5026025" cy="408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9429FB2A-7FB0-46D4-9991-9B8D8876B60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9650"/>
            <a:ext cx="29702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b" anchorCtr="0" compatLnSpc="1">
            <a:prstTxWarp prst="textNoShape">
              <a:avLst/>
            </a:prstTxWarp>
          </a:bodyPr>
          <a:lstStyle>
            <a:lvl1pPr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B566019B-5687-4D60-AF58-9F464093C8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9650"/>
            <a:ext cx="297021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074" tIns="45537" rIns="91074" bIns="45537" numCol="1" anchor="b" anchorCtr="0" compatLnSpc="1">
            <a:prstTxWarp prst="textNoShape">
              <a:avLst/>
            </a:prstTxWarp>
          </a:bodyPr>
          <a:lstStyle>
            <a:lvl1pPr algn="r" defTabSz="911225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fld id="{34DA9608-549B-4C06-95FD-868A3BC5443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3052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159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159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406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marR="0" lvl="0" indent="0" algn="r" defTabSz="9413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16F08-735D-5447-8576-A86275103935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Arial" charset="0"/>
              </a:rPr>
              <a:pPr marL="0" marR="0" lvl="0" indent="0" algn="r" defTabSz="9413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dirty="0"/>
              <a:t>Steve</a:t>
            </a:r>
          </a:p>
        </p:txBody>
      </p:sp>
    </p:spTree>
    <p:extLst>
      <p:ext uri="{BB962C8B-B14F-4D97-AF65-F5344CB8AC3E}">
        <p14:creationId xmlns:p14="http://schemas.microsoft.com/office/powerpoint/2010/main" val="2649607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359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A9608-549B-4C06-95FD-868A3BC5443A}" type="slidenum">
              <a:rPr lang="en-US" altLang="en-US" smtClean="0"/>
              <a:pPr/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16369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06F844-80B3-428A-B7D7-393895CFAF6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9985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356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742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40731C-79FE-42FE-86EC-52188402A4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31445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72009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3164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6208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3991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/>
              <a:t>File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marR="0" lvl="0" indent="0" algn="r" defTabSz="9413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66FCF5-BAFA-394D-9B7B-1097209F2512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Arial" charset="0"/>
              </a:rPr>
              <a:pPr marL="0" marR="0" lvl="0" indent="0" algn="r" defTabSz="9413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7134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Steve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4DA9608-549B-4C06-95FD-868A3BC5443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9256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Steve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4DA9608-549B-4C06-95FD-868A3BC5443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5160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A85CD8AB-52B4-457D-B79B-2AC2CABBDB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1225"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1225"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1225"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1225"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1225"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A18EDD9-4136-47DD-AE94-A7EBF93DF160}" type="slidenum">
              <a:rPr lang="en-US" altLang="en-US" sz="1200" b="0">
                <a:latin typeface="Times New Roman" panose="02020603050405020304" pitchFamily="18" charset="0"/>
              </a:rPr>
              <a:pPr/>
              <a:t>23</a:t>
            </a:fld>
            <a:endParaRPr lang="en-US" altLang="en-US" sz="1200" b="0" dirty="0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21A01C4F-9BEA-4433-9BE6-B1A7FD6F20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ABA55B3D-1C45-453C-8410-7C6F638CF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/>
              <a:t>Julie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A9608-549B-4C06-95FD-868A3BC5443A}" type="slidenum">
              <a:rPr lang="en-US" altLang="en-US" smtClean="0"/>
              <a:pPr/>
              <a:t>24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793427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A9608-549B-4C06-95FD-868A3BC5443A}" type="slidenum">
              <a:rPr lang="en-US" altLang="en-US" smtClean="0"/>
              <a:pPr/>
              <a:t>25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970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A9608-549B-4C06-95FD-868A3BC5443A}" type="slidenum">
              <a:rPr lang="en-US" altLang="en-US" smtClean="0"/>
              <a:pPr/>
              <a:t>26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88069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A9608-549B-4C06-95FD-868A3BC5443A}" type="slidenum">
              <a:rPr lang="en-US" altLang="en-US" smtClean="0"/>
              <a:pPr/>
              <a:t>27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431895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A9608-549B-4C06-95FD-868A3BC5443A}" type="slidenum">
              <a:rPr lang="en-US" altLang="en-US" smtClean="0"/>
              <a:pPr/>
              <a:t>28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62264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4DA9608-549B-4C06-95FD-868A3BC5443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9440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4DA9608-549B-4C06-95FD-868A3BC5443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2449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310CF-D208-4DCA-A75D-36DC42B653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AE9DA-2056-4561-A1CD-CDDCA7D1D1D2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47D29-C3CD-4DCA-A699-5F614B3DD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5665E-8A53-400F-A6A4-151256E03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3F627-4833-4259-9028-BD18A125CA4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9432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460C2-9137-421D-9C42-14645DA74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3F015-0184-46A2-815C-5CB3904927F0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1C165-D8CB-4A35-AF99-8EC89CB7F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6C28C-3BA3-4C93-A76C-700D703A8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469D9-DC9B-479C-9AFD-02501356F58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50911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4CBED-6546-4C6C-A1F7-56A6D3B74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567D1-7A73-4D28-B429-0B14532917F1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E12AFDA-0601-483F-9BAB-9914F5E692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EA72ABC-6BC6-49B6-AFDA-56524CD2D40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34628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0B3E8AC-8539-4C07-BD0E-DE5D6D02D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9530A-7918-494F-ACB4-20283BF012C7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264A-A470-4CA1-B19A-1FEF7FA11D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E050CA8-2658-4F0A-A74E-E04F6984364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37654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834F37C-1F00-48DE-A8C4-ECFD6C547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8FF3C-1E5E-4CA4-8599-004387968F42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BE00681-E2D9-46D1-B444-5A72E2F48D3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8B183F-D341-4049-B5FC-B5AF8DCCA76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63107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0A41194-D772-4AC5-9EE4-B495CA6FF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6C26F-F1B7-4F3B-B3F4-ACE0D9A747DE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52FC1F3-4E6A-4459-9219-F61F3D91E6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8A0D826-601F-4CCE-8E55-2081BFA7BDF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13752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53AE37B-ABD6-468B-9CE2-67A1107E0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221A0-025D-4279-933B-DE6F1305EEAE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6F6FFC2-C815-4C3B-8D6E-41A10158BE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2DB9D8E-8A6D-4727-96BE-F793365BBC9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018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A4250F3-CBDB-4A79-A409-ABA48097A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9DE3F-5799-4F99-89E3-46A8017CEB5A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06879-4227-48AA-874F-A16A689EA0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C92756-0EBF-496D-8BB6-694E00B90F90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721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B7D8F9-9E00-42A8-B93F-E28079E9D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E28AB-C5B4-4D3C-97F6-27E5B2273FE3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A564E-68AD-4CF1-ABF0-F6F4A8BA49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174AF80-A817-450F-A5A0-BD5D6EA3BBD6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8015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C6F50-43F9-4571-B95D-66E0861C6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FB6C6-79C3-4F89-9C9E-8C1D8F30A73D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E1CBC72-8292-4953-88E2-432B96AEEA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C3AF285-893A-4AEC-8FEE-2A8D58F41ACD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5897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F424B-3F4D-4DD7-920A-579FF8BB3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B6503-2913-4A70-9632-F71A1AE3CA2A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5F44F11-5C54-4BB5-8F00-B8982E6C96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B1C11ED-A7A2-4B5C-9D9E-4DDF997ACE05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25222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412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99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777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751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846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081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87256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5912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3319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994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57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2711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7421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15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6159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4966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5940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4097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8040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64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6369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852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64B16257-31DF-4415-AE7F-42FE8C6516C7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28DE4592-5898-4940-9BCB-134B2E4A72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9476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378F1716-788D-4315-887D-55504373557F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 dirty="0">
                <a:solidFill>
                  <a:prstClr val="black"/>
                </a:solidFill>
                <a:latin typeface="Myriad Pro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067FCC88-25AF-4668-9467-F6E75F53B1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801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480AF6AA-B528-450D-843E-BF0F4367EA1F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08318E3C-E8DD-4B37-90BC-559FD6D576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2035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9B8A017F-37F6-4E47-BD8E-7A3D097185E7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E2A4CCB3-6ECC-4B1D-A6D4-CFE9F6D83D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3002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D0660750-28BE-4F15-ACDD-F4E544DC02AA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9C887E5E-6E4F-443C-BD33-3236D98A42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4439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2BA2C28D-E425-4B48-85FB-72B4E19EEBD6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FF8A08E3-F727-41C4-9F45-4A815D4D71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5265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D80E8082-AB94-43A7-A5C1-7A4CC54703EA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8E4D13E6-0134-49E5-B34E-337C1596B9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886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8DAB6264-090E-4D49-841F-FF5B9F84F3F5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DAC4FCD6-4BE9-4EA5-8362-85FF0B4E91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104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566FE1D7-3BB3-4B84-8A7A-94D24318EC81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E6EB408F-39A2-408D-8E34-9BFB2FA6A8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1381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2C8011C-C221-4795-BE3A-A38CAB626F61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B6B7A01A-38AC-4C4A-8AA7-88A84F8A32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8137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2ADB4227-A11D-45C7-9B60-B1CC63458FB4}" type="datetimeFigureOut">
              <a:rPr lang="en-GB"/>
              <a:pPr>
                <a:defRPr/>
              </a:pPr>
              <a:t>24/11/2021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37AF3D70-1E3E-4AC5-A785-DA9FC99FC8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7210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4896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6584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3958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7479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0184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8039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68193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9157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5884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27086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822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0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8754DC7-7F18-4385-9AB1-41F414A3F63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7EBE12-6755-4CB4-A38A-85544100D1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7F54C-81AE-4B4A-9E79-DA4B094291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A37ACC8-7FC2-4F28-B656-FE57FA73C17D}" type="datetimeFigureOut">
              <a:rPr lang="en-US"/>
              <a:pPr>
                <a:defRPr/>
              </a:pPr>
              <a:t>11/24/2021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FE220-A09F-49F0-ABFD-BF514E08CB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8888853-D099-474E-AA42-47E919A0F69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utoUpdateAnimBg="0" advAuto="0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24/11/2021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2642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24/11/2021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30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Myriad Pro"/>
                <a:ea typeface="+mn-ea"/>
              </a:defRPr>
            </a:lvl1pPr>
          </a:lstStyle>
          <a:p>
            <a:pPr>
              <a:defRPr/>
            </a:pPr>
            <a:fld id="{EA089091-F57A-499B-8518-6437E76A9352}" type="datetimeFigureOut">
              <a:rPr lang="en-GB"/>
              <a:pPr>
                <a:defRPr/>
              </a:pPr>
              <a:t>24/11/2021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Myriad Pro"/>
                <a:ea typeface="+mn-ea"/>
              </a:defRPr>
            </a:lvl1pPr>
          </a:lstStyle>
          <a:p>
            <a:pPr>
              <a:defRPr/>
            </a:pPr>
            <a:fld id="{FFD08A52-7738-4E40-949B-5A56EC32EF9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97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84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24/11/2021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8384" y="508518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438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mailto:j.crossman@uwtsd.ac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hyperlink" Target="mailto:s.darnell@uwtsd.ac.uk" TargetMode="External"/><Relationship Id="rId5" Type="http://schemas.openxmlformats.org/officeDocument/2006/relationships/hyperlink" Target="mailto:a.beaumont@ydds.ac.uk" TargetMode="External"/><Relationship Id="rId4" Type="http://schemas.openxmlformats.org/officeDocument/2006/relationships/hyperlink" Target="mailto:l.emanuel@uwtsd.ac.uk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uwtsd.myday.cloud/dashboard/studen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ites.cardiff.ac.uk/ilrb/resourcehub-2/managing/citing-and-referencing/harvard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://sites.cardiff.ac.uk/ilrb/resource/harvardcompile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5oKcN992DWo?feature=oembed" TargetMode="External"/><Relationship Id="rId4" Type="http://schemas.openxmlformats.org/officeDocument/2006/relationships/hyperlink" Target="https://www.bing.com/videos/search?q=youtube+authenticity+leadership&amp;docid=608050644895995456&amp;mid=7F8044670C63A67094877F8044670C63A6709487&amp;view=detail&amp;FORM=VI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216" y="1712911"/>
            <a:ext cx="4299009" cy="3109845"/>
          </a:xfrm>
        </p:spPr>
        <p:txBody>
          <a:bodyPr lIns="91440" tIns="45720" rIns="91440" bIns="45720" anchor="t"/>
          <a:lstStyle/>
          <a:p>
            <a:pPr algn="ctr"/>
            <a:r>
              <a:rPr lang="en-GB" sz="2600" b="1">
                <a:latin typeface="Arial Black"/>
                <a:cs typeface="Arial"/>
              </a:rPr>
              <a:t>Athrofa Cymru ar gyfer Arfer Proffesiynol ac Ymchwil Cymhwysol</a:t>
            </a:r>
            <a:br>
              <a:rPr lang="en-GB" sz="2600" b="1">
                <a:latin typeface="Arial Black"/>
                <a:cs typeface="Arial"/>
              </a:rPr>
            </a:br>
            <a:r>
              <a:rPr lang="en-GB" sz="2600" b="1">
                <a:latin typeface="Arial Black"/>
                <a:cs typeface="Arial"/>
              </a:rPr>
              <a:t> </a:t>
            </a:r>
            <a:br>
              <a:rPr lang="en-GB" sz="2600" b="1">
                <a:latin typeface="Arial Black"/>
              </a:rPr>
            </a:br>
            <a:r>
              <a:rPr lang="en-GB" sz="2600" b="1">
                <a:solidFill>
                  <a:srgbClr val="E0BC4C"/>
                </a:solidFill>
                <a:latin typeface="Arial Black"/>
                <a:cs typeface="Arial"/>
              </a:rPr>
              <a:t>Wales Academy for Professional Practice and Applied Research</a:t>
            </a:r>
            <a:endParaRPr lang="en-GB" sz="2600">
              <a:solidFill>
                <a:srgbClr val="E0BC4C"/>
              </a:solidFill>
              <a:latin typeface="Arial Black"/>
              <a:cs typeface="Arial"/>
            </a:endParaRPr>
          </a:p>
          <a:p>
            <a:endParaRPr lang="en-GB" sz="26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426160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99508"/>
            <a:ext cx="4299009" cy="3109845"/>
          </a:xfrm>
        </p:spPr>
        <p:txBody>
          <a:bodyPr lIns="91440" tIns="45720" rIns="91440" bIns="45720" anchor="t"/>
          <a:lstStyle/>
          <a:p>
            <a:pPr algn="ctr"/>
            <a:r>
              <a:rPr lang="en-GB" sz="2600" b="1" dirty="0">
                <a:solidFill>
                  <a:srgbClr val="FFCC66"/>
                </a:solidFill>
                <a:latin typeface="Arial Black"/>
                <a:cs typeface="Arial"/>
              </a:rPr>
              <a:t>Module BMPF7021</a:t>
            </a:r>
            <a:br>
              <a:rPr lang="en-GB" sz="2600" b="1" dirty="0">
                <a:solidFill>
                  <a:srgbClr val="FFCC66"/>
                </a:solidFill>
                <a:latin typeface="Arial Black"/>
                <a:cs typeface="Arial"/>
              </a:rPr>
            </a:br>
            <a:r>
              <a:rPr lang="en-GB" sz="2600" b="1" dirty="0">
                <a:latin typeface="Arial Black"/>
                <a:cs typeface="Arial"/>
              </a:rPr>
              <a:t> </a:t>
            </a:r>
            <a:br>
              <a:rPr lang="en-GB" sz="2600" b="1" dirty="0">
                <a:latin typeface="Arial Black"/>
              </a:rPr>
            </a:br>
            <a:r>
              <a:rPr lang="en-GB" sz="2600" b="1" dirty="0">
                <a:latin typeface="Arial Black"/>
                <a:cs typeface="Arial"/>
              </a:rPr>
              <a:t>Authenticity and </a:t>
            </a:r>
            <a:br>
              <a:rPr lang="en-GB" sz="2600" b="1" dirty="0">
                <a:latin typeface="Arial Black"/>
                <a:cs typeface="Arial"/>
              </a:rPr>
            </a:br>
            <a:r>
              <a:rPr lang="en-GB" sz="2600" b="1" dirty="0">
                <a:latin typeface="Arial Black"/>
                <a:cs typeface="Arial"/>
              </a:rPr>
              <a:t>the Role of the </a:t>
            </a:r>
            <a:br>
              <a:rPr lang="en-GB" sz="2600" b="1" dirty="0">
                <a:latin typeface="Arial Black"/>
                <a:cs typeface="Arial"/>
              </a:rPr>
            </a:br>
            <a:r>
              <a:rPr lang="en-GB" sz="2600" b="1" dirty="0">
                <a:latin typeface="Arial Black"/>
                <a:cs typeface="Arial"/>
              </a:rPr>
              <a:t>Leader </a:t>
            </a:r>
            <a:br>
              <a:rPr lang="en-GB" sz="2600" b="1" dirty="0">
                <a:solidFill>
                  <a:srgbClr val="E0BC4C"/>
                </a:solidFill>
                <a:latin typeface="Arial Black"/>
                <a:cs typeface="Arial"/>
              </a:rPr>
            </a:br>
            <a:br>
              <a:rPr lang="en-GB" sz="2600" b="1" dirty="0">
                <a:solidFill>
                  <a:srgbClr val="E0BC4C"/>
                </a:solidFill>
                <a:latin typeface="Arial Black"/>
                <a:cs typeface="Arial"/>
              </a:rPr>
            </a:br>
            <a:r>
              <a:rPr lang="en-GB" sz="2600" b="1" dirty="0">
                <a:solidFill>
                  <a:srgbClr val="21B9EF"/>
                </a:solidFill>
                <a:latin typeface="Arial Black"/>
                <a:cs typeface="Arial"/>
              </a:rPr>
              <a:t>Day 1</a:t>
            </a:r>
            <a:endParaRPr lang="en-GB" sz="2600" dirty="0">
              <a:solidFill>
                <a:srgbClr val="21B9EF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72490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3536" y="332716"/>
            <a:ext cx="8229600" cy="61803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200" dirty="0">
                <a:solidFill>
                  <a:srgbClr val="E0BC4C"/>
                </a:solidFill>
                <a:latin typeface="Arial Black"/>
                <a:cs typeface="Arial Hebrew Scholar"/>
              </a:rPr>
              <a:t>Our intention for this presentation: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3500" dirty="0">
                <a:solidFill>
                  <a:schemeClr val="bg1"/>
                </a:solidFill>
                <a:latin typeface="Arial Black"/>
                <a:cs typeface="Arial Hebrew Scholar"/>
              </a:rPr>
              <a:t>welcome you to the university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rgbClr val="21B9EF"/>
                </a:solidFill>
                <a:latin typeface="Arial Black"/>
                <a:cs typeface="Arial Hebrew Scholar"/>
              </a:rPr>
              <a:t>introduce everyone 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overview of first module</a:t>
            </a:r>
            <a:r>
              <a:rPr lang="en-US" sz="3500" dirty="0">
                <a:solidFill>
                  <a:srgbClr val="E0BC4C"/>
                </a:solidFill>
                <a:latin typeface="Arial Black"/>
                <a:cs typeface="Arial Hebrew Scholar"/>
              </a:rPr>
              <a:t> 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rgbClr val="E0BC4C"/>
                </a:solidFill>
                <a:latin typeface="Arial Black"/>
              </a:rPr>
              <a:t>Hwb support</a:t>
            </a:r>
            <a:r>
              <a:rPr lang="en-US" sz="3500" dirty="0">
                <a:solidFill>
                  <a:schemeClr val="bg1"/>
                </a:solidFill>
                <a:latin typeface="Arial Black"/>
                <a:cs typeface="Arial Hebrew Scholar"/>
              </a:rPr>
              <a:t> 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chemeClr val="bg1"/>
                </a:solidFill>
                <a:latin typeface="Arial Black"/>
                <a:cs typeface="Arial Hebrew Scholar"/>
              </a:rPr>
              <a:t>academic writing and plagiarism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rgbClr val="21B9EF"/>
                </a:solidFill>
                <a:latin typeface="Arial Black"/>
                <a:cs typeface="Arial Hebrew Scholar"/>
              </a:rPr>
              <a:t>start BMPF7021 module</a:t>
            </a:r>
            <a:endParaRPr lang="en-GB" sz="3500" dirty="0">
              <a:solidFill>
                <a:srgbClr val="21B9EF"/>
              </a:solidFill>
              <a:latin typeface="Arial Black"/>
              <a:cs typeface="Arial Hebrew Scholar"/>
            </a:endParaRPr>
          </a:p>
          <a:p>
            <a:pPr marL="0" indent="0" algn="ctr">
              <a:buNone/>
            </a:pPr>
            <a:endParaRPr lang="en-US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sz="1800" dirty="0">
              <a:solidFill>
                <a:schemeClr val="bg1"/>
              </a:solidFill>
              <a:latin typeface="Arial Black"/>
              <a:cs typeface="Arial Hebrew Scholar"/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1"/>
              </a:solidFill>
              <a:latin typeface="+mj-lt"/>
              <a:cs typeface="Arial Hebrew Scholar"/>
            </a:endParaRPr>
          </a:p>
          <a:p>
            <a:pPr marL="0" indent="0" algn="ctr">
              <a:buNone/>
            </a:pPr>
            <a:endParaRPr lang="en-US" sz="2100" dirty="0">
              <a:solidFill>
                <a:schemeClr val="bg1"/>
              </a:solidFill>
              <a:latin typeface="+mj-lt"/>
              <a:cs typeface="Arial Hebrew Scholar"/>
            </a:endParaRPr>
          </a:p>
        </p:txBody>
      </p:sp>
    </p:spTree>
    <p:extLst>
      <p:ext uri="{BB962C8B-B14F-4D97-AF65-F5344CB8AC3E}">
        <p14:creationId xmlns:p14="http://schemas.microsoft.com/office/powerpoint/2010/main" val="3019482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445A3-2E33-45C9-A98E-42B8B0815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/>
              <a:t>Introductions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ED1B8472-DE2B-4B99-AAF1-7A367B412BBF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17" b="21940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1D4A7A0A-3F5D-481B-B2AC-88790F50A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1600201"/>
            <a:ext cx="4038600" cy="3989040"/>
          </a:xfrm>
        </p:spPr>
        <p:txBody>
          <a:bodyPr>
            <a:normAutofit/>
          </a:bodyPr>
          <a:lstStyle/>
          <a:p>
            <a:r>
              <a:rPr lang="en-US" sz="3600" dirty="0"/>
              <a:t>Your name</a:t>
            </a:r>
          </a:p>
          <a:p>
            <a:r>
              <a:rPr lang="en-US" sz="3600" dirty="0"/>
              <a:t>Area you work in</a:t>
            </a:r>
          </a:p>
          <a:p>
            <a:r>
              <a:rPr lang="en-US" sz="3600" dirty="0"/>
              <a:t>Previous experience</a:t>
            </a:r>
          </a:p>
        </p:txBody>
      </p:sp>
    </p:spTree>
    <p:extLst>
      <p:ext uri="{BB962C8B-B14F-4D97-AF65-F5344CB8AC3E}">
        <p14:creationId xmlns:p14="http://schemas.microsoft.com/office/powerpoint/2010/main" val="1837024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5960" y="437050"/>
            <a:ext cx="8229600" cy="8181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200" dirty="0">
                <a:solidFill>
                  <a:srgbClr val="E0BC4C"/>
                </a:solidFill>
                <a:latin typeface="Arial Black"/>
              </a:rPr>
              <a:t>Meet the team...</a:t>
            </a:r>
            <a:endParaRPr lang="en-US" dirty="0">
              <a:solidFill>
                <a:srgbClr val="E0BC4C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F18A634-E2D8-45C1-815B-E97B38DB16C6}"/>
              </a:ext>
            </a:extLst>
          </p:cNvPr>
          <p:cNvSpPr txBox="1">
            <a:spLocks/>
          </p:cNvSpPr>
          <p:nvPr/>
        </p:nvSpPr>
        <p:spPr>
          <a:xfrm>
            <a:off x="228600" y="1231404"/>
            <a:ext cx="8456960" cy="43951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Dr Louise Emanuel</a:t>
            </a:r>
            <a:r>
              <a:rPr lang="en-GB" sz="2800" b="0" dirty="0">
                <a:solidFill>
                  <a:schemeClr val="bg1"/>
                </a:solidFill>
                <a:latin typeface="+mj-lt"/>
              </a:rPr>
              <a:t>– </a:t>
            </a:r>
            <a:r>
              <a:rPr lang="en-GB" sz="2800" b="0" dirty="0" err="1">
                <a:solidFill>
                  <a:schemeClr val="bg1"/>
                </a:solidFill>
                <a:latin typeface="+mj-lt"/>
              </a:rPr>
              <a:t>Cyfarwyddwr</a:t>
            </a:r>
            <a:r>
              <a:rPr lang="en-GB" sz="2800" b="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2800" b="0" dirty="0" err="1">
                <a:solidFill>
                  <a:schemeClr val="bg1"/>
                </a:solidFill>
                <a:latin typeface="+mj-lt"/>
              </a:rPr>
              <a:t>Academaidd</a:t>
            </a:r>
            <a:r>
              <a:rPr lang="en-GB" sz="2800" b="0" dirty="0">
                <a:solidFill>
                  <a:schemeClr val="bg1"/>
                </a:solidFill>
                <a:latin typeface="+mj-lt"/>
              </a:rPr>
              <a:t>/ Academic Director         	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               				                         </a:t>
            </a:r>
            <a:r>
              <a:rPr lang="en-GB" sz="2800" dirty="0">
                <a:solidFill>
                  <a:srgbClr val="21B9EF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l.emanuel@uwtsd.ac.uk</a:t>
            </a:r>
            <a:endParaRPr lang="en-GB" sz="2800" dirty="0">
              <a:solidFill>
                <a:srgbClr val="21B9EF"/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Ann Beaumont </a:t>
            </a:r>
            <a:r>
              <a:rPr lang="en-GB" sz="2800" b="0" dirty="0">
                <a:solidFill>
                  <a:schemeClr val="bg1"/>
                </a:solidFill>
              </a:rPr>
              <a:t>– </a:t>
            </a:r>
            <a:r>
              <a:rPr lang="en-GB" sz="2800" b="0" dirty="0" err="1">
                <a:solidFill>
                  <a:schemeClr val="bg1"/>
                </a:solidFill>
              </a:rPr>
              <a:t>Swyddog</a:t>
            </a:r>
            <a:r>
              <a:rPr lang="en-GB" sz="2800" b="0" dirty="0">
                <a:solidFill>
                  <a:schemeClr val="bg1"/>
                </a:solidFill>
              </a:rPr>
              <a:t> </a:t>
            </a:r>
            <a:r>
              <a:rPr lang="en-GB" sz="2800" b="0" dirty="0" err="1">
                <a:solidFill>
                  <a:schemeClr val="bg1"/>
                </a:solidFill>
              </a:rPr>
              <a:t>Gweinyddol</a:t>
            </a:r>
            <a:r>
              <a:rPr lang="en-GB" sz="2800" b="0" dirty="0">
                <a:solidFill>
                  <a:schemeClr val="bg1"/>
                </a:solidFill>
              </a:rPr>
              <a:t>/ </a:t>
            </a:r>
            <a:r>
              <a:rPr lang="en-GB" sz="2800" b="0" i="1" dirty="0">
                <a:solidFill>
                  <a:schemeClr val="bg1"/>
                </a:solidFill>
              </a:rPr>
              <a:t>Administrative Officer </a:t>
            </a:r>
            <a:r>
              <a:rPr lang="en-GB" sz="2800" dirty="0">
                <a:solidFill>
                  <a:srgbClr val="21B9EF"/>
                </a:solidFill>
              </a:rPr>
              <a:t>		                        			                         </a:t>
            </a:r>
            <a:r>
              <a:rPr lang="en-GB" sz="2800" dirty="0">
                <a:solidFill>
                  <a:srgbClr val="21B9E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a.beaumont@ydds.ac.uk</a:t>
            </a:r>
            <a:r>
              <a:rPr lang="en-GB" sz="2800" dirty="0">
                <a:solidFill>
                  <a:srgbClr val="21B9EF"/>
                </a:solidFill>
              </a:rPr>
              <a:t>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sz="2800" b="1" dirty="0">
                <a:solidFill>
                  <a:srgbClr val="CC6600"/>
                </a:solidFill>
              </a:rPr>
              <a:t>Steve Darnell </a:t>
            </a:r>
            <a:r>
              <a:rPr lang="en-GB" sz="2800" b="1" dirty="0">
                <a:solidFill>
                  <a:schemeClr val="bg1"/>
                </a:solidFill>
              </a:rPr>
              <a:t>- </a:t>
            </a:r>
            <a:r>
              <a:rPr lang="en-GB" sz="2800" b="0" dirty="0" err="1">
                <a:solidFill>
                  <a:schemeClr val="bg1"/>
                </a:solidFill>
                <a:latin typeface="Myriad Pro"/>
              </a:rPr>
              <a:t>Darlithydd</a:t>
            </a:r>
            <a:r>
              <a:rPr lang="en-GB" sz="2800" b="0" dirty="0">
                <a:solidFill>
                  <a:schemeClr val="bg1"/>
                </a:solidFill>
                <a:latin typeface="Myriad Pro"/>
              </a:rPr>
              <a:t>/L</a:t>
            </a:r>
            <a:r>
              <a:rPr lang="en-GB" sz="2800" b="0" i="1" dirty="0">
                <a:solidFill>
                  <a:schemeClr val="bg1"/>
                </a:solidFill>
                <a:latin typeface="Myriad Pro"/>
              </a:rPr>
              <a:t>ecturer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			       </a:t>
            </a:r>
            <a:r>
              <a:rPr lang="en-GB" sz="2800" b="1" dirty="0">
                <a:solidFill>
                  <a:srgbClr val="21B9E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s.darnell@uwtsd.ac.uk</a:t>
            </a:r>
            <a:endParaRPr lang="en-GB" sz="2800" b="1" dirty="0">
              <a:solidFill>
                <a:srgbClr val="21B9EF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Julie Crossman </a:t>
            </a:r>
            <a:r>
              <a:rPr lang="en-GB" sz="2800" b="0" dirty="0">
                <a:solidFill>
                  <a:schemeClr val="bg1"/>
                </a:solidFill>
              </a:rPr>
              <a:t>– </a:t>
            </a:r>
            <a:r>
              <a:rPr lang="en-GB" sz="2800" b="0" dirty="0" err="1">
                <a:solidFill>
                  <a:schemeClr val="bg1"/>
                </a:solidFill>
              </a:rPr>
              <a:t>Uwch</a:t>
            </a:r>
            <a:r>
              <a:rPr lang="en-GB" sz="2800" b="0" dirty="0">
                <a:solidFill>
                  <a:schemeClr val="bg1"/>
                </a:solidFill>
              </a:rPr>
              <a:t> </a:t>
            </a:r>
            <a:r>
              <a:rPr lang="en-GB" sz="2800" b="0" dirty="0" err="1">
                <a:solidFill>
                  <a:schemeClr val="bg1"/>
                </a:solidFill>
              </a:rPr>
              <a:t>Darlithydd</a:t>
            </a:r>
            <a:r>
              <a:rPr lang="en-GB" sz="2800" b="0" dirty="0">
                <a:solidFill>
                  <a:schemeClr val="bg1"/>
                </a:solidFill>
              </a:rPr>
              <a:t>/Senior </a:t>
            </a:r>
            <a:r>
              <a:rPr lang="en-GB" sz="2800" b="0" i="1" dirty="0">
                <a:solidFill>
                  <a:schemeClr val="bg1"/>
                </a:solidFill>
              </a:rPr>
              <a:t>Lecturer                 			       </a:t>
            </a:r>
            <a:r>
              <a:rPr lang="en-GB" sz="2800" dirty="0">
                <a:solidFill>
                  <a:srgbClr val="21B9E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julie.crossman@uwtsd.ac.uk</a:t>
            </a:r>
            <a:r>
              <a:rPr lang="en-GB" sz="2800" dirty="0">
                <a:solidFill>
                  <a:srgbClr val="21B9EF"/>
                </a:solidFill>
              </a:rPr>
              <a:t> 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en-GB" sz="2800" b="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en-GB" sz="2800" b="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en-GB" sz="2800" b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9815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702351" y="2468197"/>
            <a:ext cx="8229600" cy="8181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200" dirty="0">
                <a:solidFill>
                  <a:srgbClr val="E0BC4C"/>
                </a:solidFill>
                <a:latin typeface="Arial Black"/>
              </a:rPr>
              <a:t>Guidance and support...</a:t>
            </a:r>
            <a:endParaRPr lang="en-US" dirty="0">
              <a:solidFill>
                <a:srgbClr val="E0B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664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587BC2-167B-4B09-A0EA-0D3206EC2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3169" y="7620"/>
            <a:ext cx="5040831" cy="69084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9317C5-8010-4B5A-BADF-BC846E7B0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17" y="1066800"/>
            <a:ext cx="2933017" cy="438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52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dirty="0">
                <a:solidFill>
                  <a:srgbClr val="3C8C93"/>
                </a:solidFill>
                <a:latin typeface="Arial" charset="0"/>
              </a:rPr>
              <a:t>Module Requirements and Support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00200"/>
            <a:ext cx="4103712" cy="2791128"/>
          </a:xfrm>
          <a:prstGeom prst="rect">
            <a:avLst/>
          </a:prstGeom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248" y="1615440"/>
            <a:ext cx="8229600" cy="373270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Arial" charset="0"/>
              </a:rPr>
              <a:t>30 Credit Module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Arial" charset="0"/>
              </a:rPr>
              <a:t>Consists of: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>
                <a:latin typeface="Arial" charset="0"/>
              </a:rPr>
              <a:t>Induction including 7 half day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sz="2400" dirty="0">
                <a:latin typeface="Arial" charset="0"/>
              </a:rPr>
              <a:t>   sessions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sz="2400" dirty="0">
                <a:latin typeface="Arial" charset="0"/>
              </a:rPr>
              <a:t>-- Regular workshops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>
                <a:latin typeface="Arial" charset="0"/>
              </a:rPr>
              <a:t>Module Material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>
                <a:latin typeface="Arial" charset="0"/>
              </a:rPr>
              <a:t>Access to our Virtual 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sz="2400" dirty="0">
                <a:latin typeface="Arial" charset="0"/>
              </a:rPr>
              <a:t>   Learning Environment (VLE)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>
                <a:latin typeface="Arial" charset="0"/>
              </a:rPr>
              <a:t>Support from your Tutors and UWTSD</a:t>
            </a:r>
          </a:p>
        </p:txBody>
      </p:sp>
    </p:spTree>
    <p:extLst>
      <p:ext uri="{BB962C8B-B14F-4D97-AF65-F5344CB8AC3E}">
        <p14:creationId xmlns:p14="http://schemas.microsoft.com/office/powerpoint/2010/main" val="2132417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92A6E7-EC0D-47B5-B10C-93A583AEA4B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40335" y="0"/>
            <a:ext cx="8863330" cy="566124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4C413EC7-D074-412C-BBB8-8AC824F8C418}"/>
              </a:ext>
            </a:extLst>
          </p:cNvPr>
          <p:cNvSpPr/>
          <p:nvPr/>
        </p:nvSpPr>
        <p:spPr>
          <a:xfrm>
            <a:off x="4211960" y="1340768"/>
            <a:ext cx="2076450" cy="1304925"/>
          </a:xfrm>
          <a:prstGeom prst="ellipse">
            <a:avLst/>
          </a:prstGeom>
          <a:noFill/>
          <a:ln w="508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518473-44B8-42A4-A9A6-7A44E8C8F409}"/>
              </a:ext>
            </a:extLst>
          </p:cNvPr>
          <p:cNvSpPr txBox="1"/>
          <p:nvPr/>
        </p:nvSpPr>
        <p:spPr>
          <a:xfrm>
            <a:off x="3733800" y="4876800"/>
            <a:ext cx="4572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Students » Hub (</a:t>
            </a:r>
            <a:r>
              <a:rPr lang="en-GB" dirty="0" err="1">
                <a:hlinkClick r:id="rId4"/>
              </a:rPr>
              <a:t>myday.cloud</a:t>
            </a:r>
            <a:r>
              <a:rPr lang="en-GB" dirty="0">
                <a:hlinkClick r:id="rId4"/>
              </a:rPr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858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0585DC0A-C407-4AD9-9AF3-ACA5654D3C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89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105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altLang="en-US" b="1" dirty="0">
                <a:solidFill>
                  <a:schemeClr val="accent5">
                    <a:lumMod val="50000"/>
                  </a:schemeClr>
                </a:solidFill>
              </a:rPr>
              <a:t>Academic writing</a:t>
            </a:r>
            <a:endParaRPr lang="en-US" alt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2" name="Text Placeholder 2">
            <a:extLst>
              <a:ext uri="{FF2B5EF4-FFF2-40B4-BE49-F238E27FC236}">
                <a16:creationId xmlns:a16="http://schemas.microsoft.com/office/drawing/2014/main" id="{A447BD73-95DC-4FAE-ACB2-672E5B625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5885" y="3094483"/>
            <a:ext cx="4040188" cy="639762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</a:rPr>
              <a:t>Critical thinking, reading and writing booklet:</a:t>
            </a:r>
          </a:p>
          <a:p>
            <a:endParaRPr lang="en-US" sz="3200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-33068" y="3443636"/>
            <a:ext cx="4040188" cy="1143000"/>
          </a:xfrm>
        </p:spPr>
        <p:txBody>
          <a:bodyPr>
            <a:noAutofit/>
          </a:bodyPr>
          <a:lstStyle/>
          <a:p>
            <a:pPr marL="457200" lvl="1" indent="0">
              <a:lnSpc>
                <a:spcPct val="90000"/>
              </a:lnSpc>
              <a:buNone/>
            </a:pPr>
            <a:r>
              <a:rPr lang="en-GB" altLang="en-US" sz="3200" dirty="0"/>
              <a:t>Adapted from Stella Cottrell’s book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3200" dirty="0"/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32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3200" dirty="0"/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3200" dirty="0"/>
              <a:t> </a:t>
            </a:r>
            <a:endParaRPr lang="en-US" alt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5FAD5E-A69D-4C75-9F60-A8852E8C0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025" y="2533115"/>
            <a:ext cx="4041775" cy="26978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4741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702351" y="2468197"/>
            <a:ext cx="8229600" cy="81817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Llên-ladrad a </a:t>
            </a:r>
            <a:r>
              <a:rPr kumimoji="0" lang="en-GB" sz="3600" b="1" i="1" u="none" strike="noStrike" kern="1200" cap="none" spc="0" normalizeH="0" baseline="0" noProof="0" dirty="0" err="1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Chyfeirnodi</a:t>
            </a:r>
            <a:endParaRPr kumimoji="0" lang="en-GB" sz="3600" b="1" i="1" u="none" strike="noStrike" kern="1200" cap="none" spc="0" normalizeH="0" baseline="0" noProof="0" dirty="0">
              <a:ln>
                <a:noFill/>
              </a:ln>
              <a:solidFill>
                <a:srgbClr val="21B9EF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indent="0" algn="ctr">
              <a:buNone/>
            </a:pPr>
            <a:endParaRPr lang="en-US" sz="3600" dirty="0">
              <a:solidFill>
                <a:srgbClr val="E0BC4C"/>
              </a:solidFill>
              <a:latin typeface="Arial Black"/>
            </a:endParaRPr>
          </a:p>
          <a:p>
            <a:pPr marL="0" indent="0" algn="ctr">
              <a:buNone/>
            </a:pPr>
            <a:r>
              <a:rPr lang="en-US" sz="3600" dirty="0">
                <a:solidFill>
                  <a:srgbClr val="E0BC4C"/>
                </a:solidFill>
                <a:latin typeface="Arial Black"/>
              </a:rPr>
              <a:t>Plagiarism and referencing...</a:t>
            </a:r>
            <a:endParaRPr lang="en-US" sz="3600" dirty="0">
              <a:solidFill>
                <a:srgbClr val="E0B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07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68702" y="612402"/>
            <a:ext cx="8229600" cy="81817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3600" dirty="0">
                <a:solidFill>
                  <a:srgbClr val="E0BC4C"/>
                </a:solidFill>
                <a:latin typeface="Arial Black"/>
              </a:rPr>
              <a:t>Plagiarism defined...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21B9EF"/>
                </a:solidFill>
              </a:rPr>
              <a:t>“…uses words, ideas or work products, </a:t>
            </a:r>
            <a:r>
              <a:rPr lang="en-GB" sz="3600" b="1" dirty="0">
                <a:solidFill>
                  <a:srgbClr val="21B9EF"/>
                </a:solidFill>
              </a:rPr>
              <a:t>attributable to an identifiable person or source</a:t>
            </a:r>
            <a:r>
              <a:rPr lang="en-GB" sz="3600" dirty="0">
                <a:solidFill>
                  <a:srgbClr val="21B9EF"/>
                </a:solidFill>
              </a:rPr>
              <a:t>, </a:t>
            </a:r>
            <a:r>
              <a:rPr lang="en-GB" sz="3600" b="1" dirty="0">
                <a:solidFill>
                  <a:srgbClr val="21B9EF"/>
                </a:solidFill>
              </a:rPr>
              <a:t>without attributing the work to the source</a:t>
            </a:r>
            <a:r>
              <a:rPr lang="en-GB" sz="3600" dirty="0">
                <a:solidFill>
                  <a:srgbClr val="21B9EF"/>
                </a:solidFill>
              </a:rPr>
              <a:t> from which it was obtained, in a situation in which there was a legitimate expectation of original authorship, in order to obtain benefit, credit or gain".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21B9EF"/>
                </a:solidFill>
              </a:rPr>
              <a:t>Fishman, 2010</a:t>
            </a:r>
          </a:p>
          <a:p>
            <a:pPr marL="0" indent="0" algn="ctr">
              <a:buNone/>
            </a:pPr>
            <a:endParaRPr lang="en-US" sz="3600" dirty="0">
              <a:solidFill>
                <a:srgbClr val="E0B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49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948264" y="2204864"/>
            <a:ext cx="1981200" cy="584775"/>
          </a:xfrm>
          <a:prstGeom prst="rect">
            <a:avLst/>
          </a:prstGeom>
          <a:solidFill>
            <a:srgbClr val="C00000"/>
          </a:solidFill>
          <a:ln>
            <a:solidFill>
              <a:srgbClr val="86323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Camymddygiad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/ Misconduct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0032" y="3747914"/>
            <a:ext cx="1981200" cy="1028700"/>
          </a:xfrm>
          <a:prstGeom prst="rect">
            <a:avLst/>
          </a:prstGeom>
          <a:solidFill>
            <a:srgbClr val="CA841C"/>
          </a:solidFill>
          <a:ln>
            <a:solidFill>
              <a:srgbClr val="A66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Camddefnydd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/ Misuse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54628" y="4528964"/>
            <a:ext cx="2197291" cy="1028700"/>
          </a:xfrm>
          <a:prstGeom prst="rect">
            <a:avLst/>
          </a:prstGeom>
          <a:solidFill>
            <a:srgbClr val="92D050"/>
          </a:solidFill>
          <a:ln>
            <a:solidFill>
              <a:srgbClr val="61974B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Camddealltwlriaeth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/ Misunderstanding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56176" y="404664"/>
            <a:ext cx="2209800" cy="1339180"/>
          </a:xfrm>
          <a:prstGeom prst="rect">
            <a:avLst/>
          </a:prstGeom>
          <a:solidFill>
            <a:srgbClr val="C00000"/>
          </a:solidFill>
          <a:ln>
            <a:solidFill>
              <a:srgbClr val="86323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Twyll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bwriadol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–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bwriad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i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dwyllo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/ Deliberate cheating – intent to deceive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71800" y="1528355"/>
            <a:ext cx="2176264" cy="1527245"/>
          </a:xfrm>
          <a:prstGeom prst="rect">
            <a:avLst/>
          </a:prstGeom>
          <a:solidFill>
            <a:srgbClr val="CA841C"/>
          </a:solidFill>
          <a:ln>
            <a:solidFill>
              <a:srgbClr val="A66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Gwybod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y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rheolau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a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gwenud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camgymeriad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. /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Knows the rules and makes a mistake</a:t>
            </a: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" y="2392451"/>
            <a:ext cx="1981200" cy="1626535"/>
          </a:xfrm>
          <a:prstGeom prst="rect">
            <a:avLst/>
          </a:prstGeom>
          <a:solidFill>
            <a:srgbClr val="92D050"/>
          </a:solidFill>
          <a:ln>
            <a:solidFill>
              <a:srgbClr val="61974B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Ddim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yn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gwybod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y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rheolau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a’u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torri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. /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Doesn’t know the rules and breaks them</a:t>
            </a: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88640"/>
            <a:ext cx="8299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Sbectrwm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Llên-ladrad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 spectrum of plagiarism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63632" y="1678423"/>
            <a:ext cx="8375568" cy="323430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267744" y="1844824"/>
            <a:ext cx="2383672" cy="37879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220072" y="836712"/>
            <a:ext cx="2383672" cy="37879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709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52400" y="274638"/>
            <a:ext cx="9753600" cy="81817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 Black"/>
              </a:rPr>
              <a:t>Rhai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 Black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 Black"/>
              </a:rPr>
              <a:t>enghreifftiau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 Black"/>
              </a:rPr>
              <a:t>     </a:t>
            </a:r>
            <a:r>
              <a:rPr lang="en-US" dirty="0">
                <a:solidFill>
                  <a:srgbClr val="21B9EF"/>
                </a:solidFill>
                <a:latin typeface="Arial Black"/>
              </a:rPr>
              <a:t>Some examples…</a:t>
            </a:r>
          </a:p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D95324-B384-422B-B168-15B264862F0E}"/>
              </a:ext>
            </a:extLst>
          </p:cNvPr>
          <p:cNvSpPr txBox="1"/>
          <p:nvPr/>
        </p:nvSpPr>
        <p:spPr>
          <a:xfrm>
            <a:off x="468702" y="2032644"/>
            <a:ext cx="41032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- Copïo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heb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ddangos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mai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copi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yw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e. </a:t>
            </a: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Talu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rhywun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arall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wneud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drosoch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- Dim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danogs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eich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ffynonellau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(gair neu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weithred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yn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ddigon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clir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Gweithio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gydag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eraill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a dim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cydnabod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rhannu’r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accent6">
                    <a:lumMod val="75000"/>
                  </a:schemeClr>
                </a:solidFill>
              </a:rPr>
              <a:t>gwaith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D9B40-7F68-4290-ACD8-E7BDC0423BD0}"/>
              </a:ext>
            </a:extLst>
          </p:cNvPr>
          <p:cNvSpPr txBox="1"/>
          <p:nvPr/>
        </p:nvSpPr>
        <p:spPr>
          <a:xfrm>
            <a:off x="4876799" y="1755402"/>
            <a:ext cx="382150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21B9EF"/>
                </a:solidFill>
              </a:rPr>
              <a:t>- Copying without showing it is a copy </a:t>
            </a:r>
          </a:p>
          <a:p>
            <a:r>
              <a:rPr lang="en-GB" sz="2400" dirty="0">
                <a:solidFill>
                  <a:srgbClr val="21B9EF"/>
                </a:solidFill>
              </a:rPr>
              <a:t>- Paying someone to do it for you </a:t>
            </a:r>
          </a:p>
          <a:p>
            <a:r>
              <a:rPr lang="en-GB" sz="2400" dirty="0">
                <a:solidFill>
                  <a:srgbClr val="21B9EF"/>
                </a:solidFill>
              </a:rPr>
              <a:t>- Not showing your sources (words and work) transparently enough </a:t>
            </a:r>
          </a:p>
          <a:p>
            <a:r>
              <a:rPr lang="en-GB" sz="2400" dirty="0">
                <a:solidFill>
                  <a:srgbClr val="21B9EF"/>
                </a:solidFill>
              </a:rPr>
              <a:t>- Working closely with others and not acknowledging the shared work </a:t>
            </a:r>
          </a:p>
        </p:txBody>
      </p:sp>
    </p:spTree>
    <p:extLst>
      <p:ext uri="{BB962C8B-B14F-4D97-AF65-F5344CB8AC3E}">
        <p14:creationId xmlns:p14="http://schemas.microsoft.com/office/powerpoint/2010/main" val="1837748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F8EE4-8ACE-405A-9939-0E3C431DA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3400"/>
            <a:ext cx="38862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Referencing Handbook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9E59B6-9F07-4078-85CF-E51CED6F4D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2917" y="-36264"/>
            <a:ext cx="4531083" cy="5827464"/>
          </a:xfrm>
        </p:spPr>
      </p:pic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BFDDF8C2-20BB-458D-8BEE-3475231E7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7" y="16764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599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>
                    <a:lumMod val="50000"/>
                  </a:schemeClr>
                </a:solidFill>
              </a:rPr>
              <a:t>Harvard Referencing Examples</a:t>
            </a:r>
          </a:p>
        </p:txBody>
      </p:sp>
      <p:sp>
        <p:nvSpPr>
          <p:cNvPr id="4" name="Down Ribbon 3"/>
          <p:cNvSpPr/>
          <p:nvPr/>
        </p:nvSpPr>
        <p:spPr>
          <a:xfrm>
            <a:off x="534380" y="2276872"/>
            <a:ext cx="8075240" cy="2736304"/>
          </a:xfrm>
          <a:prstGeom prst="ribbon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n-ea"/>
                <a:cs typeface="+mn-cs"/>
              </a:rPr>
              <a:t>I don’t like referencing,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n-ea"/>
                <a:cs typeface="+mn-cs"/>
              </a:rPr>
              <a:t>not et al</a:t>
            </a:r>
          </a:p>
        </p:txBody>
      </p:sp>
    </p:spTree>
    <p:extLst>
      <p:ext uri="{BB962C8B-B14F-4D97-AF65-F5344CB8AC3E}">
        <p14:creationId xmlns:p14="http://schemas.microsoft.com/office/powerpoint/2010/main" val="2121292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88161"/>
            <a:ext cx="8424936" cy="8926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dirty="0">
                <a:hlinkClick r:id="rId3"/>
              </a:rPr>
              <a:t>http://sites.cardiff.ac.uk/ilrb/resourcehub-2/managing/citing-and-referencing/harvard/</a:t>
            </a:r>
            <a:endParaRPr lang="en-GB" sz="1800" dirty="0"/>
          </a:p>
          <a:p>
            <a:pPr marL="0" indent="0">
              <a:buNone/>
            </a:pPr>
            <a:r>
              <a:rPr lang="en-GB" sz="1800" dirty="0"/>
              <a:t>Activities: </a:t>
            </a:r>
            <a:r>
              <a:rPr lang="en-GB" sz="1800" b="1" dirty="0"/>
              <a:t>Compile the references </a:t>
            </a:r>
            <a:r>
              <a:rPr lang="en-GB" sz="1800" dirty="0"/>
              <a:t>(Harvard)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21929"/>
            <a:ext cx="8242506" cy="10748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16" y="2034257"/>
            <a:ext cx="7416823" cy="35960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512" y="1772816"/>
            <a:ext cx="3672408" cy="3586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11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Activity – Harvard Referencing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8579" y="1772816"/>
            <a:ext cx="7126842" cy="39139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1259632"/>
            <a:ext cx="80032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  <a:hlinkClick r:id="rId4"/>
              </a:rPr>
              <a:t>http://sites.cardiff.ac.uk/ilrb/resource/harvardcompile/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835696" y="3717032"/>
            <a:ext cx="864096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" name="Curved Right Arrow 8"/>
          <p:cNvSpPr/>
          <p:nvPr/>
        </p:nvSpPr>
        <p:spPr>
          <a:xfrm rot="19680532">
            <a:off x="591151" y="1682898"/>
            <a:ext cx="1090464" cy="307747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002" y="400506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Click “View”</a:t>
            </a:r>
          </a:p>
        </p:txBody>
      </p:sp>
    </p:spTree>
    <p:extLst>
      <p:ext uri="{BB962C8B-B14F-4D97-AF65-F5344CB8AC3E}">
        <p14:creationId xmlns:p14="http://schemas.microsoft.com/office/powerpoint/2010/main" val="3320879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48680"/>
            <a:ext cx="6048672" cy="4873465"/>
          </a:xfrm>
        </p:spPr>
      </p:pic>
    </p:spTree>
    <p:extLst>
      <p:ext uri="{BB962C8B-B14F-4D97-AF65-F5344CB8AC3E}">
        <p14:creationId xmlns:p14="http://schemas.microsoft.com/office/powerpoint/2010/main" val="1911176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44663"/>
            <a:ext cx="7772400" cy="5113337"/>
          </a:xfrm>
        </p:spPr>
        <p:txBody>
          <a:bodyPr>
            <a:normAutofit/>
          </a:bodyPr>
          <a:lstStyle/>
          <a:p>
            <a:pPr eaLnBrk="1" hangingPunct="1"/>
            <a:r>
              <a:rPr lang="en-GB" sz="5400" b="1" dirty="0">
                <a:solidFill>
                  <a:srgbClr val="FFFFFF"/>
                </a:solidFill>
                <a:latin typeface="Arial" charset="0"/>
              </a:rPr>
              <a:t>The Module</a:t>
            </a:r>
            <a:br>
              <a:rPr lang="en-GB" sz="5400" b="1" dirty="0">
                <a:solidFill>
                  <a:srgbClr val="FFFFFF"/>
                </a:solidFill>
                <a:latin typeface="Arial" charset="0"/>
              </a:rPr>
            </a:br>
            <a:br>
              <a:rPr lang="en-GB" sz="5400" b="1" dirty="0">
                <a:latin typeface="Arial" charset="0"/>
              </a:rPr>
            </a:br>
            <a:br>
              <a:rPr lang="en-GB" sz="5400" b="1" dirty="0">
                <a:latin typeface="Arial" charset="0"/>
              </a:rPr>
            </a:br>
            <a:endParaRPr lang="en-GB" sz="54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3827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2">
            <a:extLst>
              <a:ext uri="{FF2B5EF4-FFF2-40B4-BE49-F238E27FC236}">
                <a16:creationId xmlns:a16="http://schemas.microsoft.com/office/drawing/2014/main" id="{3F5AC810-5310-4504-B1F9-4BF18C7B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b="1" dirty="0"/>
              <a:t>Learning Outcomes</a:t>
            </a:r>
            <a:endParaRPr lang="en-US" altLang="en-US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0BA0C4-C58C-404E-9735-F953F49617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479058"/>
            <a:ext cx="4038600" cy="2231326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45A1E71-F4A6-42D4-8D85-AE2EB6BC879C}"/>
              </a:ext>
            </a:extLst>
          </p:cNvPr>
          <p:cNvSpPr/>
          <p:nvPr/>
        </p:nvSpPr>
        <p:spPr bwMode="auto">
          <a:xfrm>
            <a:off x="4800600" y="2499033"/>
            <a:ext cx="4038600" cy="160019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(1) Critically evaluate at least five leadership theories and their relevance to the workplace</a:t>
            </a:r>
          </a:p>
        </p:txBody>
      </p:sp>
    </p:spTree>
    <p:extLst>
      <p:ext uri="{BB962C8B-B14F-4D97-AF65-F5344CB8AC3E}">
        <p14:creationId xmlns:p14="http://schemas.microsoft.com/office/powerpoint/2010/main" val="10260997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2">
            <a:extLst>
              <a:ext uri="{FF2B5EF4-FFF2-40B4-BE49-F238E27FC236}">
                <a16:creationId xmlns:a16="http://schemas.microsoft.com/office/drawing/2014/main" id="{3F5AC810-5310-4504-B1F9-4BF18C7B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b="1" dirty="0"/>
              <a:t>Learning Outcomes</a:t>
            </a:r>
            <a:endParaRPr lang="en-US" altLang="en-US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0BA0C4-C58C-404E-9735-F953F49617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479058"/>
            <a:ext cx="4038600" cy="2231326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45A1E71-F4A6-42D4-8D85-AE2EB6BC879C}"/>
              </a:ext>
            </a:extLst>
          </p:cNvPr>
          <p:cNvSpPr/>
          <p:nvPr/>
        </p:nvSpPr>
        <p:spPr bwMode="auto">
          <a:xfrm>
            <a:off x="4648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(2) Explore and critically reflect on personal leadership styles and behaviours, and interpersonal skills, and their impact on workplace relationships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Create a personal development plan with a specific focus on leadership skills</a:t>
            </a:r>
          </a:p>
        </p:txBody>
      </p:sp>
    </p:spTree>
    <p:extLst>
      <p:ext uri="{BB962C8B-B14F-4D97-AF65-F5344CB8AC3E}">
        <p14:creationId xmlns:p14="http://schemas.microsoft.com/office/powerpoint/2010/main" val="17506050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7DAB11-13B7-4968-B354-3C6F5DB1CCD1}"/>
              </a:ext>
            </a:extLst>
          </p:cNvPr>
          <p:cNvSpPr txBox="1"/>
          <p:nvPr/>
        </p:nvSpPr>
        <p:spPr>
          <a:xfrm>
            <a:off x="304800" y="228600"/>
            <a:ext cx="8458200" cy="1200150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Leadership and management differentiation activity – two groups </a:t>
            </a:r>
            <a:endParaRPr lang="en-GB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53FB8723-6DE3-479C-91CA-841629755A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163" y="3733800"/>
            <a:ext cx="23114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CFAEFB-7842-4B24-BAA5-AF13F9792B67}"/>
              </a:ext>
            </a:extLst>
          </p:cNvPr>
          <p:cNvSpPr txBox="1"/>
          <p:nvPr/>
        </p:nvSpPr>
        <p:spPr>
          <a:xfrm>
            <a:off x="342900" y="1441327"/>
            <a:ext cx="4191000" cy="33670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GB" sz="2800" kern="0" dirty="0">
                <a:solidFill>
                  <a:srgbClr val="AF195D"/>
                </a:solidFill>
                <a:latin typeface="Verdana" pitchFamily="34" charset="0"/>
              </a:rPr>
              <a:t>Activity:</a:t>
            </a:r>
            <a:r>
              <a:rPr lang="en-GB" sz="2800" b="0" kern="0" dirty="0">
                <a:solidFill>
                  <a:srgbClr val="000000"/>
                </a:solidFill>
                <a:latin typeface="Verdana" pitchFamily="34" charset="0"/>
              </a:rPr>
              <a:t> </a:t>
            </a:r>
          </a:p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GB" sz="2800" b="0" kern="0" dirty="0">
                <a:solidFill>
                  <a:srgbClr val="000000"/>
                </a:solidFill>
                <a:latin typeface="Verdana" pitchFamily="34" charset="0"/>
              </a:rPr>
              <a:t>Characteristics; qualities; skills; attributes; approach: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GB" sz="2800" kern="0" dirty="0">
                <a:solidFill>
                  <a:srgbClr val="000000"/>
                </a:solidFill>
                <a:latin typeface="Verdana" pitchFamily="34" charset="0"/>
              </a:rPr>
              <a:t>      </a:t>
            </a:r>
            <a:r>
              <a:rPr lang="en-GB" sz="2800" b="0" kern="0" dirty="0">
                <a:solidFill>
                  <a:srgbClr val="000000"/>
                </a:solidFill>
                <a:latin typeface="Verdana" pitchFamily="34" charset="0"/>
              </a:rPr>
              <a:t>1.</a:t>
            </a:r>
            <a:r>
              <a:rPr lang="en-GB" sz="2800" kern="0" dirty="0">
                <a:solidFill>
                  <a:srgbClr val="000000"/>
                </a:solidFill>
                <a:latin typeface="Verdana" pitchFamily="34" charset="0"/>
              </a:rPr>
              <a:t> Leaders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GB" sz="2800" kern="0" dirty="0">
                <a:solidFill>
                  <a:srgbClr val="000000"/>
                </a:solidFill>
                <a:latin typeface="Verdana" pitchFamily="34" charset="0"/>
              </a:rPr>
              <a:t>      </a:t>
            </a:r>
            <a:r>
              <a:rPr lang="en-GB" sz="2800" b="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GB" sz="2800" kern="0" dirty="0">
                <a:solidFill>
                  <a:srgbClr val="000000"/>
                </a:solidFill>
                <a:latin typeface="Verdana" pitchFamily="34" charset="0"/>
              </a:rPr>
              <a:t> Managers</a:t>
            </a:r>
            <a:endParaRPr lang="en-GB" sz="2800" kern="0" dirty="0">
              <a:solidFill>
                <a:srgbClr val="000000"/>
              </a:solidFill>
              <a:latin typeface="Verdan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B2C416-16AC-4E3E-873C-98352C09B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0498" y="1752600"/>
            <a:ext cx="5147236" cy="36568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4D9AE4-DE5F-434E-A3F8-5AA0B1B6BA10}"/>
              </a:ext>
            </a:extLst>
          </p:cNvPr>
          <p:cNvSpPr txBox="1"/>
          <p:nvPr/>
        </p:nvSpPr>
        <p:spPr>
          <a:xfrm>
            <a:off x="6248400" y="2819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E468A7-BCA0-4DF4-902B-BCAEC0E6BBCA}"/>
              </a:ext>
            </a:extLst>
          </p:cNvPr>
          <p:cNvSpPr txBox="1"/>
          <p:nvPr/>
        </p:nvSpPr>
        <p:spPr>
          <a:xfrm>
            <a:off x="8343900" y="2452287"/>
            <a:ext cx="26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FF0000"/>
                </a:solidFill>
              </a:rPr>
              <a:t>B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E90314-E544-47E7-8DE1-4989DD1C3F6F}"/>
              </a:ext>
            </a:extLst>
          </p:cNvPr>
          <p:cNvSpPr txBox="1"/>
          <p:nvPr/>
        </p:nvSpPr>
        <p:spPr>
          <a:xfrm>
            <a:off x="672482" y="167165"/>
            <a:ext cx="7631113" cy="70802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dirty="0">
                <a:solidFill>
                  <a:schemeClr val="bg1"/>
                </a:solidFill>
                <a:cs typeface="Arial" charset="0"/>
              </a:rPr>
              <a:t>Leadership Defined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2AC425E-AF25-4B72-B300-77C32C61741A}"/>
              </a:ext>
            </a:extLst>
          </p:cNvPr>
          <p:cNvSpPr/>
          <p:nvPr/>
        </p:nvSpPr>
        <p:spPr>
          <a:xfrm>
            <a:off x="672481" y="990600"/>
            <a:ext cx="7631113" cy="1295400"/>
          </a:xfrm>
          <a:prstGeom prst="wedgeRoundRectCallou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Leadership is the process of influencing people to enable the achievement of relevant goals (Ivancevich et al, 2008)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BFF524D-0572-4A2C-BF25-DA62B36305E3}"/>
              </a:ext>
            </a:extLst>
          </p:cNvPr>
          <p:cNvSpPr/>
          <p:nvPr/>
        </p:nvSpPr>
        <p:spPr>
          <a:xfrm>
            <a:off x="648066" y="2590800"/>
            <a:ext cx="3733800" cy="2667000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Leadership is essentially a relationship through which one person influences the behaviour or actions of other people (Mullins, 2018)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1B5B79E8-0E19-4FE5-B092-562BEFF86E63}"/>
              </a:ext>
            </a:extLst>
          </p:cNvPr>
          <p:cNvSpPr/>
          <p:nvPr/>
        </p:nvSpPr>
        <p:spPr>
          <a:xfrm>
            <a:off x="4753997" y="2635250"/>
            <a:ext cx="3434556" cy="2578100"/>
          </a:xfrm>
          <a:prstGeom prst="wedgeRoundRectCallou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Leadership is the ability to motivate, influence and enable individuals to contribute to the objectives of the organisations of which they are members (House et al, 2004)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A948059-9FFB-4129-B766-49FC5A0F0914}"/>
              </a:ext>
            </a:extLst>
          </p:cNvPr>
          <p:cNvSpPr txBox="1"/>
          <p:nvPr/>
        </p:nvSpPr>
        <p:spPr>
          <a:xfrm>
            <a:off x="672482" y="167165"/>
            <a:ext cx="7631113" cy="70802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dirty="0">
                <a:solidFill>
                  <a:schemeClr val="bg1"/>
                </a:solidFill>
                <a:cs typeface="Arial" charset="0"/>
              </a:rPr>
              <a:t>Leadership Defined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0459F10B-E34F-4537-AC70-F679E4624205}"/>
              </a:ext>
            </a:extLst>
          </p:cNvPr>
          <p:cNvSpPr/>
          <p:nvPr/>
        </p:nvSpPr>
        <p:spPr>
          <a:xfrm>
            <a:off x="672481" y="990600"/>
            <a:ext cx="7631113" cy="1295400"/>
          </a:xfrm>
          <a:prstGeom prst="wedgeRoundRectCallou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Leadership is a process whereby an individual influences a group of individuals to achieve a common goal (Northouse, 1994)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A041D3EA-79E4-45CF-981D-4C3877ACBB4A}"/>
              </a:ext>
            </a:extLst>
          </p:cNvPr>
          <p:cNvSpPr/>
          <p:nvPr/>
        </p:nvSpPr>
        <p:spPr>
          <a:xfrm>
            <a:off x="648066" y="2590800"/>
            <a:ext cx="3733800" cy="2667000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Leadership involves mobilising people to tackle tough problems (Heifetz, 1994)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E96EE7F0-1D08-46B8-996C-FECD9029C470}"/>
              </a:ext>
            </a:extLst>
          </p:cNvPr>
          <p:cNvSpPr/>
          <p:nvPr/>
        </p:nvSpPr>
        <p:spPr>
          <a:xfrm>
            <a:off x="4753997" y="2635250"/>
            <a:ext cx="3434556" cy="2578100"/>
          </a:xfrm>
          <a:prstGeom prst="wedgeRoundRectCallou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Great leaders are resonant leaders. These leaders are moving people - powerfully, passionately and purposefully (Boyatzis and McKee, 2005) </a:t>
            </a:r>
          </a:p>
        </p:txBody>
      </p:sp>
    </p:spTree>
    <p:extLst>
      <p:ext uri="{BB962C8B-B14F-4D97-AF65-F5344CB8AC3E}">
        <p14:creationId xmlns:p14="http://schemas.microsoft.com/office/powerpoint/2010/main" val="8750559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0E14A8-AC6F-4369-893B-91DE9F39AF9C}"/>
              </a:ext>
            </a:extLst>
          </p:cNvPr>
          <p:cNvSpPr txBox="1">
            <a:spLocks/>
          </p:cNvSpPr>
          <p:nvPr/>
        </p:nvSpPr>
        <p:spPr bwMode="auto">
          <a:xfrm>
            <a:off x="431800" y="1219200"/>
            <a:ext cx="8137525" cy="455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Leadership is not about making clever decisions and doing bigger deals, least of all for personal gain. It is about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energising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 other people to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make good decisions 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and do other things. In other words, it is about helping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release the positive energy 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that exists naturally within people. Effective leadership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inspires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 more than empowers; it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connects 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more than controls; it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demonstrates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 more than it decides. It does all of this by </a:t>
            </a:r>
            <a:r>
              <a:rPr lang="en-GB" sz="2400" kern="0" dirty="0">
                <a:solidFill>
                  <a:srgbClr val="000000"/>
                </a:solidFill>
                <a:latin typeface="Verdana"/>
                <a:ea typeface="ＭＳ Ｐゴシック"/>
              </a:rPr>
              <a:t>engaging</a:t>
            </a:r>
            <a:r>
              <a:rPr lang="en-GB" sz="24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, itself above all, and consequently others </a:t>
            </a:r>
            <a:r>
              <a:rPr lang="en-GB" sz="20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(Mintzberg, 2004).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GB" sz="3200" b="0" kern="0" dirty="0">
              <a:solidFill>
                <a:srgbClr val="000000"/>
              </a:solidFill>
              <a:latin typeface="Verdana"/>
              <a:ea typeface="ＭＳ Ｐゴシック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49DAB2-E23B-429A-8B2D-D8AD5B692AEA}"/>
              </a:ext>
            </a:extLst>
          </p:cNvPr>
          <p:cNvSpPr txBox="1"/>
          <p:nvPr/>
        </p:nvSpPr>
        <p:spPr>
          <a:xfrm>
            <a:off x="685800" y="260350"/>
            <a:ext cx="7631113" cy="70802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dirty="0">
                <a:solidFill>
                  <a:schemeClr val="bg1"/>
                </a:solidFill>
                <a:cs typeface="Arial" charset="0"/>
              </a:rPr>
              <a:t>Leadership Defined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3863E-3714-45FF-BFA2-8E58989031F2}"/>
              </a:ext>
            </a:extLst>
          </p:cNvPr>
          <p:cNvSpPr txBox="1">
            <a:spLocks/>
          </p:cNvSpPr>
          <p:nvPr/>
        </p:nvSpPr>
        <p:spPr bwMode="auto">
          <a:xfrm>
            <a:off x="323850" y="2060575"/>
            <a:ext cx="8281988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GB" sz="28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According to Crainer</a:t>
            </a:r>
            <a:r>
              <a:rPr lang="en-GB" sz="2800" b="0" i="1" kern="0" dirty="0">
                <a:solidFill>
                  <a:srgbClr val="000000"/>
                </a:solidFill>
                <a:latin typeface="Verdana"/>
                <a:ea typeface="ＭＳ Ｐゴシック"/>
              </a:rPr>
              <a:t> </a:t>
            </a:r>
            <a:r>
              <a:rPr lang="en-GB" sz="2800" b="0" kern="0" dirty="0">
                <a:solidFill>
                  <a:srgbClr val="000000"/>
                </a:solidFill>
                <a:latin typeface="Verdana"/>
                <a:ea typeface="ＭＳ Ｐゴシック"/>
              </a:rPr>
              <a:t>(1995), there are over 400 definitions of leadership and “it is a veritable minefield of misunderstanding and difference through which theorists and practitioners must tread warily.”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5B0782-A387-4CA3-9C3C-F9C31CD531DB}"/>
              </a:ext>
            </a:extLst>
          </p:cNvPr>
          <p:cNvSpPr txBox="1"/>
          <p:nvPr/>
        </p:nvSpPr>
        <p:spPr>
          <a:xfrm>
            <a:off x="685800" y="260350"/>
            <a:ext cx="7631113" cy="70802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dirty="0">
                <a:solidFill>
                  <a:schemeClr val="bg1"/>
                </a:solidFill>
                <a:cs typeface="Arial" charset="0"/>
              </a:rPr>
              <a:t>Leadership Defined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E8B0CD-E764-4346-BD57-A674A0C0E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57200"/>
            <a:ext cx="85153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4C99"/>
                </a:solidFill>
                <a:latin typeface="Verdana" pitchFamily="34" charset="0"/>
                <a:ea typeface="ＭＳ Ｐゴシック" pitchFamily="1" charset="-128"/>
              </a:defRPr>
            </a:lvl9pPr>
          </a:lstStyle>
          <a:p>
            <a:pPr eaLnBrk="1" hangingPunct="1">
              <a:defRPr/>
            </a:pPr>
            <a:r>
              <a:rPr lang="en-GB" sz="3200" kern="0" dirty="0">
                <a:solidFill>
                  <a:srgbClr val="333399">
                    <a:lumMod val="75000"/>
                  </a:srgbClr>
                </a:solidFill>
                <a:latin typeface="Verdana"/>
                <a:ea typeface="ＭＳ Ｐゴシック"/>
              </a:rPr>
              <a:t>Close relationship between management and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B2859E-DD52-451A-91BE-6531CD5E6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2143125"/>
            <a:ext cx="8678863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4C99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4C99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4C99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4C99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4C99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4C99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4C99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4C99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4C99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GB" sz="2800" b="0" i="1" kern="0" dirty="0">
                <a:solidFill>
                  <a:srgbClr val="000000"/>
                </a:solidFill>
                <a:latin typeface="Verdana"/>
                <a:ea typeface="ＭＳ Ｐゴシック"/>
              </a:rPr>
              <a:t>“Increasingly, management and leadership  are being seen as inextricably linked. It is one thing for a leader to propound a grand vision, but this is redundant unless the vision is managed so it becomes real achievement.”</a:t>
            </a:r>
          </a:p>
          <a:p>
            <a:pPr eaLnBrk="1" hangingPunct="1">
              <a:buFontTx/>
              <a:buNone/>
              <a:defRPr/>
            </a:pPr>
            <a:endParaRPr lang="en-GB" sz="2800" b="0" kern="0" dirty="0">
              <a:solidFill>
                <a:srgbClr val="000000"/>
              </a:solidFill>
              <a:latin typeface="Verdana"/>
              <a:ea typeface="ＭＳ Ｐゴシック"/>
            </a:endParaRPr>
          </a:p>
          <a:p>
            <a:pPr eaLnBrk="1" hangingPunct="1">
              <a:buFontTx/>
              <a:buNone/>
              <a:defRPr/>
            </a:pPr>
            <a:r>
              <a:rPr lang="en-GB" sz="2800" b="0" i="1" kern="0" dirty="0">
                <a:solidFill>
                  <a:srgbClr val="000000"/>
                </a:solidFill>
                <a:latin typeface="Verdana"/>
                <a:ea typeface="ＭＳ Ｐゴシック"/>
              </a:rPr>
              <a:t>Sir John Harvey-Jones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E4F33-8B54-4892-BBE7-84E2D4C02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/>
          <a:lstStyle/>
          <a:p>
            <a:r>
              <a:rPr lang="en-GB" sz="4000" b="1" dirty="0">
                <a:solidFill>
                  <a:schemeClr val="accent5">
                    <a:lumMod val="50000"/>
                  </a:schemeClr>
                </a:solidFill>
              </a:rPr>
              <a:t>Leadership / management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AE49C96D-6BB0-47E6-99CC-3DDBA1617919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838200"/>
          <a:ext cx="75438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303881863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3192857304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3513986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Manager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1594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Persuasion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7654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Style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Transformational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Transactional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99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Exchange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Excitement for 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Money for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1120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Likes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Striving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97239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Wants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Achievement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Results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337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Takes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Minimises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488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Rules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Breaks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Makes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819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Conflict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Uses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Avoids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5790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Direction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New roads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Existing Roads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937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Truth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Seeks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Establishes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1870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Concern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What is right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Being right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274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Gives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Takes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2671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35005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E4F33-8B54-4892-BBE7-84E2D4C02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/>
          <a:lstStyle/>
          <a:p>
            <a:r>
              <a:rPr lang="en-GB" sz="4000" b="1" dirty="0">
                <a:solidFill>
                  <a:schemeClr val="accent5">
                    <a:lumMod val="50000"/>
                  </a:schemeClr>
                </a:solidFill>
              </a:rPr>
              <a:t>Leadership / management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AE49C96D-6BB0-47E6-99CC-3DDBA1617919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838200"/>
          <a:ext cx="75438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303881863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3192857304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3513986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Manager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1594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Essence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Stability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7654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Focus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Leading people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Managing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99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Have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Followers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Subordinates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1120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Horizon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Long-term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Short-term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97239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Seeks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Objectives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337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Approach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Sets direction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Plans detail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488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Decision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Facilitates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Makes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819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Personal charisma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Formal authority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5790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Appeal to…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Heart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Head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937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Control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1870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Dynamic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Proactive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Reactive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274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Blame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Takes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Gives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2567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29660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EDB16-D327-46E5-853A-052DAA00B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Online Media 2" title="The Essence of Authentic Leadership | Sean Georges | TEDxEvansville">
            <a:hlinkClick r:id="" action="ppaction://media"/>
            <a:extLst>
              <a:ext uri="{FF2B5EF4-FFF2-40B4-BE49-F238E27FC236}">
                <a16:creationId xmlns:a16="http://schemas.microsoft.com/office/drawing/2014/main" id="{5AD8C337-9A85-4D02-856D-B718845E954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292354" cy="5715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C08744-6183-4741-95E2-0F682EF82D5C}"/>
              </a:ext>
            </a:extLst>
          </p:cNvPr>
          <p:cNvSpPr txBox="1"/>
          <p:nvPr/>
        </p:nvSpPr>
        <p:spPr>
          <a:xfrm>
            <a:off x="2259592" y="4724400"/>
            <a:ext cx="58176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hlinkClick r:id="rId4"/>
              </a:rPr>
              <a:t>The Essence of Authentic Leadership | Sean Georges | </a:t>
            </a:r>
            <a:r>
              <a:rPr kumimoji="0" lang="en-GB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hlinkClick r:id="rId4"/>
              </a:rPr>
              <a:t>TEDxEvansville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hlinkClick r:id="rId4"/>
              </a:rPr>
              <a:t> - Bing video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35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6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D531EA19-3D35-445B-B6B8-00851913F1A9}">
  <we:reference id="wa104380902" version="1.0.0.0" store="en-US" storeType="OMEX"/>
  <we:alternateReferences>
    <we:reference id="WA104380902" version="1.0.0.0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1089</Words>
  <Application>Microsoft Office PowerPoint</Application>
  <PresentationFormat>On-screen Show (4:3)</PresentationFormat>
  <Paragraphs>237</Paragraphs>
  <Slides>32</Slides>
  <Notes>26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Myriad Pro</vt:lpstr>
      <vt:lpstr>Arial</vt:lpstr>
      <vt:lpstr>Arial Black</vt:lpstr>
      <vt:lpstr>Calibri</vt:lpstr>
      <vt:lpstr>Times New Roman</vt:lpstr>
      <vt:lpstr>Verdana</vt:lpstr>
      <vt:lpstr>20140311PresentationUWTSDTemplate</vt:lpstr>
      <vt:lpstr>201500625PowerPointPresentationTemplate</vt:lpstr>
      <vt:lpstr>1_201500625PowerPointPresentationTemplate</vt:lpstr>
      <vt:lpstr>1_20140311PresentationUWTSDTemplate</vt:lpstr>
      <vt:lpstr>Title Slide 1</vt:lpstr>
      <vt:lpstr>2_201500625PowerPointPresentationTemplate</vt:lpstr>
      <vt:lpstr>Athrofa Cymru ar gyfer Arfer Proffesiynol ac Ymchwil Cymhwysol   Wales Academy for Professional Practice and Applied Research </vt:lpstr>
      <vt:lpstr>Module BMPF7021   Authenticity and  the Role of the  Leader   Day 1</vt:lpstr>
      <vt:lpstr>Our Vision</vt:lpstr>
      <vt:lpstr>Introductions</vt:lpstr>
      <vt:lpstr>Our Vision</vt:lpstr>
      <vt:lpstr>Our Vision</vt:lpstr>
      <vt:lpstr>Our Vision</vt:lpstr>
      <vt:lpstr>Module Requirements and Support</vt:lpstr>
      <vt:lpstr>PowerPoint Presentation</vt:lpstr>
      <vt:lpstr>PowerPoint Presentation</vt:lpstr>
      <vt:lpstr>Academic writing</vt:lpstr>
      <vt:lpstr>Our Vision</vt:lpstr>
      <vt:lpstr>Our Vision</vt:lpstr>
      <vt:lpstr>PowerPoint Presentation</vt:lpstr>
      <vt:lpstr>Our Vision</vt:lpstr>
      <vt:lpstr>Referencing Handbook</vt:lpstr>
      <vt:lpstr>Harvard Referencing Examples</vt:lpstr>
      <vt:lpstr>PowerPoint Presentation</vt:lpstr>
      <vt:lpstr>Activity – Harvard Referencing</vt:lpstr>
      <vt:lpstr>PowerPoint Presentation</vt:lpstr>
      <vt:lpstr>The Module   </vt:lpstr>
      <vt:lpstr>Learning Outcomes</vt:lpstr>
      <vt:lpstr>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Leadership / management</vt:lpstr>
      <vt:lpstr>Leadership / management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BMPF7021  Authenticity and the Role of Leader</dc:title>
  <dc:creator>Julie Crossman</dc:creator>
  <cp:lastModifiedBy>Julie Crossman</cp:lastModifiedBy>
  <cp:revision>22</cp:revision>
  <dcterms:created xsi:type="dcterms:W3CDTF">2021-01-26T18:34:09Z</dcterms:created>
  <dcterms:modified xsi:type="dcterms:W3CDTF">2021-11-24T15:48:13Z</dcterms:modified>
</cp:coreProperties>
</file>