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9" r:id="rId5"/>
    <p:sldId id="263" r:id="rId6"/>
    <p:sldId id="262" r:id="rId7"/>
    <p:sldId id="258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279" autoAdjust="0"/>
    <p:restoredTop sz="94660"/>
  </p:normalViewPr>
  <p:slideViewPr>
    <p:cSldViewPr snapToGrid="0">
      <p:cViewPr varScale="1">
        <p:scale>
          <a:sx n="74" d="100"/>
          <a:sy n="74" d="100"/>
        </p:scale>
        <p:origin x="4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131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83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60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03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525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69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4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718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258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909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69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7618C-92F8-4BA1-9F09-2D4936DD5EE8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E4B29E-8603-41EB-AAFB-318CEAB35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615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5.jp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5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7668" y="151424"/>
            <a:ext cx="9144000" cy="2387600"/>
          </a:xfrm>
        </p:spPr>
        <p:txBody>
          <a:bodyPr>
            <a:normAutofit/>
          </a:bodyPr>
          <a:lstStyle/>
          <a:p>
            <a:r>
              <a:rPr lang="en-GB" sz="4800" dirty="0" smtClean="0"/>
              <a:t>Adventure and Outdoor Learning</a:t>
            </a:r>
            <a:br>
              <a:rPr lang="en-GB" sz="4800" dirty="0" smtClean="0"/>
            </a:br>
            <a:r>
              <a:rPr lang="en-GB" sz="4800" dirty="0" smtClean="0"/>
              <a:t>School Grounds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4836" y="2674376"/>
            <a:ext cx="9144000" cy="3790817"/>
          </a:xfrm>
        </p:spPr>
        <p:txBody>
          <a:bodyPr>
            <a:normAutofit/>
          </a:bodyPr>
          <a:lstStyle/>
          <a:p>
            <a:r>
              <a:rPr lang="en-GB" dirty="0" smtClean="0"/>
              <a:t>Learning through Landscapes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David </a:t>
            </a:r>
            <a:r>
              <a:rPr lang="en-GB" dirty="0" err="1" smtClean="0"/>
              <a:t>Kilner</a:t>
            </a: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77274" y="3321954"/>
            <a:ext cx="12050899" cy="1970818"/>
            <a:chOff x="0" y="3321954"/>
            <a:chExt cx="12050899" cy="197081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44485" y="3322352"/>
              <a:ext cx="2955337" cy="1970420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67" r="3295"/>
            <a:stretch/>
          </p:blipFill>
          <p:spPr>
            <a:xfrm rot="10800000">
              <a:off x="9079038" y="3322351"/>
              <a:ext cx="2971861" cy="1970420"/>
            </a:xfrm>
            <a:prstGeom prst="rect">
              <a:avLst/>
            </a:prstGeom>
          </p:spPr>
        </p:pic>
        <p:pic>
          <p:nvPicPr>
            <p:cNvPr id="1026" name="Picture 2" descr="Ken Leslie Photography: Sunlit Autumn Woodland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163" r="13582"/>
            <a:stretch/>
          </p:blipFill>
          <p:spPr bwMode="auto">
            <a:xfrm>
              <a:off x="3014225" y="3321954"/>
              <a:ext cx="2955337" cy="1970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3321954"/>
              <a:ext cx="2955337" cy="1970224"/>
            </a:xfrm>
            <a:prstGeom prst="rect">
              <a:avLst/>
            </a:prstGeom>
          </p:spPr>
        </p:pic>
      </p:grpSp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16" y="1345224"/>
            <a:ext cx="120967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82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2723" y="366404"/>
            <a:ext cx="12121449" cy="1910833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5200" b="1" dirty="0" smtClean="0"/>
              <a:t>Objectives:</a:t>
            </a:r>
          </a:p>
          <a:p>
            <a:pPr algn="l"/>
            <a:endParaRPr lang="en-GB" sz="4600" b="1" dirty="0" smtClean="0"/>
          </a:p>
          <a:p>
            <a:pPr algn="l"/>
            <a:r>
              <a:rPr lang="en-GB" sz="3400" dirty="0" smtClean="0"/>
              <a:t>Gain a critical understanding of why school grounds are important for childhood development</a:t>
            </a:r>
          </a:p>
          <a:p>
            <a:pPr algn="l"/>
            <a:endParaRPr lang="en-GB" sz="3400" dirty="0" smtClean="0"/>
          </a:p>
          <a:p>
            <a:pPr algn="l"/>
            <a:r>
              <a:rPr lang="en-GB" sz="3400" dirty="0" smtClean="0"/>
              <a:t>Gain a better understanding of the process &amp; stakeholders involved to improve learning environments.</a:t>
            </a:r>
          </a:p>
          <a:p>
            <a:pPr algn="l"/>
            <a:endParaRPr lang="en-GB" dirty="0" smtClean="0"/>
          </a:p>
          <a:p>
            <a:pPr algn="l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6518" y="4641406"/>
            <a:ext cx="3249116" cy="2166292"/>
          </a:xfrm>
          <a:prstGeom prst="rect">
            <a:avLst/>
          </a:prstGeom>
        </p:spPr>
      </p:pic>
      <p:pic>
        <p:nvPicPr>
          <p:cNvPr id="1026" name="Picture 2" descr="Ken Leslie Photography: Sunlit Autumn Woodland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63" r="13582"/>
          <a:stretch/>
        </p:blipFill>
        <p:spPr bwMode="auto">
          <a:xfrm>
            <a:off x="5461166" y="4641406"/>
            <a:ext cx="3249116" cy="21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55" y="2337697"/>
            <a:ext cx="3249116" cy="216607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61" y="4963287"/>
            <a:ext cx="1209675" cy="1752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/>
          <a:srcRect b="5249"/>
          <a:stretch/>
        </p:blipFill>
        <p:spPr>
          <a:xfrm>
            <a:off x="3600451" y="2337698"/>
            <a:ext cx="3444293" cy="2182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728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412" y="300731"/>
            <a:ext cx="10515600" cy="1325563"/>
          </a:xfrm>
        </p:spPr>
        <p:txBody>
          <a:bodyPr/>
          <a:lstStyle/>
          <a:p>
            <a:r>
              <a:rPr lang="en-GB" dirty="0" smtClean="0"/>
              <a:t>The School environment…..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008" y="1624707"/>
            <a:ext cx="3263503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09"/>
          <a:stretch/>
        </p:blipFill>
        <p:spPr>
          <a:xfrm>
            <a:off x="8661105" y="1624707"/>
            <a:ext cx="3263503" cy="43481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383" y="1995974"/>
            <a:ext cx="3880413" cy="259763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61" y="4963287"/>
            <a:ext cx="120967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374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layground Build &amp;amp; Design | Natural Child Play | Earth ...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1"/>
          <a:stretch/>
        </p:blipFill>
        <p:spPr bwMode="auto">
          <a:xfrm>
            <a:off x="5770765" y="373486"/>
            <a:ext cx="5137641" cy="334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Our ever shrinking primary school playgrounds: 35% of ...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" t="600" r="4041" b="-600"/>
          <a:stretch/>
        </p:blipFill>
        <p:spPr bwMode="auto">
          <a:xfrm>
            <a:off x="368619" y="376337"/>
            <a:ext cx="5194497" cy="337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443" y="3793017"/>
            <a:ext cx="8269347" cy="302121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61" y="4963287"/>
            <a:ext cx="120967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857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421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Your Challenge: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r>
              <a:rPr lang="en-GB" dirty="0" smtClean="0"/>
              <a:t>Consider key developments you might make – DREAM GROUNDS</a:t>
            </a:r>
          </a:p>
          <a:p>
            <a:r>
              <a:rPr lang="en-GB" dirty="0" smtClean="0"/>
              <a:t>Create a birds eye sketch highlighting these developments</a:t>
            </a:r>
          </a:p>
          <a:p>
            <a:r>
              <a:rPr lang="en-GB" dirty="0" smtClean="0"/>
              <a:t>Discuss with all stakeholders (complete your stakeholder questionnaire.)</a:t>
            </a:r>
          </a:p>
          <a:p>
            <a:r>
              <a:rPr lang="en-GB" dirty="0" smtClean="0"/>
              <a:t>Consider final development plan &amp; how you would implement it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61" y="4963287"/>
            <a:ext cx="120967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312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9" t="24772" r="6649" b="24493"/>
          <a:stretch/>
        </p:blipFill>
        <p:spPr>
          <a:xfrm rot="16200000">
            <a:off x="21121" y="1085777"/>
            <a:ext cx="6018671" cy="48861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85644" y="174742"/>
            <a:ext cx="5988677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Our TASK:</a:t>
            </a:r>
          </a:p>
          <a:p>
            <a:endParaRPr lang="en-GB" sz="2800" dirty="0"/>
          </a:p>
          <a:p>
            <a:r>
              <a:rPr lang="en-GB" sz="2800" dirty="0" smtClean="0"/>
              <a:t>Consider practical developments for the University grounds – pretending it’s a secondary school.</a:t>
            </a:r>
          </a:p>
          <a:p>
            <a:endParaRPr lang="en-GB" sz="2800" dirty="0"/>
          </a:p>
          <a:p>
            <a:r>
              <a:rPr lang="en-GB" sz="2800" dirty="0" smtClean="0"/>
              <a:t>We will focus on 3 areas.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STAKEHOLDERS:</a:t>
            </a:r>
          </a:p>
          <a:p>
            <a:endParaRPr lang="en-GB" dirty="0"/>
          </a:p>
          <a:p>
            <a:r>
              <a:rPr lang="en-GB" b="1" dirty="0" smtClean="0"/>
              <a:t>Head teacher</a:t>
            </a:r>
          </a:p>
          <a:p>
            <a:endParaRPr lang="en-GB" dirty="0"/>
          </a:p>
          <a:p>
            <a:r>
              <a:rPr lang="en-GB" b="1" dirty="0" smtClean="0"/>
              <a:t>Lecturer/Teacher</a:t>
            </a:r>
          </a:p>
          <a:p>
            <a:endParaRPr lang="en-GB" b="1" dirty="0" smtClean="0"/>
          </a:p>
          <a:p>
            <a:r>
              <a:rPr lang="en-GB" b="1" dirty="0" smtClean="0"/>
              <a:t>Grounds Maintenance Team</a:t>
            </a:r>
          </a:p>
          <a:p>
            <a:endParaRPr lang="en-GB" dirty="0"/>
          </a:p>
          <a:p>
            <a:r>
              <a:rPr lang="en-GB" b="1" dirty="0" smtClean="0"/>
              <a:t>Pupils/Students</a:t>
            </a:r>
          </a:p>
        </p:txBody>
      </p:sp>
    </p:spTree>
    <p:extLst>
      <p:ext uri="{BB962C8B-B14F-4D97-AF65-F5344CB8AC3E}">
        <p14:creationId xmlns:p14="http://schemas.microsoft.com/office/powerpoint/2010/main" val="1678024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82568"/>
            <a:ext cx="3449982" cy="600790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OUTDOOR FEATURES:</a:t>
            </a:r>
            <a:endParaRPr lang="en-GB" sz="32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51715" y="569042"/>
            <a:ext cx="3001368" cy="14014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700" dirty="0" smtClean="0"/>
              <a:t>Planters</a:t>
            </a:r>
          </a:p>
          <a:p>
            <a:r>
              <a:rPr lang="en-GB" sz="2700" dirty="0" smtClean="0"/>
              <a:t>Growing space</a:t>
            </a:r>
          </a:p>
          <a:p>
            <a:r>
              <a:rPr lang="en-GB" sz="2700" dirty="0" smtClean="0"/>
              <a:t>Wildlife meadows</a:t>
            </a:r>
          </a:p>
          <a:p>
            <a:r>
              <a:rPr lang="en-GB" sz="2700" dirty="0" smtClean="0"/>
              <a:t>Ponds</a:t>
            </a:r>
          </a:p>
          <a:p>
            <a:r>
              <a:rPr lang="en-GB" sz="2700" dirty="0" smtClean="0"/>
              <a:t>Orchards</a:t>
            </a:r>
            <a:endParaRPr lang="en-GB" sz="27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751715" y="2682250"/>
            <a:ext cx="3001368" cy="14014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700" dirty="0" smtClean="0"/>
              <a:t>Earth mounds</a:t>
            </a:r>
          </a:p>
          <a:p>
            <a:r>
              <a:rPr lang="en-GB" sz="2700" dirty="0" smtClean="0"/>
              <a:t>Sand play area</a:t>
            </a:r>
          </a:p>
          <a:p>
            <a:r>
              <a:rPr lang="en-GB" sz="2700" dirty="0" smtClean="0"/>
              <a:t>Tree Stumps</a:t>
            </a:r>
          </a:p>
          <a:p>
            <a:r>
              <a:rPr lang="en-GB" sz="2700" dirty="0" smtClean="0"/>
              <a:t>Trees</a:t>
            </a:r>
            <a:endParaRPr lang="en-GB" sz="2700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4751715" y="5109715"/>
            <a:ext cx="3001368" cy="14014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700" dirty="0" smtClean="0"/>
              <a:t>Football pitches</a:t>
            </a:r>
          </a:p>
          <a:p>
            <a:r>
              <a:rPr lang="en-GB" sz="2700" dirty="0" smtClean="0"/>
              <a:t>Concrete playgrounds</a:t>
            </a:r>
          </a:p>
          <a:p>
            <a:r>
              <a:rPr lang="en-GB" sz="2700" dirty="0" smtClean="0"/>
              <a:t>Benches</a:t>
            </a:r>
          </a:p>
          <a:p>
            <a:r>
              <a:rPr lang="en-GB" sz="2700" dirty="0" smtClean="0"/>
              <a:t>Windbreaks</a:t>
            </a:r>
          </a:p>
          <a:p>
            <a:endParaRPr lang="en-GB" sz="2700" dirty="0"/>
          </a:p>
        </p:txBody>
      </p:sp>
      <p:pic>
        <p:nvPicPr>
          <p:cNvPr id="3076" name="Picture 4" descr="17 Best images about design class on Pinterest | Local ...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4"/>
          <a:stretch/>
        </p:blipFill>
        <p:spPr bwMode="auto">
          <a:xfrm>
            <a:off x="8495746" y="2378223"/>
            <a:ext cx="3322766" cy="210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Our ever shrinking primary school playgrounds: 35% of ...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" t="600" r="4041" b="-600"/>
          <a:stretch/>
        </p:blipFill>
        <p:spPr bwMode="auto">
          <a:xfrm>
            <a:off x="8495746" y="4569626"/>
            <a:ext cx="3305577" cy="214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Wildflower meadow - Highgrove, Tetbury, Gloucestershire ...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2"/>
          <a:stretch/>
        </p:blipFill>
        <p:spPr bwMode="auto">
          <a:xfrm>
            <a:off x="8478557" y="191189"/>
            <a:ext cx="3322766" cy="210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9962" y="3852431"/>
            <a:ext cx="2637036" cy="2658710"/>
          </a:xfrm>
          <a:prstGeom prst="rect">
            <a:avLst/>
          </a:prstGeom>
        </p:spPr>
      </p:pic>
      <p:pic>
        <p:nvPicPr>
          <p:cNvPr id="3082" name="Picture 10" descr="School Garden : Children&amp;#39;s Garden let the kids paint the ..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252" y="743343"/>
            <a:ext cx="2574746" cy="201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61" y="4963287"/>
            <a:ext cx="120967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842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-128789" y="624247"/>
            <a:ext cx="12475337" cy="4693193"/>
            <a:chOff x="-103031" y="624247"/>
            <a:chExt cx="12475337" cy="4693193"/>
          </a:xfrm>
        </p:grpSpPr>
        <p:grpSp>
          <p:nvGrpSpPr>
            <p:cNvPr id="7" name="Group 6"/>
            <p:cNvGrpSpPr/>
            <p:nvPr/>
          </p:nvGrpSpPr>
          <p:grpSpPr>
            <a:xfrm>
              <a:off x="-51516" y="933340"/>
              <a:ext cx="12423822" cy="4384100"/>
              <a:chOff x="535548" y="336308"/>
              <a:chExt cx="15330510" cy="4316084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 rotWithShape="1">
              <a:blip r:embed="rId2"/>
              <a:srcRect l="28613" b="14524"/>
              <a:stretch/>
            </p:blipFill>
            <p:spPr>
              <a:xfrm>
                <a:off x="535548" y="475777"/>
                <a:ext cx="6262403" cy="4176615"/>
              </a:xfrm>
              <a:prstGeom prst="rect">
                <a:avLst/>
              </a:prstGeom>
            </p:spPr>
          </p:pic>
          <p:pic>
            <p:nvPicPr>
              <p:cNvPr id="6" name="Picture 5"/>
              <p:cNvPicPr>
                <a:picLocks noChangeAspect="1"/>
              </p:cNvPicPr>
              <p:nvPr/>
            </p:nvPicPr>
            <p:blipFill rotWithShape="1">
              <a:blip r:embed="rId3"/>
              <a:srcRect b="12291"/>
              <a:stretch/>
            </p:blipFill>
            <p:spPr>
              <a:xfrm>
                <a:off x="6669872" y="336308"/>
                <a:ext cx="9196186" cy="4302416"/>
              </a:xfrm>
              <a:prstGeom prst="rect">
                <a:avLst/>
              </a:prstGeom>
            </p:spPr>
          </p:pic>
        </p:grpSp>
        <p:sp>
          <p:nvSpPr>
            <p:cNvPr id="12" name="Rectangle 11"/>
            <p:cNvSpPr/>
            <p:nvPr/>
          </p:nvSpPr>
          <p:spPr>
            <a:xfrm>
              <a:off x="-103031" y="1043189"/>
              <a:ext cx="5022761" cy="75985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5022764" y="624247"/>
              <a:ext cx="7340954" cy="77955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1000704" y="1250324"/>
              <a:ext cx="1363014" cy="30694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6" name="Picture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73" y="5121766"/>
            <a:ext cx="1115700" cy="1616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869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028913"/>
              </p:ext>
            </p:extLst>
          </p:nvPr>
        </p:nvGraphicFramePr>
        <p:xfrm>
          <a:off x="296213" y="121389"/>
          <a:ext cx="11165984" cy="6421079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040004"/>
                <a:gridCol w="2615369"/>
                <a:gridCol w="2740829"/>
                <a:gridCol w="2769782"/>
              </a:tblGrid>
              <a:tr h="3606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STAKEHOLDER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DEVELOPMENT 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DEVELOPMENT 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DEVELOPMENT 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23422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u="none" strike="noStrike" dirty="0">
                          <a:effectLst/>
                        </a:rPr>
                        <a:t>Head teacher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122402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u="none" strike="noStrike" dirty="0">
                          <a:effectLst/>
                        </a:rPr>
                        <a:t>Interest in </a:t>
                      </a:r>
                      <a:r>
                        <a:rPr lang="en-GB" sz="1200" u="none" strike="noStrike" dirty="0" smtClean="0">
                          <a:effectLst/>
                        </a:rPr>
                        <a:t>pupil engagement, cost</a:t>
                      </a:r>
                      <a:r>
                        <a:rPr lang="en-GB" sz="1200" u="none" strike="noStrike" dirty="0">
                          <a:effectLst/>
                        </a:rPr>
                        <a:t>, maintenance, </a:t>
                      </a:r>
                      <a:r>
                        <a:rPr lang="en-GB" sz="1200" u="none" strike="noStrike" dirty="0" smtClean="0">
                          <a:effectLst/>
                        </a:rPr>
                        <a:t>tidiness </a:t>
                      </a:r>
                      <a:r>
                        <a:rPr lang="en-GB" sz="1200" u="none" strike="noStrike" dirty="0">
                          <a:effectLst/>
                        </a:rPr>
                        <a:t>and attractiveness for staff &amp; future </a:t>
                      </a:r>
                      <a:r>
                        <a:rPr lang="en-GB" sz="1200" u="none" strike="noStrike" dirty="0" smtClean="0">
                          <a:effectLst/>
                        </a:rPr>
                        <a:t>pupils/parents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23422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u="none" strike="noStrike" dirty="0">
                          <a:effectLst/>
                        </a:rPr>
                        <a:t>Lecturer/Teacher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126180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u="none" strike="noStrike" dirty="0">
                          <a:effectLst/>
                        </a:rPr>
                        <a:t>Interest in teaching opportunities, </a:t>
                      </a:r>
                      <a:r>
                        <a:rPr lang="en-GB" sz="1200" u="none" strike="noStrike" dirty="0" smtClean="0">
                          <a:effectLst/>
                        </a:rPr>
                        <a:t>pupil engagement,</a:t>
                      </a:r>
                      <a:r>
                        <a:rPr lang="en-GB" sz="1200" u="none" strike="noStrike" baseline="0" dirty="0" smtClean="0">
                          <a:effectLst/>
                        </a:rPr>
                        <a:t> </a:t>
                      </a:r>
                      <a:r>
                        <a:rPr lang="en-GB" sz="1200" u="none" strike="noStrike" dirty="0" smtClean="0">
                          <a:effectLst/>
                        </a:rPr>
                        <a:t>.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23422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u="none" strike="noStrike" dirty="0">
                          <a:effectLst/>
                        </a:rPr>
                        <a:t>Grounds Maintenance Team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1035134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u="none" strike="noStrike" dirty="0">
                          <a:effectLst/>
                        </a:rPr>
                        <a:t>Change to work schedules, difficulty in maintenance of space.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23422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u="none" strike="noStrike" dirty="0">
                          <a:effectLst/>
                        </a:rPr>
                        <a:t>Pupils/Students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  <a:tr h="16025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 dirty="0">
                          <a:effectLst/>
                        </a:rPr>
                        <a:t>Use for recreational time, more engaging teaching, how we feel about school/college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89" marR="5189" marT="5189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4969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20 by 20 Grid | ClipArt ETC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2" t="15250" r="5490" b="15250"/>
          <a:stretch/>
        </p:blipFill>
        <p:spPr bwMode="auto">
          <a:xfrm>
            <a:off x="4675031" y="167426"/>
            <a:ext cx="7290045" cy="652531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/>
          <p:cNvSpPr/>
          <p:nvPr/>
        </p:nvSpPr>
        <p:spPr>
          <a:xfrm>
            <a:off x="206062" y="3335628"/>
            <a:ext cx="4340180" cy="325835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3" y="167426"/>
            <a:ext cx="773362" cy="1120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47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205</Words>
  <Application>Microsoft Office PowerPoint</Application>
  <PresentationFormat>Widescreen</PresentationFormat>
  <Paragraphs>87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Adventure and Outdoor Learning School Grounds</vt:lpstr>
      <vt:lpstr>PowerPoint Presentation</vt:lpstr>
      <vt:lpstr>The School environment…..</vt:lpstr>
      <vt:lpstr>PowerPoint Presentation</vt:lpstr>
      <vt:lpstr>Your Challenge:  </vt:lpstr>
      <vt:lpstr>PowerPoint Presentation</vt:lpstr>
      <vt:lpstr>OUTDOOR FEATURES: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Adventure and Outdoor Learning</dc:title>
  <dc:creator>Dawn Ayling</dc:creator>
  <cp:lastModifiedBy>Dawn Ayling</cp:lastModifiedBy>
  <cp:revision>18</cp:revision>
  <dcterms:created xsi:type="dcterms:W3CDTF">2018-10-30T10:06:37Z</dcterms:created>
  <dcterms:modified xsi:type="dcterms:W3CDTF">2018-10-30T16:03:35Z</dcterms:modified>
</cp:coreProperties>
</file>