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8"/>
  </p:notesMasterIdLst>
  <p:sldIdLst>
    <p:sldId id="276" r:id="rId5"/>
    <p:sldId id="256" r:id="rId6"/>
    <p:sldId id="27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5079B93-9652-6626-7181-414354FAD15D}" name="Sher Dionisio" initials="SD" userId="Sher Dionisio" providerId="Non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16" autoAdjust="0"/>
    <p:restoredTop sz="94682"/>
  </p:normalViewPr>
  <p:slideViewPr>
    <p:cSldViewPr snapToGrid="0" showGuides="1">
      <p:cViewPr>
        <p:scale>
          <a:sx n="100" d="100"/>
          <a:sy n="100" d="100"/>
        </p:scale>
        <p:origin x="-43" y="-6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8/10/relationships/authors" Target="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262D2F-43F4-484D-8E1E-064702A39883}" type="datetimeFigureOut">
              <a:rPr lang="en-US" smtClean="0"/>
              <a:t>7/28/26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069018-15EF-FA44-A0CD-93FBD5651F8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1088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2CC3F92-5E07-EBFC-70B2-201981493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000757"/>
            <a:ext cx="2828926" cy="3362007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58D411A-2B44-E0C5-601C-606B8B493A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7005" y="4728524"/>
            <a:ext cx="2442543" cy="1494475"/>
          </a:xfrm>
        </p:spPr>
        <p:txBody>
          <a:bodyPr anchor="b">
            <a:normAutofit/>
          </a:bodyPr>
          <a:lstStyle>
            <a:lvl1pPr marL="0" indent="0" algn="l">
              <a:buNone/>
              <a:defRPr sz="1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405936" y="0"/>
            <a:ext cx="7786063" cy="685800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4521000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A0A79EC8-112B-47F4-5D3E-70AAE7CB0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4" y="1000757"/>
            <a:ext cx="4158284" cy="261429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5348904" cy="685800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4BBFE655-5E2D-48CE-1C91-B81AEA4CE1B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933235" y="13328"/>
            <a:ext cx="2738772" cy="621671"/>
          </a:xfrm>
        </p:spPr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9211BEB-B07A-D14E-FD4C-79884A14B49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43F5667-633A-91DE-24B0-EF1392427E7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F777AFAD-8FE8-D68A-6510-5620CD6B6FA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224713" y="3981450"/>
            <a:ext cx="3776662" cy="2241550"/>
          </a:xfrm>
        </p:spPr>
        <p:txBody>
          <a:bodyPr anchor="t"/>
          <a:lstStyle>
            <a:lvl1pPr marL="228600" indent="-228600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02153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53ACE9A1-3AF7-E0E5-66F2-93827C7E63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999803"/>
            <a:ext cx="4158283" cy="262319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1439972-02DA-79D3-2813-EFFE1BF357B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E3374AB6-CE46-DFF1-1ED4-7C835B6E03F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43C32CCA-68F0-B5CB-303C-A0C85CB8071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76CBB19-A83F-1844-8C0F-1A225A6E66DF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576388" y="3981450"/>
            <a:ext cx="3771900" cy="2241550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43095" y="634997"/>
            <a:ext cx="5348904" cy="622300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34838190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892E69F6-2B95-3A25-BCE7-0C3D0A8333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6722" y="1001715"/>
            <a:ext cx="7534656" cy="485546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EAA53DA6-26B8-5945-423A-CBA67AF1438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BE37F581-F5F0-FB8D-1E82-9E548C16678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077B35A-8DAC-F90D-D724-A9949DF29FB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634997"/>
            <a:ext cx="2736924" cy="6223003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6099999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duc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40B3EFB4-1260-A6D3-17B8-6A6823F06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000759"/>
            <a:ext cx="9810756" cy="49372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EB3A59F-813B-31D9-652C-53C97ED4B9A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FF91651-A2A7-3270-AA09-49B11B8BEF92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F341229-9976-5379-6741-A4EA09B2A22F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29">
            <a:extLst>
              <a:ext uri="{FF2B5EF4-FFF2-40B4-BE49-F238E27FC236}">
                <a16:creationId xmlns:a16="http://schemas.microsoft.com/office/drawing/2014/main" id="{D5A4256C-B192-D197-63A4-7B144DF2152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577358" y="1748475"/>
            <a:ext cx="3929577" cy="1482222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7" name="Text Placeholder 29">
            <a:extLst>
              <a:ext uri="{FF2B5EF4-FFF2-40B4-BE49-F238E27FC236}">
                <a16:creationId xmlns:a16="http://schemas.microsoft.com/office/drawing/2014/main" id="{CE4C0529-0745-9666-A4B6-33EBDE982F4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905502" y="1751829"/>
            <a:ext cx="3929577" cy="1482222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3623950"/>
            <a:ext cx="12192000" cy="3234049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8363464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xperien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0">
            <a:extLst>
              <a:ext uri="{FF2B5EF4-FFF2-40B4-BE49-F238E27FC236}">
                <a16:creationId xmlns:a16="http://schemas.microsoft.com/office/drawing/2014/main" id="{AD4511B2-BEB1-B910-8AD3-1A9260AC97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000757"/>
            <a:ext cx="9810756" cy="49377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7875843C-B9BC-7BD6-C025-522392638FB9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E36EB8C9-4C38-CF7B-3AAD-ED7D3353F392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5E8850A8-CC09-F420-C956-C257793339A4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 Placeholder 29">
            <a:extLst>
              <a:ext uri="{FF2B5EF4-FFF2-40B4-BE49-F238E27FC236}">
                <a16:creationId xmlns:a16="http://schemas.microsoft.com/office/drawing/2014/main" id="{6115AD76-2D58-2947-D999-569371B4DCD8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577358" y="1748475"/>
            <a:ext cx="3929577" cy="4471170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ext Placeholder 29">
            <a:extLst>
              <a:ext uri="{FF2B5EF4-FFF2-40B4-BE49-F238E27FC236}">
                <a16:creationId xmlns:a16="http://schemas.microsoft.com/office/drawing/2014/main" id="{99E0F73A-895A-8394-D4F1-C4D8879CC1E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5905502" y="1751829"/>
            <a:ext cx="3929577" cy="4471170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11483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64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Ima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84B6766-6741-0252-E14D-5C6E99E51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000753"/>
            <a:ext cx="4704116" cy="756615"/>
          </a:xfrm>
        </p:spPr>
        <p:txBody>
          <a:bodyPr/>
          <a:lstStyle>
            <a:lvl1pPr>
              <a:lnSpc>
                <a:spcPct val="70000"/>
              </a:lnSpc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366E975E-8600-0212-A279-1EAB6F47F618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729A8429-9C4A-6AB2-255D-28B68D58FE96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8" name="Slide Number Placeholder 17">
            <a:extLst>
              <a:ext uri="{FF2B5EF4-FFF2-40B4-BE49-F238E27FC236}">
                <a16:creationId xmlns:a16="http://schemas.microsoft.com/office/drawing/2014/main" id="{53F694D4-3C3D-65B3-8197-7D0AD17239C9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9" name="Text Placeholder 29">
            <a:extLst>
              <a:ext uri="{FF2B5EF4-FFF2-40B4-BE49-F238E27FC236}">
                <a16:creationId xmlns:a16="http://schemas.microsoft.com/office/drawing/2014/main" id="{A94752D1-5440-1401-1821-F62236A624EB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286499" y="987433"/>
            <a:ext cx="4704115" cy="756611"/>
          </a:xfrm>
        </p:spPr>
        <p:txBody>
          <a:bodyPr anchor="b"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72989F11-2CBF-C2A7-A791-19D9E422930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" y="2123130"/>
            <a:ext cx="5905499" cy="2605396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9" name="Text Placeholder 29">
            <a:extLst>
              <a:ext uri="{FF2B5EF4-FFF2-40B4-BE49-F238E27FC236}">
                <a16:creationId xmlns:a16="http://schemas.microsoft.com/office/drawing/2014/main" id="{261E8F51-773B-EC58-E703-966A5440846C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571626" y="5094281"/>
            <a:ext cx="4323112" cy="1128717"/>
          </a:xfrm>
        </p:spPr>
        <p:txBody>
          <a:bodyPr anchor="t"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72F4DB5-F664-373B-A176-114831BB7DB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86500" y="2123130"/>
            <a:ext cx="5905499" cy="473487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4646032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imag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9DEFCAB3-7FE0-3527-3838-A9860DF2A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3094" y="1000757"/>
            <a:ext cx="4158284" cy="261429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C9C2D540-C69C-CEAB-0B32-AEC43BC5FA7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6286497" cy="622300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DEB48C59-1856-412B-5F2D-56050D6FD37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843086" y="13328"/>
            <a:ext cx="2828913" cy="621671"/>
          </a:xfrm>
        </p:spPr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A2341E2-C125-2A85-BD46-E4A218F286D0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EE668E5-E2E6-0C4C-3031-D00BEA71672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E391C788-7B92-2C1F-50CE-43AD246D802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224713" y="3981450"/>
            <a:ext cx="3776662" cy="22415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32093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 imag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2B6C6C48-2B0C-AF7C-68AA-D38D3DA95E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4347525"/>
            <a:ext cx="4709493" cy="45862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098526CA-6215-DE95-8BC3-D6497389F061}"/>
              </a:ext>
            </a:extLst>
          </p:cNvPr>
          <p:cNvSpPr>
            <a:spLocks noGrp="1"/>
          </p:cNvSpPr>
          <p:nvPr>
            <p:ph type="ftr" sz="quarter" idx="22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C41BA090-CE81-7B84-3E7C-DFFF1176D649}"/>
              </a:ext>
            </a:extLst>
          </p:cNvPr>
          <p:cNvSpPr>
            <a:spLocks noGrp="1"/>
          </p:cNvSpPr>
          <p:nvPr>
            <p:ph type="dt" sz="half" idx="21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E90CC3C1-F295-DF40-806F-60CB2F0A4794}"/>
              </a:ext>
            </a:extLst>
          </p:cNvPr>
          <p:cNvSpPr>
            <a:spLocks noGrp="1"/>
          </p:cNvSpPr>
          <p:nvPr>
            <p:ph type="sldNum" sz="quarter" idx="23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23D6629-B12F-699F-B997-31309132E2D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90623" y="976964"/>
            <a:ext cx="4709493" cy="3004802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36" name="Picture Placeholder 7">
            <a:extLst>
              <a:ext uri="{FF2B5EF4-FFF2-40B4-BE49-F238E27FC236}">
                <a16:creationId xmlns:a16="http://schemas.microsoft.com/office/drawing/2014/main" id="{500C3197-46AF-1548-E952-0499BD0A4F3A}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6334101" y="971387"/>
            <a:ext cx="2736924" cy="1724789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38" name="Picture Placeholder 7">
            <a:extLst>
              <a:ext uri="{FF2B5EF4-FFF2-40B4-BE49-F238E27FC236}">
                <a16:creationId xmlns:a16="http://schemas.microsoft.com/office/drawing/2014/main" id="{F5DFC99C-CF09-5E92-A7F1-149F06AABC54}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9468522" y="971387"/>
            <a:ext cx="2736926" cy="1724789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35" name="Picture Placeholder 7">
            <a:extLst>
              <a:ext uri="{FF2B5EF4-FFF2-40B4-BE49-F238E27FC236}">
                <a16:creationId xmlns:a16="http://schemas.microsoft.com/office/drawing/2014/main" id="{08042D2B-076D-3DCC-DB90-D0870471AADE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334101" y="3117742"/>
            <a:ext cx="2736924" cy="168841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37" name="Picture Placeholder 7">
            <a:extLst>
              <a:ext uri="{FF2B5EF4-FFF2-40B4-BE49-F238E27FC236}">
                <a16:creationId xmlns:a16="http://schemas.microsoft.com/office/drawing/2014/main" id="{80D30DF9-D425-F777-8961-E87BBDAF02C4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9468522" y="3117742"/>
            <a:ext cx="2736926" cy="1688410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1" name="Text Placeholder 29">
            <a:extLst>
              <a:ext uri="{FF2B5EF4-FFF2-40B4-BE49-F238E27FC236}">
                <a16:creationId xmlns:a16="http://schemas.microsoft.com/office/drawing/2014/main" id="{65EE16AB-CE9A-066E-87FB-8E3D93BF5958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577358" y="5109523"/>
            <a:ext cx="4322758" cy="1113477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Text Placeholder 29">
            <a:extLst>
              <a:ext uri="{FF2B5EF4-FFF2-40B4-BE49-F238E27FC236}">
                <a16:creationId xmlns:a16="http://schemas.microsoft.com/office/drawing/2014/main" id="{818A0BA5-13A9-4AA7-C9C8-C19C3F2253C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76262" y="5109524"/>
            <a:ext cx="4325116" cy="1113476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66693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 image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10FE3B9-CCDC-2B15-44E8-77C24C8A4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5100630"/>
            <a:ext cx="4325115" cy="113126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62F85F3E-34BC-8B30-7EE2-3D35237E7DBF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0C7A73C3-BC12-A228-2C84-B0530C73B833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5E574FA-76E7-6D97-9FCF-E7BA145E9158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72989F11-2CBF-C2A7-A791-19D9E422930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634997"/>
            <a:ext cx="11001370" cy="4085591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04658BA4-B060-0E70-1E82-94C4D763559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096000" y="5100638"/>
            <a:ext cx="4905375" cy="11398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224003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C5F7D5DA-9751-FFAB-A0BA-ABCA674F8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86070" y="1009653"/>
            <a:ext cx="3215308" cy="3718873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EABB222A-10E1-6572-664B-442460A34295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F054A044-8842-73D8-F988-F9BD11672E6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99B6D05-B2B5-8DCF-8414-C493199967C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3" name="Picture Placeholder 7">
            <a:extLst>
              <a:ext uri="{FF2B5EF4-FFF2-40B4-BE49-F238E27FC236}">
                <a16:creationId xmlns:a16="http://schemas.microsoft.com/office/drawing/2014/main" id="{72989F11-2CBF-C2A7-A791-19D9E4229308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658795"/>
            <a:ext cx="7229470" cy="6199205"/>
          </a:xfrm>
          <a:noFill/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  </a:t>
            </a:r>
          </a:p>
        </p:txBody>
      </p:sp>
      <p:sp>
        <p:nvSpPr>
          <p:cNvPr id="8" name="Text Placeholder 29">
            <a:extLst>
              <a:ext uri="{FF2B5EF4-FFF2-40B4-BE49-F238E27FC236}">
                <a16:creationId xmlns:a16="http://schemas.microsoft.com/office/drawing/2014/main" id="{F970E206-5075-C9F9-2F55-80DA7D65862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172446" y="5109523"/>
            <a:ext cx="2828931" cy="1155069"/>
          </a:xfrm>
        </p:spPr>
        <p:txBody>
          <a:bodyPr>
            <a:normAutofit/>
          </a:bodyPr>
          <a:lstStyle>
            <a:lvl1pPr>
              <a:lnSpc>
                <a:spcPct val="125000"/>
              </a:lnSpc>
              <a:spcBef>
                <a:spcPts val="0"/>
              </a:spcBef>
              <a:defRPr sz="1200"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8430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865A134-EFD2-51B2-D979-FA9C1ED59E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12C436CD-66D0-AD96-860B-1CC343639B0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dirty="0"/>
              <a:t>EUGENIA LOPEZ</a:t>
            </a:r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CC879992-4E05-57F1-E509-95916EB888D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E7E567-2E09-D40A-ED79-F2A77BA468A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C02D5DC-4448-9D20-F623-5B3B8EA81AF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76388" y="2495550"/>
            <a:ext cx="9424987" cy="3714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312288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ACAC06-7823-9FE6-3AD6-3316271CDF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2" y="1381759"/>
            <a:ext cx="9810756" cy="74771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D78434-6A1E-AE1B-3DE9-15DEE585D2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90622" y="13328"/>
            <a:ext cx="7924804" cy="6216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1000" b="0" i="0" spc="7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 dirty="0"/>
              <a:t>EUGENIA LOPEZ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7861A9-D75A-3871-6BE2-D5C47DDE88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672014" y="0"/>
            <a:ext cx="942971" cy="62167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 rtl="0">
              <a:defRPr sz="1000" b="0" i="0" spc="70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CF6E4AA3-5061-4582-9E4E-711BF936076D}" type="datetime1">
              <a:rPr lang="en-US" smtClean="0"/>
              <a:pPr/>
              <a:t>7/28/26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3429A1-1A28-E680-45E7-AB46B4A178B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14988" y="0"/>
            <a:ext cx="386389" cy="621671"/>
          </a:xfrm>
          <a:prstGeom prst="rect">
            <a:avLst/>
          </a:prstGeom>
        </p:spPr>
        <p:txBody>
          <a:bodyPr vert="horz" lIns="0" tIns="45720" rIns="0" bIns="45720" rtlCol="0" anchor="ctr"/>
          <a:lstStyle>
            <a:lvl1pPr algn="r" rtl="0">
              <a:defRPr sz="1000" b="0" i="0" spc="70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24D65F33-A771-944D-9289-CA575F1D1B7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5F6F4B-8C5B-4B93-078F-F1D83797DC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7004" y="2509519"/>
            <a:ext cx="9424373" cy="3713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0522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i="0" kern="1200" spc="-7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None/>
        <a:defRPr sz="12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ngminds.org.uk/young-person/mental-health-conditions/schizophrenia/" TargetMode="External"/><Relationship Id="rId3" Type="http://schemas.openxmlformats.org/officeDocument/2006/relationships/hyperlink" Target="https://www.nice.org.uk/guidance/ng197" TargetMode="External"/><Relationship Id="rId7" Type="http://schemas.openxmlformats.org/officeDocument/2006/relationships/hyperlink" Target="https://icd.who.int/browse/2026-01/mms/en#1829103493" TargetMode="External"/><Relationship Id="rId2" Type="http://schemas.openxmlformats.org/officeDocument/2006/relationships/hyperlink" Target="http://www.mentalhealth.org.uk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rcpsych.ac.uk/mental-health/parents-and-young-people/schizophrenia-information-for-young-people" TargetMode="External"/><Relationship Id="rId5" Type="http://schemas.openxmlformats.org/officeDocument/2006/relationships/hyperlink" Target="https://www.nhs.uk/mental-health/conditions/schizophrenia/treatment/" TargetMode="External"/><Relationship Id="rId4" Type="http://schemas.openxmlformats.org/officeDocument/2006/relationships/hyperlink" Target="https://www.nice.org.uk/guidance/cg178" TargetMode="External"/><Relationship Id="rId9" Type="http://schemas.openxmlformats.org/officeDocument/2006/relationships/hyperlink" Target="https://www.who.int/news-room/fact-sheets/detail/schizophreni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98059-2AE6-805E-373F-A940DA035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265"/>
            <a:ext cx="5791199" cy="140118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BMHP6029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Psychopathological Classifications and Provisions </a:t>
            </a:r>
            <a:b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Component 1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BCA82F6-B9DE-0A8B-69D7-19B75C69FAD8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62000" y="2551176"/>
            <a:ext cx="5791199" cy="3602935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r>
              <a:rPr lang="en-US" sz="2000"/>
              <a:t>Name: Nelda Miranda Gomes De Sousa</a:t>
            </a:r>
          </a:p>
          <a:p>
            <a:pPr marL="0"/>
            <a:r>
              <a:rPr lang="en-US" sz="2000"/>
              <a:t>Student Number: 2336733</a:t>
            </a:r>
          </a:p>
          <a:p>
            <a:pPr marL="0"/>
            <a:r>
              <a:rPr lang="en-US" sz="2000"/>
              <a:t>Lecturer’s Name: Bianca Sanfilippo</a:t>
            </a:r>
          </a:p>
          <a:p>
            <a:pPr marL="0"/>
            <a:r>
              <a:rPr lang="en-US" sz="2000"/>
              <a:t>Assignment Title: Individual Presentation </a:t>
            </a:r>
          </a:p>
          <a:p>
            <a:pPr marL="0"/>
            <a:endParaRPr lang="en-US" sz="200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Placeholder 5">
            <a:extLst>
              <a:ext uri="{FF2B5EF4-FFF2-40B4-BE49-F238E27FC236}">
                <a16:creationId xmlns:a16="http://schemas.microsoft.com/office/drawing/2014/main" id="{404A9457-E12C-8018-5EDE-33F21A8BC2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19073" b="19073"/>
          <a:stretch/>
        </p:blipFill>
        <p:spPr>
          <a:xfrm>
            <a:off x="7402521" y="1805949"/>
            <a:ext cx="3452192" cy="3039598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BFA098-9E69-F5B6-F362-726C9AB9B38D}"/>
              </a:ext>
            </a:extLst>
          </p:cNvPr>
          <p:cNvSpPr txBox="1"/>
          <p:nvPr/>
        </p:nvSpPr>
        <p:spPr>
          <a:xfrm>
            <a:off x="0" y="5834076"/>
            <a:ext cx="74025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pt-PT" dirty="0"/>
              <a:t>I </a:t>
            </a:r>
            <a:r>
              <a:rPr lang="pt-PT" dirty="0" err="1"/>
              <a:t>confirm</a:t>
            </a:r>
            <a:r>
              <a:rPr lang="pt-PT" dirty="0"/>
              <a:t> that this work is </a:t>
            </a:r>
            <a:r>
              <a:rPr lang="pt-PT" dirty="0" err="1"/>
              <a:t>entirely</a:t>
            </a:r>
            <a:r>
              <a:rPr lang="pt-PT" dirty="0"/>
              <a:t>  my </a:t>
            </a:r>
            <a:r>
              <a:rPr lang="pt-PT" dirty="0" err="1"/>
              <a:t>own</a:t>
            </a:r>
            <a:r>
              <a:rPr lang="pt-PT" dirty="0"/>
              <a:t> and </a:t>
            </a:r>
            <a:r>
              <a:rPr lang="pt-PT" dirty="0" err="1"/>
              <a:t>has</a:t>
            </a:r>
            <a:r>
              <a:rPr lang="pt-PT" dirty="0"/>
              <a:t> </a:t>
            </a:r>
            <a:r>
              <a:rPr lang="pt-PT" dirty="0" err="1"/>
              <a:t>been</a:t>
            </a:r>
            <a:r>
              <a:rPr lang="pt-PT" dirty="0"/>
              <a:t> </a:t>
            </a:r>
            <a:r>
              <a:rPr lang="pt-PT" dirty="0" err="1"/>
              <a:t>completed</a:t>
            </a:r>
            <a:r>
              <a:rPr lang="pt-PT" dirty="0"/>
              <a:t> </a:t>
            </a:r>
            <a:r>
              <a:rPr lang="pt-PT" dirty="0" err="1"/>
              <a:t>without</a:t>
            </a:r>
            <a:r>
              <a:rPr lang="pt-PT" dirty="0"/>
              <a:t> the use of Artificial </a:t>
            </a:r>
            <a:r>
              <a:rPr lang="pt-PT" dirty="0" err="1"/>
              <a:t>Intelligence</a:t>
            </a:r>
            <a:r>
              <a:rPr lang="pt-PT" dirty="0"/>
              <a:t> (AI) tools. All </a:t>
            </a:r>
            <a:r>
              <a:rPr lang="pt-PT" dirty="0" err="1"/>
              <a:t>sources</a:t>
            </a:r>
            <a:r>
              <a:rPr lang="pt-PT" dirty="0"/>
              <a:t> </a:t>
            </a:r>
            <a:r>
              <a:rPr lang="pt-PT" dirty="0" err="1"/>
              <a:t>used</a:t>
            </a:r>
            <a:r>
              <a:rPr lang="pt-PT" dirty="0"/>
              <a:t> </a:t>
            </a:r>
            <a:r>
              <a:rPr lang="pt-PT" dirty="0" err="1"/>
              <a:t>have</a:t>
            </a:r>
            <a:r>
              <a:rPr lang="pt-PT" dirty="0"/>
              <a:t> </a:t>
            </a:r>
            <a:r>
              <a:rPr lang="pt-PT" dirty="0" err="1"/>
              <a:t>been</a:t>
            </a:r>
            <a:r>
              <a:rPr lang="pt-PT" dirty="0"/>
              <a:t> </a:t>
            </a:r>
            <a:r>
              <a:rPr lang="pt-PT" dirty="0" err="1"/>
              <a:t>appropriately</a:t>
            </a:r>
            <a:r>
              <a:rPr lang="pt-PT" dirty="0"/>
              <a:t> </a:t>
            </a:r>
            <a:r>
              <a:rPr lang="pt-PT" dirty="0" err="1"/>
              <a:t>referenced</a:t>
            </a:r>
            <a:r>
              <a:rPr lang="pt-PT" dirty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078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DF006757-98EE-D01E-919D-BC13F60BA63C}"/>
              </a:ext>
            </a:extLst>
          </p:cNvPr>
          <p:cNvSpPr txBox="1"/>
          <p:nvPr/>
        </p:nvSpPr>
        <p:spPr>
          <a:xfrm>
            <a:off x="4925615" y="2200495"/>
            <a:ext cx="2510908" cy="2142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92213C85-89C7-3E84-2893-5E31322F42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5582" y="42499"/>
            <a:ext cx="5824795" cy="96328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000" dirty="0"/>
              <a:t>Schizophrenia (6A20, ICD-11, WHO, 2019)</a:t>
            </a:r>
            <a:r>
              <a:rPr lang="en-GB" dirty="0"/>
              <a:t> </a:t>
            </a:r>
            <a:br>
              <a:rPr lang="en-GB" dirty="0"/>
            </a:br>
            <a:r>
              <a:rPr lang="en-GB" sz="1800" dirty="0"/>
              <a:t>Schizophrenia or other primary </a:t>
            </a:r>
            <a:r>
              <a:rPr lang="en-GB" sz="1800"/>
              <a:t>psychotic disorders </a:t>
            </a:r>
            <a:br>
              <a:rPr lang="en-GB" dirty="0"/>
            </a:b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62BDE2B-EA52-4042-AE9E-8ED6A90B7931}"/>
              </a:ext>
            </a:extLst>
          </p:cNvPr>
          <p:cNvSpPr txBox="1"/>
          <p:nvPr/>
        </p:nvSpPr>
        <p:spPr>
          <a:xfrm>
            <a:off x="-90207" y="259872"/>
            <a:ext cx="3207480" cy="55553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100" b="1" u="sng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Classification: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Schizophrenia is categorised under </a:t>
            </a:r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Schizophrenia or other primary psychotic disorders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which are defined by: </a:t>
            </a: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Severe disturbed reality judgment  altered behaviour present as positive symptoms such as: 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Persistent delusions and hallucination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Disorganised thinking (habitually manifested as disorganised speech),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Experience of passivity and control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Substantially disorganised self behaviour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l"/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(Mental Health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Foundation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100" dirty="0"/>
          </a:p>
          <a:p>
            <a:pPr algn="l"/>
            <a:r>
              <a:rPr lang="en-GB" sz="1100" b="1" u="sng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and Symptoms</a:t>
            </a:r>
            <a:r>
              <a:rPr lang="en-GB" sz="1100" b="1" dirty="0">
                <a:solidFill>
                  <a:schemeClr val="accent3"/>
                </a:solidFill>
              </a:rPr>
              <a:t> </a:t>
            </a:r>
          </a:p>
          <a:p>
            <a:pPr algn="l"/>
            <a:r>
              <a:rPr lang="en-GB" sz="1100" b="1" dirty="0">
                <a:latin typeface="Arial" panose="020B0604020202020204" pitchFamily="34" charset="0"/>
                <a:cs typeface="Arial" panose="020B0604020202020204" pitchFamily="34" charset="0"/>
              </a:rPr>
              <a:t>Schizophrenia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itself  is characterised by multiple mental abnormalities including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Perception e.g., hallucinations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Thinking e.g., delusions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Disorganisation in the form of thought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(Who.int, 2026)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100" dirty="0"/>
          </a:p>
          <a:p>
            <a:pPr algn="l"/>
            <a:r>
              <a:rPr lang="en-GB" sz="1100" b="1" u="sng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Data: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Around 1 in 100 people will experience schizophrenia in their life (Royal College of Psychiatrists, 2022).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That’s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around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23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million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worldwide. 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u="sng" dirty="0"/>
          </a:p>
          <a:p>
            <a:pPr algn="l"/>
            <a:endParaRPr lang="en-GB" sz="1200" dirty="0"/>
          </a:p>
          <a:p>
            <a:pPr algn="l"/>
            <a:endParaRPr lang="en-US" sz="1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11213EE-6F39-BD10-E7CA-7A2CB801D03F}"/>
              </a:ext>
            </a:extLst>
          </p:cNvPr>
          <p:cNvSpPr txBox="1"/>
          <p:nvPr/>
        </p:nvSpPr>
        <p:spPr>
          <a:xfrm>
            <a:off x="5184115" y="263154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DEEF9D-9084-1789-277D-987211554F96}"/>
              </a:ext>
            </a:extLst>
          </p:cNvPr>
          <p:cNvSpPr txBox="1"/>
          <p:nvPr/>
        </p:nvSpPr>
        <p:spPr>
          <a:xfrm>
            <a:off x="2916082" y="518459"/>
            <a:ext cx="4296613" cy="45704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200" b="1" u="sng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Causes, and Diagnosis</a:t>
            </a:r>
            <a:endParaRPr lang="en-GB" sz="1200" dirty="0"/>
          </a:p>
          <a:p>
            <a:pPr algn="l"/>
            <a:r>
              <a:rPr lang="en-GB" sz="12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Causes: </a:t>
            </a:r>
          </a:p>
          <a:p>
            <a:pPr algn="l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The onset of Schizophrenia involves a multifaceted relationship between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enetic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vulnerability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eurochemical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changes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nvironmental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triggers.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It does not stem from one single cause; instead, the condition generally develops when several risk factors converge to interfere with typical brain maturation and activity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It is a long-term condition 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Kaplan &amp; </a:t>
            </a:r>
            <a:r>
              <a:rPr lang="en-US" sz="1100" b="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Sadock’s</a:t>
            </a:r>
            <a:r>
              <a:rPr lang="pt-PT" sz="11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2021</a:t>
            </a:r>
            <a:r>
              <a:rPr lang="pt-PT" sz="11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200" dirty="0"/>
          </a:p>
          <a:p>
            <a:pPr algn="l"/>
            <a:r>
              <a:rPr lang="en-GB" sz="12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Diagnosis:</a:t>
            </a:r>
          </a:p>
          <a:p>
            <a:pPr algn="l"/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Schizophrenia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is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identified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combination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of positive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negative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r>
              <a:rPr lang="pt-PT" sz="1100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Positive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include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Hallucination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particularly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auditory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Delusions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Disorganised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thinking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speech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Abnormal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aggressive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negative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include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Reduced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expression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Social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withdrawal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Lack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Diminished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interest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daily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condition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commonly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develops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15 and 30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years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of age (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Hocaoglu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2024; 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Cornell, and  </a:t>
            </a:r>
            <a:r>
              <a:rPr lang="pt-PT" sz="1200" dirty="0" err="1">
                <a:latin typeface="Arial" panose="020B0604020202020204" pitchFamily="34" charset="0"/>
                <a:cs typeface="Arial" panose="020B0604020202020204" pitchFamily="34" charset="0"/>
              </a:rPr>
              <a:t>Schooler</a:t>
            </a:r>
            <a:r>
              <a:rPr lang="pt-PT" sz="1200" dirty="0">
                <a:latin typeface="Arial" panose="020B0604020202020204" pitchFamily="34" charset="0"/>
                <a:cs typeface="Arial" panose="020B0604020202020204" pitchFamily="34" charset="0"/>
              </a:rPr>
              <a:t>, 2020).</a:t>
            </a:r>
            <a:endParaRPr lang="en-US" sz="1200" dirty="0">
              <a:solidFill>
                <a:schemeClr val="accent3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EF70C7-A0D0-3632-D114-846776B487C2}"/>
              </a:ext>
            </a:extLst>
          </p:cNvPr>
          <p:cNvSpPr txBox="1"/>
          <p:nvPr/>
        </p:nvSpPr>
        <p:spPr>
          <a:xfrm>
            <a:off x="5184115" y="263154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30EF10-EA9D-89C3-192E-ED69024AF2A3}"/>
              </a:ext>
            </a:extLst>
          </p:cNvPr>
          <p:cNvSpPr txBox="1"/>
          <p:nvPr/>
        </p:nvSpPr>
        <p:spPr>
          <a:xfrm>
            <a:off x="5184114" y="2631540"/>
            <a:ext cx="3228063" cy="18287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5AD8545-56AD-23F1-1D24-56213186B6DF}"/>
              </a:ext>
            </a:extLst>
          </p:cNvPr>
          <p:cNvSpPr txBox="1"/>
          <p:nvPr/>
        </p:nvSpPr>
        <p:spPr>
          <a:xfrm>
            <a:off x="7882895" y="603564"/>
            <a:ext cx="411294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12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FC9DDC-FCF1-1C31-7FAB-6FC5ACCD7E48}"/>
              </a:ext>
            </a:extLst>
          </p:cNvPr>
          <p:cNvSpPr txBox="1"/>
          <p:nvPr/>
        </p:nvSpPr>
        <p:spPr>
          <a:xfrm>
            <a:off x="8682201" y="30828"/>
            <a:ext cx="3680289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pt-PT" sz="1200" b="1" u="sng" dirty="0" err="1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Antipsychotic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medication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is the first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line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Reducing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positive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Hallucinations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delusion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Oral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tablets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or long-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acting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injections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alternatives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Psychological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therapies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Therapy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(CBT)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Psychosocial support –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may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include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supported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employment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social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skills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community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mental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services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(NICE, 2025; NHS, 2023).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pt-PT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pt-PT" sz="1200" b="1" u="sng" dirty="0" err="1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</a:t>
            </a:r>
            <a:r>
              <a:rPr lang="pt-PT" sz="1200" b="1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/>
            <a:endParaRPr lang="pt-PT" sz="1100" b="1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It is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important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receive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early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diagnosis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intervention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Referral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an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Early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Intervention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Psychosis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(EIP),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made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soon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as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be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person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recovery-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focused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involving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service users in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decision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making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Medication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adherence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with regular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monitoring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helps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manage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Regular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physical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checks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are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essential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monitor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weight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diabetes, and cardiovascular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Community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multidisciplinary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support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should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foster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independence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work,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learning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and social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participation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 Nice, 2021).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E98965-560E-5B1F-FE9B-14A5787EB7BD}"/>
              </a:ext>
            </a:extLst>
          </p:cNvPr>
          <p:cNvSpPr txBox="1"/>
          <p:nvPr/>
        </p:nvSpPr>
        <p:spPr>
          <a:xfrm>
            <a:off x="5838132" y="5124642"/>
            <a:ext cx="4089526" cy="19851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pt-PT" sz="1200" b="1" u="sng" dirty="0" err="1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pt-PT" sz="1200" b="1" u="sng" dirty="0">
              <a:solidFill>
                <a:schemeClr val="accent3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Schizophrenia is 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complex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chronic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mental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health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disorder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that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significantly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affects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 individual’s,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emotions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overall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quality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life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Effective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understanding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of the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condition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requires knowledge of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risks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based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Grasping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condition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means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recognizing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risks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proven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treatments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Although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its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not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curable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can make it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easier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manage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symptoms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and enhance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outcomes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 algn="l"/>
            <a:endParaRPr lang="en-US" sz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BC26B3-C34C-8A9E-8FF3-F7DDD24295AA}"/>
              </a:ext>
            </a:extLst>
          </p:cNvPr>
          <p:cNvSpPr txBox="1"/>
          <p:nvPr/>
        </p:nvSpPr>
        <p:spPr>
          <a:xfrm>
            <a:off x="157932" y="5230890"/>
            <a:ext cx="3903553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pt-PT" sz="1100" b="1" u="sng" dirty="0" err="1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</a:t>
            </a:r>
            <a:r>
              <a:rPr lang="pt-PT" sz="1100" b="1" u="sng" dirty="0">
                <a:solidFill>
                  <a:schemeClr val="accent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perspective</a:t>
            </a:r>
            <a:endParaRPr lang="pt-PT" dirty="0"/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In ancient times, Schizophrenia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wa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believed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to be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caused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evil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spirits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demonic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possession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divine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punishment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During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the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Middle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Ages,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displaying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symptoms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were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feared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isolated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or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harmed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Today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, schizophrenia is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recognised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as a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complex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1100" dirty="0" err="1">
                <a:latin typeface="Arial" panose="020B0604020202020204" pitchFamily="34" charset="0"/>
                <a:cs typeface="Arial" panose="020B0604020202020204" pitchFamily="34" charset="0"/>
              </a:rPr>
              <a:t>disorder</a:t>
            </a:r>
            <a:r>
              <a:rPr lang="pt-PT" sz="1100" dirty="0">
                <a:latin typeface="Arial" panose="020B0604020202020204" pitchFamily="34" charset="0"/>
                <a:cs typeface="Arial" panose="020B0604020202020204" pitchFamily="34" charset="0"/>
              </a:rPr>
              <a:t> (NICE, 2025; WHO, 2022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EB943F0-8990-FA96-7980-CB877D9100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0008" y="5068112"/>
            <a:ext cx="1886377" cy="174738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12E7CC3-498A-61E7-F8DD-BC75C4BB7C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9039" y="1147860"/>
            <a:ext cx="1670622" cy="1366740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0143096-7D70-B673-7198-D2E4B98DCD9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9039" y="2990560"/>
            <a:ext cx="1670622" cy="17652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E30A56E-9B5D-BF82-0715-3BCD384C16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07129" y="5252873"/>
            <a:ext cx="2075889" cy="1605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412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B0013F39-0773-2ADC-C8F5-BDC8BAB527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90627" y="120558"/>
            <a:ext cx="9810746" cy="493719"/>
          </a:xfrm>
        </p:spPr>
        <p:txBody>
          <a:bodyPr>
            <a:normAutofit fontScale="90000"/>
          </a:bodyPr>
          <a:lstStyle/>
          <a:p>
            <a:r>
              <a:rPr lang="pt-PT" dirty="0" err="1"/>
              <a:t>References</a:t>
            </a:r>
            <a:endParaRPr lang="en-US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9E6D3AC8-B62C-0F43-5DBB-92A614814A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190627" y="777742"/>
            <a:ext cx="9810746" cy="6080257"/>
          </a:xfrm>
        </p:spPr>
        <p:txBody>
          <a:bodyPr>
            <a:normAutofit fontScale="32500" lnSpcReduction="20000"/>
          </a:bodyPr>
          <a:lstStyle/>
          <a:p>
            <a:pPr algn="l">
              <a:lnSpc>
                <a:spcPct val="120000"/>
              </a:lnSpc>
            </a:pP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Cornell, C. And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Schooler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, N.(2020). Negative symptoms in schizophrenia: A review and clinical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guide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recognition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, assessment and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Neuropsychiatric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disease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, [online] 16(1), pp.519-534.</a:t>
            </a: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Doi:10.2147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ndt.s225643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: 25/07/2026)</a:t>
            </a:r>
          </a:p>
          <a:p>
            <a:pPr>
              <a:lnSpc>
                <a:spcPct val="120000"/>
              </a:lnSpc>
            </a:pPr>
            <a:endParaRPr lang="pt-PT" sz="3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Hocaoglu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 (ed.) (2024) New </a:t>
            </a: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Approahes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the </a:t>
            </a: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Diagnosis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Schizoprenia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IntechOpen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at: http://</a:t>
            </a: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dx.doi.org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/10.5772/</a:t>
            </a: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intechopen.1001676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(</a:t>
            </a:r>
            <a:r>
              <a:rPr lang="pt-PT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18/06/2026)</a:t>
            </a:r>
          </a:p>
          <a:p>
            <a:pPr>
              <a:lnSpc>
                <a:spcPct val="120000"/>
              </a:lnSpc>
            </a:pPr>
            <a:endParaRPr lang="pt-PT" sz="3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r>
              <a:rPr lang="en-US" sz="3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Kaplan &amp; </a:t>
            </a:r>
            <a:r>
              <a:rPr lang="en-US" sz="3400" b="0" i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Sadock's</a:t>
            </a:r>
            <a:r>
              <a:rPr lang="en-US" sz="3400" b="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Synopsis of Psychiatry, 12th Edition (online access included). </a:t>
            </a:r>
            <a:r>
              <a:rPr lang="en-US" sz="3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2021. Beaverton: Copyright Clearance Center.</a:t>
            </a:r>
            <a:r>
              <a:rPr lang="pt-PT" sz="3400" b="0" i="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3400" b="0" i="0" u="none" strike="noStrike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: 18/06/2026)</a:t>
            </a:r>
            <a:endParaRPr lang="pt-PT" sz="3400" b="0" i="0" u="none" strike="noStrike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pt-PT" sz="3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pt-PT" sz="3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Mental Health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Foundation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(2021).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 Schizophrenia. 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Online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www.mentalhealth.org.uk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at: https//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mentalhealth.org.uk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/explore-mental-health/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a-z-topics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schizoprenia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: 25/07/2026).</a:t>
            </a:r>
          </a:p>
          <a:p>
            <a:pPr>
              <a:lnSpc>
                <a:spcPct val="120000"/>
              </a:lnSpc>
            </a:pP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Excellence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(NICE) (2021)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 Shared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decision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making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https://www.nice.org.uk/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guidance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ng197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: 18/06/2026)</a:t>
            </a:r>
          </a:p>
          <a:p>
            <a:pPr algn="l">
              <a:lnSpc>
                <a:spcPct val="120000"/>
              </a:lnSpc>
            </a:pP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Care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Excellence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(NICE) (2025)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Psychosis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 and schizophrenia in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adults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prevention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https://www.nice.org.uk/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guidance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/cg178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: 18/06/2026)</a:t>
            </a:r>
          </a:p>
          <a:p>
            <a:pPr algn="l">
              <a:lnSpc>
                <a:spcPct val="120000"/>
              </a:lnSpc>
            </a:pP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Schizophrenia- </a:t>
            </a:r>
            <a:r>
              <a:rPr lang="pt-PT" sz="3400" i="1" dirty="0" err="1">
                <a:latin typeface="Arial" panose="020B0604020202020204" pitchFamily="34" charset="0"/>
                <a:cs typeface="Arial" panose="020B0604020202020204" pitchFamily="34" charset="0"/>
              </a:rPr>
              <a:t>Treatment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www.nhs.uk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/mental-health/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conditions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/schizophrenia/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treatment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/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: 16/06/2026)</a:t>
            </a:r>
          </a:p>
          <a:p>
            <a:pPr algn="l">
              <a:lnSpc>
                <a:spcPct val="120000"/>
              </a:lnSpc>
            </a:pP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Royal College of Psychiatrists (2022) </a:t>
            </a:r>
            <a:r>
              <a:rPr lang="en-GB" sz="34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Schizophrenia- for young people \ Royal College of Psychiatrists. </a:t>
            </a:r>
            <a:r>
              <a:rPr lang="en-GB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3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www.rcpsych.ac.uk</a:t>
            </a:r>
            <a:r>
              <a:rPr lang="en-GB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/mental-health/parents-and-young-people/schizophrenia-information-for-young-people</a:t>
            </a:r>
            <a:r>
              <a:rPr lang="en-GB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16/06/2026)</a:t>
            </a:r>
            <a:endParaRPr lang="pt-PT" sz="3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pt-PT" sz="3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3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Who.int. (2026). </a:t>
            </a:r>
            <a:r>
              <a:rPr lang="en-GB" sz="3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ICD-11 for Morality and Morbidity Statistics. </a:t>
            </a:r>
            <a:r>
              <a:rPr lang="en-GB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https://icd.who.int/browse/2026-01/mms/en#1829103493</a:t>
            </a:r>
            <a:r>
              <a:rPr lang="en-GB" sz="3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16/06/2026)</a:t>
            </a:r>
            <a:endParaRPr lang="en-GB" sz="3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GB" sz="3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3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YoungMinds. (n.d.). </a:t>
            </a:r>
            <a:r>
              <a:rPr lang="en-US" sz="3400" b="0" i="1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Schizophrenia | Signs &amp; Symptoms Of Schizophrenia</a:t>
            </a:r>
            <a:r>
              <a:rPr lang="en-US" sz="3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3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US" sz="34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www.youngminds.org.uk</a:t>
            </a:r>
            <a:r>
              <a:rPr lang="en-US" sz="3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/young-person/mental-health-conditions/schizophrenia/</a:t>
            </a:r>
            <a:r>
              <a:rPr lang="en-GB" sz="3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(Accessed: 16/06/2026)</a:t>
            </a:r>
            <a:endParaRPr lang="en-US" sz="3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US" sz="34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‌</a:t>
            </a:r>
            <a:endParaRPr lang="pt-PT" sz="3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120000"/>
              </a:lnSpc>
            </a:pP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(2022). </a:t>
            </a:r>
            <a:r>
              <a:rPr lang="pt-PT" sz="3400" i="1" dirty="0">
                <a:latin typeface="Arial" panose="020B0604020202020204" pitchFamily="34" charset="0"/>
                <a:cs typeface="Arial" panose="020B0604020202020204" pitchFamily="34" charset="0"/>
              </a:rPr>
              <a:t>Schizophrenia. 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Available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at: 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https://www.who.int/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news-room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fact-sheets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/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detail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/schizophrenia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pt-PT" sz="3400" dirty="0" err="1">
                <a:latin typeface="Arial" panose="020B0604020202020204" pitchFamily="34" charset="0"/>
                <a:cs typeface="Arial" panose="020B0604020202020204" pitchFamily="34" charset="0"/>
              </a:rPr>
              <a:t>Accessed</a:t>
            </a:r>
            <a:r>
              <a:rPr lang="pt-PT" sz="3400" dirty="0">
                <a:latin typeface="Arial" panose="020B0604020202020204" pitchFamily="34" charset="0"/>
                <a:cs typeface="Arial" panose="020B0604020202020204" pitchFamily="34" charset="0"/>
              </a:rPr>
              <a:t>: 25/07/2026)</a:t>
            </a:r>
          </a:p>
          <a:p>
            <a:pPr algn="l">
              <a:lnSpc>
                <a:spcPct val="120000"/>
              </a:lnSpc>
            </a:pPr>
            <a:endParaRPr lang="pt-PT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GB" sz="34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E6A55113-1BA2-3B25-ECD9-7F2B1B5EA1E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626634" y="3073252"/>
            <a:ext cx="1164877" cy="1449000"/>
          </a:xfrm>
        </p:spPr>
        <p:txBody>
          <a:bodyPr/>
          <a:lstStyle/>
          <a:p>
            <a:br>
              <a:rPr lang="en-US" dirty="0">
                <a:latin typeface="+mj-lt"/>
              </a:rPr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21673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Slideshow Portfolio fine ar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4DB8D8"/>
      </a:accent1>
      <a:accent2>
        <a:srgbClr val="EAA1CF"/>
      </a:accent2>
      <a:accent3>
        <a:srgbClr val="FC5C2A"/>
      </a:accent3>
      <a:accent4>
        <a:srgbClr val="F3DC30"/>
      </a:accent4>
      <a:accent5>
        <a:srgbClr val="A0BBD8"/>
      </a:accent5>
      <a:accent6>
        <a:srgbClr val="9C99E5"/>
      </a:accent6>
      <a:hlink>
        <a:srgbClr val="467886"/>
      </a:hlink>
      <a:folHlink>
        <a:srgbClr val="96607D"/>
      </a:folHlink>
    </a:clrScheme>
    <a:fontScheme name="Custom 7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Minimalist bold art portfolio slideshow_win32_SD_V6" id="{C52A829B-9920-4C81-8D0C-F76930EFCFE6}" vid="{BCF2A361-6E4A-4ACF-87F2-C79EA6C3764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4A27870-E3A0-4DC2-ACD3-2BFDF0AC42FB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EC8546E-4006-4939-8EA1-AE4BA1AB185C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4DACB12F-DD39-4F86-BACC-E4030A817FC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546</TotalTime>
  <Words>583</Words>
  <Application>Microsoft Office PowerPoint</Application>
  <PresentationFormat>Widescreen</PresentationFormat>
  <Paragraphs>74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BMHP6029 Psychopathological Classifications and Provisions  Component 1</vt:lpstr>
      <vt:lpstr>Schizophrenia (6A20, ICD-11, WHO, 2019)  Schizophrenia or other primary psychotic disorders 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BMHP6029 Psychopathological Classifications and Provisions  Component 2</dc:title>
  <dc:creator>Nelda Miranda Gomes De Sousa (2336733)</dc:creator>
  <cp:lastModifiedBy>Nelda Miranda Gomes De Sousa (2336733)</cp:lastModifiedBy>
  <cp:revision>7</cp:revision>
  <dcterms:created xsi:type="dcterms:W3CDTF">2026-06-09T11:00:16Z</dcterms:created>
  <dcterms:modified xsi:type="dcterms:W3CDTF">2026-07-28T11:41:48Z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