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handoutMasterIdLst>
    <p:handoutMasterId r:id="rId20"/>
  </p:handoutMasterIdLst>
  <p:sldIdLst>
    <p:sldId id="257" r:id="rId2"/>
    <p:sldId id="282" r:id="rId3"/>
    <p:sldId id="280" r:id="rId4"/>
    <p:sldId id="265" r:id="rId5"/>
    <p:sldId id="264" r:id="rId6"/>
    <p:sldId id="272" r:id="rId7"/>
    <p:sldId id="271" r:id="rId8"/>
    <p:sldId id="268" r:id="rId9"/>
    <p:sldId id="277" r:id="rId10"/>
    <p:sldId id="286" r:id="rId11"/>
    <p:sldId id="285" r:id="rId12"/>
    <p:sldId id="270" r:id="rId13"/>
    <p:sldId id="283" r:id="rId14"/>
    <p:sldId id="273" r:id="rId15"/>
    <p:sldId id="278" r:id="rId16"/>
    <p:sldId id="266" r:id="rId17"/>
    <p:sldId id="28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PjyWvjymoMv66EcTLMEfVA==" hashData="Ni19wOIjMkX5+OgZuv0do5RQKv7o74NPsx9RPG1JL/6GtV7QoGt/BecWGabe8ub+BQyDeID+LQ/ccDjf+6D1HA=="/>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900"/>
    <a:srgbClr val="00A1DA"/>
    <a:srgbClr val="FFFFFF"/>
    <a:srgbClr val="0060A8"/>
    <a:srgbClr val="79DCFF"/>
    <a:srgbClr val="00FFFF"/>
    <a:srgbClr val="ABE9FF"/>
    <a:srgbClr val="00355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9" autoAdjust="0"/>
    <p:restoredTop sz="66192" autoAdjust="0"/>
  </p:normalViewPr>
  <p:slideViewPr>
    <p:cSldViewPr snapToGrid="0">
      <p:cViewPr varScale="1">
        <p:scale>
          <a:sx n="76" d="100"/>
          <a:sy n="76" d="100"/>
        </p:scale>
        <p:origin x="1662" y="9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3792"/>
    </p:cViewPr>
  </p:sorterViewPr>
  <p:notesViewPr>
    <p:cSldViewPr snapToGrid="0">
      <p:cViewPr varScale="1">
        <p:scale>
          <a:sx n="56" d="100"/>
          <a:sy n="56" d="100"/>
        </p:scale>
        <p:origin x="2856"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image" Target="../media/image10.jpg"/><Relationship Id="rId5" Type="http://schemas.openxmlformats.org/officeDocument/2006/relationships/image" Target="../media/image14.png"/><Relationship Id="rId4" Type="http://schemas.openxmlformats.org/officeDocument/2006/relationships/image" Target="../media/image13.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image" Target="../media/image10.jpg"/><Relationship Id="rId5" Type="http://schemas.openxmlformats.org/officeDocument/2006/relationships/image" Target="../media/image14.png"/><Relationship Id="rId4"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48E9AF-D639-45C7-BF31-6E632C459648}" type="doc">
      <dgm:prSet loTypeId="urn:microsoft.com/office/officeart/2005/8/layout/vList3" loCatId="list" qsTypeId="urn:microsoft.com/office/officeart/2005/8/quickstyle/simple1" qsCatId="simple" csTypeId="urn:microsoft.com/office/officeart/2005/8/colors/colorful4" csCatId="colorful" phldr="1"/>
      <dgm:spPr/>
      <dgm:t>
        <a:bodyPr/>
        <a:lstStyle/>
        <a:p>
          <a:endParaRPr lang="en-US"/>
        </a:p>
      </dgm:t>
    </dgm:pt>
    <dgm:pt modelId="{9087910B-488B-45CF-BD87-C2DF2F89521B}">
      <dgm:prSet phldrT="[Text]"/>
      <dgm:spPr/>
      <dgm:t>
        <a:bodyPr/>
        <a:lstStyle/>
        <a:p>
          <a:r>
            <a:rPr lang="en-US" b="1" dirty="0" smtClean="0">
              <a:solidFill>
                <a:schemeClr val="tx1"/>
              </a:solidFill>
            </a:rPr>
            <a:t>Be attentive</a:t>
          </a:r>
          <a:endParaRPr lang="en-US" b="1" dirty="0">
            <a:solidFill>
              <a:schemeClr val="tx1"/>
            </a:solidFill>
          </a:endParaRPr>
        </a:p>
      </dgm:t>
    </dgm:pt>
    <dgm:pt modelId="{42AE9C4C-B5B7-4136-BD00-A36EDE915E1C}" type="parTrans" cxnId="{34B190D4-CA32-468E-AD5B-607EF5F1B431}">
      <dgm:prSet/>
      <dgm:spPr/>
      <dgm:t>
        <a:bodyPr/>
        <a:lstStyle/>
        <a:p>
          <a:endParaRPr lang="en-US"/>
        </a:p>
      </dgm:t>
    </dgm:pt>
    <dgm:pt modelId="{E66A02B4-BF56-4E0E-B2AE-C2C6C2C132B3}" type="sibTrans" cxnId="{34B190D4-CA32-468E-AD5B-607EF5F1B431}">
      <dgm:prSet/>
      <dgm:spPr/>
      <dgm:t>
        <a:bodyPr/>
        <a:lstStyle/>
        <a:p>
          <a:endParaRPr lang="en-US"/>
        </a:p>
      </dgm:t>
    </dgm:pt>
    <dgm:pt modelId="{B8746D39-22A9-4729-89B7-8C12E67AF608}">
      <dgm:prSet phldrT="[Text]"/>
      <dgm:spPr/>
      <dgm:t>
        <a:bodyPr/>
        <a:lstStyle/>
        <a:p>
          <a:r>
            <a:rPr lang="en-US" b="1" dirty="0" smtClean="0">
              <a:solidFill>
                <a:schemeClr val="tx1"/>
              </a:solidFill>
            </a:rPr>
            <a:t>Ask questions</a:t>
          </a:r>
          <a:endParaRPr lang="en-US" b="1" dirty="0">
            <a:solidFill>
              <a:schemeClr val="tx1"/>
            </a:solidFill>
          </a:endParaRPr>
        </a:p>
      </dgm:t>
    </dgm:pt>
    <dgm:pt modelId="{E3DD7A13-CF5F-4EBE-8AB7-DBB1E28C6CD4}" type="parTrans" cxnId="{5435685A-1C06-4E29-92F2-E75FB38E4586}">
      <dgm:prSet/>
      <dgm:spPr/>
      <dgm:t>
        <a:bodyPr/>
        <a:lstStyle/>
        <a:p>
          <a:endParaRPr lang="en-US"/>
        </a:p>
      </dgm:t>
    </dgm:pt>
    <dgm:pt modelId="{F8BB2A25-2162-4DCC-9EC8-4E5BFC139442}" type="sibTrans" cxnId="{5435685A-1C06-4E29-92F2-E75FB38E4586}">
      <dgm:prSet/>
      <dgm:spPr/>
      <dgm:t>
        <a:bodyPr/>
        <a:lstStyle/>
        <a:p>
          <a:endParaRPr lang="en-US"/>
        </a:p>
      </dgm:t>
    </dgm:pt>
    <dgm:pt modelId="{2D482C00-5702-495D-9C0B-6AADF34B66E2}">
      <dgm:prSet phldrT="[Text]"/>
      <dgm:spPr/>
      <dgm:t>
        <a:bodyPr/>
        <a:lstStyle/>
        <a:p>
          <a:r>
            <a:rPr lang="en-US" b="1" dirty="0" smtClean="0">
              <a:solidFill>
                <a:schemeClr val="tx1"/>
              </a:solidFill>
            </a:rPr>
            <a:t>Get clarification</a:t>
          </a:r>
          <a:endParaRPr lang="en-US" b="1" dirty="0">
            <a:solidFill>
              <a:schemeClr val="tx1"/>
            </a:solidFill>
          </a:endParaRPr>
        </a:p>
      </dgm:t>
    </dgm:pt>
    <dgm:pt modelId="{24E03460-C8D1-4A62-BEF1-B596E5E09B3E}" type="parTrans" cxnId="{468505CB-5E20-43E7-8634-CE4B306F575E}">
      <dgm:prSet/>
      <dgm:spPr/>
      <dgm:t>
        <a:bodyPr/>
        <a:lstStyle/>
        <a:p>
          <a:endParaRPr lang="en-US"/>
        </a:p>
      </dgm:t>
    </dgm:pt>
    <dgm:pt modelId="{6E922114-1B09-455B-9BEB-0D15768B2D4B}" type="sibTrans" cxnId="{468505CB-5E20-43E7-8634-CE4B306F575E}">
      <dgm:prSet/>
      <dgm:spPr/>
      <dgm:t>
        <a:bodyPr/>
        <a:lstStyle/>
        <a:p>
          <a:endParaRPr lang="en-US"/>
        </a:p>
      </dgm:t>
    </dgm:pt>
    <dgm:pt modelId="{55233367-21D7-4B1C-8727-43021915516C}">
      <dgm:prSet/>
      <dgm:spPr/>
      <dgm:t>
        <a:bodyPr/>
        <a:lstStyle/>
        <a:p>
          <a:r>
            <a:rPr lang="en-US" b="1" dirty="0" smtClean="0">
              <a:solidFill>
                <a:schemeClr val="tx1"/>
              </a:solidFill>
            </a:rPr>
            <a:t>Paraphrase</a:t>
          </a:r>
          <a:endParaRPr lang="en-US" b="1" dirty="0">
            <a:solidFill>
              <a:schemeClr val="tx1"/>
            </a:solidFill>
          </a:endParaRPr>
        </a:p>
      </dgm:t>
    </dgm:pt>
    <dgm:pt modelId="{9C52F9BE-3004-448D-B726-CCE4E07AADAF}" type="parTrans" cxnId="{FECC677F-B3F0-4244-9BE9-0A5566B5F0EE}">
      <dgm:prSet/>
      <dgm:spPr/>
      <dgm:t>
        <a:bodyPr/>
        <a:lstStyle/>
        <a:p>
          <a:endParaRPr lang="en-US"/>
        </a:p>
      </dgm:t>
    </dgm:pt>
    <dgm:pt modelId="{179859A1-98B4-4C9B-92EB-94E37782DA1B}" type="sibTrans" cxnId="{FECC677F-B3F0-4244-9BE9-0A5566B5F0EE}">
      <dgm:prSet/>
      <dgm:spPr/>
      <dgm:t>
        <a:bodyPr/>
        <a:lstStyle/>
        <a:p>
          <a:endParaRPr lang="en-US"/>
        </a:p>
      </dgm:t>
    </dgm:pt>
    <dgm:pt modelId="{EB5841FE-B753-4F0E-8BB6-FF7864CAE71E}">
      <dgm:prSet/>
      <dgm:spPr/>
      <dgm:t>
        <a:bodyPr/>
        <a:lstStyle/>
        <a:p>
          <a:r>
            <a:rPr lang="en-US" b="1" dirty="0" smtClean="0">
              <a:solidFill>
                <a:schemeClr val="tx1"/>
              </a:solidFill>
            </a:rPr>
            <a:t>Summarise</a:t>
          </a:r>
          <a:endParaRPr lang="en-US" b="1" dirty="0">
            <a:solidFill>
              <a:schemeClr val="tx1"/>
            </a:solidFill>
          </a:endParaRPr>
        </a:p>
      </dgm:t>
    </dgm:pt>
    <dgm:pt modelId="{F7BA18C8-3E9E-4109-9A86-20165E921FAB}" type="parTrans" cxnId="{F17EBC0C-E749-4F8B-8B11-DEA6A8FEA4D1}">
      <dgm:prSet/>
      <dgm:spPr/>
      <dgm:t>
        <a:bodyPr/>
        <a:lstStyle/>
        <a:p>
          <a:endParaRPr lang="en-US"/>
        </a:p>
      </dgm:t>
    </dgm:pt>
    <dgm:pt modelId="{D3FB349C-F074-4B9D-A3FB-7B1884EC5BFA}" type="sibTrans" cxnId="{F17EBC0C-E749-4F8B-8B11-DEA6A8FEA4D1}">
      <dgm:prSet/>
      <dgm:spPr/>
      <dgm:t>
        <a:bodyPr/>
        <a:lstStyle/>
        <a:p>
          <a:endParaRPr lang="en-US"/>
        </a:p>
      </dgm:t>
    </dgm:pt>
    <dgm:pt modelId="{8E7A7A9B-08AD-42EB-89FF-AA672BD656E1}" type="pres">
      <dgm:prSet presAssocID="{FD48E9AF-D639-45C7-BF31-6E632C459648}" presName="linearFlow" presStyleCnt="0">
        <dgm:presLayoutVars>
          <dgm:dir/>
          <dgm:resizeHandles val="exact"/>
        </dgm:presLayoutVars>
      </dgm:prSet>
      <dgm:spPr/>
      <dgm:t>
        <a:bodyPr/>
        <a:lstStyle/>
        <a:p>
          <a:endParaRPr lang="en-US"/>
        </a:p>
      </dgm:t>
    </dgm:pt>
    <dgm:pt modelId="{4F0D850C-8B96-4917-B1F8-4D9F34D78745}" type="pres">
      <dgm:prSet presAssocID="{9087910B-488B-45CF-BD87-C2DF2F89521B}" presName="composite" presStyleCnt="0"/>
      <dgm:spPr/>
    </dgm:pt>
    <dgm:pt modelId="{A2256967-8D71-45A6-9D8B-518DA2C49282}" type="pres">
      <dgm:prSet presAssocID="{9087910B-488B-45CF-BD87-C2DF2F89521B}" presName="imgShp" presStyleLbl="fgImgPlace1" presStyleIdx="0" presStyleCnt="5"/>
      <dgm:spPr>
        <a:blipFill>
          <a:blip xmlns:r="http://schemas.openxmlformats.org/officeDocument/2006/relationships" r:embed="rId1">
            <a:extLst>
              <a:ext uri="{28A0092B-C50C-407E-A947-70E740481C1C}">
                <a14:useLocalDpi xmlns:a14="http://schemas.microsoft.com/office/drawing/2010/main" val="0"/>
              </a:ext>
            </a:extLst>
          </a:blip>
          <a:srcRect/>
          <a:stretch>
            <a:fillRect l="-15000" r="-15000"/>
          </a:stretch>
        </a:blipFill>
      </dgm:spPr>
      <dgm:t>
        <a:bodyPr/>
        <a:lstStyle/>
        <a:p>
          <a:endParaRPr lang="en-US"/>
        </a:p>
      </dgm:t>
    </dgm:pt>
    <dgm:pt modelId="{BBD096C4-F0D0-4FED-B347-C42E01C11797}" type="pres">
      <dgm:prSet presAssocID="{9087910B-488B-45CF-BD87-C2DF2F89521B}" presName="txShp" presStyleLbl="node1" presStyleIdx="0" presStyleCnt="5">
        <dgm:presLayoutVars>
          <dgm:bulletEnabled val="1"/>
        </dgm:presLayoutVars>
      </dgm:prSet>
      <dgm:spPr/>
      <dgm:t>
        <a:bodyPr/>
        <a:lstStyle/>
        <a:p>
          <a:endParaRPr lang="en-US"/>
        </a:p>
      </dgm:t>
    </dgm:pt>
    <dgm:pt modelId="{B77499A2-7F54-4CE1-9DB2-1BE5BBAFEA03}" type="pres">
      <dgm:prSet presAssocID="{E66A02B4-BF56-4E0E-B2AE-C2C6C2C132B3}" presName="spacing" presStyleCnt="0"/>
      <dgm:spPr/>
    </dgm:pt>
    <dgm:pt modelId="{50B7E394-B85E-4F06-B0C1-BC8E0981192D}" type="pres">
      <dgm:prSet presAssocID="{B8746D39-22A9-4729-89B7-8C12E67AF608}" presName="composite" presStyleCnt="0"/>
      <dgm:spPr/>
    </dgm:pt>
    <dgm:pt modelId="{98E38CE4-B89C-4D39-BDD3-592A7E30F10E}" type="pres">
      <dgm:prSet presAssocID="{B8746D39-22A9-4729-89B7-8C12E67AF608}" presName="imgShp" presStyleLbl="fgImgPlace1" presStyleIdx="1" presStyleCnt="5"/>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a:blipFill>
      </dgm:spPr>
    </dgm:pt>
    <dgm:pt modelId="{8E673F41-4924-40C0-97CC-F46D333C6C48}" type="pres">
      <dgm:prSet presAssocID="{B8746D39-22A9-4729-89B7-8C12E67AF608}" presName="txShp" presStyleLbl="node1" presStyleIdx="1" presStyleCnt="5">
        <dgm:presLayoutVars>
          <dgm:bulletEnabled val="1"/>
        </dgm:presLayoutVars>
      </dgm:prSet>
      <dgm:spPr/>
      <dgm:t>
        <a:bodyPr/>
        <a:lstStyle/>
        <a:p>
          <a:endParaRPr lang="en-US"/>
        </a:p>
      </dgm:t>
    </dgm:pt>
    <dgm:pt modelId="{F830A812-73A9-466D-8FCB-00C2F38D6CB6}" type="pres">
      <dgm:prSet presAssocID="{F8BB2A25-2162-4DCC-9EC8-4E5BFC139442}" presName="spacing" presStyleCnt="0"/>
      <dgm:spPr/>
    </dgm:pt>
    <dgm:pt modelId="{D972980B-6065-4A1B-A98F-5AFD47EC6C31}" type="pres">
      <dgm:prSet presAssocID="{2D482C00-5702-495D-9C0B-6AADF34B66E2}" presName="composite" presStyleCnt="0"/>
      <dgm:spPr/>
    </dgm:pt>
    <dgm:pt modelId="{96F3567F-52A6-457A-9A43-05FC2A0D98F8}" type="pres">
      <dgm:prSet presAssocID="{2D482C00-5702-495D-9C0B-6AADF34B66E2}" presName="imgShp" presStyleLbl="fgImgPlace1" presStyleIdx="2" presStyleCnt="5"/>
      <dgm:spPr>
        <a:blipFill>
          <a:blip xmlns:r="http://schemas.openxmlformats.org/officeDocument/2006/relationships" r:embed="rId3">
            <a:extLst>
              <a:ext uri="{28A0092B-C50C-407E-A947-70E740481C1C}">
                <a14:useLocalDpi xmlns:a14="http://schemas.microsoft.com/office/drawing/2010/main" val="0"/>
              </a:ext>
            </a:extLst>
          </a:blip>
          <a:srcRect/>
          <a:stretch>
            <a:fillRect l="-1000" r="-1000"/>
          </a:stretch>
        </a:blipFill>
      </dgm:spPr>
      <dgm:t>
        <a:bodyPr/>
        <a:lstStyle/>
        <a:p>
          <a:endParaRPr lang="en-US"/>
        </a:p>
      </dgm:t>
    </dgm:pt>
    <dgm:pt modelId="{0C9DA950-A13A-493A-B5F6-58C2C317B08D}" type="pres">
      <dgm:prSet presAssocID="{2D482C00-5702-495D-9C0B-6AADF34B66E2}" presName="txShp" presStyleLbl="node1" presStyleIdx="2" presStyleCnt="5">
        <dgm:presLayoutVars>
          <dgm:bulletEnabled val="1"/>
        </dgm:presLayoutVars>
      </dgm:prSet>
      <dgm:spPr/>
      <dgm:t>
        <a:bodyPr/>
        <a:lstStyle/>
        <a:p>
          <a:endParaRPr lang="en-US"/>
        </a:p>
      </dgm:t>
    </dgm:pt>
    <dgm:pt modelId="{3F62FC2E-B032-4253-BF67-1D67897DE739}" type="pres">
      <dgm:prSet presAssocID="{6E922114-1B09-455B-9BEB-0D15768B2D4B}" presName="spacing" presStyleCnt="0"/>
      <dgm:spPr/>
    </dgm:pt>
    <dgm:pt modelId="{F607C268-E55C-48F9-AC20-4916793C8B5A}" type="pres">
      <dgm:prSet presAssocID="{55233367-21D7-4B1C-8727-43021915516C}" presName="composite" presStyleCnt="0"/>
      <dgm:spPr/>
    </dgm:pt>
    <dgm:pt modelId="{6B4B6211-A865-45C2-AC63-B7F21BA372AE}" type="pres">
      <dgm:prSet presAssocID="{55233367-21D7-4B1C-8727-43021915516C}" presName="imgShp" presStyleLbl="fgImgPlace1" presStyleIdx="3" presStyleCnt="5"/>
      <dgm:spPr>
        <a:blipFill>
          <a:blip xmlns:r="http://schemas.openxmlformats.org/officeDocument/2006/relationships" r:embed="rId4">
            <a:extLst>
              <a:ext uri="{28A0092B-C50C-407E-A947-70E740481C1C}">
                <a14:useLocalDpi xmlns:a14="http://schemas.microsoft.com/office/drawing/2010/main" val="0"/>
              </a:ext>
            </a:extLst>
          </a:blip>
          <a:srcRect/>
          <a:stretch>
            <a:fillRect/>
          </a:stretch>
        </a:blipFill>
      </dgm:spPr>
      <dgm:t>
        <a:bodyPr/>
        <a:lstStyle/>
        <a:p>
          <a:endParaRPr lang="en-US"/>
        </a:p>
      </dgm:t>
    </dgm:pt>
    <dgm:pt modelId="{18666E77-F64A-4B9D-B273-AB6B5B4DD81A}" type="pres">
      <dgm:prSet presAssocID="{55233367-21D7-4B1C-8727-43021915516C}" presName="txShp" presStyleLbl="node1" presStyleIdx="3" presStyleCnt="5">
        <dgm:presLayoutVars>
          <dgm:bulletEnabled val="1"/>
        </dgm:presLayoutVars>
      </dgm:prSet>
      <dgm:spPr/>
      <dgm:t>
        <a:bodyPr/>
        <a:lstStyle/>
        <a:p>
          <a:endParaRPr lang="en-US"/>
        </a:p>
      </dgm:t>
    </dgm:pt>
    <dgm:pt modelId="{17B1972A-4025-4D21-B698-3B2D312E0C07}" type="pres">
      <dgm:prSet presAssocID="{179859A1-98B4-4C9B-92EB-94E37782DA1B}" presName="spacing" presStyleCnt="0"/>
      <dgm:spPr/>
    </dgm:pt>
    <dgm:pt modelId="{007F3492-4A0B-4A11-9849-5361EF8487D0}" type="pres">
      <dgm:prSet presAssocID="{EB5841FE-B753-4F0E-8BB6-FF7864CAE71E}" presName="composite" presStyleCnt="0"/>
      <dgm:spPr/>
    </dgm:pt>
    <dgm:pt modelId="{6C036E5B-47BD-48C8-96B2-D7DA9E1B1C7D}" type="pres">
      <dgm:prSet presAssocID="{EB5841FE-B753-4F0E-8BB6-FF7864CAE71E}" presName="imgShp" presStyleLbl="fgImgPlace1" presStyleIdx="4" presStyleCnt="5"/>
      <dgm:spPr>
        <a:blipFill>
          <a:blip xmlns:r="http://schemas.openxmlformats.org/officeDocument/2006/relationships" r:embed="rId5">
            <a:extLst>
              <a:ext uri="{28A0092B-C50C-407E-A947-70E740481C1C}">
                <a14:useLocalDpi xmlns:a14="http://schemas.microsoft.com/office/drawing/2010/main" val="0"/>
              </a:ext>
            </a:extLst>
          </a:blip>
          <a:srcRect/>
          <a:stretch>
            <a:fillRect t="-4000" b="-4000"/>
          </a:stretch>
        </a:blipFill>
      </dgm:spPr>
      <dgm:t>
        <a:bodyPr/>
        <a:lstStyle/>
        <a:p>
          <a:endParaRPr lang="en-US"/>
        </a:p>
      </dgm:t>
    </dgm:pt>
    <dgm:pt modelId="{C9033093-A6E8-4978-A93A-FCFC1936D40E}" type="pres">
      <dgm:prSet presAssocID="{EB5841FE-B753-4F0E-8BB6-FF7864CAE71E}" presName="txShp" presStyleLbl="node1" presStyleIdx="4" presStyleCnt="5">
        <dgm:presLayoutVars>
          <dgm:bulletEnabled val="1"/>
        </dgm:presLayoutVars>
      </dgm:prSet>
      <dgm:spPr/>
      <dgm:t>
        <a:bodyPr/>
        <a:lstStyle/>
        <a:p>
          <a:endParaRPr lang="en-US"/>
        </a:p>
      </dgm:t>
    </dgm:pt>
  </dgm:ptLst>
  <dgm:cxnLst>
    <dgm:cxn modelId="{34B190D4-CA32-468E-AD5B-607EF5F1B431}" srcId="{FD48E9AF-D639-45C7-BF31-6E632C459648}" destId="{9087910B-488B-45CF-BD87-C2DF2F89521B}" srcOrd="0" destOrd="0" parTransId="{42AE9C4C-B5B7-4136-BD00-A36EDE915E1C}" sibTransId="{E66A02B4-BF56-4E0E-B2AE-C2C6C2C132B3}"/>
    <dgm:cxn modelId="{1A87843E-64E5-46BA-B775-B18AC40C8A34}" type="presOf" srcId="{55233367-21D7-4B1C-8727-43021915516C}" destId="{18666E77-F64A-4B9D-B273-AB6B5B4DD81A}" srcOrd="0" destOrd="0" presId="urn:microsoft.com/office/officeart/2005/8/layout/vList3"/>
    <dgm:cxn modelId="{64E126C8-D6FC-40EC-B084-18EA28D4A2F6}" type="presOf" srcId="{FD48E9AF-D639-45C7-BF31-6E632C459648}" destId="{8E7A7A9B-08AD-42EB-89FF-AA672BD656E1}" srcOrd="0" destOrd="0" presId="urn:microsoft.com/office/officeart/2005/8/layout/vList3"/>
    <dgm:cxn modelId="{F17EBC0C-E749-4F8B-8B11-DEA6A8FEA4D1}" srcId="{FD48E9AF-D639-45C7-BF31-6E632C459648}" destId="{EB5841FE-B753-4F0E-8BB6-FF7864CAE71E}" srcOrd="4" destOrd="0" parTransId="{F7BA18C8-3E9E-4109-9A86-20165E921FAB}" sibTransId="{D3FB349C-F074-4B9D-A3FB-7B1884EC5BFA}"/>
    <dgm:cxn modelId="{DB3ED086-C492-4051-BE62-EABE5E7AB515}" type="presOf" srcId="{EB5841FE-B753-4F0E-8BB6-FF7864CAE71E}" destId="{C9033093-A6E8-4978-A93A-FCFC1936D40E}" srcOrd="0" destOrd="0" presId="urn:microsoft.com/office/officeart/2005/8/layout/vList3"/>
    <dgm:cxn modelId="{7E9DF576-0DC8-41C9-AE58-F86242766A60}" type="presOf" srcId="{9087910B-488B-45CF-BD87-C2DF2F89521B}" destId="{BBD096C4-F0D0-4FED-B347-C42E01C11797}" srcOrd="0" destOrd="0" presId="urn:microsoft.com/office/officeart/2005/8/layout/vList3"/>
    <dgm:cxn modelId="{5435685A-1C06-4E29-92F2-E75FB38E4586}" srcId="{FD48E9AF-D639-45C7-BF31-6E632C459648}" destId="{B8746D39-22A9-4729-89B7-8C12E67AF608}" srcOrd="1" destOrd="0" parTransId="{E3DD7A13-CF5F-4EBE-8AB7-DBB1E28C6CD4}" sibTransId="{F8BB2A25-2162-4DCC-9EC8-4E5BFC139442}"/>
    <dgm:cxn modelId="{5179FEE6-3E69-4915-8D47-22138F7B7FA7}" type="presOf" srcId="{2D482C00-5702-495D-9C0B-6AADF34B66E2}" destId="{0C9DA950-A13A-493A-B5F6-58C2C317B08D}" srcOrd="0" destOrd="0" presId="urn:microsoft.com/office/officeart/2005/8/layout/vList3"/>
    <dgm:cxn modelId="{C481DD41-E9F1-457C-BA1E-38843215F913}" type="presOf" srcId="{B8746D39-22A9-4729-89B7-8C12E67AF608}" destId="{8E673F41-4924-40C0-97CC-F46D333C6C48}" srcOrd="0" destOrd="0" presId="urn:microsoft.com/office/officeart/2005/8/layout/vList3"/>
    <dgm:cxn modelId="{468505CB-5E20-43E7-8634-CE4B306F575E}" srcId="{FD48E9AF-D639-45C7-BF31-6E632C459648}" destId="{2D482C00-5702-495D-9C0B-6AADF34B66E2}" srcOrd="2" destOrd="0" parTransId="{24E03460-C8D1-4A62-BEF1-B596E5E09B3E}" sibTransId="{6E922114-1B09-455B-9BEB-0D15768B2D4B}"/>
    <dgm:cxn modelId="{FECC677F-B3F0-4244-9BE9-0A5566B5F0EE}" srcId="{FD48E9AF-D639-45C7-BF31-6E632C459648}" destId="{55233367-21D7-4B1C-8727-43021915516C}" srcOrd="3" destOrd="0" parTransId="{9C52F9BE-3004-448D-B726-CCE4E07AADAF}" sibTransId="{179859A1-98B4-4C9B-92EB-94E37782DA1B}"/>
    <dgm:cxn modelId="{03EE94CB-F9B1-4A04-A090-F41AC5DA9516}" type="presParOf" srcId="{8E7A7A9B-08AD-42EB-89FF-AA672BD656E1}" destId="{4F0D850C-8B96-4917-B1F8-4D9F34D78745}" srcOrd="0" destOrd="0" presId="urn:microsoft.com/office/officeart/2005/8/layout/vList3"/>
    <dgm:cxn modelId="{A4FDDFDE-6C8B-4EC3-A9AC-780C403A2096}" type="presParOf" srcId="{4F0D850C-8B96-4917-B1F8-4D9F34D78745}" destId="{A2256967-8D71-45A6-9D8B-518DA2C49282}" srcOrd="0" destOrd="0" presId="urn:microsoft.com/office/officeart/2005/8/layout/vList3"/>
    <dgm:cxn modelId="{72B3E7B7-2CFA-4CE7-97AD-94A84F0EBECE}" type="presParOf" srcId="{4F0D850C-8B96-4917-B1F8-4D9F34D78745}" destId="{BBD096C4-F0D0-4FED-B347-C42E01C11797}" srcOrd="1" destOrd="0" presId="urn:microsoft.com/office/officeart/2005/8/layout/vList3"/>
    <dgm:cxn modelId="{F80EAB6C-8834-4EAB-A431-9FFA8CFDEEB8}" type="presParOf" srcId="{8E7A7A9B-08AD-42EB-89FF-AA672BD656E1}" destId="{B77499A2-7F54-4CE1-9DB2-1BE5BBAFEA03}" srcOrd="1" destOrd="0" presId="urn:microsoft.com/office/officeart/2005/8/layout/vList3"/>
    <dgm:cxn modelId="{87B69F8E-08EE-4BDC-B7AF-DF0D84059186}" type="presParOf" srcId="{8E7A7A9B-08AD-42EB-89FF-AA672BD656E1}" destId="{50B7E394-B85E-4F06-B0C1-BC8E0981192D}" srcOrd="2" destOrd="0" presId="urn:microsoft.com/office/officeart/2005/8/layout/vList3"/>
    <dgm:cxn modelId="{7B4ADE3A-CF8D-4DAA-AD1B-A9126F155767}" type="presParOf" srcId="{50B7E394-B85E-4F06-B0C1-BC8E0981192D}" destId="{98E38CE4-B89C-4D39-BDD3-592A7E30F10E}" srcOrd="0" destOrd="0" presId="urn:microsoft.com/office/officeart/2005/8/layout/vList3"/>
    <dgm:cxn modelId="{151FA487-9EE1-4223-89F2-115B7B26B0D1}" type="presParOf" srcId="{50B7E394-B85E-4F06-B0C1-BC8E0981192D}" destId="{8E673F41-4924-40C0-97CC-F46D333C6C48}" srcOrd="1" destOrd="0" presId="urn:microsoft.com/office/officeart/2005/8/layout/vList3"/>
    <dgm:cxn modelId="{919F03B4-5C4C-4D12-8E3E-9AF00935455E}" type="presParOf" srcId="{8E7A7A9B-08AD-42EB-89FF-AA672BD656E1}" destId="{F830A812-73A9-466D-8FCB-00C2F38D6CB6}" srcOrd="3" destOrd="0" presId="urn:microsoft.com/office/officeart/2005/8/layout/vList3"/>
    <dgm:cxn modelId="{EF31B9CE-AFF2-4CF3-ACC3-F4FC55351949}" type="presParOf" srcId="{8E7A7A9B-08AD-42EB-89FF-AA672BD656E1}" destId="{D972980B-6065-4A1B-A98F-5AFD47EC6C31}" srcOrd="4" destOrd="0" presId="urn:microsoft.com/office/officeart/2005/8/layout/vList3"/>
    <dgm:cxn modelId="{81E33B82-7BDD-4940-90A0-3C9EE14E8BA1}" type="presParOf" srcId="{D972980B-6065-4A1B-A98F-5AFD47EC6C31}" destId="{96F3567F-52A6-457A-9A43-05FC2A0D98F8}" srcOrd="0" destOrd="0" presId="urn:microsoft.com/office/officeart/2005/8/layout/vList3"/>
    <dgm:cxn modelId="{4D67325D-6C2C-4117-A349-E1B6401FFA2E}" type="presParOf" srcId="{D972980B-6065-4A1B-A98F-5AFD47EC6C31}" destId="{0C9DA950-A13A-493A-B5F6-58C2C317B08D}" srcOrd="1" destOrd="0" presId="urn:microsoft.com/office/officeart/2005/8/layout/vList3"/>
    <dgm:cxn modelId="{CB45DB86-E0CE-433C-9715-0062F1BBFC96}" type="presParOf" srcId="{8E7A7A9B-08AD-42EB-89FF-AA672BD656E1}" destId="{3F62FC2E-B032-4253-BF67-1D67897DE739}" srcOrd="5" destOrd="0" presId="urn:microsoft.com/office/officeart/2005/8/layout/vList3"/>
    <dgm:cxn modelId="{C56CF045-5842-40A8-A38D-DF19B92B9358}" type="presParOf" srcId="{8E7A7A9B-08AD-42EB-89FF-AA672BD656E1}" destId="{F607C268-E55C-48F9-AC20-4916793C8B5A}" srcOrd="6" destOrd="0" presId="urn:microsoft.com/office/officeart/2005/8/layout/vList3"/>
    <dgm:cxn modelId="{990C492B-9380-4893-97B0-3A6CF54268BA}" type="presParOf" srcId="{F607C268-E55C-48F9-AC20-4916793C8B5A}" destId="{6B4B6211-A865-45C2-AC63-B7F21BA372AE}" srcOrd="0" destOrd="0" presId="urn:microsoft.com/office/officeart/2005/8/layout/vList3"/>
    <dgm:cxn modelId="{ECA37B96-5D65-447F-AA79-A31CC3B48693}" type="presParOf" srcId="{F607C268-E55C-48F9-AC20-4916793C8B5A}" destId="{18666E77-F64A-4B9D-B273-AB6B5B4DD81A}" srcOrd="1" destOrd="0" presId="urn:microsoft.com/office/officeart/2005/8/layout/vList3"/>
    <dgm:cxn modelId="{2AB70C02-37B9-4B52-A18F-BE74E31443D1}" type="presParOf" srcId="{8E7A7A9B-08AD-42EB-89FF-AA672BD656E1}" destId="{17B1972A-4025-4D21-B698-3B2D312E0C07}" srcOrd="7" destOrd="0" presId="urn:microsoft.com/office/officeart/2005/8/layout/vList3"/>
    <dgm:cxn modelId="{F78C6F6F-D92F-4C93-9241-8B1714E79F05}" type="presParOf" srcId="{8E7A7A9B-08AD-42EB-89FF-AA672BD656E1}" destId="{007F3492-4A0B-4A11-9849-5361EF8487D0}" srcOrd="8" destOrd="0" presId="urn:microsoft.com/office/officeart/2005/8/layout/vList3"/>
    <dgm:cxn modelId="{09956415-515F-4F79-AF30-E8D0EF10B478}" type="presParOf" srcId="{007F3492-4A0B-4A11-9849-5361EF8487D0}" destId="{6C036E5B-47BD-48C8-96B2-D7DA9E1B1C7D}" srcOrd="0" destOrd="0" presId="urn:microsoft.com/office/officeart/2005/8/layout/vList3"/>
    <dgm:cxn modelId="{1DF51ABA-94FB-409F-A05C-539427AC36D6}" type="presParOf" srcId="{007F3492-4A0B-4A11-9849-5361EF8487D0}" destId="{C9033093-A6E8-4978-A93A-FCFC1936D40E}" srcOrd="1" destOrd="0" presId="urn:microsoft.com/office/officeart/2005/8/layout/vList3"/>
  </dgm:cxnLst>
  <dgm:bg/>
  <dgm:whole>
    <a:ln>
      <a:noFill/>
    </a:ln>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2882E8-D396-4D59-8E9D-B7AF9253AFA5}" type="doc">
      <dgm:prSet loTypeId="urn:microsoft.com/office/officeart/2005/8/layout/orgChart1" loCatId="hierarchy" qsTypeId="urn:microsoft.com/office/officeart/2005/8/quickstyle/simple1" qsCatId="simple" csTypeId="urn:microsoft.com/office/officeart/2005/8/colors/colorful5" csCatId="colorful" phldr="1"/>
      <dgm:spPr/>
      <dgm:t>
        <a:bodyPr/>
        <a:lstStyle/>
        <a:p>
          <a:endParaRPr lang="en-US"/>
        </a:p>
      </dgm:t>
    </dgm:pt>
    <dgm:pt modelId="{CB9C83B8-18F9-4014-9172-F3FAF322A779}">
      <dgm:prSet phldrT="[Text]"/>
      <dgm:spPr>
        <a:solidFill>
          <a:srgbClr val="FF0000"/>
        </a:solidFill>
      </dgm:spPr>
      <dgm:t>
        <a:bodyPr/>
        <a:lstStyle/>
        <a:p>
          <a:r>
            <a:rPr lang="en-US" b="1" dirty="0" smtClean="0"/>
            <a:t>Smoking</a:t>
          </a:r>
          <a:endParaRPr lang="en-US" b="1" dirty="0"/>
        </a:p>
      </dgm:t>
    </dgm:pt>
    <dgm:pt modelId="{C2FD3E88-A9B0-48A6-939A-C177544F24A2}" type="parTrans" cxnId="{715633E5-737E-4205-98C2-4780786C16CE}">
      <dgm:prSet/>
      <dgm:spPr/>
      <dgm:t>
        <a:bodyPr/>
        <a:lstStyle/>
        <a:p>
          <a:endParaRPr lang="en-US"/>
        </a:p>
      </dgm:t>
    </dgm:pt>
    <dgm:pt modelId="{B3402238-7B0B-4BF7-A483-EF61AA0F23D7}" type="sibTrans" cxnId="{715633E5-737E-4205-98C2-4780786C16CE}">
      <dgm:prSet/>
      <dgm:spPr/>
      <dgm:t>
        <a:bodyPr/>
        <a:lstStyle/>
        <a:p>
          <a:endParaRPr lang="en-US"/>
        </a:p>
      </dgm:t>
    </dgm:pt>
    <dgm:pt modelId="{D20A3672-B47A-4B2B-B8C4-898BB53AF39D}" type="asst">
      <dgm:prSet phldrT="[Text]"/>
      <dgm:spPr>
        <a:solidFill>
          <a:srgbClr val="002060"/>
        </a:solidFill>
      </dgm:spPr>
      <dgm:t>
        <a:bodyPr/>
        <a:lstStyle/>
        <a:p>
          <a:r>
            <a:rPr lang="en-US" dirty="0" smtClean="0"/>
            <a:t>I smoke regularly</a:t>
          </a:r>
          <a:endParaRPr lang="en-US" dirty="0"/>
        </a:p>
      </dgm:t>
    </dgm:pt>
    <dgm:pt modelId="{D64E5BA3-7004-42F2-8BDF-E82F9F76C8CD}" type="parTrans" cxnId="{D43DBBE8-3C48-4A54-A941-26976F6EC083}">
      <dgm:prSet/>
      <dgm:spPr/>
      <dgm:t>
        <a:bodyPr/>
        <a:lstStyle/>
        <a:p>
          <a:endParaRPr lang="en-US"/>
        </a:p>
      </dgm:t>
    </dgm:pt>
    <dgm:pt modelId="{53089E07-A0CE-42CB-A7DA-F80040918AEE}" type="sibTrans" cxnId="{D43DBBE8-3C48-4A54-A941-26976F6EC083}">
      <dgm:prSet/>
      <dgm:spPr/>
      <dgm:t>
        <a:bodyPr/>
        <a:lstStyle/>
        <a:p>
          <a:endParaRPr lang="en-US"/>
        </a:p>
      </dgm:t>
    </dgm:pt>
    <dgm:pt modelId="{AEB10531-E562-4E44-A06A-324F8F8B7132}">
      <dgm:prSet phldrT="[Text]"/>
      <dgm:spPr>
        <a:solidFill>
          <a:srgbClr val="009900"/>
        </a:solidFill>
      </dgm:spPr>
      <dgm:t>
        <a:bodyPr/>
        <a:lstStyle/>
        <a:p>
          <a:r>
            <a:rPr lang="en-US" dirty="0" smtClean="0"/>
            <a:t>Change a behaviour</a:t>
          </a:r>
          <a:endParaRPr lang="en-US" dirty="0"/>
        </a:p>
      </dgm:t>
    </dgm:pt>
    <dgm:pt modelId="{0BE83B6A-0331-45B6-BA40-3446401698A8}" type="parTrans" cxnId="{C253FCB4-939D-4D00-BED9-B6814C881DA7}">
      <dgm:prSet/>
      <dgm:spPr/>
      <dgm:t>
        <a:bodyPr/>
        <a:lstStyle/>
        <a:p>
          <a:endParaRPr lang="en-US"/>
        </a:p>
      </dgm:t>
    </dgm:pt>
    <dgm:pt modelId="{6AC90FDB-66E5-4377-9A08-C5BFB028FDCA}" type="sibTrans" cxnId="{C253FCB4-939D-4D00-BED9-B6814C881DA7}">
      <dgm:prSet/>
      <dgm:spPr/>
      <dgm:t>
        <a:bodyPr/>
        <a:lstStyle/>
        <a:p>
          <a:endParaRPr lang="en-US"/>
        </a:p>
      </dgm:t>
    </dgm:pt>
    <dgm:pt modelId="{544EFF65-4C10-4868-A5EE-14FFD60AF439}">
      <dgm:prSet phldrT="[Text]"/>
      <dgm:spPr>
        <a:solidFill>
          <a:srgbClr val="009900"/>
        </a:solidFill>
      </dgm:spPr>
      <dgm:t>
        <a:bodyPr/>
        <a:lstStyle/>
        <a:p>
          <a:r>
            <a:rPr lang="en-US" dirty="0" smtClean="0"/>
            <a:t>Rationalise</a:t>
          </a:r>
          <a:endParaRPr lang="en-US" dirty="0"/>
        </a:p>
      </dgm:t>
    </dgm:pt>
    <dgm:pt modelId="{ED709DC8-2D8A-48DE-B14E-964707DDF564}" type="parTrans" cxnId="{C3D42D86-6CFA-42AB-AE11-DD7A1F559DDC}">
      <dgm:prSet/>
      <dgm:spPr/>
      <dgm:t>
        <a:bodyPr/>
        <a:lstStyle/>
        <a:p>
          <a:endParaRPr lang="en-US"/>
        </a:p>
      </dgm:t>
    </dgm:pt>
    <dgm:pt modelId="{EC6300D6-369C-4312-BC80-ABBC368B3A2A}" type="sibTrans" cxnId="{C3D42D86-6CFA-42AB-AE11-DD7A1F559DDC}">
      <dgm:prSet/>
      <dgm:spPr/>
      <dgm:t>
        <a:bodyPr/>
        <a:lstStyle/>
        <a:p>
          <a:endParaRPr lang="en-US"/>
        </a:p>
      </dgm:t>
    </dgm:pt>
    <dgm:pt modelId="{10AF118C-EC92-4469-A5BC-1A692C31FCD0}">
      <dgm:prSet phldrT="[Text]"/>
      <dgm:spPr>
        <a:solidFill>
          <a:srgbClr val="009900"/>
        </a:solidFill>
      </dgm:spPr>
      <dgm:t>
        <a:bodyPr/>
        <a:lstStyle/>
        <a:p>
          <a:r>
            <a:rPr lang="en-US" dirty="0" smtClean="0"/>
            <a:t>Trivialise</a:t>
          </a:r>
          <a:endParaRPr lang="en-US" dirty="0"/>
        </a:p>
      </dgm:t>
    </dgm:pt>
    <dgm:pt modelId="{712E187D-533B-47ED-9A35-F73D898AE404}" type="parTrans" cxnId="{F3B38C1E-10BB-4C09-B895-B8F0782BC74A}">
      <dgm:prSet/>
      <dgm:spPr/>
      <dgm:t>
        <a:bodyPr/>
        <a:lstStyle/>
        <a:p>
          <a:endParaRPr lang="en-US"/>
        </a:p>
      </dgm:t>
    </dgm:pt>
    <dgm:pt modelId="{15F1653F-D15D-45EC-AED8-C7F3A3989716}" type="sibTrans" cxnId="{F3B38C1E-10BB-4C09-B895-B8F0782BC74A}">
      <dgm:prSet/>
      <dgm:spPr/>
      <dgm:t>
        <a:bodyPr/>
        <a:lstStyle/>
        <a:p>
          <a:endParaRPr lang="en-US"/>
        </a:p>
      </dgm:t>
    </dgm:pt>
    <dgm:pt modelId="{B7E6FA1E-CDAB-4AB7-93B8-8975258F4F44}" type="asst">
      <dgm:prSet/>
      <dgm:spPr>
        <a:solidFill>
          <a:srgbClr val="002060"/>
        </a:solidFill>
      </dgm:spPr>
      <dgm:t>
        <a:bodyPr/>
        <a:lstStyle/>
        <a:p>
          <a:r>
            <a:rPr lang="en-US" dirty="0" smtClean="0"/>
            <a:t>Smoking is unhealthy</a:t>
          </a:r>
          <a:endParaRPr lang="en-US" dirty="0"/>
        </a:p>
      </dgm:t>
    </dgm:pt>
    <dgm:pt modelId="{807898F1-F5A4-4542-831A-B69BD4175E29}" type="parTrans" cxnId="{605EFFD8-40EA-4630-BD32-83851CF05E55}">
      <dgm:prSet/>
      <dgm:spPr/>
      <dgm:t>
        <a:bodyPr/>
        <a:lstStyle/>
        <a:p>
          <a:endParaRPr lang="en-US"/>
        </a:p>
      </dgm:t>
    </dgm:pt>
    <dgm:pt modelId="{17D5E7FA-9154-429F-A77F-CADBCC1FDC06}" type="sibTrans" cxnId="{605EFFD8-40EA-4630-BD32-83851CF05E55}">
      <dgm:prSet/>
      <dgm:spPr/>
      <dgm:t>
        <a:bodyPr/>
        <a:lstStyle/>
        <a:p>
          <a:endParaRPr lang="en-US"/>
        </a:p>
      </dgm:t>
    </dgm:pt>
    <dgm:pt modelId="{D2EF76BE-FD03-4422-88D5-3DDC6BEDC139}">
      <dgm:prSet/>
      <dgm:spPr>
        <a:solidFill>
          <a:srgbClr val="009900"/>
        </a:solidFill>
      </dgm:spPr>
      <dgm:t>
        <a:bodyPr/>
        <a:lstStyle/>
        <a:p>
          <a:r>
            <a:rPr lang="en-US" dirty="0" smtClean="0"/>
            <a:t>Change a belief/value</a:t>
          </a:r>
          <a:endParaRPr lang="en-US" dirty="0"/>
        </a:p>
      </dgm:t>
    </dgm:pt>
    <dgm:pt modelId="{5EC9616B-7D89-4F4B-89E7-E49410A02983}" type="parTrans" cxnId="{3E60F5A0-DA2C-41CE-9F9A-D6410BE15604}">
      <dgm:prSet/>
      <dgm:spPr/>
      <dgm:t>
        <a:bodyPr/>
        <a:lstStyle/>
        <a:p>
          <a:endParaRPr lang="en-US"/>
        </a:p>
      </dgm:t>
    </dgm:pt>
    <dgm:pt modelId="{23E6DDE6-695F-4F80-BE57-E0D739806516}" type="sibTrans" cxnId="{3E60F5A0-DA2C-41CE-9F9A-D6410BE15604}">
      <dgm:prSet/>
      <dgm:spPr/>
      <dgm:t>
        <a:bodyPr/>
        <a:lstStyle/>
        <a:p>
          <a:endParaRPr lang="en-US"/>
        </a:p>
      </dgm:t>
    </dgm:pt>
    <dgm:pt modelId="{933C6EA7-A29B-433E-973A-0213BD2CAFAC}" type="pres">
      <dgm:prSet presAssocID="{A52882E8-D396-4D59-8E9D-B7AF9253AFA5}" presName="hierChild1" presStyleCnt="0">
        <dgm:presLayoutVars>
          <dgm:orgChart val="1"/>
          <dgm:chPref val="1"/>
          <dgm:dir/>
          <dgm:animOne val="branch"/>
          <dgm:animLvl val="lvl"/>
          <dgm:resizeHandles/>
        </dgm:presLayoutVars>
      </dgm:prSet>
      <dgm:spPr/>
      <dgm:t>
        <a:bodyPr/>
        <a:lstStyle/>
        <a:p>
          <a:endParaRPr lang="en-US"/>
        </a:p>
      </dgm:t>
    </dgm:pt>
    <dgm:pt modelId="{1F2A42AB-84C4-4688-AB9F-71A583BBE665}" type="pres">
      <dgm:prSet presAssocID="{CB9C83B8-18F9-4014-9172-F3FAF322A779}" presName="hierRoot1" presStyleCnt="0">
        <dgm:presLayoutVars>
          <dgm:hierBranch val="init"/>
        </dgm:presLayoutVars>
      </dgm:prSet>
      <dgm:spPr/>
    </dgm:pt>
    <dgm:pt modelId="{41104DDE-CEDD-42D6-856D-8133EBB52D19}" type="pres">
      <dgm:prSet presAssocID="{CB9C83B8-18F9-4014-9172-F3FAF322A779}" presName="rootComposite1" presStyleCnt="0"/>
      <dgm:spPr/>
    </dgm:pt>
    <dgm:pt modelId="{C84901A8-D0FD-4742-B6F6-62BACCB9B955}" type="pres">
      <dgm:prSet presAssocID="{CB9C83B8-18F9-4014-9172-F3FAF322A779}" presName="rootText1" presStyleLbl="node0" presStyleIdx="0" presStyleCnt="1">
        <dgm:presLayoutVars>
          <dgm:chPref val="3"/>
        </dgm:presLayoutVars>
      </dgm:prSet>
      <dgm:spPr/>
      <dgm:t>
        <a:bodyPr/>
        <a:lstStyle/>
        <a:p>
          <a:endParaRPr lang="en-US"/>
        </a:p>
      </dgm:t>
    </dgm:pt>
    <dgm:pt modelId="{08A922E9-2036-471F-9CA9-57D76DC2AB7B}" type="pres">
      <dgm:prSet presAssocID="{CB9C83B8-18F9-4014-9172-F3FAF322A779}" presName="rootConnector1" presStyleLbl="node1" presStyleIdx="0" presStyleCnt="0"/>
      <dgm:spPr/>
      <dgm:t>
        <a:bodyPr/>
        <a:lstStyle/>
        <a:p>
          <a:endParaRPr lang="en-US"/>
        </a:p>
      </dgm:t>
    </dgm:pt>
    <dgm:pt modelId="{747F7C25-EF36-4956-864D-D1C28F801FCD}" type="pres">
      <dgm:prSet presAssocID="{CB9C83B8-18F9-4014-9172-F3FAF322A779}" presName="hierChild2" presStyleCnt="0"/>
      <dgm:spPr/>
    </dgm:pt>
    <dgm:pt modelId="{0CC332C2-7174-465E-A943-510A443A836A}" type="pres">
      <dgm:prSet presAssocID="{5EC9616B-7D89-4F4B-89E7-E49410A02983}" presName="Name37" presStyleLbl="parChTrans1D2" presStyleIdx="0" presStyleCnt="6"/>
      <dgm:spPr/>
      <dgm:t>
        <a:bodyPr/>
        <a:lstStyle/>
        <a:p>
          <a:endParaRPr lang="en-US"/>
        </a:p>
      </dgm:t>
    </dgm:pt>
    <dgm:pt modelId="{4F59A73A-66DA-4544-9E36-AD2380D0C245}" type="pres">
      <dgm:prSet presAssocID="{D2EF76BE-FD03-4422-88D5-3DDC6BEDC139}" presName="hierRoot2" presStyleCnt="0">
        <dgm:presLayoutVars>
          <dgm:hierBranch val="init"/>
        </dgm:presLayoutVars>
      </dgm:prSet>
      <dgm:spPr/>
    </dgm:pt>
    <dgm:pt modelId="{CCD33B70-03B4-4D50-A5A4-3AE217948B3A}" type="pres">
      <dgm:prSet presAssocID="{D2EF76BE-FD03-4422-88D5-3DDC6BEDC139}" presName="rootComposite" presStyleCnt="0"/>
      <dgm:spPr/>
    </dgm:pt>
    <dgm:pt modelId="{39FC0A7E-6F82-49B8-B296-D82928B6451C}" type="pres">
      <dgm:prSet presAssocID="{D2EF76BE-FD03-4422-88D5-3DDC6BEDC139}" presName="rootText" presStyleLbl="node2" presStyleIdx="0" presStyleCnt="4">
        <dgm:presLayoutVars>
          <dgm:chPref val="3"/>
        </dgm:presLayoutVars>
      </dgm:prSet>
      <dgm:spPr/>
      <dgm:t>
        <a:bodyPr/>
        <a:lstStyle/>
        <a:p>
          <a:endParaRPr lang="en-US"/>
        </a:p>
      </dgm:t>
    </dgm:pt>
    <dgm:pt modelId="{6331ECE9-4B5A-4EB0-852D-1BDD7489A4D2}" type="pres">
      <dgm:prSet presAssocID="{D2EF76BE-FD03-4422-88D5-3DDC6BEDC139}" presName="rootConnector" presStyleLbl="node2" presStyleIdx="0" presStyleCnt="4"/>
      <dgm:spPr/>
      <dgm:t>
        <a:bodyPr/>
        <a:lstStyle/>
        <a:p>
          <a:endParaRPr lang="en-US"/>
        </a:p>
      </dgm:t>
    </dgm:pt>
    <dgm:pt modelId="{4F891FDF-8507-4358-A483-8FA09EA6EF0E}" type="pres">
      <dgm:prSet presAssocID="{D2EF76BE-FD03-4422-88D5-3DDC6BEDC139}" presName="hierChild4" presStyleCnt="0"/>
      <dgm:spPr/>
    </dgm:pt>
    <dgm:pt modelId="{097F9F29-39AD-43FC-9780-68DB62225880}" type="pres">
      <dgm:prSet presAssocID="{D2EF76BE-FD03-4422-88D5-3DDC6BEDC139}" presName="hierChild5" presStyleCnt="0"/>
      <dgm:spPr/>
    </dgm:pt>
    <dgm:pt modelId="{CF9E0756-1CE1-476A-BF86-0D17FF374D08}" type="pres">
      <dgm:prSet presAssocID="{0BE83B6A-0331-45B6-BA40-3446401698A8}" presName="Name37" presStyleLbl="parChTrans1D2" presStyleIdx="1" presStyleCnt="6"/>
      <dgm:spPr/>
      <dgm:t>
        <a:bodyPr/>
        <a:lstStyle/>
        <a:p>
          <a:endParaRPr lang="en-US"/>
        </a:p>
      </dgm:t>
    </dgm:pt>
    <dgm:pt modelId="{7CFDDECD-D118-45FD-968D-44D0DCB50650}" type="pres">
      <dgm:prSet presAssocID="{AEB10531-E562-4E44-A06A-324F8F8B7132}" presName="hierRoot2" presStyleCnt="0">
        <dgm:presLayoutVars>
          <dgm:hierBranch val="init"/>
        </dgm:presLayoutVars>
      </dgm:prSet>
      <dgm:spPr/>
    </dgm:pt>
    <dgm:pt modelId="{762B75D8-75AA-4EB2-A20A-5CC638B10893}" type="pres">
      <dgm:prSet presAssocID="{AEB10531-E562-4E44-A06A-324F8F8B7132}" presName="rootComposite" presStyleCnt="0"/>
      <dgm:spPr/>
    </dgm:pt>
    <dgm:pt modelId="{DF79F91A-86D6-4397-8B37-8B40DDBA7118}" type="pres">
      <dgm:prSet presAssocID="{AEB10531-E562-4E44-A06A-324F8F8B7132}" presName="rootText" presStyleLbl="node2" presStyleIdx="1" presStyleCnt="4">
        <dgm:presLayoutVars>
          <dgm:chPref val="3"/>
        </dgm:presLayoutVars>
      </dgm:prSet>
      <dgm:spPr/>
      <dgm:t>
        <a:bodyPr/>
        <a:lstStyle/>
        <a:p>
          <a:endParaRPr lang="en-US"/>
        </a:p>
      </dgm:t>
    </dgm:pt>
    <dgm:pt modelId="{948CD679-4C1B-49BF-AC21-A92D64404A2C}" type="pres">
      <dgm:prSet presAssocID="{AEB10531-E562-4E44-A06A-324F8F8B7132}" presName="rootConnector" presStyleLbl="node2" presStyleIdx="1" presStyleCnt="4"/>
      <dgm:spPr/>
      <dgm:t>
        <a:bodyPr/>
        <a:lstStyle/>
        <a:p>
          <a:endParaRPr lang="en-US"/>
        </a:p>
      </dgm:t>
    </dgm:pt>
    <dgm:pt modelId="{0000C17A-B5CA-42F7-8A5A-478C52C9B664}" type="pres">
      <dgm:prSet presAssocID="{AEB10531-E562-4E44-A06A-324F8F8B7132}" presName="hierChild4" presStyleCnt="0"/>
      <dgm:spPr/>
    </dgm:pt>
    <dgm:pt modelId="{7BAD4268-6F4D-4221-8A47-85F67DF01B13}" type="pres">
      <dgm:prSet presAssocID="{AEB10531-E562-4E44-A06A-324F8F8B7132}" presName="hierChild5" presStyleCnt="0"/>
      <dgm:spPr/>
    </dgm:pt>
    <dgm:pt modelId="{0121ED63-83AE-4749-A308-5913B0CD1E5A}" type="pres">
      <dgm:prSet presAssocID="{ED709DC8-2D8A-48DE-B14E-964707DDF564}" presName="Name37" presStyleLbl="parChTrans1D2" presStyleIdx="2" presStyleCnt="6"/>
      <dgm:spPr/>
      <dgm:t>
        <a:bodyPr/>
        <a:lstStyle/>
        <a:p>
          <a:endParaRPr lang="en-US"/>
        </a:p>
      </dgm:t>
    </dgm:pt>
    <dgm:pt modelId="{D8C38C15-3FF0-4193-8533-ECCF749595CB}" type="pres">
      <dgm:prSet presAssocID="{544EFF65-4C10-4868-A5EE-14FFD60AF439}" presName="hierRoot2" presStyleCnt="0">
        <dgm:presLayoutVars>
          <dgm:hierBranch val="init"/>
        </dgm:presLayoutVars>
      </dgm:prSet>
      <dgm:spPr/>
    </dgm:pt>
    <dgm:pt modelId="{6500150D-8618-460B-B922-8939C3D64BBF}" type="pres">
      <dgm:prSet presAssocID="{544EFF65-4C10-4868-A5EE-14FFD60AF439}" presName="rootComposite" presStyleCnt="0"/>
      <dgm:spPr/>
    </dgm:pt>
    <dgm:pt modelId="{3408D844-1D3B-4E61-914E-79F403E03D1B}" type="pres">
      <dgm:prSet presAssocID="{544EFF65-4C10-4868-A5EE-14FFD60AF439}" presName="rootText" presStyleLbl="node2" presStyleIdx="2" presStyleCnt="4">
        <dgm:presLayoutVars>
          <dgm:chPref val="3"/>
        </dgm:presLayoutVars>
      </dgm:prSet>
      <dgm:spPr/>
      <dgm:t>
        <a:bodyPr/>
        <a:lstStyle/>
        <a:p>
          <a:endParaRPr lang="en-US"/>
        </a:p>
      </dgm:t>
    </dgm:pt>
    <dgm:pt modelId="{FF659E5A-C8D3-4369-8995-43462DFD79C9}" type="pres">
      <dgm:prSet presAssocID="{544EFF65-4C10-4868-A5EE-14FFD60AF439}" presName="rootConnector" presStyleLbl="node2" presStyleIdx="2" presStyleCnt="4"/>
      <dgm:spPr/>
      <dgm:t>
        <a:bodyPr/>
        <a:lstStyle/>
        <a:p>
          <a:endParaRPr lang="en-US"/>
        </a:p>
      </dgm:t>
    </dgm:pt>
    <dgm:pt modelId="{A21559EE-4402-4E24-9863-E91BDD80FE18}" type="pres">
      <dgm:prSet presAssocID="{544EFF65-4C10-4868-A5EE-14FFD60AF439}" presName="hierChild4" presStyleCnt="0"/>
      <dgm:spPr/>
    </dgm:pt>
    <dgm:pt modelId="{3137789B-9E6A-4ABB-81E8-720441A64B43}" type="pres">
      <dgm:prSet presAssocID="{544EFF65-4C10-4868-A5EE-14FFD60AF439}" presName="hierChild5" presStyleCnt="0"/>
      <dgm:spPr/>
    </dgm:pt>
    <dgm:pt modelId="{9F805CBF-8515-4655-8342-5D843FF5FB87}" type="pres">
      <dgm:prSet presAssocID="{712E187D-533B-47ED-9A35-F73D898AE404}" presName="Name37" presStyleLbl="parChTrans1D2" presStyleIdx="3" presStyleCnt="6"/>
      <dgm:spPr/>
      <dgm:t>
        <a:bodyPr/>
        <a:lstStyle/>
        <a:p>
          <a:endParaRPr lang="en-US"/>
        </a:p>
      </dgm:t>
    </dgm:pt>
    <dgm:pt modelId="{CF2CD6EC-BAA4-474F-93A6-139391FEC550}" type="pres">
      <dgm:prSet presAssocID="{10AF118C-EC92-4469-A5BC-1A692C31FCD0}" presName="hierRoot2" presStyleCnt="0">
        <dgm:presLayoutVars>
          <dgm:hierBranch val="init"/>
        </dgm:presLayoutVars>
      </dgm:prSet>
      <dgm:spPr/>
    </dgm:pt>
    <dgm:pt modelId="{BCBBE689-700F-4AF9-81F6-63DC8E031397}" type="pres">
      <dgm:prSet presAssocID="{10AF118C-EC92-4469-A5BC-1A692C31FCD0}" presName="rootComposite" presStyleCnt="0"/>
      <dgm:spPr/>
    </dgm:pt>
    <dgm:pt modelId="{DED39D33-74A3-4770-A233-7F054CED0F0C}" type="pres">
      <dgm:prSet presAssocID="{10AF118C-EC92-4469-A5BC-1A692C31FCD0}" presName="rootText" presStyleLbl="node2" presStyleIdx="3" presStyleCnt="4">
        <dgm:presLayoutVars>
          <dgm:chPref val="3"/>
        </dgm:presLayoutVars>
      </dgm:prSet>
      <dgm:spPr/>
      <dgm:t>
        <a:bodyPr/>
        <a:lstStyle/>
        <a:p>
          <a:endParaRPr lang="en-US"/>
        </a:p>
      </dgm:t>
    </dgm:pt>
    <dgm:pt modelId="{D70F41C7-9B23-4D4B-A752-0D6599570060}" type="pres">
      <dgm:prSet presAssocID="{10AF118C-EC92-4469-A5BC-1A692C31FCD0}" presName="rootConnector" presStyleLbl="node2" presStyleIdx="3" presStyleCnt="4"/>
      <dgm:spPr/>
      <dgm:t>
        <a:bodyPr/>
        <a:lstStyle/>
        <a:p>
          <a:endParaRPr lang="en-US"/>
        </a:p>
      </dgm:t>
    </dgm:pt>
    <dgm:pt modelId="{C97F520F-5DB5-49A0-B729-00F0413AF5A4}" type="pres">
      <dgm:prSet presAssocID="{10AF118C-EC92-4469-A5BC-1A692C31FCD0}" presName="hierChild4" presStyleCnt="0"/>
      <dgm:spPr/>
    </dgm:pt>
    <dgm:pt modelId="{C9587A6A-CCF1-47F6-818C-0D360AE8A3B4}" type="pres">
      <dgm:prSet presAssocID="{10AF118C-EC92-4469-A5BC-1A692C31FCD0}" presName="hierChild5" presStyleCnt="0"/>
      <dgm:spPr/>
    </dgm:pt>
    <dgm:pt modelId="{AEC53ED1-3074-443D-875C-3A34B94D47F5}" type="pres">
      <dgm:prSet presAssocID="{CB9C83B8-18F9-4014-9172-F3FAF322A779}" presName="hierChild3" presStyleCnt="0"/>
      <dgm:spPr/>
    </dgm:pt>
    <dgm:pt modelId="{F9A976CE-EBEA-4322-B8EF-AA78FBE624A9}" type="pres">
      <dgm:prSet presAssocID="{D64E5BA3-7004-42F2-8BDF-E82F9F76C8CD}" presName="Name111" presStyleLbl="parChTrans1D2" presStyleIdx="4" presStyleCnt="6"/>
      <dgm:spPr/>
      <dgm:t>
        <a:bodyPr/>
        <a:lstStyle/>
        <a:p>
          <a:endParaRPr lang="en-US"/>
        </a:p>
      </dgm:t>
    </dgm:pt>
    <dgm:pt modelId="{71A15A65-27BA-4A8D-9708-FCA9044FD4CC}" type="pres">
      <dgm:prSet presAssocID="{D20A3672-B47A-4B2B-B8C4-898BB53AF39D}" presName="hierRoot3" presStyleCnt="0">
        <dgm:presLayoutVars>
          <dgm:hierBranch val="init"/>
        </dgm:presLayoutVars>
      </dgm:prSet>
      <dgm:spPr/>
    </dgm:pt>
    <dgm:pt modelId="{C39CF2CA-05B8-4AC4-95AF-9BFB533D7BE8}" type="pres">
      <dgm:prSet presAssocID="{D20A3672-B47A-4B2B-B8C4-898BB53AF39D}" presName="rootComposite3" presStyleCnt="0"/>
      <dgm:spPr/>
    </dgm:pt>
    <dgm:pt modelId="{C02D8FF1-8278-4F95-AD72-32C29605FF44}" type="pres">
      <dgm:prSet presAssocID="{D20A3672-B47A-4B2B-B8C4-898BB53AF39D}" presName="rootText3" presStyleLbl="asst1" presStyleIdx="0" presStyleCnt="2">
        <dgm:presLayoutVars>
          <dgm:chPref val="3"/>
        </dgm:presLayoutVars>
      </dgm:prSet>
      <dgm:spPr/>
      <dgm:t>
        <a:bodyPr/>
        <a:lstStyle/>
        <a:p>
          <a:endParaRPr lang="en-US"/>
        </a:p>
      </dgm:t>
    </dgm:pt>
    <dgm:pt modelId="{C9DFBE57-8E70-4F9A-90A9-E76CB20BE82C}" type="pres">
      <dgm:prSet presAssocID="{D20A3672-B47A-4B2B-B8C4-898BB53AF39D}" presName="rootConnector3" presStyleLbl="asst1" presStyleIdx="0" presStyleCnt="2"/>
      <dgm:spPr/>
      <dgm:t>
        <a:bodyPr/>
        <a:lstStyle/>
        <a:p>
          <a:endParaRPr lang="en-US"/>
        </a:p>
      </dgm:t>
    </dgm:pt>
    <dgm:pt modelId="{09BE7BE7-9A6A-4E7F-B2DF-2E94B1E1A577}" type="pres">
      <dgm:prSet presAssocID="{D20A3672-B47A-4B2B-B8C4-898BB53AF39D}" presName="hierChild6" presStyleCnt="0"/>
      <dgm:spPr/>
    </dgm:pt>
    <dgm:pt modelId="{FCB15C8B-5723-43EF-AB55-D0585FBC1F6F}" type="pres">
      <dgm:prSet presAssocID="{D20A3672-B47A-4B2B-B8C4-898BB53AF39D}" presName="hierChild7" presStyleCnt="0"/>
      <dgm:spPr/>
    </dgm:pt>
    <dgm:pt modelId="{6A762904-45A5-477F-A4A6-41040CF9ACB4}" type="pres">
      <dgm:prSet presAssocID="{807898F1-F5A4-4542-831A-B69BD4175E29}" presName="Name111" presStyleLbl="parChTrans1D2" presStyleIdx="5" presStyleCnt="6"/>
      <dgm:spPr/>
      <dgm:t>
        <a:bodyPr/>
        <a:lstStyle/>
        <a:p>
          <a:endParaRPr lang="en-US"/>
        </a:p>
      </dgm:t>
    </dgm:pt>
    <dgm:pt modelId="{C7AFB66B-0CDC-465D-AAB5-481BC38D970F}" type="pres">
      <dgm:prSet presAssocID="{B7E6FA1E-CDAB-4AB7-93B8-8975258F4F44}" presName="hierRoot3" presStyleCnt="0">
        <dgm:presLayoutVars>
          <dgm:hierBranch val="init"/>
        </dgm:presLayoutVars>
      </dgm:prSet>
      <dgm:spPr/>
    </dgm:pt>
    <dgm:pt modelId="{65A15187-A38B-43F1-8DA5-DE014924C67B}" type="pres">
      <dgm:prSet presAssocID="{B7E6FA1E-CDAB-4AB7-93B8-8975258F4F44}" presName="rootComposite3" presStyleCnt="0"/>
      <dgm:spPr/>
    </dgm:pt>
    <dgm:pt modelId="{592B2386-9711-4D08-AB4B-6FE47AED0A1E}" type="pres">
      <dgm:prSet presAssocID="{B7E6FA1E-CDAB-4AB7-93B8-8975258F4F44}" presName="rootText3" presStyleLbl="asst1" presStyleIdx="1" presStyleCnt="2">
        <dgm:presLayoutVars>
          <dgm:chPref val="3"/>
        </dgm:presLayoutVars>
      </dgm:prSet>
      <dgm:spPr/>
      <dgm:t>
        <a:bodyPr/>
        <a:lstStyle/>
        <a:p>
          <a:endParaRPr lang="en-US"/>
        </a:p>
      </dgm:t>
    </dgm:pt>
    <dgm:pt modelId="{FDBB4F96-C0B8-4FA3-9324-96EBA4112721}" type="pres">
      <dgm:prSet presAssocID="{B7E6FA1E-CDAB-4AB7-93B8-8975258F4F44}" presName="rootConnector3" presStyleLbl="asst1" presStyleIdx="1" presStyleCnt="2"/>
      <dgm:spPr/>
      <dgm:t>
        <a:bodyPr/>
        <a:lstStyle/>
        <a:p>
          <a:endParaRPr lang="en-US"/>
        </a:p>
      </dgm:t>
    </dgm:pt>
    <dgm:pt modelId="{C53CD968-9AE6-4DA7-B519-4132D3341C45}" type="pres">
      <dgm:prSet presAssocID="{B7E6FA1E-CDAB-4AB7-93B8-8975258F4F44}" presName="hierChild6" presStyleCnt="0"/>
      <dgm:spPr/>
    </dgm:pt>
    <dgm:pt modelId="{67F4D20A-4692-4043-A167-5DC44513CBD6}" type="pres">
      <dgm:prSet presAssocID="{B7E6FA1E-CDAB-4AB7-93B8-8975258F4F44}" presName="hierChild7" presStyleCnt="0"/>
      <dgm:spPr/>
    </dgm:pt>
  </dgm:ptLst>
  <dgm:cxnLst>
    <dgm:cxn modelId="{9B5C37D3-22EC-44FB-9492-BF7CFE29265A}" type="presOf" srcId="{D2EF76BE-FD03-4422-88D5-3DDC6BEDC139}" destId="{39FC0A7E-6F82-49B8-B296-D82928B6451C}" srcOrd="0" destOrd="0" presId="urn:microsoft.com/office/officeart/2005/8/layout/orgChart1"/>
    <dgm:cxn modelId="{C3D42D86-6CFA-42AB-AE11-DD7A1F559DDC}" srcId="{CB9C83B8-18F9-4014-9172-F3FAF322A779}" destId="{544EFF65-4C10-4868-A5EE-14FFD60AF439}" srcOrd="4" destOrd="0" parTransId="{ED709DC8-2D8A-48DE-B14E-964707DDF564}" sibTransId="{EC6300D6-369C-4312-BC80-ABBC368B3A2A}"/>
    <dgm:cxn modelId="{82DD33F1-822E-42FC-9AD7-FDDDBBE6FDB1}" type="presOf" srcId="{D20A3672-B47A-4B2B-B8C4-898BB53AF39D}" destId="{C02D8FF1-8278-4F95-AD72-32C29605FF44}" srcOrd="0" destOrd="0" presId="urn:microsoft.com/office/officeart/2005/8/layout/orgChart1"/>
    <dgm:cxn modelId="{42A14E7A-63AC-4663-8784-5506A507DDD0}" type="presOf" srcId="{CB9C83B8-18F9-4014-9172-F3FAF322A779}" destId="{C84901A8-D0FD-4742-B6F6-62BACCB9B955}" srcOrd="0" destOrd="0" presId="urn:microsoft.com/office/officeart/2005/8/layout/orgChart1"/>
    <dgm:cxn modelId="{F3B38C1E-10BB-4C09-B895-B8F0782BC74A}" srcId="{CB9C83B8-18F9-4014-9172-F3FAF322A779}" destId="{10AF118C-EC92-4469-A5BC-1A692C31FCD0}" srcOrd="5" destOrd="0" parTransId="{712E187D-533B-47ED-9A35-F73D898AE404}" sibTransId="{15F1653F-D15D-45EC-AED8-C7F3A3989716}"/>
    <dgm:cxn modelId="{0DBB3AEA-83A2-4630-B62D-54118CC33AD0}" type="presOf" srcId="{AEB10531-E562-4E44-A06A-324F8F8B7132}" destId="{948CD679-4C1B-49BF-AC21-A92D64404A2C}" srcOrd="1" destOrd="0" presId="urn:microsoft.com/office/officeart/2005/8/layout/orgChart1"/>
    <dgm:cxn modelId="{99D02408-71CF-4A53-9FFF-9A2338791AC6}" type="presOf" srcId="{B7E6FA1E-CDAB-4AB7-93B8-8975258F4F44}" destId="{592B2386-9711-4D08-AB4B-6FE47AED0A1E}" srcOrd="0" destOrd="0" presId="urn:microsoft.com/office/officeart/2005/8/layout/orgChart1"/>
    <dgm:cxn modelId="{AE5389A7-38F5-4C96-BEDB-4E9EAA21AC30}" type="presOf" srcId="{0BE83B6A-0331-45B6-BA40-3446401698A8}" destId="{CF9E0756-1CE1-476A-BF86-0D17FF374D08}" srcOrd="0" destOrd="0" presId="urn:microsoft.com/office/officeart/2005/8/layout/orgChart1"/>
    <dgm:cxn modelId="{DDDD673B-F4C3-4CA1-96FC-FAB5237EBCB6}" type="presOf" srcId="{CB9C83B8-18F9-4014-9172-F3FAF322A779}" destId="{08A922E9-2036-471F-9CA9-57D76DC2AB7B}" srcOrd="1" destOrd="0" presId="urn:microsoft.com/office/officeart/2005/8/layout/orgChart1"/>
    <dgm:cxn modelId="{61E8137E-7C13-4728-B017-5369A52930F2}" type="presOf" srcId="{ED709DC8-2D8A-48DE-B14E-964707DDF564}" destId="{0121ED63-83AE-4749-A308-5913B0CD1E5A}" srcOrd="0" destOrd="0" presId="urn:microsoft.com/office/officeart/2005/8/layout/orgChart1"/>
    <dgm:cxn modelId="{605EFFD8-40EA-4630-BD32-83851CF05E55}" srcId="{CB9C83B8-18F9-4014-9172-F3FAF322A779}" destId="{B7E6FA1E-CDAB-4AB7-93B8-8975258F4F44}" srcOrd="1" destOrd="0" parTransId="{807898F1-F5A4-4542-831A-B69BD4175E29}" sibTransId="{17D5E7FA-9154-429F-A77F-CADBCC1FDC06}"/>
    <dgm:cxn modelId="{0BB317BA-F4CC-4D32-85C1-1BDAA4925750}" type="presOf" srcId="{544EFF65-4C10-4868-A5EE-14FFD60AF439}" destId="{FF659E5A-C8D3-4369-8995-43462DFD79C9}" srcOrd="1" destOrd="0" presId="urn:microsoft.com/office/officeart/2005/8/layout/orgChart1"/>
    <dgm:cxn modelId="{D43DBBE8-3C48-4A54-A941-26976F6EC083}" srcId="{CB9C83B8-18F9-4014-9172-F3FAF322A779}" destId="{D20A3672-B47A-4B2B-B8C4-898BB53AF39D}" srcOrd="0" destOrd="0" parTransId="{D64E5BA3-7004-42F2-8BDF-E82F9F76C8CD}" sibTransId="{53089E07-A0CE-42CB-A7DA-F80040918AEE}"/>
    <dgm:cxn modelId="{715633E5-737E-4205-98C2-4780786C16CE}" srcId="{A52882E8-D396-4D59-8E9D-B7AF9253AFA5}" destId="{CB9C83B8-18F9-4014-9172-F3FAF322A779}" srcOrd="0" destOrd="0" parTransId="{C2FD3E88-A9B0-48A6-939A-C177544F24A2}" sibTransId="{B3402238-7B0B-4BF7-A483-EF61AA0F23D7}"/>
    <dgm:cxn modelId="{3D540AB3-A5B4-4CE3-A8AF-A3E2A5D90B14}" type="presOf" srcId="{712E187D-533B-47ED-9A35-F73D898AE404}" destId="{9F805CBF-8515-4655-8342-5D843FF5FB87}" srcOrd="0" destOrd="0" presId="urn:microsoft.com/office/officeart/2005/8/layout/orgChart1"/>
    <dgm:cxn modelId="{FE9DB190-34EE-445D-ADA3-FD35C9448CDF}" type="presOf" srcId="{5EC9616B-7D89-4F4B-89E7-E49410A02983}" destId="{0CC332C2-7174-465E-A943-510A443A836A}" srcOrd="0" destOrd="0" presId="urn:microsoft.com/office/officeart/2005/8/layout/orgChart1"/>
    <dgm:cxn modelId="{3A0E0DC8-CE3B-4EA0-B0F2-073A5C4FE8AC}" type="presOf" srcId="{D2EF76BE-FD03-4422-88D5-3DDC6BEDC139}" destId="{6331ECE9-4B5A-4EB0-852D-1BDD7489A4D2}" srcOrd="1" destOrd="0" presId="urn:microsoft.com/office/officeart/2005/8/layout/orgChart1"/>
    <dgm:cxn modelId="{D8F6E091-E79C-4B80-97B7-3B895F0C144A}" type="presOf" srcId="{544EFF65-4C10-4868-A5EE-14FFD60AF439}" destId="{3408D844-1D3B-4E61-914E-79F403E03D1B}" srcOrd="0" destOrd="0" presId="urn:microsoft.com/office/officeart/2005/8/layout/orgChart1"/>
    <dgm:cxn modelId="{F3C2FBCE-F541-4C02-8943-76796B0D18DB}" type="presOf" srcId="{D20A3672-B47A-4B2B-B8C4-898BB53AF39D}" destId="{C9DFBE57-8E70-4F9A-90A9-E76CB20BE82C}" srcOrd="1" destOrd="0" presId="urn:microsoft.com/office/officeart/2005/8/layout/orgChart1"/>
    <dgm:cxn modelId="{302D1344-80B7-4B23-904F-EED5BA137A80}" type="presOf" srcId="{807898F1-F5A4-4542-831A-B69BD4175E29}" destId="{6A762904-45A5-477F-A4A6-41040CF9ACB4}" srcOrd="0" destOrd="0" presId="urn:microsoft.com/office/officeart/2005/8/layout/orgChart1"/>
    <dgm:cxn modelId="{C253FCB4-939D-4D00-BED9-B6814C881DA7}" srcId="{CB9C83B8-18F9-4014-9172-F3FAF322A779}" destId="{AEB10531-E562-4E44-A06A-324F8F8B7132}" srcOrd="3" destOrd="0" parTransId="{0BE83B6A-0331-45B6-BA40-3446401698A8}" sibTransId="{6AC90FDB-66E5-4377-9A08-C5BFB028FDCA}"/>
    <dgm:cxn modelId="{F0BD366F-5387-4789-A786-C304EA534B71}" type="presOf" srcId="{A52882E8-D396-4D59-8E9D-B7AF9253AFA5}" destId="{933C6EA7-A29B-433E-973A-0213BD2CAFAC}" srcOrd="0" destOrd="0" presId="urn:microsoft.com/office/officeart/2005/8/layout/orgChart1"/>
    <dgm:cxn modelId="{9EF38CBE-A333-4238-A7A1-E53317E89E12}" type="presOf" srcId="{10AF118C-EC92-4469-A5BC-1A692C31FCD0}" destId="{DED39D33-74A3-4770-A233-7F054CED0F0C}" srcOrd="0" destOrd="0" presId="urn:microsoft.com/office/officeart/2005/8/layout/orgChart1"/>
    <dgm:cxn modelId="{3E60F5A0-DA2C-41CE-9F9A-D6410BE15604}" srcId="{CB9C83B8-18F9-4014-9172-F3FAF322A779}" destId="{D2EF76BE-FD03-4422-88D5-3DDC6BEDC139}" srcOrd="2" destOrd="0" parTransId="{5EC9616B-7D89-4F4B-89E7-E49410A02983}" sibTransId="{23E6DDE6-695F-4F80-BE57-E0D739806516}"/>
    <dgm:cxn modelId="{EE9146D8-F57A-4BB8-B8CF-6D3D4BCE8071}" type="presOf" srcId="{D64E5BA3-7004-42F2-8BDF-E82F9F76C8CD}" destId="{F9A976CE-EBEA-4322-B8EF-AA78FBE624A9}" srcOrd="0" destOrd="0" presId="urn:microsoft.com/office/officeart/2005/8/layout/orgChart1"/>
    <dgm:cxn modelId="{C379B343-3E1A-4624-9E75-36D09AAFA128}" type="presOf" srcId="{B7E6FA1E-CDAB-4AB7-93B8-8975258F4F44}" destId="{FDBB4F96-C0B8-4FA3-9324-96EBA4112721}" srcOrd="1" destOrd="0" presId="urn:microsoft.com/office/officeart/2005/8/layout/orgChart1"/>
    <dgm:cxn modelId="{F8346645-F033-44EA-8E84-9B17B2865913}" type="presOf" srcId="{10AF118C-EC92-4469-A5BC-1A692C31FCD0}" destId="{D70F41C7-9B23-4D4B-A752-0D6599570060}" srcOrd="1" destOrd="0" presId="urn:microsoft.com/office/officeart/2005/8/layout/orgChart1"/>
    <dgm:cxn modelId="{87632987-F0CA-4215-8A01-BAC72932FF2B}" type="presOf" srcId="{AEB10531-E562-4E44-A06A-324F8F8B7132}" destId="{DF79F91A-86D6-4397-8B37-8B40DDBA7118}" srcOrd="0" destOrd="0" presId="urn:microsoft.com/office/officeart/2005/8/layout/orgChart1"/>
    <dgm:cxn modelId="{77696F9F-2A58-42CE-99BC-1CDA4572CB92}" type="presParOf" srcId="{933C6EA7-A29B-433E-973A-0213BD2CAFAC}" destId="{1F2A42AB-84C4-4688-AB9F-71A583BBE665}" srcOrd="0" destOrd="0" presId="urn:microsoft.com/office/officeart/2005/8/layout/orgChart1"/>
    <dgm:cxn modelId="{03D451D4-A070-4787-9A1D-31E8052D17BC}" type="presParOf" srcId="{1F2A42AB-84C4-4688-AB9F-71A583BBE665}" destId="{41104DDE-CEDD-42D6-856D-8133EBB52D19}" srcOrd="0" destOrd="0" presId="urn:microsoft.com/office/officeart/2005/8/layout/orgChart1"/>
    <dgm:cxn modelId="{B08361EF-5A2D-4A56-A6F4-30677F6BDD6A}" type="presParOf" srcId="{41104DDE-CEDD-42D6-856D-8133EBB52D19}" destId="{C84901A8-D0FD-4742-B6F6-62BACCB9B955}" srcOrd="0" destOrd="0" presId="urn:microsoft.com/office/officeart/2005/8/layout/orgChart1"/>
    <dgm:cxn modelId="{317D373A-7F59-4BDC-B929-9357B5DCAF45}" type="presParOf" srcId="{41104DDE-CEDD-42D6-856D-8133EBB52D19}" destId="{08A922E9-2036-471F-9CA9-57D76DC2AB7B}" srcOrd="1" destOrd="0" presId="urn:microsoft.com/office/officeart/2005/8/layout/orgChart1"/>
    <dgm:cxn modelId="{062E5433-16C6-4014-A986-371DE02CB75D}" type="presParOf" srcId="{1F2A42AB-84C4-4688-AB9F-71A583BBE665}" destId="{747F7C25-EF36-4956-864D-D1C28F801FCD}" srcOrd="1" destOrd="0" presId="urn:microsoft.com/office/officeart/2005/8/layout/orgChart1"/>
    <dgm:cxn modelId="{E945BF2D-BFE1-48E1-BEB2-E01C7D35F788}" type="presParOf" srcId="{747F7C25-EF36-4956-864D-D1C28F801FCD}" destId="{0CC332C2-7174-465E-A943-510A443A836A}" srcOrd="0" destOrd="0" presId="urn:microsoft.com/office/officeart/2005/8/layout/orgChart1"/>
    <dgm:cxn modelId="{AC50C560-A001-4DB8-8A7C-05198D7A3419}" type="presParOf" srcId="{747F7C25-EF36-4956-864D-D1C28F801FCD}" destId="{4F59A73A-66DA-4544-9E36-AD2380D0C245}" srcOrd="1" destOrd="0" presId="urn:microsoft.com/office/officeart/2005/8/layout/orgChart1"/>
    <dgm:cxn modelId="{D3AEDF11-070A-480D-A02D-0ABE2925F25B}" type="presParOf" srcId="{4F59A73A-66DA-4544-9E36-AD2380D0C245}" destId="{CCD33B70-03B4-4D50-A5A4-3AE217948B3A}" srcOrd="0" destOrd="0" presId="urn:microsoft.com/office/officeart/2005/8/layout/orgChart1"/>
    <dgm:cxn modelId="{02879FAA-FF4B-4DCA-BF96-A8489179C12E}" type="presParOf" srcId="{CCD33B70-03B4-4D50-A5A4-3AE217948B3A}" destId="{39FC0A7E-6F82-49B8-B296-D82928B6451C}" srcOrd="0" destOrd="0" presId="urn:microsoft.com/office/officeart/2005/8/layout/orgChart1"/>
    <dgm:cxn modelId="{11DD40B8-8215-403A-BB61-166E24D1FE34}" type="presParOf" srcId="{CCD33B70-03B4-4D50-A5A4-3AE217948B3A}" destId="{6331ECE9-4B5A-4EB0-852D-1BDD7489A4D2}" srcOrd="1" destOrd="0" presId="urn:microsoft.com/office/officeart/2005/8/layout/orgChart1"/>
    <dgm:cxn modelId="{A2B2F37D-AE5D-4D0F-9C9B-0420B9A44A96}" type="presParOf" srcId="{4F59A73A-66DA-4544-9E36-AD2380D0C245}" destId="{4F891FDF-8507-4358-A483-8FA09EA6EF0E}" srcOrd="1" destOrd="0" presId="urn:microsoft.com/office/officeart/2005/8/layout/orgChart1"/>
    <dgm:cxn modelId="{6588FAC4-A21C-47C5-B6CC-FAAFE82AEA02}" type="presParOf" srcId="{4F59A73A-66DA-4544-9E36-AD2380D0C245}" destId="{097F9F29-39AD-43FC-9780-68DB62225880}" srcOrd="2" destOrd="0" presId="urn:microsoft.com/office/officeart/2005/8/layout/orgChart1"/>
    <dgm:cxn modelId="{6036B0F8-7ABA-4A6F-B70E-DAFA4A093771}" type="presParOf" srcId="{747F7C25-EF36-4956-864D-D1C28F801FCD}" destId="{CF9E0756-1CE1-476A-BF86-0D17FF374D08}" srcOrd="2" destOrd="0" presId="urn:microsoft.com/office/officeart/2005/8/layout/orgChart1"/>
    <dgm:cxn modelId="{7DD476DA-2D89-4A90-AE94-23DFF8AF4A4C}" type="presParOf" srcId="{747F7C25-EF36-4956-864D-D1C28F801FCD}" destId="{7CFDDECD-D118-45FD-968D-44D0DCB50650}" srcOrd="3" destOrd="0" presId="urn:microsoft.com/office/officeart/2005/8/layout/orgChart1"/>
    <dgm:cxn modelId="{D166DBAD-1656-46CA-A422-5D697D96B0EE}" type="presParOf" srcId="{7CFDDECD-D118-45FD-968D-44D0DCB50650}" destId="{762B75D8-75AA-4EB2-A20A-5CC638B10893}" srcOrd="0" destOrd="0" presId="urn:microsoft.com/office/officeart/2005/8/layout/orgChart1"/>
    <dgm:cxn modelId="{D2238DF0-9A6C-4045-B5DB-621C8C6E6A1C}" type="presParOf" srcId="{762B75D8-75AA-4EB2-A20A-5CC638B10893}" destId="{DF79F91A-86D6-4397-8B37-8B40DDBA7118}" srcOrd="0" destOrd="0" presId="urn:microsoft.com/office/officeart/2005/8/layout/orgChart1"/>
    <dgm:cxn modelId="{97C9888F-7C8A-4F8B-80FC-62415DD997BB}" type="presParOf" srcId="{762B75D8-75AA-4EB2-A20A-5CC638B10893}" destId="{948CD679-4C1B-49BF-AC21-A92D64404A2C}" srcOrd="1" destOrd="0" presId="urn:microsoft.com/office/officeart/2005/8/layout/orgChart1"/>
    <dgm:cxn modelId="{3E7FA1A5-2C75-447F-ADFC-F7E7C90FB97C}" type="presParOf" srcId="{7CFDDECD-D118-45FD-968D-44D0DCB50650}" destId="{0000C17A-B5CA-42F7-8A5A-478C52C9B664}" srcOrd="1" destOrd="0" presId="urn:microsoft.com/office/officeart/2005/8/layout/orgChart1"/>
    <dgm:cxn modelId="{C3C9FF49-C469-48DD-B743-FC090A79923A}" type="presParOf" srcId="{7CFDDECD-D118-45FD-968D-44D0DCB50650}" destId="{7BAD4268-6F4D-4221-8A47-85F67DF01B13}" srcOrd="2" destOrd="0" presId="urn:microsoft.com/office/officeart/2005/8/layout/orgChart1"/>
    <dgm:cxn modelId="{D22BE32E-F677-48D8-B5C7-7BDC90754106}" type="presParOf" srcId="{747F7C25-EF36-4956-864D-D1C28F801FCD}" destId="{0121ED63-83AE-4749-A308-5913B0CD1E5A}" srcOrd="4" destOrd="0" presId="urn:microsoft.com/office/officeart/2005/8/layout/orgChart1"/>
    <dgm:cxn modelId="{16EA49E4-A6A9-41FB-BB3E-B58618DF0F99}" type="presParOf" srcId="{747F7C25-EF36-4956-864D-D1C28F801FCD}" destId="{D8C38C15-3FF0-4193-8533-ECCF749595CB}" srcOrd="5" destOrd="0" presId="urn:microsoft.com/office/officeart/2005/8/layout/orgChart1"/>
    <dgm:cxn modelId="{5FCF86E3-B3D7-470A-89E1-F7988B330F6C}" type="presParOf" srcId="{D8C38C15-3FF0-4193-8533-ECCF749595CB}" destId="{6500150D-8618-460B-B922-8939C3D64BBF}" srcOrd="0" destOrd="0" presId="urn:microsoft.com/office/officeart/2005/8/layout/orgChart1"/>
    <dgm:cxn modelId="{CC2EC39A-EC21-434E-9BDD-06613BF03339}" type="presParOf" srcId="{6500150D-8618-460B-B922-8939C3D64BBF}" destId="{3408D844-1D3B-4E61-914E-79F403E03D1B}" srcOrd="0" destOrd="0" presId="urn:microsoft.com/office/officeart/2005/8/layout/orgChart1"/>
    <dgm:cxn modelId="{FF897BB1-69D9-42CB-8ED3-9B6CB2406569}" type="presParOf" srcId="{6500150D-8618-460B-B922-8939C3D64BBF}" destId="{FF659E5A-C8D3-4369-8995-43462DFD79C9}" srcOrd="1" destOrd="0" presId="urn:microsoft.com/office/officeart/2005/8/layout/orgChart1"/>
    <dgm:cxn modelId="{C712F4F6-782D-405B-BBFC-C5B88E21AFD6}" type="presParOf" srcId="{D8C38C15-3FF0-4193-8533-ECCF749595CB}" destId="{A21559EE-4402-4E24-9863-E91BDD80FE18}" srcOrd="1" destOrd="0" presId="urn:microsoft.com/office/officeart/2005/8/layout/orgChart1"/>
    <dgm:cxn modelId="{230C714B-837D-4AB8-922C-E05A28F8FB56}" type="presParOf" srcId="{D8C38C15-3FF0-4193-8533-ECCF749595CB}" destId="{3137789B-9E6A-4ABB-81E8-720441A64B43}" srcOrd="2" destOrd="0" presId="urn:microsoft.com/office/officeart/2005/8/layout/orgChart1"/>
    <dgm:cxn modelId="{C1834EC1-5A3A-4AC3-987D-A3330C8ABA77}" type="presParOf" srcId="{747F7C25-EF36-4956-864D-D1C28F801FCD}" destId="{9F805CBF-8515-4655-8342-5D843FF5FB87}" srcOrd="6" destOrd="0" presId="urn:microsoft.com/office/officeart/2005/8/layout/orgChart1"/>
    <dgm:cxn modelId="{B8A9C43F-6A78-4F8D-A142-E2892C44A891}" type="presParOf" srcId="{747F7C25-EF36-4956-864D-D1C28F801FCD}" destId="{CF2CD6EC-BAA4-474F-93A6-139391FEC550}" srcOrd="7" destOrd="0" presId="urn:microsoft.com/office/officeart/2005/8/layout/orgChart1"/>
    <dgm:cxn modelId="{925D9728-8B35-4841-A665-C61DF4F7F11B}" type="presParOf" srcId="{CF2CD6EC-BAA4-474F-93A6-139391FEC550}" destId="{BCBBE689-700F-4AF9-81F6-63DC8E031397}" srcOrd="0" destOrd="0" presId="urn:microsoft.com/office/officeart/2005/8/layout/orgChart1"/>
    <dgm:cxn modelId="{7D1909AE-C32C-4E09-8D84-6F3B270DB71F}" type="presParOf" srcId="{BCBBE689-700F-4AF9-81F6-63DC8E031397}" destId="{DED39D33-74A3-4770-A233-7F054CED0F0C}" srcOrd="0" destOrd="0" presId="urn:microsoft.com/office/officeart/2005/8/layout/orgChart1"/>
    <dgm:cxn modelId="{43408A92-83C8-4355-A0CF-6A2B075E5466}" type="presParOf" srcId="{BCBBE689-700F-4AF9-81F6-63DC8E031397}" destId="{D70F41C7-9B23-4D4B-A752-0D6599570060}" srcOrd="1" destOrd="0" presId="urn:microsoft.com/office/officeart/2005/8/layout/orgChart1"/>
    <dgm:cxn modelId="{1F29E626-B938-497A-B41F-1BDA4CE9697B}" type="presParOf" srcId="{CF2CD6EC-BAA4-474F-93A6-139391FEC550}" destId="{C97F520F-5DB5-49A0-B729-00F0413AF5A4}" srcOrd="1" destOrd="0" presId="urn:microsoft.com/office/officeart/2005/8/layout/orgChart1"/>
    <dgm:cxn modelId="{A71A1C17-24E3-40C8-A9B2-E166ADFFB2C4}" type="presParOf" srcId="{CF2CD6EC-BAA4-474F-93A6-139391FEC550}" destId="{C9587A6A-CCF1-47F6-818C-0D360AE8A3B4}" srcOrd="2" destOrd="0" presId="urn:microsoft.com/office/officeart/2005/8/layout/orgChart1"/>
    <dgm:cxn modelId="{508E73DE-64EA-4CA6-ABDE-0DAC1BDC499C}" type="presParOf" srcId="{1F2A42AB-84C4-4688-AB9F-71A583BBE665}" destId="{AEC53ED1-3074-443D-875C-3A34B94D47F5}" srcOrd="2" destOrd="0" presId="urn:microsoft.com/office/officeart/2005/8/layout/orgChart1"/>
    <dgm:cxn modelId="{FC93FBAF-0448-4964-B321-8B9FAA5F5B7F}" type="presParOf" srcId="{AEC53ED1-3074-443D-875C-3A34B94D47F5}" destId="{F9A976CE-EBEA-4322-B8EF-AA78FBE624A9}" srcOrd="0" destOrd="0" presId="urn:microsoft.com/office/officeart/2005/8/layout/orgChart1"/>
    <dgm:cxn modelId="{7345BCBD-467A-4591-8C07-A27D10D41965}" type="presParOf" srcId="{AEC53ED1-3074-443D-875C-3A34B94D47F5}" destId="{71A15A65-27BA-4A8D-9708-FCA9044FD4CC}" srcOrd="1" destOrd="0" presId="urn:microsoft.com/office/officeart/2005/8/layout/orgChart1"/>
    <dgm:cxn modelId="{494B3553-FC40-45A3-BBAE-2721E1D7F52F}" type="presParOf" srcId="{71A15A65-27BA-4A8D-9708-FCA9044FD4CC}" destId="{C39CF2CA-05B8-4AC4-95AF-9BFB533D7BE8}" srcOrd="0" destOrd="0" presId="urn:microsoft.com/office/officeart/2005/8/layout/orgChart1"/>
    <dgm:cxn modelId="{415DCDF0-9761-4821-9540-23B565583483}" type="presParOf" srcId="{C39CF2CA-05B8-4AC4-95AF-9BFB533D7BE8}" destId="{C02D8FF1-8278-4F95-AD72-32C29605FF44}" srcOrd="0" destOrd="0" presId="urn:microsoft.com/office/officeart/2005/8/layout/orgChart1"/>
    <dgm:cxn modelId="{7769B51A-9645-4A96-8654-9059BF14B6C0}" type="presParOf" srcId="{C39CF2CA-05B8-4AC4-95AF-9BFB533D7BE8}" destId="{C9DFBE57-8E70-4F9A-90A9-E76CB20BE82C}" srcOrd="1" destOrd="0" presId="urn:microsoft.com/office/officeart/2005/8/layout/orgChart1"/>
    <dgm:cxn modelId="{25D42C2E-7D76-48E1-9750-BC0F0EEABD58}" type="presParOf" srcId="{71A15A65-27BA-4A8D-9708-FCA9044FD4CC}" destId="{09BE7BE7-9A6A-4E7F-B2DF-2E94B1E1A577}" srcOrd="1" destOrd="0" presId="urn:microsoft.com/office/officeart/2005/8/layout/orgChart1"/>
    <dgm:cxn modelId="{E4CB4B55-3E89-42FE-8193-5B0BAA8637FE}" type="presParOf" srcId="{71A15A65-27BA-4A8D-9708-FCA9044FD4CC}" destId="{FCB15C8B-5723-43EF-AB55-D0585FBC1F6F}" srcOrd="2" destOrd="0" presId="urn:microsoft.com/office/officeart/2005/8/layout/orgChart1"/>
    <dgm:cxn modelId="{B8E198BD-9B5B-468F-A881-94FC1EE87505}" type="presParOf" srcId="{AEC53ED1-3074-443D-875C-3A34B94D47F5}" destId="{6A762904-45A5-477F-A4A6-41040CF9ACB4}" srcOrd="2" destOrd="0" presId="urn:microsoft.com/office/officeart/2005/8/layout/orgChart1"/>
    <dgm:cxn modelId="{2E154B04-DEEA-44AF-BF7E-6B5DED6B78E9}" type="presParOf" srcId="{AEC53ED1-3074-443D-875C-3A34B94D47F5}" destId="{C7AFB66B-0CDC-465D-AAB5-481BC38D970F}" srcOrd="3" destOrd="0" presId="urn:microsoft.com/office/officeart/2005/8/layout/orgChart1"/>
    <dgm:cxn modelId="{B1C78D5B-75C0-42F5-9B62-EBAD2CB05C15}" type="presParOf" srcId="{C7AFB66B-0CDC-465D-AAB5-481BC38D970F}" destId="{65A15187-A38B-43F1-8DA5-DE014924C67B}" srcOrd="0" destOrd="0" presId="urn:microsoft.com/office/officeart/2005/8/layout/orgChart1"/>
    <dgm:cxn modelId="{84401FB3-F9CC-475F-A047-547300F34315}" type="presParOf" srcId="{65A15187-A38B-43F1-8DA5-DE014924C67B}" destId="{592B2386-9711-4D08-AB4B-6FE47AED0A1E}" srcOrd="0" destOrd="0" presId="urn:microsoft.com/office/officeart/2005/8/layout/orgChart1"/>
    <dgm:cxn modelId="{61C95ABE-5FAD-476F-94AD-4AD39DF5EF0C}" type="presParOf" srcId="{65A15187-A38B-43F1-8DA5-DE014924C67B}" destId="{FDBB4F96-C0B8-4FA3-9324-96EBA4112721}" srcOrd="1" destOrd="0" presId="urn:microsoft.com/office/officeart/2005/8/layout/orgChart1"/>
    <dgm:cxn modelId="{7BA1F892-1AF8-4964-9431-B9771CA2A88E}" type="presParOf" srcId="{C7AFB66B-0CDC-465D-AAB5-481BC38D970F}" destId="{C53CD968-9AE6-4DA7-B519-4132D3341C45}" srcOrd="1" destOrd="0" presId="urn:microsoft.com/office/officeart/2005/8/layout/orgChart1"/>
    <dgm:cxn modelId="{025DF668-1473-4ABC-8B09-85CF0E66D944}" type="presParOf" srcId="{C7AFB66B-0CDC-465D-AAB5-481BC38D970F}" destId="{67F4D20A-4692-4043-A167-5DC44513CBD6}" srcOrd="2"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35AB56E-A428-41F4-A003-18B90FDFDCDB}" type="doc">
      <dgm:prSet loTypeId="urn:microsoft.com/office/officeart/2005/8/layout/radial3" loCatId="cycle" qsTypeId="urn:microsoft.com/office/officeart/2005/8/quickstyle/simple1" qsCatId="simple" csTypeId="urn:microsoft.com/office/officeart/2005/8/colors/colorful1" csCatId="colorful" phldr="1"/>
      <dgm:spPr/>
      <dgm:t>
        <a:bodyPr/>
        <a:lstStyle/>
        <a:p>
          <a:endParaRPr lang="en-US"/>
        </a:p>
      </dgm:t>
    </dgm:pt>
    <dgm:pt modelId="{1108FF75-D4F7-4E6D-B92C-9E042215A2FA}">
      <dgm:prSet phldrT="[Text]"/>
      <dgm:spPr/>
      <dgm:t>
        <a:bodyPr/>
        <a:lstStyle/>
        <a:p>
          <a:r>
            <a:rPr lang="en-US" dirty="0" smtClean="0"/>
            <a:t>Achieving Fairness</a:t>
          </a:r>
          <a:endParaRPr lang="en-US" dirty="0"/>
        </a:p>
      </dgm:t>
    </dgm:pt>
    <dgm:pt modelId="{7F988C30-5A70-45C2-9D3C-56D6751195D6}" type="parTrans" cxnId="{1EEE885C-E7F2-4C49-A3DF-D75CCE836F1F}">
      <dgm:prSet/>
      <dgm:spPr/>
      <dgm:t>
        <a:bodyPr/>
        <a:lstStyle/>
        <a:p>
          <a:endParaRPr lang="en-US"/>
        </a:p>
      </dgm:t>
    </dgm:pt>
    <dgm:pt modelId="{F9AEBC4F-4140-4FBC-9FEA-DF8CAD856BF7}" type="sibTrans" cxnId="{1EEE885C-E7F2-4C49-A3DF-D75CCE836F1F}">
      <dgm:prSet/>
      <dgm:spPr/>
      <dgm:t>
        <a:bodyPr/>
        <a:lstStyle/>
        <a:p>
          <a:endParaRPr lang="en-US"/>
        </a:p>
      </dgm:t>
    </dgm:pt>
    <dgm:pt modelId="{76D1D36F-BE11-4B82-85A2-D6CD839CD991}">
      <dgm:prSet phldrT="[Text]"/>
      <dgm:spPr/>
      <dgm:t>
        <a:bodyPr/>
        <a:lstStyle/>
        <a:p>
          <a:r>
            <a:rPr lang="en-US" b="1" dirty="0" smtClean="0"/>
            <a:t>Respect</a:t>
          </a:r>
          <a:endParaRPr lang="en-US" b="1" dirty="0"/>
        </a:p>
      </dgm:t>
    </dgm:pt>
    <dgm:pt modelId="{8513CBC9-E129-4B30-8304-0F1EC89554DC}" type="parTrans" cxnId="{D8F02EDB-9E4E-4561-852C-0AF8C9F6C94A}">
      <dgm:prSet/>
      <dgm:spPr/>
      <dgm:t>
        <a:bodyPr/>
        <a:lstStyle/>
        <a:p>
          <a:endParaRPr lang="en-US"/>
        </a:p>
      </dgm:t>
    </dgm:pt>
    <dgm:pt modelId="{746E319D-FE48-48E9-8CE8-DBB71708B105}" type="sibTrans" cxnId="{D8F02EDB-9E4E-4561-852C-0AF8C9F6C94A}">
      <dgm:prSet/>
      <dgm:spPr/>
      <dgm:t>
        <a:bodyPr/>
        <a:lstStyle/>
        <a:p>
          <a:endParaRPr lang="en-US"/>
        </a:p>
      </dgm:t>
    </dgm:pt>
    <dgm:pt modelId="{C82CC642-1F38-4440-94BB-11DD87CC17D0}">
      <dgm:prSet phldrT="[Text]"/>
      <dgm:spPr/>
      <dgm:t>
        <a:bodyPr/>
        <a:lstStyle/>
        <a:p>
          <a:r>
            <a:rPr lang="en-US" b="1" dirty="0" smtClean="0"/>
            <a:t>Voice</a:t>
          </a:r>
          <a:endParaRPr lang="en-US" b="1" dirty="0"/>
        </a:p>
      </dgm:t>
    </dgm:pt>
    <dgm:pt modelId="{DF030E6A-0149-4BFE-9BEE-D1ECB7576D91}" type="parTrans" cxnId="{9FADF422-23D5-4890-B917-0C13F2E7ABB7}">
      <dgm:prSet/>
      <dgm:spPr/>
      <dgm:t>
        <a:bodyPr/>
        <a:lstStyle/>
        <a:p>
          <a:endParaRPr lang="en-US"/>
        </a:p>
      </dgm:t>
    </dgm:pt>
    <dgm:pt modelId="{8DDD13E0-5C92-4D27-9A94-05D915DA6BB2}" type="sibTrans" cxnId="{9FADF422-23D5-4890-B917-0C13F2E7ABB7}">
      <dgm:prSet/>
      <dgm:spPr/>
      <dgm:t>
        <a:bodyPr/>
        <a:lstStyle/>
        <a:p>
          <a:endParaRPr lang="en-US"/>
        </a:p>
      </dgm:t>
    </dgm:pt>
    <dgm:pt modelId="{1E7D9FBE-0A67-40E4-84F7-3EBD02B2BFE6}">
      <dgm:prSet phldrT="[Text]"/>
      <dgm:spPr/>
      <dgm:t>
        <a:bodyPr/>
        <a:lstStyle/>
        <a:p>
          <a:r>
            <a:rPr lang="en-US" b="1" dirty="0" smtClean="0"/>
            <a:t>Neutrality</a:t>
          </a:r>
          <a:endParaRPr lang="en-US" b="1" dirty="0"/>
        </a:p>
      </dgm:t>
    </dgm:pt>
    <dgm:pt modelId="{DA617531-3993-4CD2-8D3E-695D32EFA79B}" type="parTrans" cxnId="{5E33AB0A-21D1-47CF-A948-F788C2030A99}">
      <dgm:prSet/>
      <dgm:spPr/>
      <dgm:t>
        <a:bodyPr/>
        <a:lstStyle/>
        <a:p>
          <a:endParaRPr lang="en-US"/>
        </a:p>
      </dgm:t>
    </dgm:pt>
    <dgm:pt modelId="{DFF2DBF1-1F07-4384-A478-CDFFC0F15DD7}" type="sibTrans" cxnId="{5E33AB0A-21D1-47CF-A948-F788C2030A99}">
      <dgm:prSet/>
      <dgm:spPr/>
      <dgm:t>
        <a:bodyPr/>
        <a:lstStyle/>
        <a:p>
          <a:endParaRPr lang="en-US"/>
        </a:p>
      </dgm:t>
    </dgm:pt>
    <dgm:pt modelId="{69A77397-BE4B-46D4-8CDD-924862D76A91}">
      <dgm:prSet phldrT="[Text]"/>
      <dgm:spPr/>
      <dgm:t>
        <a:bodyPr/>
        <a:lstStyle/>
        <a:p>
          <a:r>
            <a:rPr lang="en-US" b="1" dirty="0" smtClean="0"/>
            <a:t>Trust</a:t>
          </a:r>
          <a:endParaRPr lang="en-US" b="1" dirty="0"/>
        </a:p>
      </dgm:t>
    </dgm:pt>
    <dgm:pt modelId="{53C01A4B-C5BD-4026-A451-5BCC30011E03}" type="parTrans" cxnId="{4745FAD8-A97C-4BE1-8F0F-6D0DA2C9411A}">
      <dgm:prSet/>
      <dgm:spPr/>
      <dgm:t>
        <a:bodyPr/>
        <a:lstStyle/>
        <a:p>
          <a:endParaRPr lang="en-US"/>
        </a:p>
      </dgm:t>
    </dgm:pt>
    <dgm:pt modelId="{F1EFA756-D662-4AD2-BBCA-F838CE4C4120}" type="sibTrans" cxnId="{4745FAD8-A97C-4BE1-8F0F-6D0DA2C9411A}">
      <dgm:prSet/>
      <dgm:spPr/>
      <dgm:t>
        <a:bodyPr/>
        <a:lstStyle/>
        <a:p>
          <a:endParaRPr lang="en-US"/>
        </a:p>
      </dgm:t>
    </dgm:pt>
    <dgm:pt modelId="{B0365CB4-39B1-4FEB-B6D0-D00C803BA5BD}" type="pres">
      <dgm:prSet presAssocID="{B35AB56E-A428-41F4-A003-18B90FDFDCDB}" presName="composite" presStyleCnt="0">
        <dgm:presLayoutVars>
          <dgm:chMax val="1"/>
          <dgm:dir/>
          <dgm:resizeHandles val="exact"/>
        </dgm:presLayoutVars>
      </dgm:prSet>
      <dgm:spPr/>
      <dgm:t>
        <a:bodyPr/>
        <a:lstStyle/>
        <a:p>
          <a:endParaRPr lang="en-US"/>
        </a:p>
      </dgm:t>
    </dgm:pt>
    <dgm:pt modelId="{6B2E65C5-A2B3-476A-AE94-5BD1CC01CEF3}" type="pres">
      <dgm:prSet presAssocID="{B35AB56E-A428-41F4-A003-18B90FDFDCDB}" presName="radial" presStyleCnt="0">
        <dgm:presLayoutVars>
          <dgm:animLvl val="ctr"/>
        </dgm:presLayoutVars>
      </dgm:prSet>
      <dgm:spPr/>
    </dgm:pt>
    <dgm:pt modelId="{B333426C-6F83-4301-8EC2-662A6D8DB6A3}" type="pres">
      <dgm:prSet presAssocID="{1108FF75-D4F7-4E6D-B92C-9E042215A2FA}" presName="centerShape" presStyleLbl="vennNode1" presStyleIdx="0" presStyleCnt="5"/>
      <dgm:spPr/>
      <dgm:t>
        <a:bodyPr/>
        <a:lstStyle/>
        <a:p>
          <a:endParaRPr lang="en-US"/>
        </a:p>
      </dgm:t>
    </dgm:pt>
    <dgm:pt modelId="{D6949622-6360-48FF-9ED0-42DA71960D18}" type="pres">
      <dgm:prSet presAssocID="{76D1D36F-BE11-4B82-85A2-D6CD839CD991}" presName="node" presStyleLbl="vennNode1" presStyleIdx="1" presStyleCnt="5">
        <dgm:presLayoutVars>
          <dgm:bulletEnabled val="1"/>
        </dgm:presLayoutVars>
      </dgm:prSet>
      <dgm:spPr/>
      <dgm:t>
        <a:bodyPr/>
        <a:lstStyle/>
        <a:p>
          <a:endParaRPr lang="en-US"/>
        </a:p>
      </dgm:t>
    </dgm:pt>
    <dgm:pt modelId="{B9FE927B-96DD-4178-84D5-A7516905A415}" type="pres">
      <dgm:prSet presAssocID="{C82CC642-1F38-4440-94BB-11DD87CC17D0}" presName="node" presStyleLbl="vennNode1" presStyleIdx="2" presStyleCnt="5">
        <dgm:presLayoutVars>
          <dgm:bulletEnabled val="1"/>
        </dgm:presLayoutVars>
      </dgm:prSet>
      <dgm:spPr/>
      <dgm:t>
        <a:bodyPr/>
        <a:lstStyle/>
        <a:p>
          <a:endParaRPr lang="en-US"/>
        </a:p>
      </dgm:t>
    </dgm:pt>
    <dgm:pt modelId="{7EF4C028-568A-4832-9098-C799A1DE5055}" type="pres">
      <dgm:prSet presAssocID="{1E7D9FBE-0A67-40E4-84F7-3EBD02B2BFE6}" presName="node" presStyleLbl="vennNode1" presStyleIdx="3" presStyleCnt="5">
        <dgm:presLayoutVars>
          <dgm:bulletEnabled val="1"/>
        </dgm:presLayoutVars>
      </dgm:prSet>
      <dgm:spPr/>
      <dgm:t>
        <a:bodyPr/>
        <a:lstStyle/>
        <a:p>
          <a:endParaRPr lang="en-US"/>
        </a:p>
      </dgm:t>
    </dgm:pt>
    <dgm:pt modelId="{FF75361B-F42D-4461-9B0B-795821E4484A}" type="pres">
      <dgm:prSet presAssocID="{69A77397-BE4B-46D4-8CDD-924862D76A91}" presName="node" presStyleLbl="vennNode1" presStyleIdx="4" presStyleCnt="5">
        <dgm:presLayoutVars>
          <dgm:bulletEnabled val="1"/>
        </dgm:presLayoutVars>
      </dgm:prSet>
      <dgm:spPr/>
      <dgm:t>
        <a:bodyPr/>
        <a:lstStyle/>
        <a:p>
          <a:endParaRPr lang="en-US"/>
        </a:p>
      </dgm:t>
    </dgm:pt>
  </dgm:ptLst>
  <dgm:cxnLst>
    <dgm:cxn modelId="{0D1F88FF-5A4B-4F8D-B6D4-2B72F2A709C9}" type="presOf" srcId="{1E7D9FBE-0A67-40E4-84F7-3EBD02B2BFE6}" destId="{7EF4C028-568A-4832-9098-C799A1DE5055}" srcOrd="0" destOrd="0" presId="urn:microsoft.com/office/officeart/2005/8/layout/radial3"/>
    <dgm:cxn modelId="{268CDD61-3E24-4C7A-8F6E-A68435A6CAC1}" type="presOf" srcId="{76D1D36F-BE11-4B82-85A2-D6CD839CD991}" destId="{D6949622-6360-48FF-9ED0-42DA71960D18}" srcOrd="0" destOrd="0" presId="urn:microsoft.com/office/officeart/2005/8/layout/radial3"/>
    <dgm:cxn modelId="{A739A00D-840B-4B50-B1F1-D86465074072}" type="presOf" srcId="{C82CC642-1F38-4440-94BB-11DD87CC17D0}" destId="{B9FE927B-96DD-4178-84D5-A7516905A415}" srcOrd="0" destOrd="0" presId="urn:microsoft.com/office/officeart/2005/8/layout/radial3"/>
    <dgm:cxn modelId="{FD0F9BA2-46D7-4188-ADA1-D318711A8460}" type="presOf" srcId="{B35AB56E-A428-41F4-A003-18B90FDFDCDB}" destId="{B0365CB4-39B1-4FEB-B6D0-D00C803BA5BD}" srcOrd="0" destOrd="0" presId="urn:microsoft.com/office/officeart/2005/8/layout/radial3"/>
    <dgm:cxn modelId="{D8F02EDB-9E4E-4561-852C-0AF8C9F6C94A}" srcId="{1108FF75-D4F7-4E6D-B92C-9E042215A2FA}" destId="{76D1D36F-BE11-4B82-85A2-D6CD839CD991}" srcOrd="0" destOrd="0" parTransId="{8513CBC9-E129-4B30-8304-0F1EC89554DC}" sibTransId="{746E319D-FE48-48E9-8CE8-DBB71708B105}"/>
    <dgm:cxn modelId="{59B4F2DE-2D39-4A5F-9461-36ADD340A9E0}" type="presOf" srcId="{1108FF75-D4F7-4E6D-B92C-9E042215A2FA}" destId="{B333426C-6F83-4301-8EC2-662A6D8DB6A3}" srcOrd="0" destOrd="0" presId="urn:microsoft.com/office/officeart/2005/8/layout/radial3"/>
    <dgm:cxn modelId="{1EEE885C-E7F2-4C49-A3DF-D75CCE836F1F}" srcId="{B35AB56E-A428-41F4-A003-18B90FDFDCDB}" destId="{1108FF75-D4F7-4E6D-B92C-9E042215A2FA}" srcOrd="0" destOrd="0" parTransId="{7F988C30-5A70-45C2-9D3C-56D6751195D6}" sibTransId="{F9AEBC4F-4140-4FBC-9FEA-DF8CAD856BF7}"/>
    <dgm:cxn modelId="{5EAC8B9F-8B29-4678-A305-F0D998076210}" type="presOf" srcId="{69A77397-BE4B-46D4-8CDD-924862D76A91}" destId="{FF75361B-F42D-4461-9B0B-795821E4484A}" srcOrd="0" destOrd="0" presId="urn:microsoft.com/office/officeart/2005/8/layout/radial3"/>
    <dgm:cxn modelId="{5E33AB0A-21D1-47CF-A948-F788C2030A99}" srcId="{1108FF75-D4F7-4E6D-B92C-9E042215A2FA}" destId="{1E7D9FBE-0A67-40E4-84F7-3EBD02B2BFE6}" srcOrd="2" destOrd="0" parTransId="{DA617531-3993-4CD2-8D3E-695D32EFA79B}" sibTransId="{DFF2DBF1-1F07-4384-A478-CDFFC0F15DD7}"/>
    <dgm:cxn modelId="{4745FAD8-A97C-4BE1-8F0F-6D0DA2C9411A}" srcId="{1108FF75-D4F7-4E6D-B92C-9E042215A2FA}" destId="{69A77397-BE4B-46D4-8CDD-924862D76A91}" srcOrd="3" destOrd="0" parTransId="{53C01A4B-C5BD-4026-A451-5BCC30011E03}" sibTransId="{F1EFA756-D662-4AD2-BBCA-F838CE4C4120}"/>
    <dgm:cxn modelId="{9FADF422-23D5-4890-B917-0C13F2E7ABB7}" srcId="{1108FF75-D4F7-4E6D-B92C-9E042215A2FA}" destId="{C82CC642-1F38-4440-94BB-11DD87CC17D0}" srcOrd="1" destOrd="0" parTransId="{DF030E6A-0149-4BFE-9BEE-D1ECB7576D91}" sibTransId="{8DDD13E0-5C92-4D27-9A94-05D915DA6BB2}"/>
    <dgm:cxn modelId="{D5F03C0D-AABC-4A7B-A15F-6C6DB6D9BEE5}" type="presParOf" srcId="{B0365CB4-39B1-4FEB-B6D0-D00C803BA5BD}" destId="{6B2E65C5-A2B3-476A-AE94-5BD1CC01CEF3}" srcOrd="0" destOrd="0" presId="urn:microsoft.com/office/officeart/2005/8/layout/radial3"/>
    <dgm:cxn modelId="{76632D71-49F3-40FD-A102-F8017F30A8E8}" type="presParOf" srcId="{6B2E65C5-A2B3-476A-AE94-5BD1CC01CEF3}" destId="{B333426C-6F83-4301-8EC2-662A6D8DB6A3}" srcOrd="0" destOrd="0" presId="urn:microsoft.com/office/officeart/2005/8/layout/radial3"/>
    <dgm:cxn modelId="{AFBFB5F9-28D9-4826-9EBD-CFF78EA5DA86}" type="presParOf" srcId="{6B2E65C5-A2B3-476A-AE94-5BD1CC01CEF3}" destId="{D6949622-6360-48FF-9ED0-42DA71960D18}" srcOrd="1" destOrd="0" presId="urn:microsoft.com/office/officeart/2005/8/layout/radial3"/>
    <dgm:cxn modelId="{D56C3AF3-C463-4E8F-8CD3-FEA25107949C}" type="presParOf" srcId="{6B2E65C5-A2B3-476A-AE94-5BD1CC01CEF3}" destId="{B9FE927B-96DD-4178-84D5-A7516905A415}" srcOrd="2" destOrd="0" presId="urn:microsoft.com/office/officeart/2005/8/layout/radial3"/>
    <dgm:cxn modelId="{378B9BB7-21CA-4550-967F-9CF141492054}" type="presParOf" srcId="{6B2E65C5-A2B3-476A-AE94-5BD1CC01CEF3}" destId="{7EF4C028-568A-4832-9098-C799A1DE5055}" srcOrd="3" destOrd="0" presId="urn:microsoft.com/office/officeart/2005/8/layout/radial3"/>
    <dgm:cxn modelId="{00B6FC59-51A9-45CB-8BCA-37EC1D7DFE36}" type="presParOf" srcId="{6B2E65C5-A2B3-476A-AE94-5BD1CC01CEF3}" destId="{FF75361B-F42D-4461-9B0B-795821E4484A}" srcOrd="4" destOrd="0" presId="urn:microsoft.com/office/officeart/2005/8/layout/radial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D096C4-F0D0-4FED-B347-C42E01C11797}">
      <dsp:nvSpPr>
        <dsp:cNvPr id="0" name=""/>
        <dsp:cNvSpPr/>
      </dsp:nvSpPr>
      <dsp:spPr>
        <a:xfrm rot="10800000">
          <a:off x="990307" y="2501"/>
          <a:ext cx="3383218" cy="552575"/>
        </a:xfrm>
        <a:prstGeom prst="homePlat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3670" tIns="95250" rIns="177800" bIns="95250" numCol="1" spcCol="1270" anchor="ctr" anchorCtr="0">
          <a:noAutofit/>
        </a:bodyPr>
        <a:lstStyle/>
        <a:p>
          <a:pPr lvl="0" algn="ctr" defTabSz="1111250">
            <a:lnSpc>
              <a:spcPct val="90000"/>
            </a:lnSpc>
            <a:spcBef>
              <a:spcPct val="0"/>
            </a:spcBef>
            <a:spcAft>
              <a:spcPct val="35000"/>
            </a:spcAft>
          </a:pPr>
          <a:r>
            <a:rPr lang="en-US" sz="2500" b="1" kern="1200" dirty="0" smtClean="0">
              <a:solidFill>
                <a:schemeClr val="tx1"/>
              </a:solidFill>
            </a:rPr>
            <a:t>Be attentive</a:t>
          </a:r>
          <a:endParaRPr lang="en-US" sz="2500" b="1" kern="1200" dirty="0">
            <a:solidFill>
              <a:schemeClr val="tx1"/>
            </a:solidFill>
          </a:endParaRPr>
        </a:p>
      </dsp:txBody>
      <dsp:txXfrm rot="10800000">
        <a:off x="1128451" y="2501"/>
        <a:ext cx="3245074" cy="552575"/>
      </dsp:txXfrm>
    </dsp:sp>
    <dsp:sp modelId="{A2256967-8D71-45A6-9D8B-518DA2C49282}">
      <dsp:nvSpPr>
        <dsp:cNvPr id="0" name=""/>
        <dsp:cNvSpPr/>
      </dsp:nvSpPr>
      <dsp:spPr>
        <a:xfrm>
          <a:off x="714020" y="2501"/>
          <a:ext cx="552575" cy="552575"/>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5000" r="-1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E673F41-4924-40C0-97CC-F46D333C6C48}">
      <dsp:nvSpPr>
        <dsp:cNvPr id="0" name=""/>
        <dsp:cNvSpPr/>
      </dsp:nvSpPr>
      <dsp:spPr>
        <a:xfrm rot="10800000">
          <a:off x="990307" y="720024"/>
          <a:ext cx="3383218" cy="552575"/>
        </a:xfrm>
        <a:prstGeom prst="homePlate">
          <a:avLst/>
        </a:prstGeom>
        <a:solidFill>
          <a:schemeClr val="accent4">
            <a:hueOff val="2598923"/>
            <a:satOff val="-11992"/>
            <a:lumOff val="4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3670" tIns="95250" rIns="177800" bIns="95250" numCol="1" spcCol="1270" anchor="ctr" anchorCtr="0">
          <a:noAutofit/>
        </a:bodyPr>
        <a:lstStyle/>
        <a:p>
          <a:pPr lvl="0" algn="ctr" defTabSz="1111250">
            <a:lnSpc>
              <a:spcPct val="90000"/>
            </a:lnSpc>
            <a:spcBef>
              <a:spcPct val="0"/>
            </a:spcBef>
            <a:spcAft>
              <a:spcPct val="35000"/>
            </a:spcAft>
          </a:pPr>
          <a:r>
            <a:rPr lang="en-US" sz="2500" b="1" kern="1200" dirty="0" smtClean="0">
              <a:solidFill>
                <a:schemeClr val="tx1"/>
              </a:solidFill>
            </a:rPr>
            <a:t>Ask questions</a:t>
          </a:r>
          <a:endParaRPr lang="en-US" sz="2500" b="1" kern="1200" dirty="0">
            <a:solidFill>
              <a:schemeClr val="tx1"/>
            </a:solidFill>
          </a:endParaRPr>
        </a:p>
      </dsp:txBody>
      <dsp:txXfrm rot="10800000">
        <a:off x="1128451" y="720024"/>
        <a:ext cx="3245074" cy="552575"/>
      </dsp:txXfrm>
    </dsp:sp>
    <dsp:sp modelId="{98E38CE4-B89C-4D39-BDD3-592A7E30F10E}">
      <dsp:nvSpPr>
        <dsp:cNvPr id="0" name=""/>
        <dsp:cNvSpPr/>
      </dsp:nvSpPr>
      <dsp:spPr>
        <a:xfrm>
          <a:off x="714020" y="720024"/>
          <a:ext cx="552575" cy="552575"/>
        </a:xfrm>
        <a:prstGeom prst="ellipse">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C9DA950-A13A-493A-B5F6-58C2C317B08D}">
      <dsp:nvSpPr>
        <dsp:cNvPr id="0" name=""/>
        <dsp:cNvSpPr/>
      </dsp:nvSpPr>
      <dsp:spPr>
        <a:xfrm rot="10800000">
          <a:off x="990307" y="1437547"/>
          <a:ext cx="3383218" cy="552575"/>
        </a:xfrm>
        <a:prstGeom prst="homePlate">
          <a:avLst/>
        </a:prstGeom>
        <a:solidFill>
          <a:schemeClr val="accent4">
            <a:hueOff val="5197846"/>
            <a:satOff val="-23984"/>
            <a:lumOff val="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3670" tIns="95250" rIns="177800" bIns="95250" numCol="1" spcCol="1270" anchor="ctr" anchorCtr="0">
          <a:noAutofit/>
        </a:bodyPr>
        <a:lstStyle/>
        <a:p>
          <a:pPr lvl="0" algn="ctr" defTabSz="1111250">
            <a:lnSpc>
              <a:spcPct val="90000"/>
            </a:lnSpc>
            <a:spcBef>
              <a:spcPct val="0"/>
            </a:spcBef>
            <a:spcAft>
              <a:spcPct val="35000"/>
            </a:spcAft>
          </a:pPr>
          <a:r>
            <a:rPr lang="en-US" sz="2500" b="1" kern="1200" dirty="0" smtClean="0">
              <a:solidFill>
                <a:schemeClr val="tx1"/>
              </a:solidFill>
            </a:rPr>
            <a:t>Get clarification</a:t>
          </a:r>
          <a:endParaRPr lang="en-US" sz="2500" b="1" kern="1200" dirty="0">
            <a:solidFill>
              <a:schemeClr val="tx1"/>
            </a:solidFill>
          </a:endParaRPr>
        </a:p>
      </dsp:txBody>
      <dsp:txXfrm rot="10800000">
        <a:off x="1128451" y="1437547"/>
        <a:ext cx="3245074" cy="552575"/>
      </dsp:txXfrm>
    </dsp:sp>
    <dsp:sp modelId="{96F3567F-52A6-457A-9A43-05FC2A0D98F8}">
      <dsp:nvSpPr>
        <dsp:cNvPr id="0" name=""/>
        <dsp:cNvSpPr/>
      </dsp:nvSpPr>
      <dsp:spPr>
        <a:xfrm>
          <a:off x="714020" y="1437547"/>
          <a:ext cx="552575" cy="552575"/>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1000" r="-1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8666E77-F64A-4B9D-B273-AB6B5B4DD81A}">
      <dsp:nvSpPr>
        <dsp:cNvPr id="0" name=""/>
        <dsp:cNvSpPr/>
      </dsp:nvSpPr>
      <dsp:spPr>
        <a:xfrm rot="10800000">
          <a:off x="990307" y="2155070"/>
          <a:ext cx="3383218" cy="552575"/>
        </a:xfrm>
        <a:prstGeom prst="homePlate">
          <a:avLst/>
        </a:prstGeom>
        <a:solidFill>
          <a:schemeClr val="accent4">
            <a:hueOff val="7796769"/>
            <a:satOff val="-35976"/>
            <a:lumOff val="13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3670" tIns="95250" rIns="177800" bIns="95250" numCol="1" spcCol="1270" anchor="ctr" anchorCtr="0">
          <a:noAutofit/>
        </a:bodyPr>
        <a:lstStyle/>
        <a:p>
          <a:pPr lvl="0" algn="ctr" defTabSz="1111250">
            <a:lnSpc>
              <a:spcPct val="90000"/>
            </a:lnSpc>
            <a:spcBef>
              <a:spcPct val="0"/>
            </a:spcBef>
            <a:spcAft>
              <a:spcPct val="35000"/>
            </a:spcAft>
          </a:pPr>
          <a:r>
            <a:rPr lang="en-US" sz="2500" b="1" kern="1200" dirty="0" smtClean="0">
              <a:solidFill>
                <a:schemeClr val="tx1"/>
              </a:solidFill>
            </a:rPr>
            <a:t>Paraphrase</a:t>
          </a:r>
          <a:endParaRPr lang="en-US" sz="2500" b="1" kern="1200" dirty="0">
            <a:solidFill>
              <a:schemeClr val="tx1"/>
            </a:solidFill>
          </a:endParaRPr>
        </a:p>
      </dsp:txBody>
      <dsp:txXfrm rot="10800000">
        <a:off x="1128451" y="2155070"/>
        <a:ext cx="3245074" cy="552575"/>
      </dsp:txXfrm>
    </dsp:sp>
    <dsp:sp modelId="{6B4B6211-A865-45C2-AC63-B7F21BA372AE}">
      <dsp:nvSpPr>
        <dsp:cNvPr id="0" name=""/>
        <dsp:cNvSpPr/>
      </dsp:nvSpPr>
      <dsp:spPr>
        <a:xfrm>
          <a:off x="714020" y="2155070"/>
          <a:ext cx="552575" cy="552575"/>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9033093-A6E8-4978-A93A-FCFC1936D40E}">
      <dsp:nvSpPr>
        <dsp:cNvPr id="0" name=""/>
        <dsp:cNvSpPr/>
      </dsp:nvSpPr>
      <dsp:spPr>
        <a:xfrm rot="10800000">
          <a:off x="990307" y="2872593"/>
          <a:ext cx="3383218" cy="552575"/>
        </a:xfrm>
        <a:prstGeom prst="homePlate">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3670" tIns="95250" rIns="177800" bIns="95250" numCol="1" spcCol="1270" anchor="ctr" anchorCtr="0">
          <a:noAutofit/>
        </a:bodyPr>
        <a:lstStyle/>
        <a:p>
          <a:pPr lvl="0" algn="ctr" defTabSz="1111250">
            <a:lnSpc>
              <a:spcPct val="90000"/>
            </a:lnSpc>
            <a:spcBef>
              <a:spcPct val="0"/>
            </a:spcBef>
            <a:spcAft>
              <a:spcPct val="35000"/>
            </a:spcAft>
          </a:pPr>
          <a:r>
            <a:rPr lang="en-US" sz="2500" b="1" kern="1200" dirty="0" smtClean="0">
              <a:solidFill>
                <a:schemeClr val="tx1"/>
              </a:solidFill>
            </a:rPr>
            <a:t>Summarise</a:t>
          </a:r>
          <a:endParaRPr lang="en-US" sz="2500" b="1" kern="1200" dirty="0">
            <a:solidFill>
              <a:schemeClr val="tx1"/>
            </a:solidFill>
          </a:endParaRPr>
        </a:p>
      </dsp:txBody>
      <dsp:txXfrm rot="10800000">
        <a:off x="1128451" y="2872593"/>
        <a:ext cx="3245074" cy="552575"/>
      </dsp:txXfrm>
    </dsp:sp>
    <dsp:sp modelId="{6C036E5B-47BD-48C8-96B2-D7DA9E1B1C7D}">
      <dsp:nvSpPr>
        <dsp:cNvPr id="0" name=""/>
        <dsp:cNvSpPr/>
      </dsp:nvSpPr>
      <dsp:spPr>
        <a:xfrm>
          <a:off x="714020" y="2872593"/>
          <a:ext cx="552575" cy="552575"/>
        </a:xfrm>
        <a:prstGeom prst="ellipse">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t="-4000" b="-4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762904-45A5-477F-A4A6-41040CF9ACB4}">
      <dsp:nvSpPr>
        <dsp:cNvPr id="0" name=""/>
        <dsp:cNvSpPr/>
      </dsp:nvSpPr>
      <dsp:spPr>
        <a:xfrm>
          <a:off x="4064000" y="816832"/>
          <a:ext cx="171375" cy="750788"/>
        </a:xfrm>
        <a:custGeom>
          <a:avLst/>
          <a:gdLst/>
          <a:ahLst/>
          <a:cxnLst/>
          <a:rect l="0" t="0" r="0" b="0"/>
          <a:pathLst>
            <a:path>
              <a:moveTo>
                <a:pt x="0" y="0"/>
              </a:moveTo>
              <a:lnTo>
                <a:pt x="0" y="750788"/>
              </a:lnTo>
              <a:lnTo>
                <a:pt x="171375" y="75078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9A976CE-EBEA-4322-B8EF-AA78FBE624A9}">
      <dsp:nvSpPr>
        <dsp:cNvPr id="0" name=""/>
        <dsp:cNvSpPr/>
      </dsp:nvSpPr>
      <dsp:spPr>
        <a:xfrm>
          <a:off x="3892624" y="816832"/>
          <a:ext cx="171375" cy="750788"/>
        </a:xfrm>
        <a:custGeom>
          <a:avLst/>
          <a:gdLst/>
          <a:ahLst/>
          <a:cxnLst/>
          <a:rect l="0" t="0" r="0" b="0"/>
          <a:pathLst>
            <a:path>
              <a:moveTo>
                <a:pt x="171375" y="0"/>
              </a:moveTo>
              <a:lnTo>
                <a:pt x="171375" y="750788"/>
              </a:lnTo>
              <a:lnTo>
                <a:pt x="0" y="75078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F805CBF-8515-4655-8342-5D843FF5FB87}">
      <dsp:nvSpPr>
        <dsp:cNvPr id="0" name=""/>
        <dsp:cNvSpPr/>
      </dsp:nvSpPr>
      <dsp:spPr>
        <a:xfrm>
          <a:off x="4064000" y="816832"/>
          <a:ext cx="2962349" cy="1501576"/>
        </a:xfrm>
        <a:custGeom>
          <a:avLst/>
          <a:gdLst/>
          <a:ahLst/>
          <a:cxnLst/>
          <a:rect l="0" t="0" r="0" b="0"/>
          <a:pathLst>
            <a:path>
              <a:moveTo>
                <a:pt x="0" y="0"/>
              </a:moveTo>
              <a:lnTo>
                <a:pt x="0" y="1330200"/>
              </a:lnTo>
              <a:lnTo>
                <a:pt x="2962349" y="1330200"/>
              </a:lnTo>
              <a:lnTo>
                <a:pt x="2962349" y="1501576"/>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121ED63-83AE-4749-A308-5913B0CD1E5A}">
      <dsp:nvSpPr>
        <dsp:cNvPr id="0" name=""/>
        <dsp:cNvSpPr/>
      </dsp:nvSpPr>
      <dsp:spPr>
        <a:xfrm>
          <a:off x="4064000" y="816832"/>
          <a:ext cx="987449" cy="1501576"/>
        </a:xfrm>
        <a:custGeom>
          <a:avLst/>
          <a:gdLst/>
          <a:ahLst/>
          <a:cxnLst/>
          <a:rect l="0" t="0" r="0" b="0"/>
          <a:pathLst>
            <a:path>
              <a:moveTo>
                <a:pt x="0" y="0"/>
              </a:moveTo>
              <a:lnTo>
                <a:pt x="0" y="1330200"/>
              </a:lnTo>
              <a:lnTo>
                <a:pt x="987449" y="1330200"/>
              </a:lnTo>
              <a:lnTo>
                <a:pt x="987449" y="1501576"/>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F9E0756-1CE1-476A-BF86-0D17FF374D08}">
      <dsp:nvSpPr>
        <dsp:cNvPr id="0" name=""/>
        <dsp:cNvSpPr/>
      </dsp:nvSpPr>
      <dsp:spPr>
        <a:xfrm>
          <a:off x="3076550" y="816832"/>
          <a:ext cx="987449" cy="1501576"/>
        </a:xfrm>
        <a:custGeom>
          <a:avLst/>
          <a:gdLst/>
          <a:ahLst/>
          <a:cxnLst/>
          <a:rect l="0" t="0" r="0" b="0"/>
          <a:pathLst>
            <a:path>
              <a:moveTo>
                <a:pt x="987449" y="0"/>
              </a:moveTo>
              <a:lnTo>
                <a:pt x="987449" y="1330200"/>
              </a:lnTo>
              <a:lnTo>
                <a:pt x="0" y="1330200"/>
              </a:lnTo>
              <a:lnTo>
                <a:pt x="0" y="1501576"/>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CC332C2-7174-465E-A943-510A443A836A}">
      <dsp:nvSpPr>
        <dsp:cNvPr id="0" name=""/>
        <dsp:cNvSpPr/>
      </dsp:nvSpPr>
      <dsp:spPr>
        <a:xfrm>
          <a:off x="1101650" y="816832"/>
          <a:ext cx="2962349" cy="1501576"/>
        </a:xfrm>
        <a:custGeom>
          <a:avLst/>
          <a:gdLst/>
          <a:ahLst/>
          <a:cxnLst/>
          <a:rect l="0" t="0" r="0" b="0"/>
          <a:pathLst>
            <a:path>
              <a:moveTo>
                <a:pt x="2962349" y="0"/>
              </a:moveTo>
              <a:lnTo>
                <a:pt x="2962349" y="1330200"/>
              </a:lnTo>
              <a:lnTo>
                <a:pt x="0" y="1330200"/>
              </a:lnTo>
              <a:lnTo>
                <a:pt x="0" y="1501576"/>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84901A8-D0FD-4742-B6F6-62BACCB9B955}">
      <dsp:nvSpPr>
        <dsp:cNvPr id="0" name=""/>
        <dsp:cNvSpPr/>
      </dsp:nvSpPr>
      <dsp:spPr>
        <a:xfrm>
          <a:off x="3247925" y="758"/>
          <a:ext cx="1632148" cy="816074"/>
        </a:xfrm>
        <a:prstGeom prst="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1155700">
            <a:lnSpc>
              <a:spcPct val="90000"/>
            </a:lnSpc>
            <a:spcBef>
              <a:spcPct val="0"/>
            </a:spcBef>
            <a:spcAft>
              <a:spcPct val="35000"/>
            </a:spcAft>
          </a:pPr>
          <a:r>
            <a:rPr lang="en-US" sz="2600" b="1" kern="1200" dirty="0" smtClean="0"/>
            <a:t>Smoking</a:t>
          </a:r>
          <a:endParaRPr lang="en-US" sz="2600" b="1" kern="1200" dirty="0"/>
        </a:p>
      </dsp:txBody>
      <dsp:txXfrm>
        <a:off x="3247925" y="758"/>
        <a:ext cx="1632148" cy="816074"/>
      </dsp:txXfrm>
    </dsp:sp>
    <dsp:sp modelId="{39FC0A7E-6F82-49B8-B296-D82928B6451C}">
      <dsp:nvSpPr>
        <dsp:cNvPr id="0" name=""/>
        <dsp:cNvSpPr/>
      </dsp:nvSpPr>
      <dsp:spPr>
        <a:xfrm>
          <a:off x="285576" y="2318409"/>
          <a:ext cx="1632148" cy="816074"/>
        </a:xfrm>
        <a:prstGeom prst="rect">
          <a:avLst/>
        </a:prstGeom>
        <a:solidFill>
          <a:srgbClr val="0099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1155700">
            <a:lnSpc>
              <a:spcPct val="90000"/>
            </a:lnSpc>
            <a:spcBef>
              <a:spcPct val="0"/>
            </a:spcBef>
            <a:spcAft>
              <a:spcPct val="35000"/>
            </a:spcAft>
          </a:pPr>
          <a:r>
            <a:rPr lang="en-US" sz="2600" kern="1200" dirty="0" smtClean="0"/>
            <a:t>Change a belief/value</a:t>
          </a:r>
          <a:endParaRPr lang="en-US" sz="2600" kern="1200" dirty="0"/>
        </a:p>
      </dsp:txBody>
      <dsp:txXfrm>
        <a:off x="285576" y="2318409"/>
        <a:ext cx="1632148" cy="816074"/>
      </dsp:txXfrm>
    </dsp:sp>
    <dsp:sp modelId="{DF79F91A-86D6-4397-8B37-8B40DDBA7118}">
      <dsp:nvSpPr>
        <dsp:cNvPr id="0" name=""/>
        <dsp:cNvSpPr/>
      </dsp:nvSpPr>
      <dsp:spPr>
        <a:xfrm>
          <a:off x="2260475" y="2318409"/>
          <a:ext cx="1632148" cy="816074"/>
        </a:xfrm>
        <a:prstGeom prst="rect">
          <a:avLst/>
        </a:prstGeom>
        <a:solidFill>
          <a:srgbClr val="0099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1155700">
            <a:lnSpc>
              <a:spcPct val="90000"/>
            </a:lnSpc>
            <a:spcBef>
              <a:spcPct val="0"/>
            </a:spcBef>
            <a:spcAft>
              <a:spcPct val="35000"/>
            </a:spcAft>
          </a:pPr>
          <a:r>
            <a:rPr lang="en-US" sz="2600" kern="1200" dirty="0" smtClean="0"/>
            <a:t>Change a behaviour</a:t>
          </a:r>
          <a:endParaRPr lang="en-US" sz="2600" kern="1200" dirty="0"/>
        </a:p>
      </dsp:txBody>
      <dsp:txXfrm>
        <a:off x="2260475" y="2318409"/>
        <a:ext cx="1632148" cy="816074"/>
      </dsp:txXfrm>
    </dsp:sp>
    <dsp:sp modelId="{3408D844-1D3B-4E61-914E-79F403E03D1B}">
      <dsp:nvSpPr>
        <dsp:cNvPr id="0" name=""/>
        <dsp:cNvSpPr/>
      </dsp:nvSpPr>
      <dsp:spPr>
        <a:xfrm>
          <a:off x="4235375" y="2318409"/>
          <a:ext cx="1632148" cy="816074"/>
        </a:xfrm>
        <a:prstGeom prst="rect">
          <a:avLst/>
        </a:prstGeom>
        <a:solidFill>
          <a:srgbClr val="0099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1155700">
            <a:lnSpc>
              <a:spcPct val="90000"/>
            </a:lnSpc>
            <a:spcBef>
              <a:spcPct val="0"/>
            </a:spcBef>
            <a:spcAft>
              <a:spcPct val="35000"/>
            </a:spcAft>
          </a:pPr>
          <a:r>
            <a:rPr lang="en-US" sz="2600" kern="1200" dirty="0" smtClean="0"/>
            <a:t>Rationalise</a:t>
          </a:r>
          <a:endParaRPr lang="en-US" sz="2600" kern="1200" dirty="0"/>
        </a:p>
      </dsp:txBody>
      <dsp:txXfrm>
        <a:off x="4235375" y="2318409"/>
        <a:ext cx="1632148" cy="816074"/>
      </dsp:txXfrm>
    </dsp:sp>
    <dsp:sp modelId="{DED39D33-74A3-4770-A233-7F054CED0F0C}">
      <dsp:nvSpPr>
        <dsp:cNvPr id="0" name=""/>
        <dsp:cNvSpPr/>
      </dsp:nvSpPr>
      <dsp:spPr>
        <a:xfrm>
          <a:off x="6210275" y="2318409"/>
          <a:ext cx="1632148" cy="816074"/>
        </a:xfrm>
        <a:prstGeom prst="rect">
          <a:avLst/>
        </a:prstGeom>
        <a:solidFill>
          <a:srgbClr val="0099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1155700">
            <a:lnSpc>
              <a:spcPct val="90000"/>
            </a:lnSpc>
            <a:spcBef>
              <a:spcPct val="0"/>
            </a:spcBef>
            <a:spcAft>
              <a:spcPct val="35000"/>
            </a:spcAft>
          </a:pPr>
          <a:r>
            <a:rPr lang="en-US" sz="2600" kern="1200" dirty="0" smtClean="0"/>
            <a:t>Trivialise</a:t>
          </a:r>
          <a:endParaRPr lang="en-US" sz="2600" kern="1200" dirty="0"/>
        </a:p>
      </dsp:txBody>
      <dsp:txXfrm>
        <a:off x="6210275" y="2318409"/>
        <a:ext cx="1632148" cy="816074"/>
      </dsp:txXfrm>
    </dsp:sp>
    <dsp:sp modelId="{C02D8FF1-8278-4F95-AD72-32C29605FF44}">
      <dsp:nvSpPr>
        <dsp:cNvPr id="0" name=""/>
        <dsp:cNvSpPr/>
      </dsp:nvSpPr>
      <dsp:spPr>
        <a:xfrm>
          <a:off x="2260475" y="1159583"/>
          <a:ext cx="1632148" cy="816074"/>
        </a:xfrm>
        <a:prstGeom prst="rect">
          <a:avLst/>
        </a:prstGeom>
        <a:solidFill>
          <a:srgbClr val="002060"/>
        </a:solidFill>
        <a:ln w="12700" cap="flat" cmpd="sng" algn="ctr">
          <a:solidFill>
            <a:schemeClr val="l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1155700">
            <a:lnSpc>
              <a:spcPct val="90000"/>
            </a:lnSpc>
            <a:spcBef>
              <a:spcPct val="0"/>
            </a:spcBef>
            <a:spcAft>
              <a:spcPct val="35000"/>
            </a:spcAft>
          </a:pPr>
          <a:r>
            <a:rPr lang="en-US" sz="2600" kern="1200" dirty="0" smtClean="0"/>
            <a:t>I smoke regularly</a:t>
          </a:r>
          <a:endParaRPr lang="en-US" sz="2600" kern="1200" dirty="0"/>
        </a:p>
      </dsp:txBody>
      <dsp:txXfrm>
        <a:off x="2260475" y="1159583"/>
        <a:ext cx="1632148" cy="816074"/>
      </dsp:txXfrm>
    </dsp:sp>
    <dsp:sp modelId="{592B2386-9711-4D08-AB4B-6FE47AED0A1E}">
      <dsp:nvSpPr>
        <dsp:cNvPr id="0" name=""/>
        <dsp:cNvSpPr/>
      </dsp:nvSpPr>
      <dsp:spPr>
        <a:xfrm>
          <a:off x="4235375" y="1159583"/>
          <a:ext cx="1632148" cy="816074"/>
        </a:xfrm>
        <a:prstGeom prst="rect">
          <a:avLst/>
        </a:prstGeom>
        <a:solidFill>
          <a:srgbClr val="002060"/>
        </a:solidFill>
        <a:ln w="12700" cap="flat" cmpd="sng" algn="ctr">
          <a:solidFill>
            <a:schemeClr val="l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1155700">
            <a:lnSpc>
              <a:spcPct val="90000"/>
            </a:lnSpc>
            <a:spcBef>
              <a:spcPct val="0"/>
            </a:spcBef>
            <a:spcAft>
              <a:spcPct val="35000"/>
            </a:spcAft>
          </a:pPr>
          <a:r>
            <a:rPr lang="en-US" sz="2600" kern="1200" dirty="0" smtClean="0"/>
            <a:t>Smoking is unhealthy</a:t>
          </a:r>
          <a:endParaRPr lang="en-US" sz="2600" kern="1200" dirty="0"/>
        </a:p>
      </dsp:txBody>
      <dsp:txXfrm>
        <a:off x="4235375" y="1159583"/>
        <a:ext cx="1632148" cy="8160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33426C-6F83-4301-8EC2-662A6D8DB6A3}">
      <dsp:nvSpPr>
        <dsp:cNvPr id="0" name=""/>
        <dsp:cNvSpPr/>
      </dsp:nvSpPr>
      <dsp:spPr>
        <a:xfrm>
          <a:off x="1529134" y="998609"/>
          <a:ext cx="2487765" cy="2487765"/>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41910" tIns="41910" rIns="41910" bIns="41910" numCol="1" spcCol="1270" anchor="ctr" anchorCtr="0">
          <a:noAutofit/>
        </a:bodyPr>
        <a:lstStyle/>
        <a:p>
          <a:pPr lvl="0" algn="ctr" defTabSz="1466850">
            <a:lnSpc>
              <a:spcPct val="90000"/>
            </a:lnSpc>
            <a:spcBef>
              <a:spcPct val="0"/>
            </a:spcBef>
            <a:spcAft>
              <a:spcPct val="35000"/>
            </a:spcAft>
          </a:pPr>
          <a:r>
            <a:rPr lang="en-US" sz="3300" kern="1200" dirty="0" smtClean="0"/>
            <a:t>Achieving Fairness</a:t>
          </a:r>
          <a:endParaRPr lang="en-US" sz="3300" kern="1200" dirty="0"/>
        </a:p>
      </dsp:txBody>
      <dsp:txXfrm>
        <a:off x="1893459" y="1362934"/>
        <a:ext cx="1759115" cy="1759115"/>
      </dsp:txXfrm>
    </dsp:sp>
    <dsp:sp modelId="{D6949622-6360-48FF-9ED0-42DA71960D18}">
      <dsp:nvSpPr>
        <dsp:cNvPr id="0" name=""/>
        <dsp:cNvSpPr/>
      </dsp:nvSpPr>
      <dsp:spPr>
        <a:xfrm>
          <a:off x="2151076" y="444"/>
          <a:ext cx="1243882" cy="1243882"/>
        </a:xfrm>
        <a:prstGeom prst="ellipse">
          <a:avLst/>
        </a:prstGeom>
        <a:solidFill>
          <a:schemeClr val="accent3">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US" sz="1500" b="1" kern="1200" dirty="0" smtClean="0"/>
            <a:t>Respect</a:t>
          </a:r>
          <a:endParaRPr lang="en-US" sz="1500" b="1" kern="1200" dirty="0"/>
        </a:p>
      </dsp:txBody>
      <dsp:txXfrm>
        <a:off x="2333238" y="182606"/>
        <a:ext cx="879558" cy="879558"/>
      </dsp:txXfrm>
    </dsp:sp>
    <dsp:sp modelId="{B9FE927B-96DD-4178-84D5-A7516905A415}">
      <dsp:nvSpPr>
        <dsp:cNvPr id="0" name=""/>
        <dsp:cNvSpPr/>
      </dsp:nvSpPr>
      <dsp:spPr>
        <a:xfrm>
          <a:off x="3771183" y="1620551"/>
          <a:ext cx="1243882" cy="1243882"/>
        </a:xfrm>
        <a:prstGeom prst="ellipse">
          <a:avLst/>
        </a:prstGeom>
        <a:solidFill>
          <a:schemeClr val="accent4">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US" sz="1500" b="1" kern="1200" dirty="0" smtClean="0"/>
            <a:t>Voice</a:t>
          </a:r>
          <a:endParaRPr lang="en-US" sz="1500" b="1" kern="1200" dirty="0"/>
        </a:p>
      </dsp:txBody>
      <dsp:txXfrm>
        <a:off x="3953345" y="1802713"/>
        <a:ext cx="879558" cy="879558"/>
      </dsp:txXfrm>
    </dsp:sp>
    <dsp:sp modelId="{7EF4C028-568A-4832-9098-C799A1DE5055}">
      <dsp:nvSpPr>
        <dsp:cNvPr id="0" name=""/>
        <dsp:cNvSpPr/>
      </dsp:nvSpPr>
      <dsp:spPr>
        <a:xfrm>
          <a:off x="2151076" y="3240658"/>
          <a:ext cx="1243882" cy="1243882"/>
        </a:xfrm>
        <a:prstGeom prst="ellipse">
          <a:avLst/>
        </a:prstGeom>
        <a:solidFill>
          <a:schemeClr val="accent5">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US" sz="1500" b="1" kern="1200" dirty="0" smtClean="0"/>
            <a:t>Neutrality</a:t>
          </a:r>
          <a:endParaRPr lang="en-US" sz="1500" b="1" kern="1200" dirty="0"/>
        </a:p>
      </dsp:txBody>
      <dsp:txXfrm>
        <a:off x="2333238" y="3422820"/>
        <a:ext cx="879558" cy="879558"/>
      </dsp:txXfrm>
    </dsp:sp>
    <dsp:sp modelId="{FF75361B-F42D-4461-9B0B-795821E4484A}">
      <dsp:nvSpPr>
        <dsp:cNvPr id="0" name=""/>
        <dsp:cNvSpPr/>
      </dsp:nvSpPr>
      <dsp:spPr>
        <a:xfrm>
          <a:off x="530969" y="1620551"/>
          <a:ext cx="1243882" cy="1243882"/>
        </a:xfrm>
        <a:prstGeom prst="ellipse">
          <a:avLst/>
        </a:prstGeom>
        <a:solidFill>
          <a:schemeClr val="accent6">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US" sz="1500" b="1" kern="1200" dirty="0" smtClean="0"/>
            <a:t>Trust</a:t>
          </a:r>
          <a:endParaRPr lang="en-US" sz="1500" b="1" kern="1200" dirty="0"/>
        </a:p>
      </dsp:txBody>
      <dsp:txXfrm>
        <a:off x="713131" y="1802713"/>
        <a:ext cx="879558" cy="879558"/>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406A4F4-DEFB-4D76-A953-FF8CFA6E81FB}" type="datetimeFigureOut">
              <a:rPr lang="en-GB" smtClean="0"/>
              <a:t>26/03/2019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C1E95AB-AEBD-40C2-A8B8-2CE17A118359}" type="slidenum">
              <a:rPr lang="en-GB" smtClean="0"/>
              <a:t>‹#›</a:t>
            </a:fld>
            <a:endParaRPr lang="en-GB"/>
          </a:p>
        </p:txBody>
      </p:sp>
    </p:spTree>
    <p:extLst>
      <p:ext uri="{BB962C8B-B14F-4D97-AF65-F5344CB8AC3E}">
        <p14:creationId xmlns:p14="http://schemas.microsoft.com/office/powerpoint/2010/main" val="224582600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0665D1-C7EC-4542-86E3-4A9211DB734A}" type="datetimeFigureOut">
              <a:rPr lang="en-GB" smtClean="0"/>
              <a:t>26/03/2019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0607B7-E60F-41BA-A32F-D5FA7BBCADC7}" type="slidenum">
              <a:rPr lang="en-GB" smtClean="0"/>
              <a:t>‹#›</a:t>
            </a:fld>
            <a:endParaRPr lang="en-GB"/>
          </a:p>
        </p:txBody>
      </p:sp>
    </p:spTree>
    <p:extLst>
      <p:ext uri="{BB962C8B-B14F-4D97-AF65-F5344CB8AC3E}">
        <p14:creationId xmlns:p14="http://schemas.microsoft.com/office/powerpoint/2010/main" val="2934327946"/>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By the end of this lesson, you will be bale to:</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228600" lvl="0" indent="-228600">
              <a:lnSpc>
                <a:spcPct val="100000"/>
              </a:lnSpc>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Explain the importance of effective communication in policing</a:t>
            </a:r>
          </a:p>
          <a:p>
            <a:pPr marL="228600" lvl="0" indent="-228600">
              <a:lnSpc>
                <a:spcPct val="100000"/>
              </a:lnSpc>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Identify the barriers to communication</a:t>
            </a:r>
          </a:p>
          <a:p>
            <a:pPr marL="228600" lvl="0" indent="-228600">
              <a:lnSpc>
                <a:spcPct val="100000"/>
              </a:lnSpc>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Identify examples of Cognitive Dissonance</a:t>
            </a:r>
          </a:p>
          <a:p>
            <a:pPr marL="228600" lvl="0" indent="-228600">
              <a:lnSpc>
                <a:spcPct val="100000"/>
              </a:lnSpc>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Summarise the essential elements of communication and questioning</a:t>
            </a:r>
          </a:p>
          <a:p>
            <a:pPr marL="228600" indent="-228600">
              <a:lnSpc>
                <a:spcPct val="100000"/>
              </a:lnSpc>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Explain how communication styles can be adapted for different audiences </a:t>
            </a: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All of us are constantly in a state of giving and receiving communications. Problems arise when one does not receive, or understand, the message sent in the communication as it was intended, or when one subconsciously sends a nonverbal message that contradicts the spoken word. This session attempts to help understand the importance of good communications skills at work.</a:t>
            </a: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7F0607B7-E60F-41BA-A32F-D5FA7BBCADC7}" type="slidenum">
              <a:rPr lang="en-GB" smtClean="0"/>
              <a:t>1</a:t>
            </a:fld>
            <a:endParaRPr lang="en-GB"/>
          </a:p>
        </p:txBody>
      </p:sp>
    </p:spTree>
    <p:extLst>
      <p:ext uri="{BB962C8B-B14F-4D97-AF65-F5344CB8AC3E}">
        <p14:creationId xmlns:p14="http://schemas.microsoft.com/office/powerpoint/2010/main" val="2303756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Images to be used as a ‘Hook’ for the lesson</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Q. What</a:t>
            </a:r>
            <a:r>
              <a:rPr lang="en-GB" sz="1100" b="1" baseline="0" dirty="0" smtClean="0">
                <a:latin typeface="Arial" panose="020B0604020202020204" pitchFamily="34" charset="0"/>
                <a:cs typeface="Arial" panose="020B0604020202020204" pitchFamily="34" charset="0"/>
              </a:rPr>
              <a:t> do you see?</a:t>
            </a:r>
          </a:p>
          <a:p>
            <a:endParaRPr lang="en-GB" sz="1100" baseline="0" dirty="0" smtClean="0">
              <a:latin typeface="Arial" panose="020B0604020202020204" pitchFamily="34" charset="0"/>
              <a:cs typeface="Arial" panose="020B0604020202020204" pitchFamily="34" charset="0"/>
            </a:endParaRPr>
          </a:p>
          <a:p>
            <a:r>
              <a:rPr lang="en-GB" sz="1100" b="1" baseline="0" dirty="0" smtClean="0">
                <a:latin typeface="Arial" panose="020B0604020202020204" pitchFamily="34" charset="0"/>
                <a:cs typeface="Arial" panose="020B0604020202020204" pitchFamily="34" charset="0"/>
              </a:rPr>
              <a:t>Image 1 </a:t>
            </a:r>
            <a:r>
              <a:rPr lang="en-GB" sz="1100" baseline="0" dirty="0" smtClean="0">
                <a:latin typeface="Arial" panose="020B0604020202020204" pitchFamily="34" charset="0"/>
                <a:cs typeface="Arial" panose="020B0604020202020204" pitchFamily="34" charset="0"/>
              </a:rPr>
              <a:t>could be a young cowboy looking away whereas it could be an older cowboy (chin or nose respectively)</a:t>
            </a:r>
          </a:p>
          <a:p>
            <a:endParaRPr lang="en-GB" sz="1100" baseline="0" dirty="0" smtClean="0">
              <a:latin typeface="Arial" panose="020B0604020202020204" pitchFamily="34" charset="0"/>
              <a:cs typeface="Arial" panose="020B0604020202020204" pitchFamily="34" charset="0"/>
            </a:endParaRPr>
          </a:p>
          <a:p>
            <a:r>
              <a:rPr lang="en-GB" sz="1100" b="1" baseline="0" dirty="0" smtClean="0">
                <a:latin typeface="Arial" panose="020B0604020202020204" pitchFamily="34" charset="0"/>
                <a:cs typeface="Arial" panose="020B0604020202020204" pitchFamily="34" charset="0"/>
              </a:rPr>
              <a:t>Image 2 </a:t>
            </a:r>
            <a:r>
              <a:rPr lang="en-GB" sz="1100" baseline="0" dirty="0" smtClean="0">
                <a:latin typeface="Arial" panose="020B0604020202020204" pitchFamily="34" charset="0"/>
                <a:cs typeface="Arial" panose="020B0604020202020204" pitchFamily="34" charset="0"/>
              </a:rPr>
              <a:t>what are the 2 people in the foreground wearing?  The male is wearing the blue top and white jeans…….or not?</a:t>
            </a:r>
          </a:p>
          <a:p>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We see and interpret things differently and this can complicate communication. Things aren’t always what they seem – this is important for a police officer!</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F0607B7-E60F-41BA-A32F-D5FA7BBCADC7}" type="slidenum">
              <a:rPr lang="en-GB" smtClean="0"/>
              <a:t>2</a:t>
            </a:fld>
            <a:endParaRPr lang="en-GB"/>
          </a:p>
        </p:txBody>
      </p:sp>
    </p:spTree>
    <p:extLst>
      <p:ext uri="{BB962C8B-B14F-4D97-AF65-F5344CB8AC3E}">
        <p14:creationId xmlns:p14="http://schemas.microsoft.com/office/powerpoint/2010/main" val="20125109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Board blast 1: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Q. What are the 3 main methods we use to communicate?</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Verbal - </a:t>
            </a:r>
            <a:r>
              <a:rPr lang="en-GB" sz="1100" dirty="0" smtClean="0">
                <a:effectLst/>
                <a:latin typeface="Arial" panose="020B0604020202020204" pitchFamily="34" charset="0"/>
                <a:cs typeface="Arial" panose="020B0604020202020204" pitchFamily="34" charset="0"/>
              </a:rPr>
              <a:t>face-to-face, telephone, radio or television and other media</a:t>
            </a:r>
            <a:endPar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Non-verbal - </a:t>
            </a:r>
            <a:r>
              <a:rPr lang="en-GB" sz="1100" dirty="0" smtClean="0">
                <a:effectLst/>
                <a:latin typeface="Arial" panose="020B0604020202020204" pitchFamily="34" charset="0"/>
                <a:cs typeface="Arial" panose="020B0604020202020204" pitchFamily="34" charset="0"/>
              </a:rPr>
              <a:t>body language, gestures, how we dress or act, where we stand, and even our scent. There are many subtle ways that we communicate (perhaps even unintentionally) with others. For example, the tone of voice can give clues to mood or emotional state, whilst hand signals or gestures can add to a spoken message.</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Written - </a:t>
            </a:r>
            <a:r>
              <a:rPr lang="en-GB" sz="1100" dirty="0" smtClean="0">
                <a:effectLst/>
                <a:latin typeface="Arial" panose="020B0604020202020204" pitchFamily="34" charset="0"/>
                <a:cs typeface="Arial" panose="020B0604020202020204" pitchFamily="34" charset="0"/>
              </a:rPr>
              <a:t>letters, e-mails, social media, books, magazines, the Internet and other media</a:t>
            </a:r>
            <a:br>
              <a:rPr lang="en-GB" sz="1100" dirty="0" smtClean="0">
                <a:effectLst/>
                <a:latin typeface="Arial" panose="020B0604020202020204" pitchFamily="34" charset="0"/>
                <a:cs typeface="Arial" panose="020B0604020202020204" pitchFamily="34" charset="0"/>
              </a:rPr>
            </a:b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Each of these methods involve the communication process. </a:t>
            </a: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Trainer to show PPT slide and explain the model as follows: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Communication occurs when a sender expresses an emotion or a feeling, creates an idea, or senses the need to communicate.  </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kern="1200" dirty="0" smtClean="0">
                <a:solidFill>
                  <a:schemeClr val="tx1"/>
                </a:solidFill>
                <a:effectLst/>
                <a:latin typeface="Arial" panose="020B0604020202020204" pitchFamily="34" charset="0"/>
                <a:ea typeface="+mn-ea"/>
                <a:cs typeface="Arial" panose="020B0604020202020204" pitchFamily="34" charset="0"/>
              </a:rPr>
              <a:t>The</a:t>
            </a:r>
            <a:r>
              <a:rPr lang="en-GB" sz="1100" b="0" kern="1200" baseline="0" dirty="0" smtClean="0">
                <a:solidFill>
                  <a:schemeClr val="tx1"/>
                </a:solidFill>
                <a:effectLst/>
                <a:latin typeface="Arial" panose="020B0604020202020204" pitchFamily="34" charset="0"/>
                <a:ea typeface="+mn-ea"/>
                <a:cs typeface="Arial" panose="020B0604020202020204" pitchFamily="34" charset="0"/>
              </a:rPr>
              <a:t> </a:t>
            </a:r>
            <a:r>
              <a:rPr lang="en-GB" sz="1100" b="1" kern="1200" baseline="0" dirty="0" smtClean="0">
                <a:solidFill>
                  <a:schemeClr val="tx1"/>
                </a:solidFill>
                <a:effectLst/>
                <a:latin typeface="Arial" panose="020B0604020202020204" pitchFamily="34" charset="0"/>
                <a:ea typeface="+mn-ea"/>
                <a:cs typeface="Arial" panose="020B0604020202020204" pitchFamily="34" charset="0"/>
              </a:rPr>
              <a:t>s</a:t>
            </a:r>
            <a:r>
              <a:rPr lang="en-GB" sz="1100" b="1" kern="1200" dirty="0" smtClean="0">
                <a:solidFill>
                  <a:schemeClr val="tx1"/>
                </a:solidFill>
                <a:effectLst/>
                <a:latin typeface="Arial" panose="020B0604020202020204" pitchFamily="34" charset="0"/>
                <a:ea typeface="+mn-ea"/>
                <a:cs typeface="Arial" panose="020B0604020202020204" pitchFamily="34" charset="0"/>
              </a:rPr>
              <a:t>ender</a:t>
            </a:r>
            <a:r>
              <a:rPr lang="en-GB" sz="1100" b="0" kern="1200" dirty="0" smtClean="0">
                <a:solidFill>
                  <a:schemeClr val="tx1"/>
                </a:solidFill>
                <a:effectLst/>
                <a:latin typeface="Arial" panose="020B0604020202020204" pitchFamily="34" charset="0"/>
                <a:ea typeface="+mn-ea"/>
                <a:cs typeface="Arial" panose="020B0604020202020204" pitchFamily="34" charset="0"/>
              </a:rPr>
              <a:t> has</a:t>
            </a:r>
            <a:r>
              <a:rPr lang="en-GB" sz="1100" b="0" kern="1200" baseline="0" dirty="0" smtClean="0">
                <a:solidFill>
                  <a:schemeClr val="tx1"/>
                </a:solidFill>
                <a:effectLst/>
                <a:latin typeface="Arial" panose="020B0604020202020204" pitchFamily="34" charset="0"/>
                <a:ea typeface="+mn-ea"/>
                <a:cs typeface="Arial" panose="020B0604020202020204" pitchFamily="34" charset="0"/>
              </a:rPr>
              <a:t> a message, which they </a:t>
            </a:r>
            <a:r>
              <a:rPr lang="en-GB" sz="1100" b="1" kern="1200" dirty="0" smtClean="0">
                <a:solidFill>
                  <a:schemeClr val="tx1"/>
                </a:solidFill>
                <a:effectLst/>
                <a:latin typeface="Arial" panose="020B0604020202020204" pitchFamily="34" charset="0"/>
                <a:ea typeface="+mn-ea"/>
                <a:cs typeface="Arial" panose="020B0604020202020204" pitchFamily="34" charset="0"/>
              </a:rPr>
              <a:t>encode </a:t>
            </a:r>
            <a:r>
              <a:rPr lang="en-GB" sz="1100" b="0" kern="1200" dirty="0" smtClean="0">
                <a:solidFill>
                  <a:schemeClr val="tx1"/>
                </a:solidFill>
                <a:effectLst/>
                <a:latin typeface="Arial" panose="020B0604020202020204" pitchFamily="34" charset="0"/>
                <a:ea typeface="+mn-ea"/>
                <a:cs typeface="Arial" panose="020B0604020202020204" pitchFamily="34" charset="0"/>
              </a:rPr>
              <a:t>(i.e. decides what to send</a:t>
            </a:r>
            <a:r>
              <a:rPr lang="en-GB" sz="1100" b="0" kern="1200" baseline="0" dirty="0" smtClean="0">
                <a:solidFill>
                  <a:schemeClr val="tx1"/>
                </a:solidFill>
                <a:effectLst/>
                <a:latin typeface="Arial" panose="020B0604020202020204" pitchFamily="34" charset="0"/>
                <a:ea typeface="+mn-ea"/>
                <a:cs typeface="Arial" panose="020B0604020202020204" pitchFamily="34" charset="0"/>
              </a:rPr>
              <a:t> – words, pictures etc.</a:t>
            </a:r>
            <a:r>
              <a:rPr lang="en-GB" sz="1100" b="0" kern="1200" dirty="0" smtClean="0">
                <a:solidFill>
                  <a:schemeClr val="tx1"/>
                </a:solidFill>
                <a:effectLst/>
                <a:latin typeface="Arial" panose="020B0604020202020204" pitchFamily="34" charset="0"/>
                <a:ea typeface="+mn-ea"/>
                <a:cs typeface="Arial" panose="020B0604020202020204" pitchFamily="34" charset="0"/>
              </a:rPr>
              <a:t> </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kern="1200" dirty="0" smtClean="0">
                <a:solidFill>
                  <a:schemeClr val="tx1"/>
                </a:solidFill>
                <a:effectLst/>
                <a:latin typeface="Arial" panose="020B0604020202020204" pitchFamily="34" charset="0"/>
                <a:ea typeface="+mn-ea"/>
                <a:cs typeface="Arial" panose="020B0604020202020204" pitchFamily="34" charset="0"/>
              </a:rPr>
              <a:t>The</a:t>
            </a:r>
            <a:r>
              <a:rPr lang="en-GB" sz="1100" b="0" kern="1200" baseline="0" dirty="0" smtClean="0">
                <a:solidFill>
                  <a:schemeClr val="tx1"/>
                </a:solidFill>
                <a:effectLst/>
                <a:latin typeface="Arial" panose="020B0604020202020204" pitchFamily="34" charset="0"/>
                <a:ea typeface="+mn-ea"/>
                <a:cs typeface="Arial" panose="020B0604020202020204" pitchFamily="34" charset="0"/>
              </a:rPr>
              <a:t>y then decide which </a:t>
            </a:r>
            <a:r>
              <a:rPr lang="en-GB" sz="1100" b="1" kern="1200" baseline="0" dirty="0" smtClean="0">
                <a:solidFill>
                  <a:schemeClr val="tx1"/>
                </a:solidFill>
                <a:effectLst/>
                <a:latin typeface="Arial" panose="020B0604020202020204" pitchFamily="34" charset="0"/>
                <a:ea typeface="+mn-ea"/>
                <a:cs typeface="Arial" panose="020B0604020202020204" pitchFamily="34" charset="0"/>
              </a:rPr>
              <a:t>c</a:t>
            </a:r>
            <a:r>
              <a:rPr lang="en-GB" sz="1100" b="1" kern="1200" dirty="0" smtClean="0">
                <a:solidFill>
                  <a:schemeClr val="tx1"/>
                </a:solidFill>
                <a:effectLst/>
                <a:latin typeface="Arial" panose="020B0604020202020204" pitchFamily="34" charset="0"/>
                <a:ea typeface="+mn-ea"/>
                <a:cs typeface="Arial" panose="020B0604020202020204" pitchFamily="34" charset="0"/>
              </a:rPr>
              <a:t>ommunication channel </a:t>
            </a:r>
            <a:r>
              <a:rPr lang="en-GB" sz="1100" b="0" kern="1200" dirty="0" smtClean="0">
                <a:solidFill>
                  <a:schemeClr val="tx1"/>
                </a:solidFill>
                <a:effectLst/>
                <a:latin typeface="Arial" panose="020B0604020202020204" pitchFamily="34" charset="0"/>
                <a:ea typeface="+mn-ea"/>
                <a:cs typeface="Arial" panose="020B0604020202020204" pitchFamily="34" charset="0"/>
              </a:rPr>
              <a:t>is</a:t>
            </a:r>
            <a:r>
              <a:rPr lang="en-GB" sz="1100" b="0" kern="1200" baseline="0" dirty="0" smtClean="0">
                <a:solidFill>
                  <a:schemeClr val="tx1"/>
                </a:solidFill>
                <a:effectLst/>
                <a:latin typeface="Arial" panose="020B0604020202020204" pitchFamily="34" charset="0"/>
                <a:ea typeface="+mn-ea"/>
                <a:cs typeface="Arial" panose="020B0604020202020204" pitchFamily="34" charset="0"/>
              </a:rPr>
              <a:t> the best method to send the message through </a:t>
            </a:r>
            <a:r>
              <a:rPr lang="en-GB" sz="1100" b="0" kern="1200" dirty="0" smtClean="0">
                <a:solidFill>
                  <a:schemeClr val="tx1"/>
                </a:solidFill>
                <a:effectLst/>
                <a:latin typeface="Arial" panose="020B0604020202020204" pitchFamily="34" charset="0"/>
                <a:ea typeface="+mn-ea"/>
                <a:cs typeface="Arial" panose="020B0604020202020204" pitchFamily="34" charset="0"/>
              </a:rPr>
              <a:t>receiver (e.g.</a:t>
            </a:r>
            <a:r>
              <a:rPr lang="en-GB" sz="1100" b="0" kern="1200" baseline="0" dirty="0" smtClean="0">
                <a:solidFill>
                  <a:schemeClr val="tx1"/>
                </a:solidFill>
                <a:effectLst/>
                <a:latin typeface="Arial" panose="020B0604020202020204" pitchFamily="34" charset="0"/>
                <a:ea typeface="+mn-ea"/>
                <a:cs typeface="Arial" panose="020B0604020202020204" pitchFamily="34" charset="0"/>
              </a:rPr>
              <a:t> letter, email, phone etc.</a:t>
            </a:r>
            <a:r>
              <a:rPr lang="en-GB" sz="1100" b="0" kern="1200" dirty="0" smtClean="0">
                <a:solidFill>
                  <a:schemeClr val="tx1"/>
                </a:solidFill>
                <a:effectLst/>
                <a:latin typeface="Arial" panose="020B0604020202020204" pitchFamily="34" charset="0"/>
                <a:ea typeface="+mn-ea"/>
                <a:cs typeface="Arial" panose="020B0604020202020204" pitchFamily="34" charset="0"/>
              </a:rPr>
              <a:t>) </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kern="1200" dirty="0" smtClean="0">
                <a:solidFill>
                  <a:schemeClr val="tx1"/>
                </a:solidFill>
                <a:effectLst/>
                <a:latin typeface="Arial" panose="020B0604020202020204" pitchFamily="34" charset="0"/>
                <a:ea typeface="+mn-ea"/>
                <a:cs typeface="Arial" panose="020B0604020202020204" pitchFamily="34" charset="0"/>
              </a:rPr>
              <a:t>The </a:t>
            </a:r>
            <a:r>
              <a:rPr lang="en-GB" sz="1100" b="1" kern="1200" dirty="0" smtClean="0">
                <a:solidFill>
                  <a:schemeClr val="tx1"/>
                </a:solidFill>
                <a:effectLst/>
                <a:latin typeface="Arial" panose="020B0604020202020204" pitchFamily="34" charset="0"/>
                <a:ea typeface="+mn-ea"/>
                <a:cs typeface="Arial" panose="020B0604020202020204" pitchFamily="34" charset="0"/>
              </a:rPr>
              <a:t>receiver</a:t>
            </a:r>
            <a:r>
              <a:rPr lang="en-GB" sz="1100" b="0" kern="1200" baseline="0" dirty="0" smtClean="0">
                <a:solidFill>
                  <a:schemeClr val="tx1"/>
                </a:solidFill>
                <a:effectLst/>
                <a:latin typeface="Arial" panose="020B0604020202020204" pitchFamily="34" charset="0"/>
                <a:ea typeface="+mn-ea"/>
                <a:cs typeface="Arial" panose="020B0604020202020204" pitchFamily="34" charset="0"/>
              </a:rPr>
              <a:t> gets the message</a:t>
            </a:r>
            <a:r>
              <a:rPr lang="en-GB" sz="1100" b="0" kern="1200" dirty="0" smtClean="0">
                <a:solidFill>
                  <a:schemeClr val="tx1"/>
                </a:solidFill>
                <a:effectLst/>
                <a:latin typeface="Arial" panose="020B0604020202020204" pitchFamily="34" charset="0"/>
                <a:ea typeface="+mn-ea"/>
                <a:cs typeface="Arial" panose="020B0604020202020204" pitchFamily="34" charset="0"/>
              </a:rPr>
              <a:t> and</a:t>
            </a:r>
            <a:r>
              <a:rPr lang="en-GB" sz="1100" b="0" kern="1200" baseline="0" dirty="0" smtClean="0">
                <a:solidFill>
                  <a:schemeClr val="tx1"/>
                </a:solidFill>
                <a:effectLst/>
                <a:latin typeface="Arial" panose="020B0604020202020204" pitchFamily="34" charset="0"/>
                <a:ea typeface="+mn-ea"/>
                <a:cs typeface="Arial" panose="020B0604020202020204" pitchFamily="34" charset="0"/>
              </a:rPr>
              <a:t> </a:t>
            </a:r>
            <a:r>
              <a:rPr lang="en-GB" sz="1100" b="1" kern="1200" dirty="0" smtClean="0">
                <a:solidFill>
                  <a:schemeClr val="tx1"/>
                </a:solidFill>
                <a:effectLst/>
                <a:latin typeface="Arial" panose="020B0604020202020204" pitchFamily="34" charset="0"/>
                <a:ea typeface="+mn-ea"/>
                <a:cs typeface="Arial" panose="020B0604020202020204" pitchFamily="34" charset="0"/>
              </a:rPr>
              <a:t>decodes</a:t>
            </a:r>
            <a:r>
              <a:rPr lang="en-GB" sz="1100" b="0" kern="1200" baseline="0" dirty="0" smtClean="0">
                <a:solidFill>
                  <a:schemeClr val="tx1"/>
                </a:solidFill>
                <a:effectLst/>
                <a:latin typeface="Arial" panose="020B0604020202020204" pitchFamily="34" charset="0"/>
                <a:ea typeface="+mn-ea"/>
                <a:cs typeface="Arial" panose="020B0604020202020204" pitchFamily="34" charset="0"/>
              </a:rPr>
              <a:t> it (i.e. makes sense/interprets it)</a:t>
            </a:r>
            <a:r>
              <a:rPr lang="en-GB" sz="1100" b="0" kern="1200" dirty="0" smtClean="0">
                <a:solidFill>
                  <a:schemeClr val="tx1"/>
                </a:solidFill>
                <a:effectLst/>
                <a:latin typeface="Arial" panose="020B0604020202020204" pitchFamily="34" charset="0"/>
                <a:ea typeface="+mn-ea"/>
                <a:cs typeface="Arial" panose="020B0604020202020204" pitchFamily="34" charset="0"/>
              </a:rPr>
              <a:t> </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kern="1200" dirty="0" smtClean="0">
                <a:solidFill>
                  <a:schemeClr val="tx1"/>
                </a:solidFill>
                <a:effectLst/>
                <a:latin typeface="Arial" panose="020B0604020202020204" pitchFamily="34" charset="0"/>
                <a:ea typeface="+mn-ea"/>
                <a:cs typeface="Arial" panose="020B0604020202020204" pitchFamily="34" charset="0"/>
              </a:rPr>
              <a:t>The</a:t>
            </a:r>
            <a:r>
              <a:rPr lang="en-GB" sz="1100" b="0" kern="1200" baseline="0" dirty="0" smtClean="0">
                <a:solidFill>
                  <a:schemeClr val="tx1"/>
                </a:solidFill>
                <a:effectLst/>
                <a:latin typeface="Arial" panose="020B0604020202020204" pitchFamily="34" charset="0"/>
                <a:ea typeface="+mn-ea"/>
                <a:cs typeface="Arial" panose="020B0604020202020204" pitchFamily="34" charset="0"/>
              </a:rPr>
              <a:t> receiver the </a:t>
            </a:r>
            <a:r>
              <a:rPr lang="en-GB" sz="1100" b="1" kern="1200" baseline="0" dirty="0" smtClean="0">
                <a:solidFill>
                  <a:schemeClr val="tx1"/>
                </a:solidFill>
                <a:effectLst/>
                <a:latin typeface="Arial" panose="020B0604020202020204" pitchFamily="34" charset="0"/>
                <a:ea typeface="+mn-ea"/>
                <a:cs typeface="Arial" panose="020B0604020202020204" pitchFamily="34" charset="0"/>
              </a:rPr>
              <a:t>encodes</a:t>
            </a:r>
            <a:r>
              <a:rPr lang="en-GB" sz="1100" b="0" kern="1200" baseline="0" dirty="0" smtClean="0">
                <a:solidFill>
                  <a:schemeClr val="tx1"/>
                </a:solidFill>
                <a:effectLst/>
                <a:latin typeface="Arial" panose="020B0604020202020204" pitchFamily="34" charset="0"/>
                <a:ea typeface="+mn-ea"/>
                <a:cs typeface="Arial" panose="020B0604020202020204" pitchFamily="34" charset="0"/>
              </a:rPr>
              <a:t> a message to send back to the receiver (i.e. </a:t>
            </a:r>
            <a:r>
              <a:rPr lang="en-GB" sz="1100" b="1" kern="1200" baseline="0" dirty="0" smtClean="0">
                <a:solidFill>
                  <a:schemeClr val="tx1"/>
                </a:solidFill>
                <a:effectLst/>
                <a:latin typeface="Arial" panose="020B0604020202020204" pitchFamily="34" charset="0"/>
                <a:ea typeface="+mn-ea"/>
                <a:cs typeface="Arial" panose="020B0604020202020204" pitchFamily="34" charset="0"/>
              </a:rPr>
              <a:t>gives </a:t>
            </a:r>
            <a:r>
              <a:rPr lang="en-GB" sz="1100" b="1" kern="1200" dirty="0" smtClean="0">
                <a:solidFill>
                  <a:schemeClr val="tx1"/>
                </a:solidFill>
                <a:effectLst/>
                <a:latin typeface="Arial" panose="020B0604020202020204" pitchFamily="34" charset="0"/>
                <a:ea typeface="+mn-ea"/>
                <a:cs typeface="Arial" panose="020B0604020202020204" pitchFamily="34" charset="0"/>
              </a:rPr>
              <a:t>feedback</a:t>
            </a:r>
            <a:r>
              <a:rPr lang="en-GB" sz="1100" b="0" kern="1200" dirty="0" smtClean="0">
                <a:solidFill>
                  <a:schemeClr val="tx1"/>
                </a:solidFill>
                <a:effectLst/>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100" b="0" kern="1200" dirty="0" smtClean="0">
              <a:solidFill>
                <a:schemeClr val="tx1"/>
              </a:solidFill>
              <a:effectLst/>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100" b="0" kern="1200" dirty="0" smtClean="0">
                <a:solidFill>
                  <a:schemeClr val="tx1"/>
                </a:solidFill>
                <a:effectLst/>
                <a:latin typeface="Arial" panose="020B0604020202020204" pitchFamily="34" charset="0"/>
                <a:ea typeface="+mn-ea"/>
                <a:cs typeface="Arial" panose="020B0604020202020204" pitchFamily="34" charset="0"/>
              </a:rPr>
              <a:t>This feedback</a:t>
            </a:r>
            <a:r>
              <a:rPr lang="en-GB" sz="1100" b="0" kern="1200" baseline="0" dirty="0" smtClean="0">
                <a:solidFill>
                  <a:schemeClr val="tx1"/>
                </a:solidFill>
                <a:effectLst/>
                <a:latin typeface="Arial" panose="020B0604020202020204" pitchFamily="34" charset="0"/>
                <a:ea typeface="+mn-ea"/>
                <a:cs typeface="Arial" panose="020B0604020202020204" pitchFamily="34" charset="0"/>
              </a:rPr>
              <a:t> allows the sender of the original message to check whether the receiver interpreted the message correctly or not.</a:t>
            </a:r>
            <a:endParaRPr lang="en-GB" sz="1100" dirty="0" smtClean="0">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This is known</a:t>
            </a:r>
            <a:r>
              <a:rPr lang="en-GB" sz="1100" b="1" baseline="0" dirty="0" smtClean="0">
                <a:latin typeface="Arial" panose="020B0604020202020204" pitchFamily="34" charset="0"/>
                <a:cs typeface="Arial" panose="020B0604020202020204" pitchFamily="34" charset="0"/>
              </a:rPr>
              <a:t> as 2-way communication or effective communication.</a:t>
            </a:r>
          </a:p>
          <a:p>
            <a:pPr>
              <a:lnSpc>
                <a:spcPct val="100000"/>
              </a:lnSpc>
            </a:pPr>
            <a:endParaRPr lang="en-GB" sz="1100" b="1" dirty="0" smtClean="0">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Board blast activity:</a:t>
            </a:r>
            <a:r>
              <a:rPr lang="en-GB" sz="1100" b="1" baseline="0" dirty="0" smtClean="0">
                <a:latin typeface="Arial" panose="020B0604020202020204" pitchFamily="34" charset="0"/>
                <a:cs typeface="Arial" panose="020B0604020202020204" pitchFamily="34" charset="0"/>
              </a:rPr>
              <a:t> </a:t>
            </a:r>
          </a:p>
          <a:p>
            <a:pPr>
              <a:lnSpc>
                <a:spcPct val="100000"/>
              </a:lnSpc>
            </a:pPr>
            <a:r>
              <a:rPr lang="en-GB" sz="1100" b="1" baseline="0" dirty="0" smtClean="0">
                <a:latin typeface="Arial" panose="020B0604020202020204" pitchFamily="34" charset="0"/>
                <a:cs typeface="Arial" panose="020B0604020202020204" pitchFamily="34" charset="0"/>
              </a:rPr>
              <a:t>Q. How does the organisation communicate? E.g. </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letters, memos, newsletters, bulletin board notices, signs, emails, presentations, telephones, radios, other audio media etc.</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US"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b="1" dirty="0"/>
          </a:p>
        </p:txBody>
      </p:sp>
      <p:sp>
        <p:nvSpPr>
          <p:cNvPr id="4" name="Slide Number Placeholder 3"/>
          <p:cNvSpPr>
            <a:spLocks noGrp="1"/>
          </p:cNvSpPr>
          <p:nvPr>
            <p:ph type="sldNum" sz="quarter" idx="10"/>
          </p:nvPr>
        </p:nvSpPr>
        <p:spPr/>
        <p:txBody>
          <a:bodyPr/>
          <a:lstStyle/>
          <a:p>
            <a:fld id="{7F0607B7-E60F-41BA-A32F-D5FA7BBCADC7}" type="slidenum">
              <a:rPr lang="en-GB" smtClean="0"/>
              <a:t>3</a:t>
            </a:fld>
            <a:endParaRPr lang="en-GB"/>
          </a:p>
        </p:txBody>
      </p:sp>
    </p:spTree>
    <p:extLst>
      <p:ext uri="{BB962C8B-B14F-4D97-AF65-F5344CB8AC3E}">
        <p14:creationId xmlns:p14="http://schemas.microsoft.com/office/powerpoint/2010/main" val="21651444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Activity 1: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‘Cops too often view communication as a one-way activity meant to direct and control others.’</a:t>
            </a: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Q. What is right about this statement?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Discuss</a:t>
            </a: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Q. What is wrong with this statement?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Discuss</a:t>
            </a: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F0607B7-E60F-41BA-A32F-D5FA7BBCADC7}" type="slidenum">
              <a:rPr lang="en-GB" smtClean="0"/>
              <a:t>4</a:t>
            </a:fld>
            <a:endParaRPr lang="en-GB"/>
          </a:p>
        </p:txBody>
      </p:sp>
    </p:spTree>
    <p:extLst>
      <p:ext uri="{BB962C8B-B14F-4D97-AF65-F5344CB8AC3E}">
        <p14:creationId xmlns:p14="http://schemas.microsoft.com/office/powerpoint/2010/main" val="36696291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Before showing the PPT slide, the trainer to explain that there are always potential barriers to effective communication.  Barriers are the factors, which influence the </a:t>
            </a:r>
            <a:r>
              <a:rPr kumimoji="0" lang="en-US" sz="1100" b="1"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clarity</a:t>
            </a:r>
            <a:r>
              <a:rPr kumimoji="0" lang="en-US" sz="11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 </a:t>
            </a:r>
            <a:r>
              <a:rPr kumimoji="0" lang="en-US" sz="1100" b="1"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accuracy</a:t>
            </a:r>
            <a:r>
              <a:rPr kumimoji="0" lang="en-US" sz="11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 and </a:t>
            </a:r>
            <a:r>
              <a:rPr kumimoji="0" lang="en-US" sz="1100" b="1"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effectiveness</a:t>
            </a:r>
            <a:r>
              <a:rPr kumimoji="0" lang="en-US" sz="11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 of the message, by acting upon any or all of the </a:t>
            </a:r>
            <a:r>
              <a:rPr kumimoji="0" lang="en-US" sz="1100" b="1"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basic elements </a:t>
            </a:r>
            <a:r>
              <a:rPr kumimoji="0" lang="en-US" sz="11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of the </a:t>
            </a:r>
            <a:r>
              <a:rPr kumimoji="0" lang="en-US" sz="1100" b="1"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communication process</a:t>
            </a:r>
            <a:r>
              <a:rPr kumimoji="0" lang="en-US" sz="11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Recognising barriers to effective communication is the first step in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improving communication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style.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Board blast:</a:t>
            </a:r>
          </a:p>
          <a:p>
            <a:pPr marL="228600" marR="0" lvl="0" indent="-228600" algn="l" defTabSz="457200" rtl="0" eaLnBrk="1" fontAlgn="auto" latinLnBrk="0" hangingPunct="1">
              <a:lnSpc>
                <a:spcPct val="100000"/>
              </a:lnSpc>
              <a:spcBef>
                <a:spcPts val="0"/>
              </a:spcBef>
              <a:spcAft>
                <a:spcPts val="0"/>
              </a:spcAft>
              <a:buClrTx/>
              <a:buSzTx/>
              <a:buFontTx/>
              <a:buAutoNum type="alphaUcPeriod" startAt="17"/>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What are some of the potential barriers to effective communication?</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Answers may include:</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language</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itself can be a barrier—unclear wording, slang, technical words, jargon (e.g. overuse of acronyms and abbreviations) etc. </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body language </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might contradict the spoken message.</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tone</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of voice  </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a:t>
            </a: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channel</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used to convey the message might be wrong e.g. you would not use the telephone to relay a lot of statistical information; you would need to write that message on paper or put it on a PPT presentation  </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poor </a:t>
            </a: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listening</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skills can be a barrier</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accents</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and </a:t>
            </a: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dialects</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Trainer to show PPT slide and discuss the 5 main barriers to effective communication</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in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organisations</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These are: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Semantic barriers: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Semantics: the science of meaning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Disruptions in understanding the meaning of words and information exchanged. Use of technical jargons (e.g. USP)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Words having similar pronunciation but different meanings.(homophones) e.g.. Sight, site, cite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Words with different Meanings e.g.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He is facing a problem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Your face is oval shape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startAt="2"/>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Organizational barriers: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Communication can be affected by the different factors in organisation :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Organization Culture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Status relationship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Complexity in structure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Inadequate facilities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startAt="3"/>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Psycho-Sociological barriers: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meaning assigned to a message depends upon the emotional and psychological status of both sender and receiver.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Style (i.e. accent, humour etc. )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Selective perception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Halo &amp; horns effect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Inattention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Status relationship</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startAt="4"/>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Cultural Barriers: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Different cultural norms, values, traditions and cultural behaviour.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Examples: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When the Japanese say “Yes”, they mean “Yes, I am listening”. The Americans may take it to mean, “Yes , I agree.”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Many Americans take an informal approach towards their colleagues, referring to nearly everyone by their first names, a practice that people from more Asian cultures may find disrespectful or even offensive.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 Israel, people are generally more accustomed to speaking loudly than in America.</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startAt="5"/>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Physical Barriers: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Physical distractions and defects in the medium/ channel involved.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Environmental factors like noise, temperature, lighting, room size , arrangement of seating, distance between participants, voice and visual qualities.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Defects in the medium: the telephone, postal system, courier service or electronic media may fail or break down.</a:t>
            </a:r>
          </a:p>
          <a:p>
            <a:endParaRPr lang="en-GB" dirty="0"/>
          </a:p>
        </p:txBody>
      </p:sp>
      <p:sp>
        <p:nvSpPr>
          <p:cNvPr id="4" name="Slide Number Placeholder 3"/>
          <p:cNvSpPr>
            <a:spLocks noGrp="1"/>
          </p:cNvSpPr>
          <p:nvPr>
            <p:ph type="sldNum" sz="quarter" idx="10"/>
          </p:nvPr>
        </p:nvSpPr>
        <p:spPr/>
        <p:txBody>
          <a:bodyPr/>
          <a:lstStyle/>
          <a:p>
            <a:fld id="{7F0607B7-E60F-41BA-A32F-D5FA7BBCADC7}" type="slidenum">
              <a:rPr lang="en-GB" smtClean="0"/>
              <a:t>5</a:t>
            </a:fld>
            <a:endParaRPr lang="en-GB"/>
          </a:p>
        </p:txBody>
      </p:sp>
    </p:spTree>
    <p:extLst>
      <p:ext uri="{BB962C8B-B14F-4D97-AF65-F5344CB8AC3E}">
        <p14:creationId xmlns:p14="http://schemas.microsoft.com/office/powerpoint/2010/main" val="23043690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Before showing PPT slide, trainer to facilitate board blast activity: </a:t>
            </a:r>
            <a:endParaRPr kumimoji="0" lang="en-GB" sz="1100" b="1" i="0" u="none" strike="noStrike" kern="1200" cap="none" spc="0" normalizeH="0" baseline="0" noProof="0" dirty="0" smtClean="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smtClean="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schemeClr val="tx1"/>
                </a:solidFill>
                <a:effectLst/>
                <a:uLnTx/>
                <a:uFillTx/>
                <a:latin typeface="Arial" panose="020B0604020202020204" pitchFamily="34" charset="0"/>
                <a:ea typeface="+mn-ea"/>
                <a:cs typeface="Arial" panose="020B0604020202020204" pitchFamily="34" charset="0"/>
              </a:rPr>
              <a:t>Q. H</a:t>
            </a:r>
            <a:r>
              <a:rPr lang="en-GB" sz="1100" b="1" kern="1200" dirty="0" smtClean="0">
                <a:solidFill>
                  <a:schemeClr val="tx1"/>
                </a:solidFill>
                <a:effectLst/>
                <a:latin typeface="Arial" panose="020B0604020202020204" pitchFamily="34" charset="0"/>
                <a:ea typeface="+mn-ea"/>
                <a:cs typeface="Arial" panose="020B0604020202020204" pitchFamily="34" charset="0"/>
              </a:rPr>
              <a:t>ow can we overcome barriers when</a:t>
            </a:r>
            <a:r>
              <a:rPr lang="en-GB" sz="1100" b="1" kern="1200" baseline="0" dirty="0" smtClean="0">
                <a:solidFill>
                  <a:schemeClr val="tx1"/>
                </a:solidFill>
                <a:effectLst/>
                <a:latin typeface="Arial" panose="020B0604020202020204" pitchFamily="34" charset="0"/>
                <a:ea typeface="+mn-ea"/>
                <a:cs typeface="Arial" panose="020B0604020202020204" pitchFamily="34" charset="0"/>
              </a:rPr>
              <a:t> s</a:t>
            </a:r>
            <a:r>
              <a:rPr lang="en-GB" sz="1100" b="1" kern="1200" dirty="0" smtClean="0">
                <a:solidFill>
                  <a:schemeClr val="tx1"/>
                </a:solidFill>
                <a:effectLst/>
                <a:latin typeface="Arial" panose="020B0604020202020204" pitchFamily="34" charset="0"/>
                <a:ea typeface="+mn-ea"/>
                <a:cs typeface="Arial" panose="020B0604020202020204" pitchFamily="34" charset="0"/>
              </a:rPr>
              <a:t>ending and receiving communications?</a:t>
            </a:r>
            <a:endPar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Tx/>
              <a:buAutoNum type="alphaLcParenR"/>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sending information?  </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a:t>
            </a: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sender</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should consider:</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Who? (the audience)</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When? (the right time to send information)</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Where? (if face to face, then somewhere with minimal disruptions)</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What? (the idea. Information, message – what to say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Why? (motive for sending the information/message)</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How? (the media to ensure clarity)</a:t>
            </a:r>
            <a:endPar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 receiving information? </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a:t>
            </a: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receiver</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should </a:t>
            </a: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actively listen </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by:</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Paying attention: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Asking questions: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100" dirty="0" smtClean="0">
                <a:effectLst/>
                <a:latin typeface="Arial" panose="020B0604020202020204" pitchFamily="34" charset="0"/>
                <a:cs typeface="Arial" panose="020B0604020202020204" pitchFamily="34" charset="0"/>
              </a:rPr>
              <a:t>Clarifying:</a:t>
            </a:r>
            <a:r>
              <a:rPr lang="en-GB" sz="1100" baseline="0" dirty="0" smtClean="0">
                <a:effectLst/>
                <a:latin typeface="Arial" panose="020B0604020202020204" pitchFamily="34" charset="0"/>
                <a:cs typeface="Arial" panose="020B0604020202020204" pitchFamily="34" charset="0"/>
              </a:rPr>
              <a:t>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100" dirty="0" smtClean="0">
                <a:effectLst/>
                <a:latin typeface="Arial" panose="020B0604020202020204" pitchFamily="34" charset="0"/>
                <a:cs typeface="Arial" panose="020B0604020202020204" pitchFamily="34" charset="0"/>
              </a:rPr>
              <a:t>Paraphrase: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100" dirty="0" smtClean="0">
                <a:effectLst/>
                <a:latin typeface="Arial" panose="020B0604020202020204" pitchFamily="34" charset="0"/>
                <a:cs typeface="Arial" panose="020B0604020202020204" pitchFamily="34" charset="0"/>
              </a:rPr>
              <a:t>Summarise:</a:t>
            </a: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GB" sz="1100" dirty="0" smtClean="0">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lang="en-GB" sz="1100" b="1" dirty="0" smtClean="0">
                <a:effectLst/>
                <a:latin typeface="Arial" panose="020B0604020202020204" pitchFamily="34" charset="0"/>
                <a:cs typeface="Arial" panose="020B0604020202020204" pitchFamily="34" charset="0"/>
              </a:rPr>
              <a:t>Q.</a:t>
            </a:r>
            <a:r>
              <a:rPr lang="en-GB" sz="1100" b="1" baseline="0" dirty="0" smtClean="0">
                <a:effectLst/>
                <a:latin typeface="Arial" panose="020B0604020202020204" pitchFamily="34" charset="0"/>
                <a:cs typeface="Arial" panose="020B0604020202020204" pitchFamily="34" charset="0"/>
              </a:rPr>
              <a:t> What other things can we do to show that we are actively listening? e.g. </a:t>
            </a:r>
            <a:r>
              <a:rPr lang="en-GB" sz="1100" b="0" baseline="0" dirty="0" smtClean="0">
                <a:effectLst/>
                <a:latin typeface="Arial" panose="020B0604020202020204" pitchFamily="34" charset="0"/>
                <a:cs typeface="Arial" panose="020B0604020202020204" pitchFamily="34" charset="0"/>
              </a:rPr>
              <a:t>nodding, smiling, eye contact, mirroring etc.</a:t>
            </a: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GB" sz="1100" b="0" baseline="0" dirty="0" smtClean="0">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lang="en-GB" sz="1100" b="1" baseline="0" dirty="0" smtClean="0">
                <a:effectLst/>
                <a:latin typeface="Arial" panose="020B0604020202020204" pitchFamily="34" charset="0"/>
                <a:cs typeface="Arial" panose="020B0604020202020204" pitchFamily="34" charset="0"/>
              </a:rPr>
              <a:t>Q. Why is it important to actively listen? e.g. </a:t>
            </a:r>
            <a:r>
              <a:rPr lang="en-GB" sz="1100" b="0" baseline="0" dirty="0" smtClean="0">
                <a:effectLst/>
                <a:latin typeface="Arial" panose="020B0604020202020204" pitchFamily="34" charset="0"/>
                <a:cs typeface="Arial" panose="020B0604020202020204" pitchFamily="34" charset="0"/>
              </a:rPr>
              <a:t>it makes the sender </a:t>
            </a:r>
            <a:r>
              <a:rPr lang="en-GB" sz="1100" dirty="0" smtClean="0">
                <a:latin typeface="Arial" panose="020B0604020202020204" pitchFamily="34" charset="0"/>
                <a:cs typeface="Arial" panose="020B0604020202020204" pitchFamily="34" charset="0"/>
              </a:rPr>
              <a:t>feel valued</a:t>
            </a:r>
            <a:r>
              <a:rPr lang="en-GB" sz="1100" baseline="0" dirty="0" smtClean="0">
                <a:latin typeface="Arial" panose="020B0604020202020204" pitchFamily="34" charset="0"/>
                <a:cs typeface="Arial" panose="020B0604020202020204" pitchFamily="34" charset="0"/>
              </a:rPr>
              <a:t> and so they are </a:t>
            </a:r>
            <a:r>
              <a:rPr lang="en-GB" sz="1100" dirty="0" smtClean="0">
                <a:latin typeface="Arial" panose="020B0604020202020204" pitchFamily="34" charset="0"/>
                <a:cs typeface="Arial" panose="020B0604020202020204" pitchFamily="34" charset="0"/>
              </a:rPr>
              <a:t>likely to share more in depth detail with you.</a:t>
            </a:r>
            <a:r>
              <a:rPr lang="en-GB" sz="1100" baseline="0" dirty="0" smtClean="0">
                <a:latin typeface="Arial" panose="020B0604020202020204" pitchFamily="34" charset="0"/>
                <a:cs typeface="Arial" panose="020B0604020202020204" pitchFamily="34" charset="0"/>
              </a:rPr>
              <a:t>  It also helps to build</a:t>
            </a:r>
            <a:r>
              <a:rPr lang="en-GB" sz="1100" dirty="0" smtClean="0">
                <a:latin typeface="Arial" panose="020B0604020202020204" pitchFamily="34" charset="0"/>
                <a:cs typeface="Arial" panose="020B0604020202020204" pitchFamily="34" charset="0"/>
              </a:rPr>
              <a:t> rapport and therefore trust more likely to be achieved.</a:t>
            </a: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GB" b="1" baseline="0" dirty="0" smtClean="0">
              <a:effectLst/>
            </a:endParaRP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GB" b="1" baseline="0" dirty="0" smtClean="0">
              <a:effectLst/>
            </a:endParaRP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lang="en-GB" b="1" dirty="0"/>
          </a:p>
        </p:txBody>
      </p:sp>
      <p:sp>
        <p:nvSpPr>
          <p:cNvPr id="4" name="Slide Number Placeholder 3"/>
          <p:cNvSpPr>
            <a:spLocks noGrp="1"/>
          </p:cNvSpPr>
          <p:nvPr>
            <p:ph type="sldNum" sz="quarter" idx="10"/>
          </p:nvPr>
        </p:nvSpPr>
        <p:spPr/>
        <p:txBody>
          <a:bodyPr/>
          <a:lstStyle/>
          <a:p>
            <a:fld id="{7F0607B7-E60F-41BA-A32F-D5FA7BBCADC7}" type="slidenum">
              <a:rPr lang="en-GB" smtClean="0"/>
              <a:t>6</a:t>
            </a:fld>
            <a:endParaRPr lang="en-GB"/>
          </a:p>
        </p:txBody>
      </p:sp>
    </p:spTree>
    <p:extLst>
      <p:ext uri="{BB962C8B-B14F-4D97-AF65-F5344CB8AC3E}">
        <p14:creationId xmlns:p14="http://schemas.microsoft.com/office/powerpoint/2010/main" val="9877663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smtClean="0">
                <a:latin typeface="Arial" panose="020B0604020202020204" pitchFamily="34" charset="0"/>
                <a:cs typeface="Arial" panose="020B0604020202020204" pitchFamily="34" charset="0"/>
              </a:rPr>
              <a:t>Non-verbal </a:t>
            </a:r>
            <a:r>
              <a:rPr lang="en-GB" sz="1100" dirty="0" smtClean="0">
                <a:latin typeface="Arial" panose="020B0604020202020204" pitchFamily="34" charset="0"/>
                <a:cs typeface="Arial" panose="020B0604020202020204" pitchFamily="34" charset="0"/>
              </a:rPr>
              <a:t>communication is communication without using words.</a:t>
            </a:r>
            <a:r>
              <a:rPr lang="en-GB" sz="1100" baseline="0" dirty="0" smtClean="0">
                <a:latin typeface="Arial" panose="020B0604020202020204" pitchFamily="34" charset="0"/>
                <a:cs typeface="Arial" panose="020B0604020202020204" pitchFamily="34" charset="0"/>
              </a:rPr>
              <a:t>  </a:t>
            </a:r>
            <a:r>
              <a:rPr lang="en-GB" sz="1100" b="1" dirty="0" smtClean="0">
                <a:latin typeface="Arial" panose="020B0604020202020204" pitchFamily="34" charset="0"/>
                <a:cs typeface="Arial" panose="020B0604020202020204" pitchFamily="34" charset="0"/>
              </a:rPr>
              <a:t>Body language </a:t>
            </a:r>
            <a:r>
              <a:rPr lang="en-GB" sz="1100" dirty="0" smtClean="0">
                <a:latin typeface="Arial" panose="020B0604020202020204" pitchFamily="34" charset="0"/>
                <a:cs typeface="Arial" panose="020B0604020202020204" pitchFamily="34" charset="0"/>
              </a:rPr>
              <a:t>is a branch of this communication focusing mainly on the different body gestures and facial expressions.  Non-verbal communication is</a:t>
            </a:r>
            <a:r>
              <a:rPr lang="en-GB" sz="1100" baseline="0" dirty="0" smtClean="0">
                <a:latin typeface="Arial" panose="020B0604020202020204" pitchFamily="34" charset="0"/>
                <a:cs typeface="Arial" panose="020B0604020202020204" pitchFamily="34" charset="0"/>
              </a:rPr>
              <a:t> </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largest area of our communication.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According to </a:t>
            </a:r>
            <a:r>
              <a:rPr kumimoji="0" 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Mehrabian</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approx. 55% of all our communication is non-verbal.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Remember ‘Blink’ by Malcolm Gladwell - the book which describes how we instantly make a decision about someone on limited information. This comes from non-verbal communication.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Board blast: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Q. Can you give examples of non-verbal communication?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Answers should include:</a:t>
            </a:r>
          </a:p>
          <a:p>
            <a:pPr marL="171450" indent="-171450" fontAlgn="t">
              <a:lnSpc>
                <a:spcPct val="100000"/>
              </a:lnSpc>
              <a:buFont typeface="Wingdings" panose="05000000000000000000" pitchFamily="2" charset="2"/>
              <a:buChar char="q"/>
            </a:pPr>
            <a:r>
              <a:rPr lang="en-GB" sz="1100" dirty="0" smtClean="0">
                <a:effectLst/>
                <a:latin typeface="Arial" panose="020B0604020202020204" pitchFamily="34" charset="0"/>
                <a:cs typeface="Arial" panose="020B0604020202020204" pitchFamily="34" charset="0"/>
              </a:rPr>
              <a:t>Facial expressions</a:t>
            </a:r>
          </a:p>
          <a:p>
            <a:pPr marL="171450" indent="-171450" fontAlgn="t">
              <a:lnSpc>
                <a:spcPct val="100000"/>
              </a:lnSpc>
              <a:buFont typeface="Wingdings" panose="05000000000000000000" pitchFamily="2" charset="2"/>
              <a:buChar char="q"/>
            </a:pPr>
            <a:r>
              <a:rPr lang="en-GB" sz="1100" dirty="0" smtClean="0">
                <a:effectLst/>
                <a:latin typeface="Arial" panose="020B0604020202020204" pitchFamily="34" charset="0"/>
                <a:cs typeface="Arial" panose="020B0604020202020204" pitchFamily="34" charset="0"/>
              </a:rPr>
              <a:t>Gestures</a:t>
            </a:r>
          </a:p>
          <a:p>
            <a:pPr marL="171450" indent="-171450" fontAlgn="t">
              <a:lnSpc>
                <a:spcPct val="100000"/>
              </a:lnSpc>
              <a:buFont typeface="Wingdings" panose="05000000000000000000" pitchFamily="2" charset="2"/>
              <a:buChar char="q"/>
            </a:pPr>
            <a:r>
              <a:rPr lang="en-GB" sz="1100" dirty="0" smtClean="0">
                <a:effectLst/>
                <a:latin typeface="Arial" panose="020B0604020202020204" pitchFamily="34" charset="0"/>
                <a:cs typeface="Arial" panose="020B0604020202020204" pitchFamily="34" charset="0"/>
              </a:rPr>
              <a:t>Posture</a:t>
            </a:r>
          </a:p>
          <a:p>
            <a:pPr marL="171450" indent="-171450" fontAlgn="t">
              <a:lnSpc>
                <a:spcPct val="100000"/>
              </a:lnSpc>
              <a:buFont typeface="Wingdings" panose="05000000000000000000" pitchFamily="2" charset="2"/>
              <a:buChar char="q"/>
            </a:pPr>
            <a:r>
              <a:rPr lang="en-GB" sz="1100" dirty="0" smtClean="0">
                <a:effectLst/>
                <a:latin typeface="Arial" panose="020B0604020202020204" pitchFamily="34" charset="0"/>
                <a:cs typeface="Arial" panose="020B0604020202020204" pitchFamily="34" charset="0"/>
              </a:rPr>
              <a:t>Touch</a:t>
            </a:r>
          </a:p>
          <a:p>
            <a:pPr marL="171450" indent="-171450" fontAlgn="t">
              <a:lnSpc>
                <a:spcPct val="100000"/>
              </a:lnSpc>
              <a:buFont typeface="Wingdings" panose="05000000000000000000" pitchFamily="2" charset="2"/>
              <a:buChar char="q"/>
            </a:pPr>
            <a:r>
              <a:rPr lang="en-GB" sz="1100" dirty="0" smtClean="0">
                <a:effectLst/>
                <a:latin typeface="Arial" panose="020B0604020202020204" pitchFamily="34" charset="0"/>
                <a:cs typeface="Arial" panose="020B0604020202020204" pitchFamily="34" charset="0"/>
              </a:rPr>
              <a:t>Tone of voice</a:t>
            </a:r>
          </a:p>
          <a:p>
            <a:pPr marL="171450" indent="-171450" fontAlgn="t">
              <a:lnSpc>
                <a:spcPct val="100000"/>
              </a:lnSpc>
              <a:buFont typeface="Wingdings" panose="05000000000000000000" pitchFamily="2" charset="2"/>
              <a:buChar char="q"/>
            </a:pPr>
            <a:r>
              <a:rPr lang="en-GB" sz="1100" dirty="0" smtClean="0">
                <a:effectLst/>
                <a:latin typeface="Arial" panose="020B0604020202020204" pitchFamily="34" charset="0"/>
                <a:cs typeface="Arial" panose="020B0604020202020204" pitchFamily="34" charset="0"/>
              </a:rPr>
              <a:t>Rate of speech</a:t>
            </a:r>
          </a:p>
          <a:p>
            <a:pPr marL="171450" indent="-171450" fontAlgn="t">
              <a:lnSpc>
                <a:spcPct val="100000"/>
              </a:lnSpc>
              <a:buFont typeface="Wingdings" panose="05000000000000000000" pitchFamily="2" charset="2"/>
              <a:buChar char="q"/>
            </a:pPr>
            <a:r>
              <a:rPr lang="en-GB" sz="1100" dirty="0" smtClean="0">
                <a:effectLst/>
                <a:latin typeface="Arial" panose="020B0604020202020204" pitchFamily="34" charset="0"/>
                <a:cs typeface="Arial" panose="020B0604020202020204" pitchFamily="34" charset="0"/>
              </a:rPr>
              <a:t>Volume of voice</a:t>
            </a:r>
          </a:p>
          <a:p>
            <a:pPr marL="171450" indent="-171450" fontAlgn="t">
              <a:lnSpc>
                <a:spcPct val="100000"/>
              </a:lnSpc>
              <a:buFont typeface="Wingdings" panose="05000000000000000000" pitchFamily="2" charset="2"/>
              <a:buChar char="q"/>
            </a:pPr>
            <a:r>
              <a:rPr lang="en-GB" sz="1100" dirty="0" smtClean="0">
                <a:effectLst/>
                <a:latin typeface="Arial" panose="020B0604020202020204" pitchFamily="34" charset="0"/>
                <a:cs typeface="Arial" panose="020B0604020202020204" pitchFamily="34" charset="0"/>
              </a:rPr>
              <a:t>Physical appearance</a:t>
            </a:r>
          </a:p>
          <a:p>
            <a:pPr marL="171450" indent="-171450" fontAlgn="t">
              <a:lnSpc>
                <a:spcPct val="100000"/>
              </a:lnSpc>
              <a:buFont typeface="Wingdings" panose="05000000000000000000" pitchFamily="2" charset="2"/>
              <a:buChar char="q"/>
            </a:pPr>
            <a:r>
              <a:rPr lang="en-GB" sz="1100" dirty="0" smtClean="0">
                <a:effectLst/>
                <a:latin typeface="Arial" panose="020B0604020202020204" pitchFamily="34" charset="0"/>
                <a:cs typeface="Arial" panose="020B0604020202020204" pitchFamily="34" charset="0"/>
              </a:rPr>
              <a:t>Stress of voice</a:t>
            </a:r>
          </a:p>
          <a:p>
            <a:pPr marL="171450" indent="-171450" fontAlgn="t">
              <a:lnSpc>
                <a:spcPct val="100000"/>
              </a:lnSpc>
              <a:buFont typeface="Wingdings" panose="05000000000000000000" pitchFamily="2" charset="2"/>
              <a:buChar char="q"/>
            </a:pPr>
            <a:r>
              <a:rPr lang="en-GB" sz="1100" dirty="0" smtClean="0">
                <a:effectLst/>
                <a:latin typeface="Arial" panose="020B0604020202020204" pitchFamily="34" charset="0"/>
                <a:cs typeface="Arial" panose="020B0604020202020204" pitchFamily="34" charset="0"/>
              </a:rPr>
              <a:t>Personal space</a:t>
            </a:r>
          </a:p>
          <a:p>
            <a:pPr marL="171450" indent="-171450" fontAlgn="t">
              <a:lnSpc>
                <a:spcPct val="100000"/>
              </a:lnSpc>
              <a:buFont typeface="Wingdings" panose="05000000000000000000" pitchFamily="2" charset="2"/>
              <a:buChar char="q"/>
            </a:pPr>
            <a:r>
              <a:rPr lang="en-GB" sz="1100" dirty="0" smtClean="0">
                <a:effectLst/>
                <a:latin typeface="Arial" panose="020B0604020202020204" pitchFamily="34" charset="0"/>
                <a:cs typeface="Arial" panose="020B0604020202020204" pitchFamily="34" charset="0"/>
              </a:rPr>
              <a:t>Clothes</a:t>
            </a:r>
          </a:p>
          <a:p>
            <a:pPr marL="171450" indent="-171450" fontAlgn="t">
              <a:lnSpc>
                <a:spcPct val="100000"/>
              </a:lnSpc>
              <a:buFont typeface="Wingdings" panose="05000000000000000000" pitchFamily="2" charset="2"/>
              <a:buChar char="q"/>
            </a:pPr>
            <a:r>
              <a:rPr lang="en-GB" sz="1100" dirty="0" smtClean="0">
                <a:effectLst/>
                <a:latin typeface="Arial" panose="020B0604020202020204" pitchFamily="34" charset="0"/>
                <a:cs typeface="Arial" panose="020B0604020202020204" pitchFamily="34" charset="0"/>
              </a:rPr>
              <a:t>Hair style</a:t>
            </a:r>
          </a:p>
          <a:p>
            <a:pPr marL="171450" indent="-171450" fontAlgn="t">
              <a:lnSpc>
                <a:spcPct val="100000"/>
              </a:lnSpc>
              <a:buFont typeface="Wingdings" panose="05000000000000000000" pitchFamily="2" charset="2"/>
              <a:buChar char="q"/>
            </a:pPr>
            <a:r>
              <a:rPr lang="en-GB" sz="1100" dirty="0" smtClean="0">
                <a:effectLst/>
                <a:latin typeface="Arial" panose="020B0604020202020204" pitchFamily="34" charset="0"/>
                <a:cs typeface="Arial" panose="020B0604020202020204" pitchFamily="34" charset="0"/>
              </a:rPr>
              <a:t>Hygiene</a:t>
            </a:r>
          </a:p>
          <a:p>
            <a:pPr marL="171450" indent="-171450" fontAlgn="t">
              <a:lnSpc>
                <a:spcPct val="100000"/>
              </a:lnSpc>
              <a:buFont typeface="Wingdings" panose="05000000000000000000" pitchFamily="2" charset="2"/>
              <a:buChar char="q"/>
            </a:pPr>
            <a:r>
              <a:rPr lang="en-GB" sz="1100" dirty="0" smtClean="0">
                <a:effectLst/>
                <a:latin typeface="Arial" panose="020B0604020202020204" pitchFamily="34" charset="0"/>
                <a:cs typeface="Arial" panose="020B0604020202020204" pitchFamily="34" charset="0"/>
              </a:rPr>
              <a:t>Engagement with others (such as how long do you keep eye contact)</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Q. So</a:t>
            </a:r>
            <a:r>
              <a:rPr lang="en-GB" sz="1100" b="1" baseline="0" dirty="0" smtClean="0">
                <a:latin typeface="Arial" panose="020B0604020202020204" pitchFamily="34" charset="0"/>
                <a:cs typeface="Arial" panose="020B0604020202020204" pitchFamily="34" charset="0"/>
              </a:rPr>
              <a:t> why is body language so important in communication?</a:t>
            </a:r>
          </a:p>
          <a:p>
            <a:pPr marL="171450" indent="-171450">
              <a:lnSpc>
                <a:spcPct val="100000"/>
              </a:lnSpc>
              <a:buFont typeface="Wingdings" panose="05000000000000000000" pitchFamily="2" charset="2"/>
              <a:buChar char="ü"/>
            </a:pPr>
            <a:r>
              <a:rPr lang="en-GB" sz="1100" dirty="0" smtClean="0">
                <a:effectLst/>
                <a:latin typeface="Arial" panose="020B0604020202020204" pitchFamily="34" charset="0"/>
                <a:cs typeface="Arial" panose="020B0604020202020204" pitchFamily="34" charset="0"/>
              </a:rPr>
              <a:t>Firstly, to understand how we come across to other people and be able to send the right message – “Trust me, I’m not out to get you!”</a:t>
            </a:r>
          </a:p>
          <a:p>
            <a:pPr marL="171450" indent="-171450">
              <a:lnSpc>
                <a:spcPct val="100000"/>
              </a:lnSpc>
              <a:buFont typeface="Wingdings" panose="05000000000000000000" pitchFamily="2" charset="2"/>
              <a:buChar char="ü"/>
            </a:pPr>
            <a:r>
              <a:rPr lang="en-GB" sz="1100" dirty="0" smtClean="0">
                <a:effectLst/>
                <a:latin typeface="Arial" panose="020B0604020202020204" pitchFamily="34" charset="0"/>
                <a:cs typeface="Arial" panose="020B0604020202020204" pitchFamily="34" charset="0"/>
              </a:rPr>
              <a:t>Secondly be able to read the signals that another person is sending back.</a:t>
            </a:r>
          </a:p>
          <a:p>
            <a:pPr>
              <a:lnSpc>
                <a:spcPct val="100000"/>
              </a:lnSpc>
            </a:pPr>
            <a:endParaRPr lang="en-GB" sz="1100" dirty="0" smtClean="0">
              <a:effectLst/>
              <a:latin typeface="Arial" panose="020B0604020202020204" pitchFamily="34" charset="0"/>
              <a:cs typeface="Arial" panose="020B0604020202020204" pitchFamily="34" charset="0"/>
            </a:endParaRPr>
          </a:p>
          <a:p>
            <a:pPr>
              <a:lnSpc>
                <a:spcPct val="100000"/>
              </a:lnSpc>
            </a:pPr>
            <a:r>
              <a:rPr lang="en-GB" sz="1100" dirty="0" smtClean="0">
                <a:effectLst/>
                <a:latin typeface="Arial" panose="020B0604020202020204" pitchFamily="34" charset="0"/>
                <a:cs typeface="Arial" panose="020B0604020202020204" pitchFamily="34" charset="0"/>
              </a:rPr>
              <a:t>By adjusting the way we stand, move, dress and interact we can make encounters with other human beings (and probably most animals too!) much easier and smoother.</a:t>
            </a:r>
          </a:p>
          <a:p>
            <a:endParaRPr lang="en-GB" b="1" dirty="0"/>
          </a:p>
        </p:txBody>
      </p:sp>
      <p:sp>
        <p:nvSpPr>
          <p:cNvPr id="4" name="Slide Number Placeholder 3"/>
          <p:cNvSpPr>
            <a:spLocks noGrp="1"/>
          </p:cNvSpPr>
          <p:nvPr>
            <p:ph type="sldNum" sz="quarter" idx="10"/>
          </p:nvPr>
        </p:nvSpPr>
        <p:spPr/>
        <p:txBody>
          <a:bodyPr/>
          <a:lstStyle/>
          <a:p>
            <a:fld id="{7F0607B7-E60F-41BA-A32F-D5FA7BBCADC7}" type="slidenum">
              <a:rPr lang="en-GB" smtClean="0"/>
              <a:t>7</a:t>
            </a:fld>
            <a:endParaRPr lang="en-GB"/>
          </a:p>
        </p:txBody>
      </p:sp>
    </p:spTree>
    <p:extLst>
      <p:ext uri="{BB962C8B-B14F-4D97-AF65-F5344CB8AC3E}">
        <p14:creationId xmlns:p14="http://schemas.microsoft.com/office/powerpoint/2010/main" val="29218395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Speak clearly</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and </a:t>
            </a: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avoid jargon:</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Q. What do we mean by speak clearly? </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(speed, volume &amp; tone PLUS language and choice of words)</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Q. What do we mean by avoid jargon? </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(words or expressions used by professions or groups, which are difficult for others to understand).  </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Pay particular attention to this as police officers communicate in a specific language, using culturally accepted terminology such PNC, PND, PCSO etc.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startAt="2"/>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Ask open questions: questions: </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Open questions:</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require longer answers</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Are often descriptive and explanatory</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Begin with words such as how, what and why</a:t>
            </a: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Closed questions:</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Require shorter answers</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Are often factual</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Begin with words such as who, which, when and where</a:t>
            </a: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Q. Can you give me some examples of open and closed questions you might use as a police officer?</a:t>
            </a: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endPar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Ideally you should use </a:t>
            </a: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open questions </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when communicating as these have the best chance of obtaining a full answer.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Open questions </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are </a:t>
            </a: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TED</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questions:</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ell</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xplain</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escribe</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Closed questions are to be avoided.  However, they can be used in limited circumstances such as time pressured or highly emotive situations.</a:t>
            </a:r>
            <a:endPar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startAt="3"/>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Intonation: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This </a:t>
            </a:r>
            <a:r>
              <a:rPr lang="en-GB" sz="1100" kern="1200" dirty="0" smtClean="0">
                <a:solidFill>
                  <a:schemeClr val="tx1"/>
                </a:solidFill>
                <a:effectLst/>
                <a:latin typeface="Arial" panose="020B0604020202020204" pitchFamily="34" charset="0"/>
                <a:ea typeface="+mn-ea"/>
                <a:cs typeface="Arial" panose="020B0604020202020204" pitchFamily="34" charset="0"/>
              </a:rPr>
              <a:t>is the way the voice </a:t>
            </a:r>
            <a:r>
              <a:rPr lang="en-GB" sz="1100" b="1" kern="1200" dirty="0" smtClean="0">
                <a:solidFill>
                  <a:schemeClr val="tx1"/>
                </a:solidFill>
                <a:effectLst/>
                <a:latin typeface="Arial" panose="020B0604020202020204" pitchFamily="34" charset="0"/>
                <a:ea typeface="+mn-ea"/>
                <a:cs typeface="Arial" panose="020B0604020202020204" pitchFamily="34" charset="0"/>
              </a:rPr>
              <a:t>rises</a:t>
            </a:r>
            <a:r>
              <a:rPr lang="en-GB" sz="1100" kern="1200" dirty="0" smtClean="0">
                <a:solidFill>
                  <a:schemeClr val="tx1"/>
                </a:solidFill>
                <a:effectLst/>
                <a:latin typeface="Arial" panose="020B0604020202020204" pitchFamily="34" charset="0"/>
                <a:ea typeface="+mn-ea"/>
                <a:cs typeface="Arial" panose="020B0604020202020204" pitchFamily="34" charset="0"/>
              </a:rPr>
              <a:t> and </a:t>
            </a:r>
            <a:r>
              <a:rPr lang="en-GB" sz="1100" b="1" kern="1200" dirty="0" smtClean="0">
                <a:solidFill>
                  <a:schemeClr val="tx1"/>
                </a:solidFill>
                <a:effectLst/>
                <a:latin typeface="Arial" panose="020B0604020202020204" pitchFamily="34" charset="0"/>
                <a:ea typeface="+mn-ea"/>
                <a:cs typeface="Arial" panose="020B0604020202020204" pitchFamily="34" charset="0"/>
              </a:rPr>
              <a:t>falls</a:t>
            </a:r>
            <a:r>
              <a:rPr lang="en-GB" sz="1100" kern="1200" dirty="0" smtClean="0">
                <a:solidFill>
                  <a:schemeClr val="tx1"/>
                </a:solidFill>
                <a:effectLst/>
                <a:latin typeface="Arial" panose="020B0604020202020204" pitchFamily="34" charset="0"/>
                <a:ea typeface="+mn-ea"/>
                <a:cs typeface="Arial" panose="020B0604020202020204" pitchFamily="34" charset="0"/>
              </a:rPr>
              <a:t> while you speak. Very often it </a:t>
            </a:r>
            <a:r>
              <a:rPr lang="en-GB" sz="1100" b="1" kern="1200" dirty="0" smtClean="0">
                <a:solidFill>
                  <a:schemeClr val="tx1"/>
                </a:solidFill>
                <a:effectLst/>
                <a:latin typeface="Arial" panose="020B0604020202020204" pitchFamily="34" charset="0"/>
                <a:ea typeface="+mn-ea"/>
                <a:cs typeface="Arial" panose="020B0604020202020204" pitchFamily="34" charset="0"/>
              </a:rPr>
              <a:t>changes the main idea</a:t>
            </a:r>
            <a:r>
              <a:rPr lang="en-GB" sz="1100" kern="1200" dirty="0" smtClean="0">
                <a:solidFill>
                  <a:schemeClr val="tx1"/>
                </a:solidFill>
                <a:effectLst/>
                <a:latin typeface="Arial" panose="020B0604020202020204" pitchFamily="34" charset="0"/>
                <a:ea typeface="+mn-ea"/>
                <a:cs typeface="Arial" panose="020B0604020202020204" pitchFamily="34" charset="0"/>
              </a:rPr>
              <a:t> of what is said, going beyond the exact meaning of the words to indicate</a:t>
            </a:r>
            <a:r>
              <a:rPr lang="en-GB" sz="1100" b="1" kern="1200" dirty="0" smtClean="0">
                <a:solidFill>
                  <a:schemeClr val="tx1"/>
                </a:solidFill>
                <a:effectLst/>
                <a:latin typeface="Arial" panose="020B0604020202020204" pitchFamily="34" charset="0"/>
                <a:ea typeface="+mn-ea"/>
                <a:cs typeface="Arial" panose="020B0604020202020204" pitchFamily="34" charset="0"/>
              </a:rPr>
              <a:t> how the speaker feels.</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kumimoji="0" lang="en-GB" sz="1100" b="1" i="0" u="none" strike="noStrike" kern="1200" cap="none" spc="0" normalizeH="0" baseline="0" noProof="0" dirty="0" smtClean="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Activity 2: Intonation and meaning.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7F0607B7-E60F-41BA-A32F-D5FA7BBCADC7}" type="slidenum">
              <a:rPr lang="en-GB" smtClean="0"/>
              <a:t>8</a:t>
            </a:fld>
            <a:endParaRPr lang="en-GB"/>
          </a:p>
        </p:txBody>
      </p:sp>
    </p:spTree>
    <p:extLst>
      <p:ext uri="{BB962C8B-B14F-4D97-AF65-F5344CB8AC3E}">
        <p14:creationId xmlns:p14="http://schemas.microsoft.com/office/powerpoint/2010/main" val="28347199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Every person has a unique communication style, a way in which they interact and exchange information with others.</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There are </a:t>
            </a:r>
            <a:r>
              <a:rPr lang="en-GB" sz="1100" b="1" dirty="0" smtClean="0">
                <a:latin typeface="Arial" panose="020B0604020202020204" pitchFamily="34" charset="0"/>
                <a:cs typeface="Arial" panose="020B0604020202020204" pitchFamily="34" charset="0"/>
              </a:rPr>
              <a:t>four</a:t>
            </a:r>
            <a:r>
              <a:rPr lang="en-GB" sz="1100" dirty="0" smtClean="0">
                <a:latin typeface="Arial" panose="020B0604020202020204" pitchFamily="34" charset="0"/>
                <a:cs typeface="Arial" panose="020B0604020202020204" pitchFamily="34" charset="0"/>
              </a:rPr>
              <a:t> basic communication styles: </a:t>
            </a:r>
            <a:r>
              <a:rPr lang="en-GB" sz="1100" b="1" dirty="0" smtClean="0">
                <a:latin typeface="Arial" panose="020B0604020202020204" pitchFamily="34" charset="0"/>
                <a:cs typeface="Arial" panose="020B0604020202020204" pitchFamily="34" charset="0"/>
              </a:rPr>
              <a:t>passive, aggressive, passive-aggressive </a:t>
            </a:r>
            <a:r>
              <a:rPr lang="en-GB" sz="1100" dirty="0" smtClean="0">
                <a:latin typeface="Arial" panose="020B0604020202020204" pitchFamily="34" charset="0"/>
                <a:cs typeface="Arial" panose="020B0604020202020204" pitchFamily="34" charset="0"/>
              </a:rPr>
              <a:t>and </a:t>
            </a:r>
            <a:r>
              <a:rPr lang="en-GB" sz="1100" b="1" dirty="0" smtClean="0">
                <a:latin typeface="Arial" panose="020B0604020202020204" pitchFamily="34" charset="0"/>
                <a:cs typeface="Arial" panose="020B0604020202020204" pitchFamily="34" charset="0"/>
              </a:rPr>
              <a:t>assertive</a:t>
            </a:r>
            <a:r>
              <a:rPr lang="en-GB" sz="1100" dirty="0" smtClean="0">
                <a:latin typeface="Arial" panose="020B0604020202020204" pitchFamily="34" charset="0"/>
                <a:cs typeface="Arial" panose="020B0604020202020204" pitchFamily="34" charset="0"/>
              </a:rPr>
              <a:t>.</a:t>
            </a:r>
          </a:p>
          <a:p>
            <a:endPar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The impact of passive communication is that these individuals:</a:t>
            </a:r>
          </a:p>
          <a:p>
            <a:pPr marL="171450" indent="-171450">
              <a:buFont typeface="Wingdings" panose="05000000000000000000" pitchFamily="2" charset="2"/>
              <a:buChar char="q"/>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often feel anxious because life seems out of their control </a:t>
            </a:r>
          </a:p>
          <a:p>
            <a:pPr marL="171450" indent="-171450">
              <a:buFont typeface="Wingdings" panose="05000000000000000000" pitchFamily="2" charset="2"/>
              <a:buChar char="q"/>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often feel depressed because they feel stuck and hopeless </a:t>
            </a:r>
          </a:p>
          <a:p>
            <a:pPr marL="171450" indent="-171450">
              <a:buFont typeface="Wingdings" panose="05000000000000000000" pitchFamily="2" charset="2"/>
              <a:buChar char="q"/>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often feel resentful (but are unaware of it) because their needs are not being met </a:t>
            </a:r>
          </a:p>
          <a:p>
            <a:pPr marL="171450" indent="-171450">
              <a:buFont typeface="Wingdings" panose="05000000000000000000" pitchFamily="2" charset="2"/>
              <a:buChar char="q"/>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often feel confused because they ignore their own feelings </a:t>
            </a:r>
          </a:p>
          <a:p>
            <a:pPr marL="171450" indent="-171450">
              <a:buFont typeface="Wingdings" panose="05000000000000000000" pitchFamily="2" charset="2"/>
              <a:buChar char="q"/>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are unable to mature because real issues are never addressed. </a:t>
            </a:r>
          </a:p>
          <a:p>
            <a:pPr marL="0" indent="0">
              <a:buFont typeface="Wingdings" panose="05000000000000000000" pitchFamily="2" charset="2"/>
              <a:buNone/>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The impact of aggressive communication is that these individuals: </a:t>
            </a:r>
          </a:p>
          <a:p>
            <a:pPr marL="171450" indent="-171450">
              <a:buFont typeface="Wingdings" panose="05000000000000000000" pitchFamily="2" charset="2"/>
              <a:buChar char="q"/>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become alienated from others </a:t>
            </a:r>
          </a:p>
          <a:p>
            <a:pPr marL="171450" indent="-171450">
              <a:buFont typeface="Wingdings" panose="05000000000000000000" pitchFamily="2" charset="2"/>
              <a:buChar char="q"/>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alienate others </a:t>
            </a:r>
          </a:p>
          <a:p>
            <a:pPr marL="171450" indent="-171450">
              <a:buFont typeface="Wingdings" panose="05000000000000000000" pitchFamily="2" charset="2"/>
              <a:buChar char="q"/>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generate fear and hatred in others </a:t>
            </a:r>
          </a:p>
          <a:p>
            <a:pPr marL="171450" indent="-171450">
              <a:buFont typeface="Wingdings" panose="05000000000000000000" pitchFamily="2" charset="2"/>
              <a:buChar char="q"/>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always blame others instead of owning their issues, and thus are unable to mature.</a:t>
            </a:r>
          </a:p>
          <a:p>
            <a:pPr marL="0" indent="0">
              <a:buFont typeface="Wingdings" panose="05000000000000000000" pitchFamily="2" charset="2"/>
              <a:buNone/>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The impact of passive-aggressive communication is that these individuals: </a:t>
            </a:r>
          </a:p>
          <a:p>
            <a:pPr marL="171450" indent="-171450">
              <a:buFont typeface="Wingdings" panose="05000000000000000000" pitchFamily="2" charset="2"/>
              <a:buChar char="q"/>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become alienated from those around them </a:t>
            </a:r>
          </a:p>
          <a:p>
            <a:pPr marL="171450" indent="-171450">
              <a:buFont typeface="Wingdings" panose="05000000000000000000" pitchFamily="2" charset="2"/>
              <a:buChar char="q"/>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remain stuck in a position of powerlessness </a:t>
            </a:r>
          </a:p>
          <a:p>
            <a:pPr marL="171450" indent="-171450">
              <a:buFont typeface="Wingdings" panose="05000000000000000000" pitchFamily="2" charset="2"/>
              <a:buChar char="q"/>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discharge resentment while real issues are never addressed so they can't mature.</a:t>
            </a:r>
          </a:p>
          <a:p>
            <a:pPr marL="0" indent="0">
              <a:buFont typeface="Wingdings" panose="05000000000000000000" pitchFamily="2" charset="2"/>
              <a:buNone/>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The impact of assertive communication is that these individuals: </a:t>
            </a:r>
          </a:p>
          <a:p>
            <a:pPr marL="171450" indent="-171450">
              <a:buFont typeface="Wingdings" panose="05000000000000000000" pitchFamily="2" charset="2"/>
              <a:buChar char="q"/>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feel connected to others </a:t>
            </a:r>
          </a:p>
          <a:p>
            <a:pPr marL="171450" indent="-171450">
              <a:buFont typeface="Wingdings" panose="05000000000000000000" pitchFamily="2" charset="2"/>
              <a:buChar char="q"/>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feel in control of their lives </a:t>
            </a:r>
          </a:p>
          <a:p>
            <a:pPr marL="171450" indent="-171450">
              <a:buFont typeface="Wingdings" panose="05000000000000000000" pitchFamily="2" charset="2"/>
              <a:buChar char="q"/>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are able to mature because they address issues and problems as they arise </a:t>
            </a:r>
          </a:p>
          <a:p>
            <a:pPr marL="171450" indent="-171450">
              <a:buFont typeface="Wingdings" panose="05000000000000000000" pitchFamily="2" charset="2"/>
              <a:buChar char="q"/>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create a respectful environment for others to grow and mature.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F0607B7-E60F-41BA-A32F-D5FA7BBCADC7}" type="slidenum">
              <a:rPr lang="en-GB" smtClean="0"/>
              <a:t>9</a:t>
            </a:fld>
            <a:endParaRPr lang="en-GB"/>
          </a:p>
        </p:txBody>
      </p:sp>
    </p:spTree>
    <p:extLst>
      <p:ext uri="{BB962C8B-B14F-4D97-AF65-F5344CB8AC3E}">
        <p14:creationId xmlns:p14="http://schemas.microsoft.com/office/powerpoint/2010/main" val="36459223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Every person has a unique communication style, a way in which they interact and exchange information with others.</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There are </a:t>
            </a:r>
            <a:r>
              <a:rPr lang="en-GB" sz="1100" b="1" dirty="0" smtClean="0">
                <a:latin typeface="Arial" panose="020B0604020202020204" pitchFamily="34" charset="0"/>
                <a:cs typeface="Arial" panose="020B0604020202020204" pitchFamily="34" charset="0"/>
              </a:rPr>
              <a:t>four</a:t>
            </a:r>
            <a:r>
              <a:rPr lang="en-GB" sz="1100" dirty="0" smtClean="0">
                <a:latin typeface="Arial" panose="020B0604020202020204" pitchFamily="34" charset="0"/>
                <a:cs typeface="Arial" panose="020B0604020202020204" pitchFamily="34" charset="0"/>
              </a:rPr>
              <a:t> basic communication styles: </a:t>
            </a:r>
            <a:r>
              <a:rPr lang="en-GB" sz="1100" b="1" dirty="0" smtClean="0">
                <a:latin typeface="Arial" panose="020B0604020202020204" pitchFamily="34" charset="0"/>
                <a:cs typeface="Arial" panose="020B0604020202020204" pitchFamily="34" charset="0"/>
              </a:rPr>
              <a:t>passive, aggressive, passive-aggressive </a:t>
            </a:r>
            <a:r>
              <a:rPr lang="en-GB" sz="1100" dirty="0" smtClean="0">
                <a:latin typeface="Arial" panose="020B0604020202020204" pitchFamily="34" charset="0"/>
                <a:cs typeface="Arial" panose="020B0604020202020204" pitchFamily="34" charset="0"/>
              </a:rPr>
              <a:t>and </a:t>
            </a:r>
            <a:r>
              <a:rPr lang="en-GB" sz="1100" b="1" dirty="0" smtClean="0">
                <a:latin typeface="Arial" panose="020B0604020202020204" pitchFamily="34" charset="0"/>
                <a:cs typeface="Arial" panose="020B0604020202020204" pitchFamily="34" charset="0"/>
              </a:rPr>
              <a:t>assertive</a:t>
            </a:r>
            <a:r>
              <a:rPr lang="en-GB" sz="1100" dirty="0" smtClean="0">
                <a:latin typeface="Arial" panose="020B0604020202020204" pitchFamily="34" charset="0"/>
                <a:cs typeface="Arial" panose="020B0604020202020204" pitchFamily="34" charset="0"/>
              </a:rPr>
              <a:t>. Trainer to discuss the 4 styles using the table on the PPT presentation.</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Activity 3: </a:t>
            </a:r>
            <a:r>
              <a:rPr lang="en-GB" sz="1100" b="0" dirty="0" smtClean="0">
                <a:latin typeface="Arial" panose="020B0604020202020204" pitchFamily="34" charset="0"/>
                <a:cs typeface="Arial" panose="020B0604020202020204" pitchFamily="34" charset="0"/>
              </a:rPr>
              <a:t>Trainer</a:t>
            </a:r>
            <a:r>
              <a:rPr lang="en-GB" sz="1100" b="0" baseline="0" dirty="0" smtClean="0">
                <a:latin typeface="Arial" panose="020B0604020202020204" pitchFamily="34" charset="0"/>
                <a:cs typeface="Arial" panose="020B0604020202020204" pitchFamily="34" charset="0"/>
              </a:rPr>
              <a:t> to put students into 4 groups. Each group to make a list of the potential impact that their given style of communication may have on individuals.</a:t>
            </a:r>
          </a:p>
          <a:p>
            <a:pPr marL="171450" indent="-171450">
              <a:buFont typeface="Arial" panose="020B0604020202020204" pitchFamily="34" charset="0"/>
              <a:buChar char="•"/>
            </a:pPr>
            <a:r>
              <a:rPr lang="en-GB" sz="1100" b="1" baseline="0" dirty="0" smtClean="0">
                <a:latin typeface="Arial" panose="020B0604020202020204" pitchFamily="34" charset="0"/>
                <a:cs typeface="Arial" panose="020B0604020202020204" pitchFamily="34" charset="0"/>
              </a:rPr>
              <a:t>Group 1: </a:t>
            </a:r>
            <a:r>
              <a:rPr lang="en-GB" sz="1100" b="0" baseline="0" dirty="0" smtClean="0">
                <a:latin typeface="Arial" panose="020B0604020202020204" pitchFamily="34" charset="0"/>
                <a:cs typeface="Arial" panose="020B0604020202020204" pitchFamily="34" charset="0"/>
              </a:rPr>
              <a:t>Passive</a:t>
            </a:r>
          </a:p>
          <a:p>
            <a:pPr marL="171450" indent="-171450">
              <a:buFont typeface="Arial" panose="020B0604020202020204" pitchFamily="34" charset="0"/>
              <a:buChar char="•"/>
            </a:pPr>
            <a:r>
              <a:rPr lang="en-GB" sz="1100" b="1" baseline="0" dirty="0" smtClean="0">
                <a:latin typeface="Arial" panose="020B0604020202020204" pitchFamily="34" charset="0"/>
                <a:cs typeface="Arial" panose="020B0604020202020204" pitchFamily="34" charset="0"/>
              </a:rPr>
              <a:t>Group 2: </a:t>
            </a:r>
            <a:r>
              <a:rPr lang="en-GB" sz="1100" b="0" baseline="0" dirty="0" smtClean="0">
                <a:latin typeface="Arial" panose="020B0604020202020204" pitchFamily="34" charset="0"/>
                <a:cs typeface="Arial" panose="020B0604020202020204" pitchFamily="34" charset="0"/>
              </a:rPr>
              <a:t>Aggressive</a:t>
            </a:r>
          </a:p>
          <a:p>
            <a:pPr marL="171450" indent="-171450">
              <a:buFont typeface="Arial" panose="020B0604020202020204" pitchFamily="34" charset="0"/>
              <a:buChar char="•"/>
            </a:pPr>
            <a:r>
              <a:rPr lang="en-GB" sz="1100" b="1" baseline="0" dirty="0" smtClean="0">
                <a:latin typeface="Arial" panose="020B0604020202020204" pitchFamily="34" charset="0"/>
                <a:cs typeface="Arial" panose="020B0604020202020204" pitchFamily="34" charset="0"/>
              </a:rPr>
              <a:t>Group 3: </a:t>
            </a:r>
            <a:r>
              <a:rPr lang="en-GB" sz="1100" b="0" baseline="0" dirty="0" smtClean="0">
                <a:latin typeface="Arial" panose="020B0604020202020204" pitchFamily="34" charset="0"/>
                <a:cs typeface="Arial" panose="020B0604020202020204" pitchFamily="34" charset="0"/>
              </a:rPr>
              <a:t>Passive-Aggressive</a:t>
            </a:r>
          </a:p>
          <a:p>
            <a:pPr marL="171450" indent="-171450">
              <a:buFont typeface="Arial" panose="020B0604020202020204" pitchFamily="34" charset="0"/>
              <a:buChar char="•"/>
            </a:pPr>
            <a:r>
              <a:rPr lang="en-GB" sz="1100" b="1" baseline="0" dirty="0" smtClean="0">
                <a:latin typeface="Arial" panose="020B0604020202020204" pitchFamily="34" charset="0"/>
                <a:cs typeface="Arial" panose="020B0604020202020204" pitchFamily="34" charset="0"/>
              </a:rPr>
              <a:t>Group 4: </a:t>
            </a:r>
            <a:r>
              <a:rPr lang="en-GB" sz="1100" b="0" baseline="0" dirty="0" smtClean="0">
                <a:latin typeface="Arial" panose="020B0604020202020204" pitchFamily="34" charset="0"/>
                <a:cs typeface="Arial" panose="020B0604020202020204" pitchFamily="34" charset="0"/>
              </a:rPr>
              <a:t>Assertive</a:t>
            </a:r>
            <a:endParaRPr lang="en-GB" sz="1100" b="1" dirty="0" smtClean="0">
              <a:latin typeface="Arial" panose="020B0604020202020204" pitchFamily="34" charset="0"/>
              <a:cs typeface="Arial" panose="020B0604020202020204" pitchFamily="34" charset="0"/>
            </a:endParaRPr>
          </a:p>
          <a:p>
            <a:endPar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Each group to record answers on flip chart paper and feedback to other groups.</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Potential answers should include:</a:t>
            </a: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The impact of passive communication is that these individuals:</a:t>
            </a:r>
          </a:p>
          <a:p>
            <a:pPr marL="171450" indent="-171450">
              <a:buFont typeface="Wingdings" panose="05000000000000000000" pitchFamily="2" charset="2"/>
              <a:buChar char="q"/>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often feel anxious because life seems out of their control </a:t>
            </a:r>
          </a:p>
          <a:p>
            <a:pPr marL="171450" indent="-171450">
              <a:buFont typeface="Wingdings" panose="05000000000000000000" pitchFamily="2" charset="2"/>
              <a:buChar char="q"/>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often feel depressed because they feel stuck and hopeless </a:t>
            </a:r>
          </a:p>
          <a:p>
            <a:pPr marL="171450" indent="-171450">
              <a:buFont typeface="Wingdings" panose="05000000000000000000" pitchFamily="2" charset="2"/>
              <a:buChar char="q"/>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often feel resentful (but are unaware of it) because their needs are not being met </a:t>
            </a:r>
          </a:p>
          <a:p>
            <a:pPr marL="171450" indent="-171450">
              <a:buFont typeface="Wingdings" panose="05000000000000000000" pitchFamily="2" charset="2"/>
              <a:buChar char="q"/>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often feel confused because they ignore their own feelings </a:t>
            </a:r>
          </a:p>
          <a:p>
            <a:pPr marL="171450" indent="-171450">
              <a:buFont typeface="Wingdings" panose="05000000000000000000" pitchFamily="2" charset="2"/>
              <a:buChar char="q"/>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are unable to mature because real issues are never addressed. </a:t>
            </a:r>
          </a:p>
          <a:p>
            <a:pPr marL="0" indent="0">
              <a:buFont typeface="Wingdings" panose="05000000000000000000" pitchFamily="2" charset="2"/>
              <a:buNone/>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The impact of aggressive communication is that these individuals: </a:t>
            </a:r>
          </a:p>
          <a:p>
            <a:pPr marL="171450" indent="-171450">
              <a:buFont typeface="Wingdings" panose="05000000000000000000" pitchFamily="2" charset="2"/>
              <a:buChar char="q"/>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become alienated from others </a:t>
            </a:r>
          </a:p>
          <a:p>
            <a:pPr marL="171450" indent="-171450">
              <a:buFont typeface="Wingdings" panose="05000000000000000000" pitchFamily="2" charset="2"/>
              <a:buChar char="q"/>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alienate others </a:t>
            </a:r>
          </a:p>
          <a:p>
            <a:pPr marL="171450" indent="-171450">
              <a:buFont typeface="Wingdings" panose="05000000000000000000" pitchFamily="2" charset="2"/>
              <a:buChar char="q"/>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generate fear and hatred in others </a:t>
            </a:r>
          </a:p>
          <a:p>
            <a:pPr marL="171450" indent="-171450">
              <a:buFont typeface="Wingdings" panose="05000000000000000000" pitchFamily="2" charset="2"/>
              <a:buChar char="q"/>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always blame others instead of owning their issues, and thus are unable to mature.</a:t>
            </a:r>
          </a:p>
          <a:p>
            <a:pPr marL="0" indent="0">
              <a:buFont typeface="Wingdings" panose="05000000000000000000" pitchFamily="2" charset="2"/>
              <a:buNone/>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The impact of passive-aggressive communication is that these individuals: </a:t>
            </a:r>
          </a:p>
          <a:p>
            <a:pPr marL="171450" indent="-171450">
              <a:buFont typeface="Wingdings" panose="05000000000000000000" pitchFamily="2" charset="2"/>
              <a:buChar char="q"/>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become alienated from those around them </a:t>
            </a:r>
          </a:p>
          <a:p>
            <a:pPr marL="171450" indent="-171450">
              <a:buFont typeface="Wingdings" panose="05000000000000000000" pitchFamily="2" charset="2"/>
              <a:buChar char="q"/>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remain stuck in a position of powerlessness </a:t>
            </a:r>
          </a:p>
          <a:p>
            <a:pPr marL="171450" indent="-171450">
              <a:buFont typeface="Wingdings" panose="05000000000000000000" pitchFamily="2" charset="2"/>
              <a:buChar char="q"/>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discharge resentment while real issues are never addressed so they can't mature.</a:t>
            </a:r>
          </a:p>
          <a:p>
            <a:pPr marL="0" indent="0">
              <a:buFont typeface="Wingdings" panose="05000000000000000000" pitchFamily="2" charset="2"/>
              <a:buNone/>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The impact of assertive communication is that these individuals: </a:t>
            </a:r>
          </a:p>
          <a:p>
            <a:pPr marL="171450" indent="-171450">
              <a:buFont typeface="Wingdings" panose="05000000000000000000" pitchFamily="2" charset="2"/>
              <a:buChar char="q"/>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feel connected to others </a:t>
            </a:r>
          </a:p>
          <a:p>
            <a:pPr marL="171450" indent="-171450">
              <a:buFont typeface="Wingdings" panose="05000000000000000000" pitchFamily="2" charset="2"/>
              <a:buChar char="q"/>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feel in control of their lives </a:t>
            </a:r>
          </a:p>
          <a:p>
            <a:pPr marL="171450" indent="-171450">
              <a:buFont typeface="Wingdings" panose="05000000000000000000" pitchFamily="2" charset="2"/>
              <a:buChar char="q"/>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are able to mature because they address issues and problems as they arise </a:t>
            </a:r>
          </a:p>
          <a:p>
            <a:pPr marL="171450" indent="-171450">
              <a:buFont typeface="Wingdings" panose="05000000000000000000" pitchFamily="2" charset="2"/>
              <a:buChar char="q"/>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create a respectful environment for others to grow and mature.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F0607B7-E60F-41BA-A32F-D5FA7BBCADC7}" type="slidenum">
              <a:rPr lang="en-GB" smtClean="0"/>
              <a:t>10</a:t>
            </a:fld>
            <a:endParaRPr lang="en-GB"/>
          </a:p>
        </p:txBody>
      </p:sp>
    </p:spTree>
    <p:extLst>
      <p:ext uri="{BB962C8B-B14F-4D97-AF65-F5344CB8AC3E}">
        <p14:creationId xmlns:p14="http://schemas.microsoft.com/office/powerpoint/2010/main" val="30194406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Q. Would you communicate with each of the individuals in the photos in the same manner?  </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No.</a:t>
            </a:r>
            <a:endPar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Q. What factors influence how you communicate with them?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Answers could include:</a:t>
            </a:r>
          </a:p>
          <a:p>
            <a:pPr marL="171450" indent="-171450">
              <a:lnSpc>
                <a:spcPct val="100000"/>
              </a:lnSpc>
              <a:buFont typeface="Wingdings" panose="05000000000000000000" pitchFamily="2" charset="2"/>
              <a:buChar char="q"/>
            </a:pPr>
            <a:r>
              <a:rPr lang="en-GB" sz="1100" b="1" dirty="0" smtClean="0">
                <a:latin typeface="Arial" panose="020B0604020202020204" pitchFamily="34" charset="0"/>
                <a:cs typeface="Arial" panose="020B0604020202020204" pitchFamily="34" charset="0"/>
              </a:rPr>
              <a:t>Know your audience: a) </a:t>
            </a:r>
            <a:r>
              <a:rPr lang="en-GB" sz="1100" dirty="0" smtClean="0">
                <a:latin typeface="Arial" panose="020B0604020202020204" pitchFamily="34" charset="0"/>
                <a:cs typeface="Arial" panose="020B0604020202020204" pitchFamily="34" charset="0"/>
              </a:rPr>
              <a:t>Adapt</a:t>
            </a:r>
            <a:r>
              <a:rPr lang="en-GB" sz="1100" baseline="0" dirty="0" smtClean="0">
                <a:latin typeface="Arial" panose="020B0604020202020204" pitchFamily="34" charset="0"/>
                <a:cs typeface="Arial" panose="020B0604020202020204" pitchFamily="34" charset="0"/>
              </a:rPr>
              <a:t> your style to suit your audience e.g. formal or informal, personal, language etc. </a:t>
            </a:r>
            <a:r>
              <a:rPr lang="en-GB" sz="1100" b="1" baseline="0" dirty="0" smtClean="0">
                <a:latin typeface="Arial" panose="020B0604020202020204" pitchFamily="34" charset="0"/>
                <a:cs typeface="Arial" panose="020B0604020202020204" pitchFamily="34" charset="0"/>
              </a:rPr>
              <a:t>b) </a:t>
            </a:r>
            <a:r>
              <a:rPr lang="en-GB" sz="1100" b="0" baseline="0" dirty="0" smtClean="0">
                <a:latin typeface="Arial" panose="020B0604020202020204" pitchFamily="34" charset="0"/>
                <a:cs typeface="Arial" panose="020B0604020202020204" pitchFamily="34" charset="0"/>
              </a:rPr>
              <a:t>Match your vocabulary to the audience</a:t>
            </a:r>
            <a:endParaRPr lang="en-GB" sz="1100" baseline="0" dirty="0" smtClean="0">
              <a:latin typeface="Arial" panose="020B0604020202020204" pitchFamily="34" charset="0"/>
              <a:cs typeface="Arial" panose="020B0604020202020204" pitchFamily="34" charset="0"/>
            </a:endParaRPr>
          </a:p>
          <a:p>
            <a:pPr marL="171450" indent="-171450">
              <a:lnSpc>
                <a:spcPct val="100000"/>
              </a:lnSpc>
              <a:buFont typeface="Wingdings" panose="05000000000000000000" pitchFamily="2" charset="2"/>
              <a:buChar char="q"/>
            </a:pPr>
            <a:r>
              <a:rPr lang="en-GB" sz="1100" b="1" dirty="0" smtClean="0">
                <a:latin typeface="Arial" panose="020B0604020202020204" pitchFamily="34" charset="0"/>
                <a:cs typeface="Arial" panose="020B0604020202020204" pitchFamily="34" charset="0"/>
              </a:rPr>
              <a:t>Mirroring</a:t>
            </a:r>
            <a:r>
              <a:rPr lang="en-GB" sz="1100" dirty="0" smtClean="0">
                <a:latin typeface="Arial" panose="020B0604020202020204" pitchFamily="34" charset="0"/>
                <a:cs typeface="Arial" panose="020B0604020202020204" pitchFamily="34" charset="0"/>
              </a:rPr>
              <a:t>:</a:t>
            </a:r>
            <a:r>
              <a:rPr lang="en-GB" sz="1100" baseline="0" dirty="0" smtClean="0">
                <a:latin typeface="Arial" panose="020B0604020202020204" pitchFamily="34" charset="0"/>
                <a:cs typeface="Arial" panose="020B0604020202020204" pitchFamily="34" charset="0"/>
              </a:rPr>
              <a:t>  Mirror some of the gestures and words used by your audience</a:t>
            </a:r>
          </a:p>
          <a:p>
            <a:pPr marL="171450" indent="-171450">
              <a:lnSpc>
                <a:spcPct val="100000"/>
              </a:lnSpc>
              <a:buFont typeface="Wingdings" panose="05000000000000000000" pitchFamily="2" charset="2"/>
              <a:buChar char="q"/>
            </a:pPr>
            <a:r>
              <a:rPr lang="en-GB" sz="1100" b="1" baseline="0" dirty="0" smtClean="0">
                <a:latin typeface="Arial" panose="020B0604020202020204" pitchFamily="34" charset="0"/>
                <a:cs typeface="Arial" panose="020B0604020202020204" pitchFamily="34" charset="0"/>
              </a:rPr>
              <a:t>Tone of voice: </a:t>
            </a:r>
            <a:r>
              <a:rPr lang="en-GB" sz="1100" baseline="0" dirty="0" smtClean="0">
                <a:latin typeface="Arial" panose="020B0604020202020204" pitchFamily="34" charset="0"/>
                <a:cs typeface="Arial" panose="020B0604020202020204" pitchFamily="34" charset="0"/>
              </a:rPr>
              <a:t>Adjust the tone of your voice to suit the situation e.g. serious, encouraging, casual</a:t>
            </a:r>
          </a:p>
          <a:p>
            <a:pPr marL="171450" indent="-171450">
              <a:buFont typeface="Wingdings" panose="05000000000000000000" pitchFamily="2" charset="2"/>
              <a:buChar char="q"/>
            </a:pPr>
            <a:endParaRPr lang="en-GB" dirty="0"/>
          </a:p>
        </p:txBody>
      </p:sp>
      <p:sp>
        <p:nvSpPr>
          <p:cNvPr id="4" name="Slide Number Placeholder 3"/>
          <p:cNvSpPr>
            <a:spLocks noGrp="1"/>
          </p:cNvSpPr>
          <p:nvPr>
            <p:ph type="sldNum" sz="quarter" idx="10"/>
          </p:nvPr>
        </p:nvSpPr>
        <p:spPr/>
        <p:txBody>
          <a:bodyPr/>
          <a:lstStyle/>
          <a:p>
            <a:fld id="{7F0607B7-E60F-41BA-A32F-D5FA7BBCADC7}" type="slidenum">
              <a:rPr lang="en-GB" smtClean="0"/>
              <a:t>11</a:t>
            </a:fld>
            <a:endParaRPr lang="en-GB"/>
          </a:p>
        </p:txBody>
      </p:sp>
    </p:spTree>
    <p:extLst>
      <p:ext uri="{BB962C8B-B14F-4D97-AF65-F5344CB8AC3E}">
        <p14:creationId xmlns:p14="http://schemas.microsoft.com/office/powerpoint/2010/main" val="18085026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Trainer to use</a:t>
            </a:r>
            <a:r>
              <a:rPr lang="en-GB" sz="1100" baseline="0" dirty="0" smtClean="0">
                <a:latin typeface="Arial" panose="020B0604020202020204" pitchFamily="34" charset="0"/>
                <a:cs typeface="Arial" panose="020B0604020202020204" pitchFamily="34" charset="0"/>
              </a:rPr>
              <a:t> PPT slide to explain what cognitive dissonance is.  Trainer to use the example below to help.</a:t>
            </a:r>
          </a:p>
          <a:p>
            <a:endParaRPr lang="en-GB" sz="1100" dirty="0" smtClean="0">
              <a:effectLst/>
              <a:latin typeface="Arial" panose="020B0604020202020204" pitchFamily="34" charset="0"/>
              <a:cs typeface="Arial" panose="020B0604020202020204" pitchFamily="34" charset="0"/>
            </a:endParaRPr>
          </a:p>
          <a:p>
            <a:r>
              <a:rPr lang="en-GB" sz="1100" b="1" dirty="0" smtClean="0">
                <a:effectLst/>
                <a:latin typeface="Arial" panose="020B0604020202020204" pitchFamily="34" charset="0"/>
                <a:cs typeface="Arial" panose="020B0604020202020204" pitchFamily="34" charset="0"/>
              </a:rPr>
              <a:t>Example: </a:t>
            </a:r>
            <a:r>
              <a:rPr lang="en-GB" sz="1100" dirty="0" smtClean="0">
                <a:effectLst/>
                <a:latin typeface="Arial" panose="020B0604020202020204" pitchFamily="34" charset="0"/>
                <a:cs typeface="Arial" panose="020B0604020202020204" pitchFamily="34" charset="0"/>
              </a:rPr>
              <a:t>The classical version of this idea is expressed in the </a:t>
            </a:r>
            <a:r>
              <a:rPr lang="en-GB" sz="1100" b="1" dirty="0" smtClean="0">
                <a:effectLst/>
                <a:latin typeface="Arial" panose="020B0604020202020204" pitchFamily="34" charset="0"/>
                <a:cs typeface="Arial" panose="020B0604020202020204" pitchFamily="34" charset="0"/>
              </a:rPr>
              <a:t>Aesop fable </a:t>
            </a:r>
            <a:r>
              <a:rPr lang="en-GB" sz="1100" b="1" i="1" dirty="0" smtClean="0">
                <a:effectLst/>
                <a:latin typeface="Arial" panose="020B0604020202020204" pitchFamily="34" charset="0"/>
                <a:cs typeface="Arial" panose="020B0604020202020204" pitchFamily="34" charset="0"/>
              </a:rPr>
              <a:t>The Fox and the Grapes</a:t>
            </a:r>
            <a:r>
              <a:rPr lang="en-GB" sz="1100" i="1" dirty="0" smtClean="0">
                <a:effectLst/>
                <a:latin typeface="Arial" panose="020B0604020202020204" pitchFamily="34" charset="0"/>
                <a:cs typeface="Arial" panose="020B0604020202020204" pitchFamily="34" charset="0"/>
              </a:rPr>
              <a:t>,</a:t>
            </a:r>
            <a:r>
              <a:rPr lang="en-GB" sz="1100" dirty="0" smtClean="0">
                <a:effectLst/>
                <a:latin typeface="Arial" panose="020B0604020202020204" pitchFamily="34" charset="0"/>
                <a:cs typeface="Arial" panose="020B0604020202020204" pitchFamily="34" charset="0"/>
              </a:rPr>
              <a:t> in which a fox sees some high-hanging grapes and wishes to eat them. Unable to think of a way to reach them, he surmises that the grapes are probably not worth eating anyway (that they are not yet ripe or that they are too sour). The dissonance of the desire for something unattainable versus the lack of fulfilment is reduced by irrationally deciding that the grapes must be flawed.</a:t>
            </a:r>
          </a:p>
          <a:p>
            <a:endParaRPr lang="en-GB" sz="1100" baseline="0" dirty="0" smtClean="0">
              <a:latin typeface="Arial" panose="020B0604020202020204" pitchFamily="34" charset="0"/>
              <a:cs typeface="Arial" panose="020B0604020202020204" pitchFamily="34" charset="0"/>
            </a:endParaRPr>
          </a:p>
          <a:p>
            <a:r>
              <a:rPr lang="en-GB" sz="1100" b="1" baseline="0" dirty="0" smtClean="0">
                <a:latin typeface="Arial" panose="020B0604020202020204" pitchFamily="34" charset="0"/>
                <a:cs typeface="Arial" panose="020B0604020202020204" pitchFamily="34" charset="0"/>
              </a:rPr>
              <a:t>Q. What other examples of cognitive dissonance can you think of?</a:t>
            </a:r>
          </a:p>
          <a:p>
            <a:r>
              <a:rPr lang="en-GB" sz="1100" b="1" baseline="0" dirty="0" smtClean="0">
                <a:latin typeface="Arial" panose="020B0604020202020204" pitchFamily="34" charset="0"/>
                <a:cs typeface="Arial" panose="020B0604020202020204" pitchFamily="34" charset="0"/>
              </a:rPr>
              <a:t>Answers could include:</a:t>
            </a:r>
          </a:p>
          <a:p>
            <a:pPr marL="171450" indent="-171450">
              <a:buFont typeface="Arial" panose="020B0604020202020204" pitchFamily="34" charset="0"/>
              <a:buChar char="•"/>
            </a:pPr>
            <a:r>
              <a:rPr lang="en-GB" sz="1100" b="1" baseline="0" dirty="0" smtClean="0">
                <a:latin typeface="Arial" panose="020B0604020202020204" pitchFamily="34" charset="0"/>
                <a:cs typeface="Arial" panose="020B0604020202020204" pitchFamily="34" charset="0"/>
              </a:rPr>
              <a:t>Smoking</a:t>
            </a:r>
            <a:r>
              <a:rPr lang="en-GB" sz="1100" b="0" baseline="0" dirty="0" smtClean="0">
                <a:latin typeface="Arial" panose="020B0604020202020204" pitchFamily="34" charset="0"/>
                <a:cs typeface="Arial" panose="020B0604020202020204" pitchFamily="34" charset="0"/>
              </a:rPr>
              <a:t> (I smoke but I know it is unhealthy)</a:t>
            </a:r>
          </a:p>
          <a:p>
            <a:pPr marL="171450" indent="-171450">
              <a:buFont typeface="Arial" panose="020B0604020202020204" pitchFamily="34" charset="0"/>
              <a:buChar char="•"/>
            </a:pPr>
            <a:r>
              <a:rPr lang="en-GB" sz="1100" b="1" dirty="0" smtClean="0">
                <a:latin typeface="Arial" panose="020B0604020202020204" pitchFamily="34" charset="0"/>
                <a:cs typeface="Arial" panose="020B0604020202020204" pitchFamily="34" charset="0"/>
              </a:rPr>
              <a:t>Lying</a:t>
            </a:r>
            <a:r>
              <a:rPr lang="en-GB" sz="1100" b="0" dirty="0" smtClean="0">
                <a:latin typeface="Arial" panose="020B0604020202020204" pitchFamily="34" charset="0"/>
                <a:cs typeface="Arial" panose="020B0604020202020204" pitchFamily="34" charset="0"/>
              </a:rPr>
              <a:t>: (I told a lie but I know that lying is wrong)</a:t>
            </a:r>
          </a:p>
          <a:p>
            <a:pPr marL="171450" indent="-171450">
              <a:buFont typeface="Arial" panose="020B0604020202020204" pitchFamily="34" charset="0"/>
              <a:buChar char="•"/>
            </a:pPr>
            <a:r>
              <a:rPr lang="en-GB" sz="1100" b="1" dirty="0" smtClean="0">
                <a:latin typeface="Arial" panose="020B0604020202020204" pitchFamily="34" charset="0"/>
                <a:cs typeface="Arial" panose="020B0604020202020204" pitchFamily="34" charset="0"/>
              </a:rPr>
              <a:t>Dieting</a:t>
            </a:r>
            <a:r>
              <a:rPr lang="en-GB" sz="1100" b="0" dirty="0" smtClean="0">
                <a:latin typeface="Arial" panose="020B0604020202020204" pitchFamily="34" charset="0"/>
                <a:cs typeface="Arial" panose="020B0604020202020204" pitchFamily="34" charset="0"/>
              </a:rPr>
              <a:t>: (I’m on a diet but that donut doesn’t have that many calories or I’ll skip lunch to make up for the extra calories etc.)</a:t>
            </a:r>
          </a:p>
          <a:p>
            <a:pPr marL="171450" indent="-171450">
              <a:buFont typeface="Arial" panose="020B0604020202020204" pitchFamily="34" charset="0"/>
              <a:buChar char="•"/>
            </a:pPr>
            <a:r>
              <a:rPr lang="en-GB" sz="1100" b="1" dirty="0" smtClean="0">
                <a:latin typeface="Arial" panose="020B0604020202020204" pitchFamily="34" charset="0"/>
                <a:cs typeface="Arial" panose="020B0604020202020204" pitchFamily="34" charset="0"/>
              </a:rPr>
              <a:t>Educational theories</a:t>
            </a:r>
            <a:r>
              <a:rPr lang="en-GB" sz="1100" b="1" baseline="0" dirty="0" smtClean="0">
                <a:latin typeface="Arial" panose="020B0604020202020204" pitchFamily="34" charset="0"/>
                <a:cs typeface="Arial" panose="020B0604020202020204" pitchFamily="34" charset="0"/>
              </a:rPr>
              <a:t> </a:t>
            </a:r>
            <a:r>
              <a:rPr lang="en-GB" sz="1100" b="0" baseline="0" dirty="0" smtClean="0">
                <a:latin typeface="Arial" panose="020B0604020202020204" pitchFamily="34" charset="0"/>
                <a:cs typeface="Arial" panose="020B0604020202020204" pitchFamily="34" charset="0"/>
              </a:rPr>
              <a:t>e.g. learning styles: (1 theory tells us that we all have a learning style that helps us to learn better but a new theory has disproved this saying that we only have learning preferences i.e. a preferred way of learning and that there is no scientific evidence to show that my referred style of learning will actually improve my learning to any other style)</a:t>
            </a:r>
            <a:endParaRPr lang="en-GB" sz="1100" b="0" dirty="0" smtClean="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sz="1100" b="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There are also external forces,</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such as advertising</a:t>
            </a:r>
            <a:r>
              <a:rPr lang="en-GB" sz="1100" baseline="0" dirty="0" smtClean="0">
                <a:latin typeface="Arial" panose="020B0604020202020204" pitchFamily="34" charset="0"/>
                <a:cs typeface="Arial" panose="020B0604020202020204" pitchFamily="34" charset="0"/>
              </a:rPr>
              <a:t> and</a:t>
            </a:r>
            <a:r>
              <a:rPr lang="en-GB" sz="1100" dirty="0" smtClean="0">
                <a:latin typeface="Arial" panose="020B0604020202020204" pitchFamily="34" charset="0"/>
                <a:cs typeface="Arial" panose="020B0604020202020204" pitchFamily="34" charset="0"/>
              </a:rPr>
              <a:t> marketing</a:t>
            </a:r>
            <a:r>
              <a:rPr lang="en-GB" sz="1100" baseline="0" dirty="0" smtClean="0">
                <a:latin typeface="Arial" panose="020B0604020202020204" pitchFamily="34" charset="0"/>
                <a:cs typeface="Arial" panose="020B0604020202020204" pitchFamily="34" charset="0"/>
              </a:rPr>
              <a:t> that can cause cognitive dissonance too.  </a:t>
            </a:r>
            <a:r>
              <a:rPr lang="en-GB" sz="1100" dirty="0" smtClean="0">
                <a:latin typeface="Arial" panose="020B0604020202020204" pitchFamily="34" charset="0"/>
                <a:cs typeface="Arial" panose="020B0604020202020204" pitchFamily="34" charset="0"/>
              </a:rPr>
              <a:t>After all, the main job of these industries is to influence the views and behaviours of consumers.</a:t>
            </a:r>
          </a:p>
          <a:p>
            <a:endParaRPr lang="en-GB" sz="1100"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1" baseline="0" dirty="0" smtClean="0">
                <a:latin typeface="Arial" panose="020B0604020202020204" pitchFamily="34" charset="0"/>
                <a:cs typeface="Arial" panose="020B0604020202020204" pitchFamily="34" charset="0"/>
              </a:rPr>
              <a:t>Marketing:  </a:t>
            </a:r>
            <a:r>
              <a:rPr lang="en-GB" sz="1100" b="0" baseline="0" dirty="0" smtClean="0">
                <a:latin typeface="Arial" panose="020B0604020202020204" pitchFamily="34" charset="0"/>
                <a:cs typeface="Arial" panose="020B0604020202020204" pitchFamily="34" charset="0"/>
              </a:rPr>
              <a:t>Getting people to buy products for a worthy cause e.g. percentage going to some charity etc. – you may not want the product but my want to support the charity ……..</a:t>
            </a:r>
          </a:p>
          <a:p>
            <a:pPr marL="171450" indent="-171450">
              <a:buFont typeface="Arial" panose="020B0604020202020204" pitchFamily="34" charset="0"/>
              <a:buChar char="•"/>
            </a:pPr>
            <a:r>
              <a:rPr lang="en-GB" sz="1100" b="1" baseline="0" dirty="0" smtClean="0">
                <a:latin typeface="Arial" panose="020B0604020202020204" pitchFamily="34" charset="0"/>
                <a:cs typeface="Arial" panose="020B0604020202020204" pitchFamily="34" charset="0"/>
              </a:rPr>
              <a:t>Advertising: </a:t>
            </a:r>
            <a:r>
              <a:rPr lang="en-GB" sz="1100" b="0" baseline="0" dirty="0" smtClean="0">
                <a:latin typeface="Arial" panose="020B0604020202020204" pitchFamily="34" charset="0"/>
                <a:cs typeface="Arial" panose="020B0604020202020204" pitchFamily="34" charset="0"/>
              </a:rPr>
              <a:t>We believe in the advertising that promotes the products  to the detriment of trying other, perhaps cheaper products, believing that they are not as good e.g. when Aldi’s first opened ..... Also when another brand comes up with a better advertising campaign than our current brand, we may want to try it </a:t>
            </a:r>
            <a:r>
              <a:rPr lang="en-GB" sz="1100" b="1" baseline="0" dirty="0" smtClean="0">
                <a:latin typeface="Arial" panose="020B0604020202020204" pitchFamily="34" charset="0"/>
                <a:cs typeface="Arial" panose="020B0604020202020204" pitchFamily="34" charset="0"/>
              </a:rPr>
              <a:t>but feel we need to stay loyal to our current brand ….</a:t>
            </a:r>
          </a:p>
          <a:p>
            <a:pPr marL="171450" indent="-171450">
              <a:buFont typeface="Arial" panose="020B0604020202020204" pitchFamily="34" charset="0"/>
              <a:buChar char="•"/>
            </a:pPr>
            <a:endParaRPr lang="en-GB" sz="1100" b="1" baseline="0" dirty="0" smtClean="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1100" b="1" baseline="0" dirty="0" smtClean="0">
                <a:latin typeface="Arial" panose="020B0604020202020204" pitchFamily="34" charset="0"/>
                <a:cs typeface="Arial" panose="020B0604020202020204" pitchFamily="34" charset="0"/>
              </a:rPr>
              <a:t>Trainer to used next PPT slide to explain how we deal with cognitive dissonance.</a:t>
            </a:r>
          </a:p>
          <a:p>
            <a:pPr marL="0" indent="0">
              <a:buFont typeface="Arial" panose="020B0604020202020204" pitchFamily="34" charset="0"/>
              <a:buNone/>
            </a:pPr>
            <a:endParaRPr lang="en-GB" b="0" dirty="0"/>
          </a:p>
        </p:txBody>
      </p:sp>
      <p:sp>
        <p:nvSpPr>
          <p:cNvPr id="4" name="Slide Number Placeholder 3"/>
          <p:cNvSpPr>
            <a:spLocks noGrp="1"/>
          </p:cNvSpPr>
          <p:nvPr>
            <p:ph type="sldNum" sz="quarter" idx="10"/>
          </p:nvPr>
        </p:nvSpPr>
        <p:spPr/>
        <p:txBody>
          <a:bodyPr/>
          <a:lstStyle/>
          <a:p>
            <a:fld id="{7F0607B7-E60F-41BA-A32F-D5FA7BBCADC7}" type="slidenum">
              <a:rPr lang="en-GB" smtClean="0"/>
              <a:t>12</a:t>
            </a:fld>
            <a:endParaRPr lang="en-GB"/>
          </a:p>
        </p:txBody>
      </p:sp>
    </p:spTree>
    <p:extLst>
      <p:ext uri="{BB962C8B-B14F-4D97-AF65-F5344CB8AC3E}">
        <p14:creationId xmlns:p14="http://schemas.microsoft.com/office/powerpoint/2010/main" val="2705189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Let’s use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smoking’</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as an example: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 smoke regularly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and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smoking is unhealthy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(this is your dissonance) –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we do not like to feel this tension, discomfort, disharmony … we want to feel better (in harmony -  we like consistency).</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So what do we do to restore this harmony and consistency?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Well we can do 1 of 4 things.  We can:</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Change</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one of our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beliefs/values</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e.g. It’s not that unhealthy and the chances of becoming ill are quite small.</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Change</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our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behaviour</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e.g. stop smoking</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Rationalise</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(add a new thought) e.g. Yes I smoke and yes smoking is bad for you but I do lots of other healthy things as well to balance it out!!!!!</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Trivialise</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e.g. Yes I smoke and yes smoking is bad for you but I don’t care.</a:t>
            </a: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F0607B7-E60F-41BA-A32F-D5FA7BBCADC7}" type="slidenum">
              <a:rPr lang="en-GB" smtClean="0"/>
              <a:t>13</a:t>
            </a:fld>
            <a:endParaRPr lang="en-GB"/>
          </a:p>
        </p:txBody>
      </p:sp>
    </p:spTree>
    <p:extLst>
      <p:ext uri="{BB962C8B-B14F-4D97-AF65-F5344CB8AC3E}">
        <p14:creationId xmlns:p14="http://schemas.microsoft.com/office/powerpoint/2010/main" val="14522568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Studies have demonstrated that most citizens care more about the </a:t>
            </a: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treatment they receive </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from authorities than a </a:t>
            </a:r>
            <a:r>
              <a:rPr kumimoji="0" lang="en-US" sz="1100" b="1"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favourable</a:t>
            </a: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outcome </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(Tyler and </a:t>
            </a:r>
            <a:r>
              <a:rPr kumimoji="0" 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Huo</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2002).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An unexpected finding was that </a:t>
            </a: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being treated in a fair way with respect, dignity, and concern for their individual views </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was more influential in shaping the citizens’ impressions of justice than was a </a:t>
            </a:r>
            <a:r>
              <a:rPr kumimoji="0" lang="en-US" sz="1100" b="1"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favourable</a:t>
            </a: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outcome</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phenomenon called the ‘</a:t>
            </a: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procedural fairness effect.’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Q. </a:t>
            </a:r>
            <a:r>
              <a:rPr kumimoji="0" lang="en-GB" sz="1100" b="1" i="0" u="none" strike="noStrike" kern="1200" cap="none" spc="0" normalizeH="0" baseline="0" noProof="0" dirty="0" smtClean="0">
                <a:ln>
                  <a:noFill/>
                </a:ln>
                <a:solidFill>
                  <a:schemeClr val="tx1"/>
                </a:solidFill>
                <a:effectLst/>
                <a:uLnTx/>
                <a:uFillTx/>
                <a:latin typeface="Arial" panose="020B0604020202020204" pitchFamily="34" charset="0"/>
                <a:ea typeface="+mn-ea"/>
                <a:cs typeface="Arial" panose="020B0604020202020204" pitchFamily="34" charset="0"/>
              </a:rPr>
              <a:t>D</a:t>
            </a:r>
            <a:r>
              <a:rPr lang="en-GB" sz="1100" b="1" kern="1200" dirty="0" smtClean="0">
                <a:solidFill>
                  <a:schemeClr val="tx1"/>
                </a:solidFill>
                <a:effectLst/>
                <a:latin typeface="Arial" panose="020B0604020202020204" pitchFamily="34" charset="0"/>
                <a:ea typeface="+mn-ea"/>
                <a:cs typeface="Arial" panose="020B0604020202020204" pitchFamily="34" charset="0"/>
              </a:rPr>
              <a:t>o you think that how you are treated by police is more important than the outcome?  </a:t>
            </a:r>
            <a:r>
              <a:rPr lang="en-GB" sz="1100" b="0" kern="1200" dirty="0" smtClean="0">
                <a:solidFill>
                  <a:schemeClr val="tx1"/>
                </a:solidFill>
                <a:effectLst/>
                <a:latin typeface="Arial" panose="020B0604020202020204" pitchFamily="34" charset="0"/>
                <a:ea typeface="+mn-ea"/>
                <a:cs typeface="Arial" panose="020B0604020202020204" pitchFamily="34" charset="0"/>
              </a:rPr>
              <a:t>Discuss</a:t>
            </a:r>
            <a:endPar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4 Key ingredients to </a:t>
            </a: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‘achieving fairness’: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Trustworthiness: </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this refers to the degree to which the public perceive that authorities are motivated to be sincerely helpful and caring, give priority to the best interests of the community, and are honest and open (Tyler, 2008). Trust is the extent to which people believe that an authority is concerned about their well-being and acts to serve the best interests of the public (Tyler and </a:t>
            </a:r>
            <a:r>
              <a:rPr kumimoji="0" 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Huo</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2002).  Circumstances in which the police and the public engage in interpersonal contact are opportunities for the police to build a relationship of trust. Trust is widely acknowledged as a critical issue in policing, shown by a virtual explosion in the trust literature. Police behaviours that diminish trust in police, such as neglect, indifference, incompetence, and venality, as well as behaviours that engender and build trust in the police, have been extensively </a:t>
            </a:r>
            <a:r>
              <a:rPr kumimoji="0" 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analysed</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(Goldsmith, 2005).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Respectful treatment:  th</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is </a:t>
            </a:r>
            <a:r>
              <a:rPr kumimoji="0" 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referes</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to behaviour by police that demonstrates that they are protective of citizens’ rights, treat individuals with dignity, take them seriously, and attend to and value their input (Tyler and Lind, 1992). Of the four GVRM elements, respectful treatment can most clearly be paraphrased as “professional </a:t>
            </a:r>
            <a:r>
              <a:rPr kumimoji="0" 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behaviour</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Neutrality</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this is conveyed by police procedures that demonstrate the absence of bias by principled conduct and decisions, consistency, even-handedness, and transparency (Tyler, 2008). The treatment that police accord to members of minority groups is used as a gauge of police neutrality.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Voice</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this refers to the ability of community members to participate by expressing a viewpoint (Tyler, 2008). Being listened to by the police conveys that one has some social standing in the community and shows that the authorities value community members and their opinion. Voice has a symbolic value in building procedural justice: by being involved and consulted in the police investigative or decision-making process, citizens infer that they are valued by the authorities. </a:t>
            </a:r>
          </a:p>
          <a:p>
            <a:endParaRPr lang="en-GB" dirty="0"/>
          </a:p>
        </p:txBody>
      </p:sp>
      <p:sp>
        <p:nvSpPr>
          <p:cNvPr id="4" name="Slide Number Placeholder 3"/>
          <p:cNvSpPr>
            <a:spLocks noGrp="1"/>
          </p:cNvSpPr>
          <p:nvPr>
            <p:ph type="sldNum" sz="quarter" idx="10"/>
          </p:nvPr>
        </p:nvSpPr>
        <p:spPr/>
        <p:txBody>
          <a:bodyPr/>
          <a:lstStyle/>
          <a:p>
            <a:fld id="{7F0607B7-E60F-41BA-A32F-D5FA7BBCADC7}" type="slidenum">
              <a:rPr lang="en-GB" smtClean="0"/>
              <a:t>14</a:t>
            </a:fld>
            <a:endParaRPr lang="en-GB"/>
          </a:p>
        </p:txBody>
      </p:sp>
    </p:spTree>
    <p:extLst>
      <p:ext uri="{BB962C8B-B14F-4D97-AF65-F5344CB8AC3E}">
        <p14:creationId xmlns:p14="http://schemas.microsoft.com/office/powerpoint/2010/main" val="14578018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Reference:  https://hms.harvard.edu/sites/default/files/assets/Sites/Ombuds/files/HMS.HHSD_.HSPH_.OmbudsOffice.SEVEN%20ELEMENTS%20OF%20EFFECTIVE%20NEGOTIATIONS.pdf [Accessed 4 May 2018]</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7 Elements of Effective Negotiations: </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Fisher, R &amp; </a:t>
            </a:r>
            <a:r>
              <a:rPr kumimoji="0" 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Ury</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W. (2008)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Jerome </a:t>
            </a:r>
            <a:r>
              <a:rPr kumimoji="0" 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Slavik</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Adapted from ‘</a:t>
            </a:r>
            <a:r>
              <a:rPr kumimoji="0" lang="en-US" sz="1100" b="0"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Getting To Yes: Negotiating Agreements Without Giving In</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R. Fisher and W. </a:t>
            </a:r>
            <a:r>
              <a:rPr kumimoji="0" 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Ury</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RELATIONSHIP: AM I PREPARED TO DEAL WITH THE RELATIONSHIP? </a:t>
            </a:r>
          </a:p>
          <a:p>
            <a:pPr marL="228600" marR="0" lvl="0" indent="-228600" algn="l" defTabSz="914400" rtl="0" eaLnBrk="1" fontAlgn="auto" latinLnBrk="0" hangingPunct="1">
              <a:lnSpc>
                <a:spcPct val="100000"/>
              </a:lnSpc>
              <a:spcBef>
                <a:spcPts val="0"/>
              </a:spcBef>
              <a:spcAft>
                <a:spcPts val="0"/>
              </a:spcAft>
              <a:buClrTx/>
              <a:buSzTx/>
              <a:buFontTx/>
              <a:buAutoNum type="alphaLcParenR"/>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good negotiating relationship is needed to address differences and conflicts. </a:t>
            </a:r>
          </a:p>
          <a:p>
            <a:pPr marL="228600" marR="0" lvl="0" indent="-228600" algn="l" defTabSz="914400" rtl="0" eaLnBrk="1" fontAlgn="auto" latinLnBrk="0" hangingPunct="1">
              <a:lnSpc>
                <a:spcPct val="100000"/>
              </a:lnSpc>
              <a:spcBef>
                <a:spcPts val="0"/>
              </a:spcBef>
              <a:spcAft>
                <a:spcPts val="0"/>
              </a:spcAft>
              <a:buClrTx/>
              <a:buSzTx/>
              <a:buFontTx/>
              <a:buAutoNum type="alphaLcParenR"/>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Separate people issues from substantive issues. </a:t>
            </a:r>
          </a:p>
          <a:p>
            <a:pPr marL="228600" marR="0" lvl="0" indent="-228600" algn="l" defTabSz="914400" rtl="0" eaLnBrk="1" fontAlgn="auto" latinLnBrk="0" hangingPunct="1">
              <a:lnSpc>
                <a:spcPct val="100000"/>
              </a:lnSpc>
              <a:spcBef>
                <a:spcPts val="0"/>
              </a:spcBef>
              <a:spcAft>
                <a:spcPts val="0"/>
              </a:spcAft>
              <a:buClrTx/>
              <a:buSzTx/>
              <a:buFontTx/>
              <a:buAutoNum type="alphaLcParenR"/>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Plan and prepare to build and maintain a good working relationship. </a:t>
            </a:r>
          </a:p>
          <a:p>
            <a:pPr marL="228600" marR="0" lvl="0" indent="-228600" algn="l" defTabSz="914400" rtl="0" eaLnBrk="1" fontAlgn="auto" latinLnBrk="0" hangingPunct="1">
              <a:lnSpc>
                <a:spcPct val="100000"/>
              </a:lnSpc>
              <a:spcBef>
                <a:spcPts val="0"/>
              </a:spcBef>
              <a:spcAft>
                <a:spcPts val="0"/>
              </a:spcAft>
              <a:buClrTx/>
              <a:buSzTx/>
              <a:buFontTx/>
              <a:buAutoNum type="alphaLcParenR"/>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Be respectful, trustworthy and unconditional constructive.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startAt="2"/>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COMMUNICATION: AM I READY TO LISTEN AND TALK EFFECTIVELY? CREATING A LEARNING CONVERSATION </a:t>
            </a:r>
          </a:p>
          <a:p>
            <a:pPr marL="228600" marR="0" lvl="0" indent="-228600" algn="l" defTabSz="914400" rtl="0" eaLnBrk="1" fontAlgn="auto" latinLnBrk="0" hangingPunct="1">
              <a:lnSpc>
                <a:spcPct val="100000"/>
              </a:lnSpc>
              <a:spcBef>
                <a:spcPts val="0"/>
              </a:spcBef>
              <a:spcAft>
                <a:spcPts val="0"/>
              </a:spcAft>
              <a:buClrTx/>
              <a:buSzTx/>
              <a:buFontTx/>
              <a:buAutoNum type="alphaLcParenR"/>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Core Skills – Basic Communication Skills in Negotiation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Active listening – To do active listening, we must overcome some of our tendencies and habits that interfere with good listening. Acknowledging what has been said and felt – Have you effectively demonstrated to the other negotiators that you have heard and UNDERSTOOD what they have said? Use paraphrasing and summarizing. Listen to understand, speak to be understood – Have you thought about ways to communicate with the other party by using words (and at the right time) in a way that they will understand? Speak about yourself, not them – Have you let them know what are the crucial issues for you and your community and how you feel about the problem at hand? Use “I” statements. Speak for a purpose – Have you thought through the timing and impact of what you wish to say? Be clear and concise.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  Core Skills – Communications to Gather Knowledge and Learn About Their Interests </a:t>
            </a: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i</a:t>
            </a: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Clarifying and Probing Skills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Have you thought about basic questions for clarification (including empathetic questions) you might ask to draw out the interests from the  other negotiators? E.g. can you explain...?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Could you use consequential questions to draw out the other side? E.g. what would you need to...?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ii. Integrative Framing Skills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Paraphrasing – Have you given feedback in your own words or what you understand the key concerns and interests on the other side to be?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Summarizing – Can you accurately draw together the main points of the discussion up to that point in time?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startAt="3"/>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INTERESTS: WHAT DO PEOPLE REALLY WANT? </a:t>
            </a:r>
          </a:p>
          <a:p>
            <a:pPr marL="228600" marR="0" lvl="0" indent="-228600" algn="l" defTabSz="914400" rtl="0" eaLnBrk="1" fontAlgn="auto" latinLnBrk="0" hangingPunct="1">
              <a:lnSpc>
                <a:spcPct val="100000"/>
              </a:lnSpc>
              <a:spcBef>
                <a:spcPts val="0"/>
              </a:spcBef>
              <a:spcAft>
                <a:spcPts val="0"/>
              </a:spcAft>
              <a:buClrTx/>
              <a:buSzTx/>
              <a:buFontTx/>
              <a:buAutoNum type="alphaLcParenR"/>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Collectively identify and articulate the interests, concerns, and needs of all relevant parties (mine, yours, theirs). Remember: most parties do not know all their interests or necessarily agree on their interests. </a:t>
            </a:r>
          </a:p>
          <a:p>
            <a:pPr marL="228600" marR="0" lvl="0" indent="-228600" algn="l" defTabSz="914400" rtl="0" eaLnBrk="1" fontAlgn="auto" latinLnBrk="0" hangingPunct="1">
              <a:lnSpc>
                <a:spcPct val="100000"/>
              </a:lnSpc>
              <a:spcBef>
                <a:spcPts val="0"/>
              </a:spcBef>
              <a:spcAft>
                <a:spcPts val="0"/>
              </a:spcAft>
              <a:buClrTx/>
              <a:buSzTx/>
              <a:buFontTx/>
              <a:buAutoNum type="alphaLcParenR"/>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Identify and prioritize community interests together. Get on the same page. </a:t>
            </a:r>
          </a:p>
          <a:p>
            <a:pPr marL="228600" marR="0" lvl="0" indent="-228600" algn="l" defTabSz="914400" rtl="0" eaLnBrk="1" fontAlgn="auto" latinLnBrk="0" hangingPunct="1">
              <a:lnSpc>
                <a:spcPct val="100000"/>
              </a:lnSpc>
              <a:spcBef>
                <a:spcPts val="0"/>
              </a:spcBef>
              <a:spcAft>
                <a:spcPts val="0"/>
              </a:spcAft>
              <a:buClrTx/>
              <a:buSzTx/>
              <a:buFontTx/>
              <a:buAutoNum type="alphaLcParenR"/>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Probe for your and their unarticulated or underlying interests. </a:t>
            </a:r>
          </a:p>
          <a:p>
            <a:pPr marL="228600" marR="0" lvl="0" indent="-228600" algn="l" defTabSz="914400" rtl="0" eaLnBrk="1" fontAlgn="auto" latinLnBrk="0" hangingPunct="1">
              <a:lnSpc>
                <a:spcPct val="100000"/>
              </a:lnSpc>
              <a:spcBef>
                <a:spcPts val="0"/>
              </a:spcBef>
              <a:spcAft>
                <a:spcPts val="0"/>
              </a:spcAft>
              <a:buClrTx/>
              <a:buSzTx/>
              <a:buFontTx/>
              <a:buAutoNum type="alphaLcParenR"/>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Share and clarify the respective interests of the parties. Move beyond speculation about to acknowledgement of their interests. </a:t>
            </a:r>
          </a:p>
          <a:p>
            <a:pPr marL="228600" marR="0" lvl="0" indent="-228600" algn="l" defTabSz="914400" rtl="0" eaLnBrk="1" fontAlgn="auto" latinLnBrk="0" hangingPunct="1">
              <a:lnSpc>
                <a:spcPct val="100000"/>
              </a:lnSpc>
              <a:spcBef>
                <a:spcPts val="0"/>
              </a:spcBef>
              <a:spcAft>
                <a:spcPts val="0"/>
              </a:spcAft>
              <a:buClrTx/>
              <a:buSzTx/>
              <a:buFontTx/>
              <a:buAutoNum type="alphaLcParenR"/>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Identify and share common interests as a basis to develop options. </a:t>
            </a:r>
          </a:p>
          <a:p>
            <a:pPr marL="228600" marR="0" lvl="0" indent="-228600" algn="l" defTabSz="914400" rtl="0" eaLnBrk="1" fontAlgn="auto" latinLnBrk="0" hangingPunct="1">
              <a:lnSpc>
                <a:spcPct val="100000"/>
              </a:lnSpc>
              <a:spcBef>
                <a:spcPts val="0"/>
              </a:spcBef>
              <a:spcAft>
                <a:spcPts val="0"/>
              </a:spcAft>
              <a:buClrTx/>
              <a:buSzTx/>
              <a:buFontTx/>
              <a:buAutoNum type="alphaLcParenR"/>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Interests from the agenda.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startAt="4"/>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OPTIONS: WHAT ARE THE POSSIBLE AGREEMENTS OR BITS OF AN AGREEMENT? </a:t>
            </a:r>
          </a:p>
          <a:p>
            <a:pPr marL="228600" marR="0" lvl="0" indent="-228600" algn="l" defTabSz="914400" rtl="0" eaLnBrk="1" fontAlgn="auto" latinLnBrk="0" hangingPunct="1">
              <a:lnSpc>
                <a:spcPct val="100000"/>
              </a:lnSpc>
              <a:spcBef>
                <a:spcPts val="0"/>
              </a:spcBef>
              <a:spcAft>
                <a:spcPts val="0"/>
              </a:spcAft>
              <a:buClrTx/>
              <a:buSzTx/>
              <a:buFontTx/>
              <a:buAutoNum type="alphaLcParenR"/>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Design options, not positions. </a:t>
            </a:r>
          </a:p>
          <a:p>
            <a:pPr marL="228600" marR="0" lvl="0" indent="-228600" algn="l" defTabSz="914400" rtl="0" eaLnBrk="1" fontAlgn="auto" latinLnBrk="0" hangingPunct="1">
              <a:lnSpc>
                <a:spcPct val="100000"/>
              </a:lnSpc>
              <a:spcBef>
                <a:spcPts val="0"/>
              </a:spcBef>
              <a:spcAft>
                <a:spcPts val="0"/>
              </a:spcAft>
              <a:buClrTx/>
              <a:buSzTx/>
              <a:buFontTx/>
              <a:buAutoNum type="alphaLcParenR"/>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Create options to meet interests of both parties. </a:t>
            </a:r>
          </a:p>
          <a:p>
            <a:pPr marL="228600" marR="0" lvl="0" indent="-228600" algn="l" defTabSz="914400" rtl="0" eaLnBrk="1" fontAlgn="auto" latinLnBrk="0" hangingPunct="1">
              <a:lnSpc>
                <a:spcPct val="100000"/>
              </a:lnSpc>
              <a:spcBef>
                <a:spcPts val="0"/>
              </a:spcBef>
              <a:spcAft>
                <a:spcPts val="0"/>
              </a:spcAft>
              <a:buClrTx/>
              <a:buSzTx/>
              <a:buFontTx/>
              <a:buAutoNum type="alphaLcParenR"/>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Remember when designing options they also must transparently meet their interests. Find ways to maximize joint gains for both.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startAt="5"/>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ALTERNATIVES: WHAT WILL I DO IF WE DO NOT AGREE? </a:t>
            </a:r>
          </a:p>
          <a:p>
            <a:pPr marL="228600" marR="0" lvl="0" indent="-228600" algn="l" defTabSz="914400" rtl="0" eaLnBrk="1" fontAlgn="auto" latinLnBrk="0" hangingPunct="1">
              <a:lnSpc>
                <a:spcPct val="100000"/>
              </a:lnSpc>
              <a:spcBef>
                <a:spcPts val="0"/>
              </a:spcBef>
              <a:spcAft>
                <a:spcPts val="0"/>
              </a:spcAft>
              <a:buClrTx/>
              <a:buSzTx/>
              <a:buFontTx/>
              <a:buAutoNum type="alphaLcParenR"/>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Do we need to negotiate or can we satisfactorily meet our interests in other ways? </a:t>
            </a:r>
          </a:p>
          <a:p>
            <a:pPr marL="228600" marR="0" lvl="0" indent="-228600" algn="l" defTabSz="914400" rtl="0" eaLnBrk="1" fontAlgn="auto" latinLnBrk="0" hangingPunct="1">
              <a:lnSpc>
                <a:spcPct val="100000"/>
              </a:lnSpc>
              <a:spcBef>
                <a:spcPts val="0"/>
              </a:spcBef>
              <a:spcAft>
                <a:spcPts val="0"/>
              </a:spcAft>
              <a:buClrTx/>
              <a:buSzTx/>
              <a:buFontTx/>
              <a:buAutoNum type="alphaLcParenR"/>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Identify and articulate our best/doable alternatives to a negotiated agreement. </a:t>
            </a:r>
          </a:p>
          <a:p>
            <a:pPr marL="228600" marR="0" lvl="0" indent="-228600" algn="l" defTabSz="914400" rtl="0" eaLnBrk="1" fontAlgn="auto" latinLnBrk="0" hangingPunct="1">
              <a:lnSpc>
                <a:spcPct val="100000"/>
              </a:lnSpc>
              <a:spcBef>
                <a:spcPts val="0"/>
              </a:spcBef>
              <a:spcAft>
                <a:spcPts val="0"/>
              </a:spcAft>
              <a:buClrTx/>
              <a:buSzTx/>
              <a:buFontTx/>
              <a:buAutoNum type="alphaLcParenR"/>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Fully understand the implication, consequences, risks and costs of your and their BATNA. </a:t>
            </a:r>
          </a:p>
          <a:p>
            <a:pPr marL="228600" marR="0" lvl="0" indent="-228600" algn="l" defTabSz="914400" rtl="0" eaLnBrk="1" fontAlgn="auto" latinLnBrk="0" hangingPunct="1">
              <a:lnSpc>
                <a:spcPct val="100000"/>
              </a:lnSpc>
              <a:spcBef>
                <a:spcPts val="0"/>
              </a:spcBef>
              <a:spcAft>
                <a:spcPts val="0"/>
              </a:spcAft>
              <a:buClrTx/>
              <a:buSzTx/>
              <a:buFontTx/>
              <a:buAutoNum type="alphaLcParenR"/>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Select and improve our BATNA </a:t>
            </a:r>
          </a:p>
          <a:p>
            <a:pPr marL="228600" marR="0" lvl="0" indent="-228600" algn="l" defTabSz="914400" rtl="0" eaLnBrk="1" fontAlgn="auto" latinLnBrk="0" hangingPunct="1">
              <a:lnSpc>
                <a:spcPct val="100000"/>
              </a:lnSpc>
              <a:spcBef>
                <a:spcPts val="0"/>
              </a:spcBef>
              <a:spcAft>
                <a:spcPts val="0"/>
              </a:spcAft>
              <a:buClrTx/>
              <a:buSzTx/>
              <a:buFontTx/>
              <a:buAutoNum type="alphaLcParenR"/>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Identify the best and worst alternatives open to the other side. </a:t>
            </a:r>
          </a:p>
          <a:p>
            <a:pPr marL="228600" marR="0" lvl="0" indent="-228600" algn="l" defTabSz="914400" rtl="0" eaLnBrk="1" fontAlgn="auto" latinLnBrk="0" hangingPunct="1">
              <a:lnSpc>
                <a:spcPct val="100000"/>
              </a:lnSpc>
              <a:spcBef>
                <a:spcPts val="0"/>
              </a:spcBef>
              <a:spcAft>
                <a:spcPts val="0"/>
              </a:spcAft>
              <a:buClrTx/>
              <a:buSzTx/>
              <a:buFontTx/>
              <a:buAutoNum type="alphaLcParenR"/>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How can we make their BATNA worse for them? (i.e. keep them at the table)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startAt="6"/>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LEGITIMACY: WHAT CRITERIA WILL I USE TO PERSUADE EACH OF US THAT WE ARE NOT BEING RIPPED OFF? </a:t>
            </a:r>
          </a:p>
          <a:p>
            <a:pPr marL="228600" marR="0" lvl="0" indent="-228600" algn="l" defTabSz="914400" rtl="0" eaLnBrk="1" fontAlgn="auto" latinLnBrk="0" hangingPunct="1">
              <a:lnSpc>
                <a:spcPct val="100000"/>
              </a:lnSpc>
              <a:spcBef>
                <a:spcPts val="0"/>
              </a:spcBef>
              <a:spcAft>
                <a:spcPts val="0"/>
              </a:spcAft>
              <a:buClrTx/>
              <a:buSzTx/>
              <a:buFontTx/>
              <a:buAutoNum type="alphaLcParenR"/>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Fairness is a governing consideration. </a:t>
            </a:r>
          </a:p>
          <a:p>
            <a:pPr marL="228600" marR="0" lvl="0" indent="-228600" algn="l" defTabSz="914400" rtl="0" eaLnBrk="1" fontAlgn="auto" latinLnBrk="0" hangingPunct="1">
              <a:lnSpc>
                <a:spcPct val="100000"/>
              </a:lnSpc>
              <a:spcBef>
                <a:spcPts val="0"/>
              </a:spcBef>
              <a:spcAft>
                <a:spcPts val="0"/>
              </a:spcAft>
              <a:buClrTx/>
              <a:buSzTx/>
              <a:buFontTx/>
              <a:buAutoNum type="alphaLcParenR"/>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Use external criteria and objective standards as a basis to legitimize your preferred options and as a shield against unreasonable proposals from the other side. </a:t>
            </a:r>
          </a:p>
          <a:p>
            <a:pPr marL="228600" marR="0" lvl="0" indent="-228600" algn="l" defTabSz="914400" rtl="0" eaLnBrk="1" fontAlgn="auto" latinLnBrk="0" hangingPunct="1">
              <a:lnSpc>
                <a:spcPct val="100000"/>
              </a:lnSpc>
              <a:spcBef>
                <a:spcPts val="0"/>
              </a:spcBef>
              <a:spcAft>
                <a:spcPts val="0"/>
              </a:spcAft>
              <a:buClrTx/>
              <a:buSzTx/>
              <a:buFontTx/>
              <a:buAutoNum type="alphaLcParenR"/>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Use demonstrable “fairness” of the process and outcome to persuade them of the merits of a proposal. </a:t>
            </a:r>
          </a:p>
          <a:p>
            <a:pPr marL="228600" marR="0" lvl="0" indent="-228600" algn="l" defTabSz="914400" rtl="0" eaLnBrk="1" fontAlgn="auto" latinLnBrk="0" hangingPunct="1">
              <a:lnSpc>
                <a:spcPct val="100000"/>
              </a:lnSpc>
              <a:spcBef>
                <a:spcPts val="0"/>
              </a:spcBef>
              <a:spcAft>
                <a:spcPts val="0"/>
              </a:spcAft>
              <a:buClrTx/>
              <a:buSzTx/>
              <a:buFontTx/>
              <a:buAutoNum type="alphaLcParenR"/>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Offer their negotiator an attractive way to explain his decision to his principals (see number 8).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startAt="7"/>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COMMITMENT: WHAT COMMITMENTS SHOULD I SEEK OR MAKE? </a:t>
            </a:r>
          </a:p>
          <a:p>
            <a:pPr marL="228600" marR="0" lvl="0" indent="-228600" algn="l" defTabSz="914400" rtl="0" eaLnBrk="1" fontAlgn="auto" latinLnBrk="0" hangingPunct="1">
              <a:lnSpc>
                <a:spcPct val="100000"/>
              </a:lnSpc>
              <a:spcBef>
                <a:spcPts val="0"/>
              </a:spcBef>
              <a:spcAft>
                <a:spcPts val="0"/>
              </a:spcAft>
              <a:buClrTx/>
              <a:buSzTx/>
              <a:buFontTx/>
              <a:buAutoNum type="alphaLcParenR"/>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Get commitments at the end not the beginning. </a:t>
            </a:r>
          </a:p>
          <a:p>
            <a:pPr marL="228600" marR="0" lvl="0" indent="-228600" algn="l" defTabSz="914400" rtl="0" eaLnBrk="1" fontAlgn="auto" latinLnBrk="0" hangingPunct="1">
              <a:lnSpc>
                <a:spcPct val="100000"/>
              </a:lnSpc>
              <a:spcBef>
                <a:spcPts val="0"/>
              </a:spcBef>
              <a:spcAft>
                <a:spcPts val="0"/>
              </a:spcAft>
              <a:buClrTx/>
              <a:buSzTx/>
              <a:buFontTx/>
              <a:buAutoNum type="alphaLcParenR"/>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Identify all of the implementation issues to be included in the agreement. No post- argument surprises? </a:t>
            </a:r>
          </a:p>
          <a:p>
            <a:pPr marL="228600" marR="0" lvl="0" indent="-228600" algn="l" defTabSz="914400" rtl="0" eaLnBrk="1" fontAlgn="auto" latinLnBrk="0" hangingPunct="1">
              <a:lnSpc>
                <a:spcPct val="100000"/>
              </a:lnSpc>
              <a:spcBef>
                <a:spcPts val="0"/>
              </a:spcBef>
              <a:spcAft>
                <a:spcPts val="0"/>
              </a:spcAft>
              <a:buClrTx/>
              <a:buSzTx/>
              <a:buFontTx/>
              <a:buAutoNum type="alphaLcParenR"/>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Plan the timeframe and steps to implement the agreement.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CONCLUSION: WHAT IS A GOOD OUTCOME? </a:t>
            </a:r>
          </a:p>
          <a:p>
            <a:pPr marL="228600" marR="0" lvl="0" indent="-228600" algn="l" defTabSz="914400" rtl="0" eaLnBrk="1" fontAlgn="auto" latinLnBrk="0" hangingPunct="1">
              <a:lnSpc>
                <a:spcPct val="100000"/>
              </a:lnSpc>
              <a:spcBef>
                <a:spcPts val="0"/>
              </a:spcBef>
              <a:spcAft>
                <a:spcPts val="0"/>
              </a:spcAft>
              <a:buClrTx/>
              <a:buSzTx/>
              <a:buFontTx/>
              <a:buAutoNum type="alphaLcParenR"/>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Meets interests. </a:t>
            </a:r>
          </a:p>
          <a:p>
            <a:pPr marL="228600" marR="0" lvl="0" indent="-228600" algn="l" defTabSz="914400" rtl="0" eaLnBrk="1" fontAlgn="auto" latinLnBrk="0" hangingPunct="1">
              <a:lnSpc>
                <a:spcPct val="100000"/>
              </a:lnSpc>
              <a:spcBef>
                <a:spcPts val="0"/>
              </a:spcBef>
              <a:spcAft>
                <a:spcPts val="0"/>
              </a:spcAft>
              <a:buClrTx/>
              <a:buSzTx/>
              <a:buFontTx/>
              <a:buAutoNum type="alphaLcParenR"/>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Demonstrably fair. </a:t>
            </a:r>
          </a:p>
          <a:p>
            <a:pPr marL="228600" marR="0" lvl="0" indent="-228600" algn="l" defTabSz="914400" rtl="0" eaLnBrk="1" fontAlgn="auto" latinLnBrk="0" hangingPunct="1">
              <a:lnSpc>
                <a:spcPct val="100000"/>
              </a:lnSpc>
              <a:spcBef>
                <a:spcPts val="0"/>
              </a:spcBef>
              <a:spcAft>
                <a:spcPts val="0"/>
              </a:spcAft>
              <a:buClrTx/>
              <a:buSzTx/>
              <a:buFontTx/>
              <a:buAutoNum type="alphaLcParenR"/>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Better than BATNA. </a:t>
            </a:r>
          </a:p>
          <a:p>
            <a:pPr marL="228600" marR="0" lvl="0" indent="-228600" algn="l" defTabSz="914400" rtl="0" eaLnBrk="1" fontAlgn="auto" latinLnBrk="0" hangingPunct="1">
              <a:lnSpc>
                <a:spcPct val="100000"/>
              </a:lnSpc>
              <a:spcBef>
                <a:spcPts val="0"/>
              </a:spcBef>
              <a:spcAft>
                <a:spcPts val="0"/>
              </a:spcAft>
              <a:buClrTx/>
              <a:buSzTx/>
              <a:buFontTx/>
              <a:buAutoNum type="alphaLcParenR"/>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Doable.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s:\jns-r\files\jerome\2008 neg. workshop\seven elements of effective negotiations </a:t>
            </a:r>
            <a:r>
              <a:rPr kumimoji="0" 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nov.</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19-08.doc </a:t>
            </a:r>
          </a:p>
          <a:p>
            <a:endParaRPr lang="en-GB" dirty="0"/>
          </a:p>
        </p:txBody>
      </p:sp>
      <p:sp>
        <p:nvSpPr>
          <p:cNvPr id="4" name="Slide Number Placeholder 3"/>
          <p:cNvSpPr>
            <a:spLocks noGrp="1"/>
          </p:cNvSpPr>
          <p:nvPr>
            <p:ph type="sldNum" sz="quarter" idx="10"/>
          </p:nvPr>
        </p:nvSpPr>
        <p:spPr/>
        <p:txBody>
          <a:bodyPr/>
          <a:lstStyle/>
          <a:p>
            <a:fld id="{7F0607B7-E60F-41BA-A32F-D5FA7BBCADC7}" type="slidenum">
              <a:rPr lang="en-GB" smtClean="0"/>
              <a:t>15</a:t>
            </a:fld>
            <a:endParaRPr lang="en-GB"/>
          </a:p>
        </p:txBody>
      </p:sp>
    </p:spTree>
    <p:extLst>
      <p:ext uri="{BB962C8B-B14F-4D97-AF65-F5344CB8AC3E}">
        <p14:creationId xmlns:p14="http://schemas.microsoft.com/office/powerpoint/2010/main" val="27359624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Having difficult conversations may never be easy, but there are ways to make those conversations both productive and as painless as possible.  This includes:</a:t>
            </a:r>
          </a:p>
          <a:p>
            <a:pPr marL="0" marR="0" lvl="0" indent="0" algn="l" defTabSz="914400" rtl="0" eaLnBrk="1" fontAlgn="auto" latinLnBrk="0" hangingPunct="1">
              <a:lnSpc>
                <a:spcPct val="100000"/>
              </a:lnSpc>
              <a:spcBef>
                <a:spcPts val="1200"/>
              </a:spcBef>
              <a:spcAft>
                <a:spcPts val="200"/>
              </a:spcAft>
              <a:buClr>
                <a:srgbClr val="E48312"/>
              </a:buClr>
              <a:buSzPct val="100000"/>
              <a:buNone/>
              <a:tabLst/>
              <a:defRPr/>
            </a:pPr>
            <a:endParaRPr kumimoji="0" lang="en-US" sz="1100" b="1" i="0" u="none" strike="noStrike" kern="1200" cap="none" spc="0" normalizeH="0" baseline="0" noProof="0" dirty="0" smtClean="0">
              <a:ln>
                <a:noFill/>
              </a:ln>
              <a:solidFill>
                <a:srgbClr val="00A1DA"/>
              </a:solidFill>
              <a:effectLst/>
              <a:uLnTx/>
              <a:uFillTx/>
              <a:latin typeface="Arial" panose="020B0604020202020204" pitchFamily="34" charset="0"/>
              <a:ea typeface="Tahoma" panose="020B0604030504040204" pitchFamily="34" charset="0"/>
              <a:cs typeface="Arial" panose="020B0604020202020204" pitchFamily="34" charset="0"/>
            </a:endParaRPr>
          </a:p>
          <a:p>
            <a:pPr marL="0" marR="0" lvl="0" indent="0" algn="l" defTabSz="914400" rtl="0" eaLnBrk="1" fontAlgn="auto" latinLnBrk="0" hangingPunct="1">
              <a:lnSpc>
                <a:spcPct val="100000"/>
              </a:lnSpc>
              <a:spcBef>
                <a:spcPts val="1200"/>
              </a:spcBef>
              <a:spcAft>
                <a:spcPts val="200"/>
              </a:spcAft>
              <a:buClr>
                <a:srgbClr val="E48312"/>
              </a:buClr>
              <a:buSzPct val="100000"/>
              <a:buNone/>
              <a:tabLst/>
              <a:defRPr/>
            </a:pPr>
            <a:r>
              <a:rPr kumimoji="0" lang="en-US" sz="1100" b="1" i="0" u="none" strike="noStrike" kern="1200" cap="none" spc="0" normalizeH="0" baseline="0" noProof="0" dirty="0" smtClean="0">
                <a:ln>
                  <a:noFill/>
                </a:ln>
                <a:solidFill>
                  <a:srgbClr val="00A1DA"/>
                </a:solidFill>
                <a:effectLst/>
                <a:uLnTx/>
                <a:uFillTx/>
                <a:latin typeface="Arial" panose="020B0604020202020204" pitchFamily="34" charset="0"/>
                <a:ea typeface="Tahoma" panose="020B0604030504040204" pitchFamily="34" charset="0"/>
                <a:cs typeface="Arial" panose="020B0604020202020204" pitchFamily="34" charset="0"/>
              </a:rPr>
              <a:t>Dos:</a:t>
            </a:r>
          </a:p>
          <a:p>
            <a:pPr marL="228600" indent="-228600">
              <a:lnSpc>
                <a:spcPct val="100000"/>
              </a:lnSpc>
              <a:buFont typeface="+mj-lt"/>
              <a:buAutoNum type="arabicPeriod"/>
            </a:pP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Choose a suitable time and place.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Whatever the nature of your difficult conversation, you should book a private room where you won't be interrupted, and ensure you allow sufficient time to explore both sides of the story.</a:t>
            </a:r>
          </a:p>
          <a:p>
            <a:pPr marL="228600" indent="-228600">
              <a:lnSpc>
                <a:spcPct val="100000"/>
              </a:lnSpc>
              <a:buFont typeface="+mj-lt"/>
              <a:buAutoNum type="arabicPeriod"/>
            </a:pP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State your intent up front.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Use your opening sentences to outline what exactly you want to talk about; including why the conversation has to happen and what you would like to see as an outcome (if appropriate). This should help focus the conversation, and allow you to steer it back on track if need be.</a:t>
            </a:r>
          </a:p>
          <a:p>
            <a:pPr marL="228600" indent="-228600">
              <a:lnSpc>
                <a:spcPct val="100000"/>
              </a:lnSpc>
              <a:buFont typeface="+mj-lt"/>
              <a:buAutoNum type="arabicPeriod"/>
            </a:pP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Gather evidence and stick to the facts.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When conducting a difficult conversation, you should always rely on factual information and direct observations, and use these as specific examples to back up what you are saying whenever possible.</a:t>
            </a:r>
          </a:p>
          <a:p>
            <a:pPr marL="228600" indent="-228600">
              <a:lnSpc>
                <a:spcPct val="100000"/>
              </a:lnSpc>
              <a:buFont typeface="+mj-lt"/>
              <a:buAutoNum type="arabicPeriod"/>
            </a:pP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Keep the lines of communication open.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Talk to your team members informally at first, giving them an opportunity to explain things and state their side of the story.</a:t>
            </a:r>
          </a:p>
          <a:p>
            <a:pPr marL="228600" indent="-228600">
              <a:lnSpc>
                <a:spcPct val="100000"/>
              </a:lnSpc>
              <a:buFont typeface="+mj-lt"/>
              <a:buAutoNum type="arabicPeriod"/>
            </a:pP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Practise active listening.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Don't assume that everyone thinks like you: ensure you give the other person time to share their views without interruption, and really listen to what they are saying. Pay particular attention to non-verbal signals and body language.</a:t>
            </a:r>
          </a:p>
          <a:p>
            <a:pPr marL="228600" indent="-228600">
              <a:lnSpc>
                <a:spcPct val="100000"/>
              </a:lnSpc>
              <a:buFont typeface="+mj-lt"/>
              <a:buAutoNum type="arabicPeriod"/>
            </a:pP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Be clear about next steps.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In your conversation, state clearly what will happen next, including likely consequences if things don't improve (if your difficult conversation is about problem behaviour).</a:t>
            </a:r>
            <a:endParaRPr kumimoji="0" lang="en-US" sz="1100" b="1" i="0" u="none" strike="noStrike" kern="1200" cap="none" spc="0" normalizeH="0" baseline="0" noProof="0" dirty="0" smtClean="0">
              <a:ln>
                <a:noFill/>
              </a:ln>
              <a:solidFill>
                <a:srgbClr val="00A1DA"/>
              </a:solidFill>
              <a:effectLst/>
              <a:uLnTx/>
              <a:uFillTx/>
              <a:latin typeface="Arial" panose="020B0604020202020204" pitchFamily="34" charset="0"/>
              <a:ea typeface="Tahoma" panose="020B0604030504040204" pitchFamily="34" charset="0"/>
              <a:cs typeface="Arial" panose="020B0604020202020204" pitchFamily="34" charset="0"/>
            </a:endParaRPr>
          </a:p>
          <a:p>
            <a:pPr marL="0" marR="0" lvl="0" indent="0" algn="l" defTabSz="914400" rtl="0" eaLnBrk="1" fontAlgn="auto" latinLnBrk="0" hangingPunct="1">
              <a:lnSpc>
                <a:spcPct val="100000"/>
              </a:lnSpc>
              <a:spcBef>
                <a:spcPts val="1200"/>
              </a:spcBef>
              <a:spcAft>
                <a:spcPts val="200"/>
              </a:spcAft>
              <a:buClr>
                <a:srgbClr val="E48312"/>
              </a:buClr>
              <a:buSzPct val="100000"/>
              <a:buNone/>
              <a:tabLst/>
              <a:defRPr/>
            </a:pPr>
            <a:endParaRPr kumimoji="0" lang="en-US" sz="1100" b="1" i="0" u="none" strike="noStrike" kern="1200" cap="none" spc="0" normalizeH="0" baseline="0" noProof="0" dirty="0" smtClean="0">
              <a:ln>
                <a:noFill/>
              </a:ln>
              <a:solidFill>
                <a:srgbClr val="00A1DA"/>
              </a:solidFill>
              <a:effectLst/>
              <a:uLnTx/>
              <a:uFillTx/>
              <a:latin typeface="Arial" panose="020B0604020202020204" pitchFamily="34" charset="0"/>
              <a:ea typeface="Tahoma" panose="020B0604030504040204" pitchFamily="34" charset="0"/>
              <a:cs typeface="Arial" panose="020B0604020202020204" pitchFamily="34" charset="0"/>
            </a:endParaRPr>
          </a:p>
          <a:p>
            <a:pPr marL="0" marR="0" lvl="0" indent="0" algn="l" defTabSz="914400" rtl="0" eaLnBrk="1" fontAlgn="auto" latinLnBrk="0" hangingPunct="1">
              <a:lnSpc>
                <a:spcPct val="100000"/>
              </a:lnSpc>
              <a:spcBef>
                <a:spcPts val="1200"/>
              </a:spcBef>
              <a:spcAft>
                <a:spcPts val="200"/>
              </a:spcAft>
              <a:buClr>
                <a:srgbClr val="E48312"/>
              </a:buClr>
              <a:buSzPct val="100000"/>
              <a:buNone/>
              <a:tabLst/>
              <a:defRPr/>
            </a:pPr>
            <a:r>
              <a:rPr kumimoji="0" lang="en-US" sz="1100" b="1" i="0" u="none" strike="noStrike" kern="1200" cap="none" spc="0" normalizeH="0" baseline="0" noProof="0" dirty="0" smtClean="0">
                <a:ln>
                  <a:noFill/>
                </a:ln>
                <a:solidFill>
                  <a:srgbClr val="00A1DA"/>
                </a:solidFill>
                <a:effectLst/>
                <a:uLnTx/>
                <a:uFillTx/>
                <a:latin typeface="Arial" panose="020B0604020202020204" pitchFamily="34" charset="0"/>
                <a:ea typeface="Tahoma" panose="020B0604030504040204" pitchFamily="34" charset="0"/>
                <a:cs typeface="Arial" panose="020B0604020202020204" pitchFamily="34" charset="0"/>
              </a:rPr>
              <a:t>Also:</a:t>
            </a:r>
          </a:p>
          <a:p>
            <a:pPr marL="171450" indent="-171450">
              <a:lnSpc>
                <a:spcPct val="100000"/>
              </a:lnSpc>
              <a:buFont typeface="Arial" panose="020B0604020202020204" pitchFamily="34" charset="0"/>
              <a:buChar char="•"/>
            </a:pPr>
            <a:r>
              <a:rPr lang="en-GB" sz="1100" kern="1200" dirty="0" smtClean="0">
                <a:solidFill>
                  <a:schemeClr val="tx1"/>
                </a:solidFill>
                <a:effectLst/>
                <a:latin typeface="Arial" panose="020B0604020202020204" pitchFamily="34" charset="0"/>
                <a:ea typeface="+mn-ea"/>
                <a:cs typeface="Arial" panose="020B0604020202020204" pitchFamily="34" charset="0"/>
              </a:rPr>
              <a:t>Being</a:t>
            </a:r>
            <a:r>
              <a:rPr lang="en-GB" sz="1100" kern="1200" baseline="0" dirty="0" smtClean="0">
                <a:solidFill>
                  <a:schemeClr val="tx1"/>
                </a:solidFill>
                <a:effectLst/>
                <a:latin typeface="Arial" panose="020B0604020202020204" pitchFamily="34" charset="0"/>
                <a:ea typeface="+mn-ea"/>
                <a:cs typeface="Arial" panose="020B0604020202020204" pitchFamily="34" charset="0"/>
              </a:rPr>
              <a:t> direct</a:t>
            </a:r>
          </a:p>
          <a:p>
            <a:pPr marL="171450" indent="-171450">
              <a:lnSpc>
                <a:spcPct val="100000"/>
              </a:lnSpc>
              <a:buFont typeface="Arial" panose="020B0604020202020204" pitchFamily="34" charset="0"/>
              <a:buChar char="•"/>
            </a:pPr>
            <a:r>
              <a:rPr lang="en-GB" sz="1100" kern="1200" baseline="0" dirty="0" smtClean="0">
                <a:solidFill>
                  <a:schemeClr val="tx1"/>
                </a:solidFill>
                <a:effectLst/>
                <a:latin typeface="Arial" panose="020B0604020202020204" pitchFamily="34" charset="0"/>
                <a:ea typeface="+mn-ea"/>
                <a:cs typeface="Arial" panose="020B0604020202020204" pitchFamily="34" charset="0"/>
              </a:rPr>
              <a:t>Being specific</a:t>
            </a:r>
          </a:p>
          <a:p>
            <a:pPr marL="171450" indent="-171450">
              <a:lnSpc>
                <a:spcPct val="100000"/>
              </a:lnSpc>
              <a:buFont typeface="Arial" panose="020B0604020202020204" pitchFamily="34" charset="0"/>
              <a:buChar char="•"/>
            </a:pPr>
            <a:r>
              <a:rPr lang="en-GB" sz="1100" kern="1200" baseline="0" dirty="0" smtClean="0">
                <a:solidFill>
                  <a:schemeClr val="tx1"/>
                </a:solidFill>
                <a:effectLst/>
                <a:latin typeface="Arial" panose="020B0604020202020204" pitchFamily="34" charset="0"/>
                <a:ea typeface="+mn-ea"/>
                <a:cs typeface="Arial" panose="020B0604020202020204" pitchFamily="34" charset="0"/>
              </a:rPr>
              <a:t>Planning the conversation</a:t>
            </a:r>
          </a:p>
          <a:p>
            <a:pPr marL="171450" indent="-171450">
              <a:lnSpc>
                <a:spcPct val="100000"/>
              </a:lnSpc>
              <a:buFont typeface="Arial" panose="020B0604020202020204" pitchFamily="34" charset="0"/>
              <a:buChar char="•"/>
            </a:pPr>
            <a:r>
              <a:rPr lang="en-GB" sz="1100" kern="1200" baseline="0" dirty="0" smtClean="0">
                <a:solidFill>
                  <a:schemeClr val="tx1"/>
                </a:solidFill>
                <a:effectLst/>
                <a:latin typeface="Arial" panose="020B0604020202020204" pitchFamily="34" charset="0"/>
                <a:ea typeface="+mn-ea"/>
                <a:cs typeface="Arial" panose="020B0604020202020204" pitchFamily="34" charset="0"/>
              </a:rPr>
              <a:t>Watching your language</a:t>
            </a:r>
          </a:p>
          <a:p>
            <a:pPr marL="171450" indent="-171450">
              <a:lnSpc>
                <a:spcPct val="100000"/>
              </a:lnSpc>
              <a:buFont typeface="Arial" panose="020B0604020202020204" pitchFamily="34" charset="0"/>
              <a:buChar char="•"/>
            </a:pPr>
            <a:r>
              <a:rPr lang="en-GB" sz="1100" kern="1200" baseline="0" dirty="0" smtClean="0">
                <a:solidFill>
                  <a:schemeClr val="tx1"/>
                </a:solidFill>
                <a:effectLst/>
                <a:latin typeface="Arial" panose="020B0604020202020204" pitchFamily="34" charset="0"/>
                <a:ea typeface="+mn-ea"/>
                <a:cs typeface="Arial" panose="020B0604020202020204" pitchFamily="34" charset="0"/>
              </a:rPr>
              <a:t>Offering solutions</a:t>
            </a:r>
          </a:p>
          <a:p>
            <a:pPr marL="171450" indent="-171450">
              <a:lnSpc>
                <a:spcPct val="100000"/>
              </a:lnSpc>
              <a:buFont typeface="Arial" panose="020B0604020202020204" pitchFamily="34" charset="0"/>
              <a:buChar char="•"/>
            </a:pPr>
            <a:r>
              <a:rPr lang="en-GB" sz="1100" kern="1200" baseline="0" dirty="0" smtClean="0">
                <a:solidFill>
                  <a:schemeClr val="tx1"/>
                </a:solidFill>
                <a:effectLst/>
                <a:latin typeface="Arial" panose="020B0604020202020204" pitchFamily="34" charset="0"/>
                <a:ea typeface="+mn-ea"/>
                <a:cs typeface="Arial" panose="020B0604020202020204" pitchFamily="34" charset="0"/>
              </a:rPr>
              <a:t>Managing your emotions</a:t>
            </a:r>
          </a:p>
          <a:p>
            <a:pPr marL="171450" indent="-171450">
              <a:lnSpc>
                <a:spcPct val="100000"/>
              </a:lnSpc>
              <a:buFont typeface="Arial" panose="020B0604020202020204" pitchFamily="34" charset="0"/>
              <a:buChar char="•"/>
            </a:pPr>
            <a:r>
              <a:rPr lang="en-GB" sz="1100" kern="1200" baseline="0" dirty="0" smtClean="0">
                <a:solidFill>
                  <a:schemeClr val="tx1"/>
                </a:solidFill>
                <a:effectLst/>
                <a:latin typeface="Arial" panose="020B0604020202020204" pitchFamily="34" charset="0"/>
                <a:ea typeface="+mn-ea"/>
                <a:cs typeface="Arial" panose="020B0604020202020204" pitchFamily="34" charset="0"/>
              </a:rPr>
              <a:t>Being empathetic</a:t>
            </a:r>
          </a:p>
          <a:p>
            <a:pPr marL="171450" indent="-171450">
              <a:lnSpc>
                <a:spcPct val="100000"/>
              </a:lnSpc>
              <a:buFont typeface="Arial" panose="020B0604020202020204" pitchFamily="34" charset="0"/>
              <a:buChar char="•"/>
            </a:pPr>
            <a:r>
              <a:rPr lang="en-GB" sz="1100" kern="1200" baseline="0" dirty="0" smtClean="0">
                <a:solidFill>
                  <a:schemeClr val="tx1"/>
                </a:solidFill>
                <a:effectLst/>
                <a:latin typeface="Arial" panose="020B0604020202020204" pitchFamily="34" charset="0"/>
                <a:ea typeface="+mn-ea"/>
                <a:cs typeface="Arial" panose="020B0604020202020204" pitchFamily="34" charset="0"/>
              </a:rPr>
              <a:t>Allowing the other person to ask questions</a:t>
            </a:r>
            <a:endParaRPr lang="en-GB" sz="1100" dirty="0" smtClean="0">
              <a:latin typeface="Arial" panose="020B0604020202020204" pitchFamily="34" charset="0"/>
              <a:cs typeface="Arial" panose="020B0604020202020204" pitchFamily="34" charset="0"/>
            </a:endParaRP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Don’ts:</a:t>
            </a:r>
          </a:p>
          <a:p>
            <a:pPr marL="228600" indent="-228600">
              <a:lnSpc>
                <a:spcPct val="100000"/>
              </a:lnSpc>
              <a:buFont typeface="+mj-lt"/>
              <a:buAutoNum type="arabicPeriod"/>
            </a:pP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Procrastinate.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Resist the temptation to bury your head in the sand in the hope that the need to have a difficult conversation will just go away. It is likely to make things worse.</a:t>
            </a:r>
          </a:p>
          <a:p>
            <a:pPr marL="228600" indent="-228600">
              <a:lnSpc>
                <a:spcPct val="100000"/>
              </a:lnSpc>
              <a:buFont typeface="+mj-lt"/>
              <a:buAutoNum type="arabicPeriod"/>
            </a:pP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Start sentences with 'you'.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For example, 'You are always late' or 'You never make deadlines' sounds like you are on the attack, and this will likely make the person you are speaking to defensive, which is not conducive to a productive conversation. Instead, criticise the behaviour, not the person, for example, 'The missed deadlines have a serious impact on our reputation.' You could also use 'we' in place of 'you'; for example, 'We need to talk about why the deadline was missed.‘</a:t>
            </a:r>
          </a:p>
          <a:p>
            <a:pPr marL="228600" indent="-228600">
              <a:lnSpc>
                <a:spcPct val="100000"/>
              </a:lnSpc>
              <a:buFont typeface="+mj-lt"/>
              <a:buAutoNum type="arabicPeriod"/>
            </a:pP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Make assumptions or jump to conclusions</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If your difficult conversation is to address problem behaviour, remember that there may be mitigating circumstances which explain the negative behaviour, for example illness, stress or other factors, both inside and outside the workplace. Use active listening to try to draw these factors out, while being respectful to your team member at all times.</a:t>
            </a:r>
          </a:p>
          <a:p>
            <a:pPr marL="228600" indent="-228600">
              <a:lnSpc>
                <a:spcPct val="100000"/>
              </a:lnSpc>
              <a:buFont typeface="+mj-lt"/>
              <a:buAutoNum type="arabicPeriod"/>
            </a:pP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Let your emotions get in the way.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Stay focused and objective, concentrating on facts and observable behaviours rather than hearsay or personal opinion.</a:t>
            </a:r>
          </a:p>
          <a:p>
            <a:pPr marL="228600" indent="-228600">
              <a:lnSpc>
                <a:spcPct val="100000"/>
              </a:lnSpc>
              <a:buFont typeface="+mj-lt"/>
              <a:buAutoNum type="arabicPeriod"/>
            </a:pP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Be afraid.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If informal conversations are not having the desired effect, you may need to move to more formal measures such as disciplinary action or implementation of your organisation's capability procedure. If this is the case, you may wish to speak to your own manager, or take advice from your organisation's HR department (if you have one).</a:t>
            </a:r>
          </a:p>
          <a:p>
            <a:pPr>
              <a:lnSpc>
                <a:spcPct val="100000"/>
              </a:lnSpc>
            </a:pPr>
            <a:endParaRPr lang="en-GB" sz="1100" b="1" dirty="0" smtClean="0">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Also:</a:t>
            </a:r>
          </a:p>
          <a:p>
            <a:pPr marL="171450" lvl="0" indent="-171450">
              <a:lnSpc>
                <a:spcPct val="100000"/>
              </a:lnSpc>
              <a:spcBef>
                <a:spcPts val="1200"/>
              </a:spcBef>
              <a:spcAft>
                <a:spcPts val="200"/>
              </a:spcAft>
              <a:buClr>
                <a:srgbClr val="E48312"/>
              </a:buClr>
              <a:buSzPct val="100000"/>
              <a:buFont typeface="Arial" panose="020B0604020202020204" pitchFamily="34" charset="0"/>
              <a:buChar char="•"/>
              <a:defRPr/>
            </a:pPr>
            <a:r>
              <a:rPr lang="en-GB" sz="1100" dirty="0" smtClean="0">
                <a:solidFill>
                  <a:srgbClr val="0070C0"/>
                </a:solidFill>
                <a:latin typeface="Arial" panose="020B0604020202020204" pitchFamily="34" charset="0"/>
                <a:ea typeface="Tahoma" panose="020B0604030504040204" pitchFamily="34" charset="0"/>
                <a:cs typeface="Arial" panose="020B0604020202020204" pitchFamily="34" charset="0"/>
              </a:rPr>
              <a:t>Label the news you need to deliver as a “difficult conversation” in your mind; instead frame the discussion in a positive or neutral light</a:t>
            </a:r>
          </a:p>
          <a:p>
            <a:pPr marL="171450" lvl="0" indent="-171450">
              <a:lnSpc>
                <a:spcPct val="100000"/>
              </a:lnSpc>
              <a:spcBef>
                <a:spcPts val="1200"/>
              </a:spcBef>
              <a:spcAft>
                <a:spcPts val="200"/>
              </a:spcAft>
              <a:buClr>
                <a:srgbClr val="E48312"/>
              </a:buClr>
              <a:buSzPct val="100000"/>
              <a:buFont typeface="Arial" panose="020B0604020202020204" pitchFamily="34" charset="0"/>
              <a:buChar char="•"/>
              <a:defRPr/>
            </a:pPr>
            <a:r>
              <a:rPr lang="en-GB" sz="1100" dirty="0" smtClean="0">
                <a:solidFill>
                  <a:srgbClr val="0070C0"/>
                </a:solidFill>
                <a:latin typeface="Arial" panose="020B0604020202020204" pitchFamily="34" charset="0"/>
                <a:ea typeface="Tahoma" panose="020B0604030504040204" pitchFamily="34" charset="0"/>
                <a:cs typeface="Arial" panose="020B0604020202020204" pitchFamily="34" charset="0"/>
              </a:rPr>
              <a:t>Bother writing a script for how you want the discussion to go; jot down notes if it helps, but be open and flexible</a:t>
            </a:r>
          </a:p>
          <a:p>
            <a:pPr marL="171450" lvl="0" indent="-171450">
              <a:lnSpc>
                <a:spcPct val="100000"/>
              </a:lnSpc>
              <a:spcBef>
                <a:spcPts val="1200"/>
              </a:spcBef>
              <a:spcAft>
                <a:spcPts val="200"/>
              </a:spcAft>
              <a:buClr>
                <a:srgbClr val="E48312"/>
              </a:buClr>
              <a:buSzPct val="100000"/>
              <a:buFont typeface="Arial" panose="020B0604020202020204" pitchFamily="34" charset="0"/>
              <a:buChar char="•"/>
              <a:defRPr/>
            </a:pPr>
            <a:r>
              <a:rPr lang="en-GB" sz="1100" dirty="0" smtClean="0">
                <a:solidFill>
                  <a:srgbClr val="0070C0"/>
                </a:solidFill>
                <a:latin typeface="Arial" panose="020B0604020202020204" pitchFamily="34" charset="0"/>
                <a:ea typeface="Tahoma" panose="020B0604030504040204" pitchFamily="34" charset="0"/>
                <a:cs typeface="Arial" panose="020B0604020202020204" pitchFamily="34" charset="0"/>
              </a:rPr>
              <a:t>Ignore the other person’s point of view — ask your counterpart how he sees the problem and then look for overlaps between your perspectives</a:t>
            </a:r>
          </a:p>
          <a:p>
            <a:pPr>
              <a:lnSpc>
                <a:spcPct val="100000"/>
              </a:lnSpc>
            </a:pPr>
            <a:endParaRPr lang="en-GB" sz="1100" b="1"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Image Credit: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Flickr Greg Burkett (accessed 06 November 2014).</a:t>
            </a:r>
            <a:endParaRPr lang="en-GB" sz="1100" b="1" dirty="0" smtClean="0">
              <a:latin typeface="Arial" panose="020B0604020202020204" pitchFamily="34" charset="0"/>
              <a:cs typeface="Arial" panose="020B0604020202020204" pitchFamily="34" charset="0"/>
            </a:endParaRPr>
          </a:p>
          <a:p>
            <a:endParaRPr lang="en-GB" b="1" dirty="0" smtClean="0"/>
          </a:p>
        </p:txBody>
      </p:sp>
      <p:sp>
        <p:nvSpPr>
          <p:cNvPr id="4" name="Slide Number Placeholder 3"/>
          <p:cNvSpPr>
            <a:spLocks noGrp="1"/>
          </p:cNvSpPr>
          <p:nvPr>
            <p:ph type="sldNum" sz="quarter" idx="10"/>
          </p:nvPr>
        </p:nvSpPr>
        <p:spPr/>
        <p:txBody>
          <a:bodyPr/>
          <a:lstStyle/>
          <a:p>
            <a:fld id="{7F0607B7-E60F-41BA-A32F-D5FA7BBCADC7}" type="slidenum">
              <a:rPr lang="en-GB" smtClean="0"/>
              <a:t>16</a:t>
            </a:fld>
            <a:endParaRPr lang="en-GB"/>
          </a:p>
        </p:txBody>
      </p:sp>
    </p:spTree>
    <p:extLst>
      <p:ext uri="{BB962C8B-B14F-4D97-AF65-F5344CB8AC3E}">
        <p14:creationId xmlns:p14="http://schemas.microsoft.com/office/powerpoint/2010/main" val="31789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smtClean="0"/>
          </a:p>
        </p:txBody>
      </p:sp>
      <p:sp>
        <p:nvSpPr>
          <p:cNvPr id="4" name="Slide Number Placeholder 3"/>
          <p:cNvSpPr>
            <a:spLocks noGrp="1"/>
          </p:cNvSpPr>
          <p:nvPr>
            <p:ph type="sldNum" sz="quarter" idx="10"/>
          </p:nvPr>
        </p:nvSpPr>
        <p:spPr/>
        <p:txBody>
          <a:bodyPr/>
          <a:lstStyle/>
          <a:p>
            <a:fld id="{7F0607B7-E60F-41BA-A32F-D5FA7BBCADC7}" type="slidenum">
              <a:rPr lang="en-GB" smtClean="0"/>
              <a:t>17</a:t>
            </a:fld>
            <a:endParaRPr lang="en-GB"/>
          </a:p>
        </p:txBody>
      </p:sp>
    </p:spTree>
    <p:extLst>
      <p:ext uri="{BB962C8B-B14F-4D97-AF65-F5344CB8AC3E}">
        <p14:creationId xmlns:p14="http://schemas.microsoft.com/office/powerpoint/2010/main" val="21670262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11101501"/>
      </p:ext>
    </p:extLst>
  </p:cSld>
  <p:clrMapOvr>
    <a:masterClrMapping/>
  </p:clrMapOvr>
  <p:timing>
    <p:tnLst>
      <p:par>
        <p:cTn id="1" dur="indefinite" restart="never" nodeType="tmRoot"/>
      </p:par>
    </p:tnLst>
  </p:timing>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25665367"/>
      </p:ext>
    </p:extLst>
  </p:cSld>
  <p:clrMapOvr>
    <a:masterClrMapping/>
  </p:clrMapOvr>
  <p:timing>
    <p:tnLst>
      <p:par>
        <p:cTn id="1" dur="indefinite" restart="never" nodeType="tmRoot"/>
      </p:par>
    </p:tnLst>
  </p:timing>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25489712"/>
      </p:ext>
    </p:extLst>
  </p:cSld>
  <p:clrMapOvr>
    <a:masterClrMapping/>
  </p:clrMapOvr>
  <p:timing>
    <p:tnLst>
      <p:par>
        <p:cTn id="1" dur="indefinite" restart="never" nodeType="tmRoot"/>
      </p:par>
    </p:tnLst>
  </p:timing>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88714671"/>
      </p:ext>
    </p:extLst>
  </p:cSld>
  <p:clrMapOvr>
    <a:masterClrMapping/>
  </p:clrMapOvr>
  <p:timing>
    <p:tnLst>
      <p:par>
        <p:cTn id="1" dur="indefinite" restart="never" nodeType="tmRoot"/>
      </p:par>
    </p:tnLst>
  </p:timing>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26/03/2019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71695097"/>
      </p:ext>
    </p:extLst>
  </p:cSld>
  <p:clrMapOvr>
    <a:masterClrMapping/>
  </p:clrMapOvr>
  <p:timing>
    <p:tnLst>
      <p:par>
        <p:cTn id="1" dur="indefinite" restart="never" nodeType="tmRoot"/>
      </p:par>
    </p:tnLst>
  </p:timing>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26/03/2019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09758076"/>
      </p:ext>
    </p:extLst>
  </p:cSld>
  <p:clrMapOvr>
    <a:masterClrMapping/>
  </p:clrMapOvr>
  <p:timing>
    <p:tnLst>
      <p:par>
        <p:cTn id="1" dur="indefinite" restart="never" nodeType="tmRoot"/>
      </p:par>
    </p:tnLst>
  </p:timing>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26/03/2019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77811855"/>
      </p:ext>
    </p:extLst>
  </p:cSld>
  <p:clrMapOvr>
    <a:masterClrMapping/>
  </p:clrMapOvr>
  <p:timing>
    <p:tnLst>
      <p:par>
        <p:cTn id="1" dur="indefinite" restart="never" nodeType="tmRoot"/>
      </p:par>
    </p:tnLst>
  </p:timing>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20944273"/>
      </p:ext>
    </p:extLst>
  </p:cSld>
  <p:clrMapOvr>
    <a:masterClrMapping/>
  </p:clrMapOvr>
  <p:timing>
    <p:tnLst>
      <p:par>
        <p:cTn id="1" dur="indefinite" restart="never" nodeType="tmRoot"/>
      </p:par>
    </p:tnLst>
  </p:timing>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62113826"/>
      </p:ext>
    </p:extLst>
  </p:cSld>
  <p:clrMapOvr>
    <a:masterClrMapping/>
  </p:clrMapOvr>
  <p:timing>
    <p:tnLst>
      <p:par>
        <p:cTn id="1" dur="indefinite" restart="never" nodeType="tmRoot"/>
      </p:par>
    </p:tnLst>
  </p:timing>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08157648"/>
      </p:ext>
    </p:extLst>
  </p:cSld>
  <p:clrMapOvr>
    <a:masterClrMapping/>
  </p:clrMapOvr>
  <p:timing>
    <p:tnLst>
      <p:par>
        <p:cTn id="1" dur="indefinite" restart="never" nodeType="tmRoot"/>
      </p:par>
    </p:tnLst>
  </p:timing>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55582235"/>
      </p:ext>
    </p:extLst>
  </p:cSld>
  <p:clrMapOvr>
    <a:masterClrMapping/>
  </p:clrMapOvr>
  <p:timing>
    <p:tnLst>
      <p:par>
        <p:cTn id="1" dur="indefinite" restart="never" nodeType="tmRoot"/>
      </p:par>
    </p:tnLst>
  </p:timing>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26/03/2019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29592006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8.jp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jpg"/><Relationship Id="rId7" Type="http://schemas.openxmlformats.org/officeDocument/2006/relationships/diagramQuickStyle" Target="../diagrams/quickStyle1.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9.png"/><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25.jp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4.jpg"/><Relationship Id="rId5" Type="http://schemas.openxmlformats.org/officeDocument/2006/relationships/image" Target="../media/image23.jpg"/><Relationship Id="rId4" Type="http://schemas.openxmlformats.org/officeDocument/2006/relationships/image" Target="../media/image22.jp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1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jpg"/><Relationship Id="rId7" Type="http://schemas.openxmlformats.org/officeDocument/2006/relationships/diagramColors" Target="../diagrams/colors2.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jpg"/><Relationship Id="rId7" Type="http://schemas.openxmlformats.org/officeDocument/2006/relationships/diagramColors" Target="../diagrams/colors3.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7.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475364" y="2752658"/>
            <a:ext cx="4551903" cy="193899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b="1" dirty="0" smtClean="0">
                <a:solidFill>
                  <a:srgbClr val="002060"/>
                </a:solidFill>
                <a:latin typeface="Tahoma" panose="020B0604030504040204" pitchFamily="34" charset="0"/>
                <a:ea typeface="Tahoma" panose="020B0604030504040204" pitchFamily="34" charset="0"/>
                <a:cs typeface="Tahoma" panose="020B0604030504040204" pitchFamily="34" charset="0"/>
              </a:rPr>
              <a:t>Communication</a:t>
            </a:r>
            <a:endParaRPr kumimoji="0" lang="en-GB" sz="4000" b="1" i="0" u="none" strike="noStrike" kern="1200" cap="none" spc="0" normalizeH="0" baseline="0" noProof="0" dirty="0" smtClean="0">
              <a:ln>
                <a:noFill/>
              </a:ln>
              <a:solidFill>
                <a:srgbClr val="002060"/>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smtClean="0">
              <a:ln>
                <a:noFill/>
              </a:ln>
              <a:solidFill>
                <a:srgbClr val="0070C0"/>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0070C0"/>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smtClean="0">
              <a:ln>
                <a:noFill/>
              </a:ln>
              <a:solidFill>
                <a:srgbClr val="0070C0"/>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0070C0"/>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79090" y="88187"/>
            <a:ext cx="792549" cy="957155"/>
          </a:xfrm>
          <a:prstGeom prst="rect">
            <a:avLst/>
          </a:prstGeom>
        </p:spPr>
      </p:pic>
    </p:spTree>
    <p:extLst>
      <p:ext uri="{BB962C8B-B14F-4D97-AF65-F5344CB8AC3E}">
        <p14:creationId xmlns:p14="http://schemas.microsoft.com/office/powerpoint/2010/main" val="298980506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861163" y="792769"/>
            <a:ext cx="3475014" cy="46267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a:blip r:embed="rId5"/>
          <a:stretch>
            <a:fillRect/>
          </a:stretch>
        </p:blipFill>
        <p:spPr>
          <a:xfrm>
            <a:off x="6550446" y="1008669"/>
            <a:ext cx="3342854" cy="4194989"/>
          </a:xfrm>
          <a:prstGeom prst="rect">
            <a:avLst/>
          </a:prstGeom>
        </p:spPr>
      </p:pic>
    </p:spTree>
    <p:extLst>
      <p:ext uri="{BB962C8B-B14F-4D97-AF65-F5344CB8AC3E}">
        <p14:creationId xmlns:p14="http://schemas.microsoft.com/office/powerpoint/2010/main" val="2383341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down)">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p:nvPr/>
        </p:nvPicPr>
        <p:blipFill rotWithShape="1">
          <a:blip r:embed="rId4">
            <a:extLst>
              <a:ext uri="{28A0092B-C50C-407E-A947-70E740481C1C}">
                <a14:useLocalDpi xmlns:a14="http://schemas.microsoft.com/office/drawing/2010/main" val="0"/>
              </a:ext>
            </a:extLst>
          </a:blip>
          <a:srcRect b="9728"/>
          <a:stretch/>
        </p:blipFill>
        <p:spPr>
          <a:xfrm>
            <a:off x="1378424" y="2007421"/>
            <a:ext cx="9376012" cy="3929355"/>
          </a:xfrm>
          <a:prstGeom prst="rect">
            <a:avLst/>
          </a:prstGeom>
        </p:spPr>
      </p:pic>
      <p:sp>
        <p:nvSpPr>
          <p:cNvPr id="2" name="TextBox 1"/>
          <p:cNvSpPr txBox="1"/>
          <p:nvPr/>
        </p:nvSpPr>
        <p:spPr>
          <a:xfrm>
            <a:off x="1378424" y="970050"/>
            <a:ext cx="9637789" cy="867930"/>
          </a:xfrm>
          <a:prstGeom prst="rect">
            <a:avLst/>
          </a:prstGeom>
          <a:noFill/>
        </p:spPr>
        <p:txBody>
          <a:bodyPr wrap="square" rtlCol="0">
            <a:spAutoFit/>
          </a:bodyPr>
          <a:lstStyle/>
          <a:p>
            <a:pPr lvl="0">
              <a:lnSpc>
                <a:spcPct val="90000"/>
              </a:lnSpc>
              <a:spcBef>
                <a:spcPts val="1200"/>
              </a:spcBef>
              <a:spcAft>
                <a:spcPts val="200"/>
              </a:spcAft>
              <a:buClr>
                <a:srgbClr val="E48312"/>
              </a:buClr>
              <a:buSzPct val="100000"/>
              <a:defRPr/>
            </a:pPr>
            <a:r>
              <a:rPr lang="en-GB" sz="2800" b="1" dirty="0" smtClean="0">
                <a:solidFill>
                  <a:srgbClr val="002060"/>
                </a:solidFill>
                <a:ea typeface="Tahoma" panose="020B0604030504040204" pitchFamily="34" charset="0"/>
                <a:cs typeface="Tahoma" panose="020B0604030504040204" pitchFamily="34" charset="0"/>
              </a:rPr>
              <a:t>Definition</a:t>
            </a:r>
            <a:r>
              <a:rPr lang="en-GB" sz="2800" dirty="0" smtClean="0">
                <a:solidFill>
                  <a:srgbClr val="002060"/>
                </a:solidFill>
                <a:ea typeface="Tahoma" panose="020B0604030504040204" pitchFamily="34" charset="0"/>
                <a:cs typeface="Tahoma" panose="020B0604030504040204" pitchFamily="34" charset="0"/>
              </a:rPr>
              <a:t>:  ‘</a:t>
            </a:r>
            <a:r>
              <a:rPr lang="en-GB" sz="2800" dirty="0">
                <a:solidFill>
                  <a:srgbClr val="002060"/>
                </a:solidFill>
                <a:ea typeface="Tahoma" panose="020B0604030504040204" pitchFamily="34" charset="0"/>
                <a:cs typeface="Tahoma" panose="020B0604030504040204" pitchFamily="34" charset="0"/>
              </a:rPr>
              <a:t>The imparting or exchanging of information by speaking, writing, or using some other medium</a:t>
            </a:r>
            <a:r>
              <a:rPr lang="en-GB" sz="2800" dirty="0" smtClean="0">
                <a:solidFill>
                  <a:srgbClr val="002060"/>
                </a:solidFill>
                <a:ea typeface="Tahoma" panose="020B0604030504040204" pitchFamily="34" charset="0"/>
                <a:cs typeface="Tahoma" panose="020B0604030504040204" pitchFamily="34" charset="0"/>
              </a:rPr>
              <a:t>.’</a:t>
            </a:r>
            <a:endParaRPr lang="en-GB" sz="2800" dirty="0">
              <a:solidFill>
                <a:srgbClr val="002060"/>
              </a:solidFill>
              <a:ea typeface="Tahoma" panose="020B0604030504040204" pitchFamily="34" charset="0"/>
              <a:cs typeface="Tahoma" panose="020B0604030504040204" pitchFamily="34" charset="0"/>
            </a:endParaRPr>
          </a:p>
        </p:txBody>
      </p:sp>
      <p:sp>
        <p:nvSpPr>
          <p:cNvPr id="5" name="TextBox 4"/>
          <p:cNvSpPr txBox="1"/>
          <p:nvPr/>
        </p:nvSpPr>
        <p:spPr>
          <a:xfrm>
            <a:off x="1925970" y="15427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The Communication Process</a:t>
            </a:r>
            <a:endParaRPr lang="en-GB" sz="3200" b="1" dirty="0">
              <a:solidFill>
                <a:schemeClr val="bg1"/>
              </a:solidFill>
            </a:endParaRPr>
          </a:p>
        </p:txBody>
      </p:sp>
    </p:spTree>
    <p:extLst>
      <p:ext uri="{BB962C8B-B14F-4D97-AF65-F5344CB8AC3E}">
        <p14:creationId xmlns:p14="http://schemas.microsoft.com/office/powerpoint/2010/main" val="415917138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715617" y="1054503"/>
            <a:ext cx="10575235" cy="1410401"/>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None/>
              <a:tabLst/>
              <a:defRPr/>
            </a:pPr>
            <a:r>
              <a:rPr kumimoji="0" lang="en-GB" sz="2800" i="1" u="none" strike="noStrike" kern="1200" cap="none" spc="0" normalizeH="0" baseline="0" noProof="0" dirty="0" smtClean="0">
                <a:ln>
                  <a:noFill/>
                </a:ln>
                <a:solidFill>
                  <a:srgbClr val="002060"/>
                </a:solidFill>
                <a:effectLst/>
                <a:uLnTx/>
                <a:uFillTx/>
                <a:ea typeface="Tahoma" panose="020B0604030504040204" pitchFamily="34" charset="0"/>
                <a:cs typeface="Tahoma" panose="020B0604030504040204" pitchFamily="34" charset="0"/>
              </a:rPr>
              <a:t>‘Cops too often view communication as a one-way activity meant to direct and control others.’</a:t>
            </a:r>
            <a:r>
              <a:rPr kumimoji="0" lang="en-GB" sz="2800" i="1" u="none" strike="noStrike" kern="1200" cap="none" spc="0" normalizeH="0" noProof="0" dirty="0" smtClean="0">
                <a:ln>
                  <a:noFill/>
                </a:ln>
                <a:solidFill>
                  <a:srgbClr val="002060"/>
                </a:solidFill>
                <a:effectLst/>
                <a:uLnTx/>
                <a:uFillTx/>
                <a:ea typeface="Tahoma" panose="020B0604030504040204" pitchFamily="34" charset="0"/>
                <a:cs typeface="Tahoma" panose="020B0604030504040204" pitchFamily="34" charset="0"/>
              </a:rPr>
              <a:t> </a:t>
            </a:r>
            <a:r>
              <a:rPr lang="en-GB" sz="2800" b="1" dirty="0" smtClean="0">
                <a:solidFill>
                  <a:srgbClr val="002060"/>
                </a:solidFill>
                <a:ea typeface="Tahoma" panose="020B0604030504040204" pitchFamily="34" charset="0"/>
                <a:cs typeface="Tahoma" panose="020B0604030504040204" pitchFamily="34" charset="0"/>
              </a:rPr>
              <a:t>Right or wrong?</a:t>
            </a:r>
            <a:endParaRPr kumimoji="0" lang="en-GB" sz="2800" b="1" i="0" u="none" strike="noStrike" kern="1200" cap="none" spc="0" normalizeH="0" baseline="0" noProof="0" dirty="0" smtClean="0">
              <a:ln>
                <a:noFill/>
              </a:ln>
              <a:solidFill>
                <a:srgbClr val="002060"/>
              </a:solidFill>
              <a:effectLst/>
              <a:uLnTx/>
              <a:uFillTx/>
              <a:ea typeface="Tahoma" panose="020B0604030504040204" pitchFamily="34" charset="0"/>
              <a:cs typeface="Tahoma" panose="020B0604030504040204" pitchFamily="34" charset="0"/>
            </a:endParaRP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US"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p:txBody>
      </p:sp>
      <p:pic>
        <p:nvPicPr>
          <p:cNvPr id="4" name="Picture 3" descr="angry-cops.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56702" y="2141911"/>
            <a:ext cx="3606272" cy="3175024"/>
          </a:xfrm>
          <a:prstGeom prst="rect">
            <a:avLst/>
          </a:prstGeom>
          <a:effectLst>
            <a:softEdge rad="127000"/>
          </a:effectLst>
        </p:spPr>
      </p:pic>
      <p:sp>
        <p:nvSpPr>
          <p:cNvPr id="6" name="TextBox 5"/>
          <p:cNvSpPr txBox="1"/>
          <p:nvPr/>
        </p:nvSpPr>
        <p:spPr>
          <a:xfrm>
            <a:off x="1925970" y="15427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Police Communications</a:t>
            </a:r>
            <a:endParaRPr lang="en-GB" sz="3200" b="1" dirty="0">
              <a:solidFill>
                <a:schemeClr val="bg1"/>
              </a:solidFill>
            </a:endParaRPr>
          </a:p>
        </p:txBody>
      </p:sp>
      <p:sp>
        <p:nvSpPr>
          <p:cNvPr id="7" name="Rectangle 6"/>
          <p:cNvSpPr/>
          <p:nvPr/>
        </p:nvSpPr>
        <p:spPr>
          <a:xfrm>
            <a:off x="715617" y="3070166"/>
            <a:ext cx="6738731" cy="2246769"/>
          </a:xfrm>
          <a:prstGeom prst="rect">
            <a:avLst/>
          </a:prstGeom>
        </p:spPr>
        <p:txBody>
          <a:bodyPr wrap="square">
            <a:spAutoFit/>
          </a:bodyPr>
          <a:lstStyle/>
          <a:p>
            <a:pPr lvl="0" algn="ctr">
              <a:defRPr/>
            </a:pPr>
            <a:r>
              <a:rPr lang="en-US" sz="2800" dirty="0">
                <a:solidFill>
                  <a:srgbClr val="002060"/>
                </a:solidFill>
                <a:ea typeface="Tahoma" panose="020B0604030504040204" pitchFamily="34" charset="0"/>
                <a:cs typeface="Tahoma" panose="020B0604030504040204" pitchFamily="34" charset="0"/>
              </a:rPr>
              <a:t>Poor communication impacts on Trust, Co-operation and ultimately the consent of the public thus hampering our effectiveness as police officers. Effective communication is of significance to the success of policing.</a:t>
            </a:r>
          </a:p>
        </p:txBody>
      </p:sp>
    </p:spTree>
    <p:extLst>
      <p:ext uri="{BB962C8B-B14F-4D97-AF65-F5344CB8AC3E}">
        <p14:creationId xmlns:p14="http://schemas.microsoft.com/office/powerpoint/2010/main" val="2642725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021802" y="1040799"/>
            <a:ext cx="7307190" cy="4725548"/>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20000"/>
              </a:lnSpc>
              <a:spcBef>
                <a:spcPts val="1200"/>
              </a:spcBef>
              <a:spcAft>
                <a:spcPts val="200"/>
              </a:spcAft>
              <a:buClr>
                <a:srgbClr val="E48312"/>
              </a:buClr>
              <a:buSzPct val="100000"/>
              <a:buFont typeface="Calibri" panose="020F0502020204030204" pitchFamily="34" charset="0"/>
              <a:buChar char=" "/>
              <a:tabLst/>
              <a:defRPr/>
            </a:pPr>
            <a:r>
              <a:rPr kumimoji="0" lang="en-US" sz="2800" b="1" i="0" u="none" strike="noStrike" kern="1200" cap="none" spc="0" normalizeH="0" baseline="0" noProof="0" dirty="0" smtClean="0">
                <a:ln>
                  <a:noFill/>
                </a:ln>
                <a:solidFill>
                  <a:srgbClr val="002060"/>
                </a:solidFill>
                <a:effectLst/>
                <a:uLnTx/>
                <a:uFillTx/>
                <a:ea typeface="Tahoma" panose="020B0604030504040204" pitchFamily="34" charset="0"/>
                <a:cs typeface="Tahoma" panose="020B0604030504040204" pitchFamily="34" charset="0"/>
              </a:rPr>
              <a:t>Semantic</a:t>
            </a:r>
            <a:r>
              <a:rPr kumimoji="0" lang="en-US" sz="2800" b="0" i="0" u="none" strike="noStrike" kern="1200" cap="none" spc="0" normalizeH="0" baseline="0" noProof="0" dirty="0" smtClean="0">
                <a:ln>
                  <a:noFill/>
                </a:ln>
                <a:solidFill>
                  <a:srgbClr val="002060"/>
                </a:solidFill>
                <a:effectLst/>
                <a:uLnTx/>
                <a:uFillTx/>
                <a:ea typeface="Tahoma" panose="020B0604030504040204" pitchFamily="34" charset="0"/>
                <a:cs typeface="Tahoma" panose="020B0604030504040204" pitchFamily="34" charset="0"/>
              </a:rPr>
              <a:t>: meaning</a:t>
            </a:r>
            <a:r>
              <a:rPr lang="en-US" sz="2800" noProof="0" dirty="0" smtClean="0">
                <a:solidFill>
                  <a:srgbClr val="002060"/>
                </a:solidFill>
                <a:ea typeface="Tahoma" panose="020B0604030504040204" pitchFamily="34" charset="0"/>
                <a:cs typeface="Tahoma" panose="020B0604030504040204" pitchFamily="34" charset="0"/>
              </a:rPr>
              <a:t>                                                                               </a:t>
            </a:r>
            <a:r>
              <a:rPr kumimoji="0" lang="en-US" sz="2800" b="1" i="0" u="none" strike="noStrike" kern="1200" cap="none" spc="0" normalizeH="0" baseline="0" noProof="0" dirty="0" smtClean="0">
                <a:ln>
                  <a:noFill/>
                </a:ln>
                <a:solidFill>
                  <a:srgbClr val="002060"/>
                </a:solidFill>
                <a:effectLst/>
                <a:uLnTx/>
                <a:uFillTx/>
                <a:ea typeface="Tahoma" panose="020B0604030504040204" pitchFamily="34" charset="0"/>
                <a:cs typeface="Tahoma" panose="020B0604030504040204" pitchFamily="34" charset="0"/>
              </a:rPr>
              <a:t>Organisational</a:t>
            </a:r>
            <a:r>
              <a:rPr kumimoji="0" lang="en-US" sz="2800" b="0" i="0" u="none" strike="noStrike" kern="1200" cap="none" spc="0" normalizeH="0" baseline="0" noProof="0" dirty="0" smtClean="0">
                <a:ln>
                  <a:noFill/>
                </a:ln>
                <a:solidFill>
                  <a:srgbClr val="002060"/>
                </a:solidFill>
                <a:effectLst/>
                <a:uLnTx/>
                <a:uFillTx/>
                <a:ea typeface="Tahoma" panose="020B0604030504040204" pitchFamily="34" charset="0"/>
                <a:cs typeface="Tahoma" panose="020B0604030504040204" pitchFamily="34" charset="0"/>
              </a:rPr>
              <a:t>: culture, relationships, structure etc.</a:t>
            </a:r>
            <a:r>
              <a:rPr lang="en-US" sz="2800" dirty="0">
                <a:solidFill>
                  <a:srgbClr val="002060"/>
                </a:solidFill>
                <a:ea typeface="Tahoma" panose="020B0604030504040204" pitchFamily="34" charset="0"/>
                <a:cs typeface="Tahoma" panose="020B0604030504040204" pitchFamily="34" charset="0"/>
              </a:rPr>
              <a:t> </a:t>
            </a:r>
            <a:r>
              <a:rPr lang="en-US" sz="2800" dirty="0" smtClean="0">
                <a:solidFill>
                  <a:srgbClr val="002060"/>
                </a:solidFill>
                <a:ea typeface="Tahoma" panose="020B0604030504040204" pitchFamily="34" charset="0"/>
                <a:cs typeface="Tahoma" panose="020B0604030504040204" pitchFamily="34" charset="0"/>
              </a:rPr>
              <a:t>                                                                                         </a:t>
            </a:r>
            <a:r>
              <a:rPr kumimoji="0" lang="en-US" sz="2800" b="1" i="0" u="none" strike="noStrike" kern="1200" cap="none" spc="0" normalizeH="0" baseline="0" noProof="0" dirty="0" smtClean="0">
                <a:ln>
                  <a:noFill/>
                </a:ln>
                <a:solidFill>
                  <a:srgbClr val="002060"/>
                </a:solidFill>
                <a:effectLst/>
                <a:uLnTx/>
                <a:uFillTx/>
                <a:ea typeface="Tahoma" panose="020B0604030504040204" pitchFamily="34" charset="0"/>
                <a:cs typeface="Tahoma" panose="020B0604030504040204" pitchFamily="34" charset="0"/>
              </a:rPr>
              <a:t>Psycho- sociological: </a:t>
            </a:r>
            <a:r>
              <a:rPr kumimoji="0" lang="en-US" sz="2800" b="0" i="0" u="none" strike="noStrike" kern="1200" cap="none" spc="0" normalizeH="0" baseline="0" noProof="0" dirty="0" smtClean="0">
                <a:ln>
                  <a:noFill/>
                </a:ln>
                <a:solidFill>
                  <a:srgbClr val="002060"/>
                </a:solidFill>
                <a:effectLst/>
                <a:uLnTx/>
                <a:uFillTx/>
                <a:ea typeface="Tahoma" panose="020B0604030504040204" pitchFamily="34" charset="0"/>
                <a:cs typeface="Tahoma" panose="020B0604030504040204" pitchFamily="34" charset="0"/>
              </a:rPr>
              <a:t>emotional &amp; psychological status of sender and receiver</a:t>
            </a:r>
            <a:r>
              <a:rPr lang="en-US" sz="2800" dirty="0">
                <a:solidFill>
                  <a:srgbClr val="002060"/>
                </a:solidFill>
                <a:ea typeface="Tahoma" panose="020B0604030504040204" pitchFamily="34" charset="0"/>
                <a:cs typeface="Tahoma" panose="020B0604030504040204" pitchFamily="34" charset="0"/>
              </a:rPr>
              <a:t> </a:t>
            </a:r>
            <a:r>
              <a:rPr lang="en-US" sz="2800" dirty="0" smtClean="0">
                <a:solidFill>
                  <a:srgbClr val="002060"/>
                </a:solidFill>
                <a:ea typeface="Tahoma" panose="020B0604030504040204" pitchFamily="34" charset="0"/>
                <a:cs typeface="Tahoma" panose="020B0604030504040204" pitchFamily="34" charset="0"/>
              </a:rPr>
              <a:t>                                                                                                            </a:t>
            </a:r>
            <a:r>
              <a:rPr lang="en-US" sz="2800" b="1" dirty="0" smtClean="0">
                <a:solidFill>
                  <a:srgbClr val="002060"/>
                </a:solidFill>
                <a:ea typeface="Tahoma" panose="020B0604030504040204" pitchFamily="34" charset="0"/>
                <a:cs typeface="Tahoma" panose="020B0604030504040204" pitchFamily="34" charset="0"/>
              </a:rPr>
              <a:t>Cultural</a:t>
            </a:r>
            <a:r>
              <a:rPr lang="en-US" sz="2800" dirty="0" smtClean="0">
                <a:solidFill>
                  <a:srgbClr val="002060"/>
                </a:solidFill>
                <a:ea typeface="Tahoma" panose="020B0604030504040204" pitchFamily="34" charset="0"/>
                <a:cs typeface="Tahoma" panose="020B0604030504040204" pitchFamily="34" charset="0"/>
              </a:rPr>
              <a:t>: values, beliefs, traditions, interpretations etc.</a:t>
            </a:r>
            <a:r>
              <a:rPr lang="en-US" sz="2800" dirty="0">
                <a:solidFill>
                  <a:srgbClr val="002060"/>
                </a:solidFill>
                <a:ea typeface="Tahoma" panose="020B0604030504040204" pitchFamily="34" charset="0"/>
                <a:cs typeface="Tahoma" panose="020B0604030504040204" pitchFamily="34" charset="0"/>
              </a:rPr>
              <a:t> </a:t>
            </a:r>
            <a:r>
              <a:rPr lang="en-US" sz="2800" dirty="0" smtClean="0">
                <a:solidFill>
                  <a:srgbClr val="002060"/>
                </a:solidFill>
                <a:ea typeface="Tahoma" panose="020B0604030504040204" pitchFamily="34" charset="0"/>
                <a:cs typeface="Tahoma" panose="020B0604030504040204" pitchFamily="34" charset="0"/>
              </a:rPr>
              <a:t>                                                     </a:t>
            </a:r>
            <a:r>
              <a:rPr kumimoji="0" lang="en-US" sz="2800" b="1" i="0" u="none" strike="noStrike" kern="1200" cap="none" spc="0" normalizeH="0" baseline="0" noProof="0" dirty="0" smtClean="0">
                <a:ln>
                  <a:noFill/>
                </a:ln>
                <a:solidFill>
                  <a:srgbClr val="002060"/>
                </a:solidFill>
                <a:effectLst/>
                <a:uLnTx/>
                <a:uFillTx/>
                <a:ea typeface="Tahoma" panose="020B0604030504040204" pitchFamily="34" charset="0"/>
                <a:cs typeface="Tahoma" panose="020B0604030504040204" pitchFamily="34" charset="0"/>
              </a:rPr>
              <a:t>Physical</a:t>
            </a:r>
            <a:r>
              <a:rPr kumimoji="0" lang="en-US" sz="2800" b="0" i="0" u="none" strike="noStrike" kern="1200" cap="none" spc="0" normalizeH="0" baseline="0" noProof="0" dirty="0" smtClean="0">
                <a:ln>
                  <a:noFill/>
                </a:ln>
                <a:solidFill>
                  <a:srgbClr val="002060"/>
                </a:solidFill>
                <a:effectLst/>
                <a:uLnTx/>
                <a:uFillTx/>
                <a:ea typeface="Tahoma" panose="020B0604030504040204" pitchFamily="34" charset="0"/>
                <a:cs typeface="Tahoma" panose="020B0604030504040204" pitchFamily="34" charset="0"/>
              </a:rPr>
              <a:t>: noise, time,</a:t>
            </a:r>
            <a:r>
              <a:rPr kumimoji="0" lang="en-US" sz="2800" b="0" i="0" u="none" strike="noStrike" kern="1200" cap="none" spc="0" normalizeH="0" noProof="0" dirty="0" smtClean="0">
                <a:ln>
                  <a:noFill/>
                </a:ln>
                <a:solidFill>
                  <a:srgbClr val="002060"/>
                </a:solidFill>
                <a:effectLst/>
                <a:uLnTx/>
                <a:uFillTx/>
                <a:ea typeface="Tahoma" panose="020B0604030504040204" pitchFamily="34" charset="0"/>
                <a:cs typeface="Tahoma" panose="020B0604030504040204" pitchFamily="34" charset="0"/>
              </a:rPr>
              <a:t> distance, defects in technology etc.</a:t>
            </a:r>
            <a:endParaRPr kumimoji="0" lang="en-US" sz="2800" b="0" i="0" u="none" strike="noStrike" kern="1200" cap="none" spc="0" normalizeH="0" baseline="0" noProof="0" dirty="0">
              <a:ln>
                <a:noFill/>
              </a:ln>
              <a:solidFill>
                <a:srgbClr val="002060"/>
              </a:solidFill>
              <a:effectLst/>
              <a:uLnTx/>
              <a:uFillTx/>
              <a:ea typeface="Tahoma" panose="020B0604030504040204" pitchFamily="34" charset="0"/>
              <a:cs typeface="Tahoma" panose="020B0604030504040204" pitchFamily="34" charset="0"/>
            </a:endParaRPr>
          </a:p>
        </p:txBody>
      </p:sp>
      <p:pic>
        <p:nvPicPr>
          <p:cNvPr id="4" name="Picture 3" descr="communication-barriers-1-638.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28992" y="1300042"/>
            <a:ext cx="3021496" cy="4207061"/>
          </a:xfrm>
          <a:prstGeom prst="rect">
            <a:avLst/>
          </a:prstGeom>
          <a:effectLst>
            <a:softEdge rad="127000"/>
          </a:effectLst>
        </p:spPr>
      </p:pic>
      <p:sp>
        <p:nvSpPr>
          <p:cNvPr id="6" name="TextBox 5"/>
          <p:cNvSpPr txBox="1"/>
          <p:nvPr/>
        </p:nvSpPr>
        <p:spPr>
          <a:xfrm>
            <a:off x="1925970" y="15427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Barriers to Communication</a:t>
            </a:r>
            <a:endParaRPr lang="en-GB" sz="3200" b="1" dirty="0">
              <a:solidFill>
                <a:schemeClr val="bg1"/>
              </a:solidFill>
            </a:endParaRPr>
          </a:p>
        </p:txBody>
      </p:sp>
    </p:spTree>
    <p:extLst>
      <p:ext uri="{BB962C8B-B14F-4D97-AF65-F5344CB8AC3E}">
        <p14:creationId xmlns:p14="http://schemas.microsoft.com/office/powerpoint/2010/main" val="2705806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6176074" y="1072273"/>
            <a:ext cx="5266715" cy="584775"/>
          </a:xfrm>
          <a:prstGeom prst="rect">
            <a:avLst/>
          </a:prstGeom>
          <a:noFill/>
        </p:spPr>
        <p:txBody>
          <a:bodyPr wrap="square" rtlCol="0">
            <a:spAutoFit/>
          </a:bodyPr>
          <a:lstStyle/>
          <a:p>
            <a:pPr algn="ctr"/>
            <a:r>
              <a:rPr lang="en-GB" sz="3200" b="1" dirty="0" smtClean="0">
                <a:solidFill>
                  <a:srgbClr val="002060"/>
                </a:solidFill>
                <a:ea typeface="Tahoma" panose="020B0604030504040204" pitchFamily="34" charset="0"/>
                <a:cs typeface="Tahoma" panose="020B0604030504040204" pitchFamily="34" charset="0"/>
              </a:rPr>
              <a:t>Receiver: Active Listening</a:t>
            </a:r>
            <a:endParaRPr lang="en-GB" sz="3200" b="1" dirty="0">
              <a:solidFill>
                <a:srgbClr val="002060"/>
              </a:solidFill>
              <a:ea typeface="Tahoma" panose="020B0604030504040204" pitchFamily="34" charset="0"/>
              <a:cs typeface="Tahoma" panose="020B0604030504040204" pitchFamily="34" charset="0"/>
            </a:endParaRPr>
          </a:p>
        </p:txBody>
      </p:sp>
      <p:pic>
        <p:nvPicPr>
          <p:cNvPr id="3" name="Picture 2"/>
          <p:cNvPicPr>
            <a:picLocks noChangeAspect="1"/>
          </p:cNvPicPr>
          <p:nvPr/>
        </p:nvPicPr>
        <p:blipFill>
          <a:blip r:embed="rId4"/>
          <a:stretch>
            <a:fillRect/>
          </a:stretch>
        </p:blipFill>
        <p:spPr>
          <a:xfrm>
            <a:off x="760023" y="2130088"/>
            <a:ext cx="5087547" cy="3419475"/>
          </a:xfrm>
          <a:prstGeom prst="rect">
            <a:avLst/>
          </a:prstGeom>
          <a:ln>
            <a:noFill/>
          </a:ln>
        </p:spPr>
      </p:pic>
      <p:graphicFrame>
        <p:nvGraphicFramePr>
          <p:cNvPr id="18" name="Diagram 17"/>
          <p:cNvGraphicFramePr/>
          <p:nvPr>
            <p:extLst>
              <p:ext uri="{D42A27DB-BD31-4B8C-83A1-F6EECF244321}">
                <p14:modId xmlns:p14="http://schemas.microsoft.com/office/powerpoint/2010/main" val="4247120688"/>
              </p:ext>
            </p:extLst>
          </p:nvPr>
        </p:nvGraphicFramePr>
        <p:xfrm>
          <a:off x="6265659" y="1855193"/>
          <a:ext cx="5087547" cy="342767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9" name="TextBox 18"/>
          <p:cNvSpPr txBox="1"/>
          <p:nvPr/>
        </p:nvSpPr>
        <p:spPr>
          <a:xfrm>
            <a:off x="1809109" y="1092484"/>
            <a:ext cx="2989373" cy="584775"/>
          </a:xfrm>
          <a:prstGeom prst="rect">
            <a:avLst/>
          </a:prstGeom>
          <a:noFill/>
        </p:spPr>
        <p:txBody>
          <a:bodyPr wrap="square" rtlCol="0">
            <a:spAutoFit/>
          </a:bodyPr>
          <a:lstStyle/>
          <a:p>
            <a:pPr algn="ctr"/>
            <a:r>
              <a:rPr lang="en-GB" sz="3200" b="1" dirty="0" smtClean="0">
                <a:solidFill>
                  <a:srgbClr val="002060"/>
                </a:solidFill>
                <a:ea typeface="Tahoma" panose="020B0604030504040204" pitchFamily="34" charset="0"/>
                <a:cs typeface="Tahoma" panose="020B0604030504040204" pitchFamily="34" charset="0"/>
              </a:rPr>
              <a:t>Sender: 5WH</a:t>
            </a:r>
            <a:endParaRPr lang="en-GB" sz="3200" b="1" dirty="0">
              <a:solidFill>
                <a:srgbClr val="002060"/>
              </a:solidFill>
              <a:ea typeface="Tahoma" panose="020B0604030504040204" pitchFamily="34" charset="0"/>
              <a:cs typeface="Tahoma" panose="020B0604030504040204" pitchFamily="34" charset="0"/>
            </a:endParaRPr>
          </a:p>
        </p:txBody>
      </p:sp>
      <p:sp>
        <p:nvSpPr>
          <p:cNvPr id="20" name="TextBox 19"/>
          <p:cNvSpPr txBox="1"/>
          <p:nvPr/>
        </p:nvSpPr>
        <p:spPr>
          <a:xfrm>
            <a:off x="1400920" y="289353"/>
            <a:ext cx="8893300" cy="584775"/>
          </a:xfrm>
          <a:prstGeom prst="rect">
            <a:avLst/>
          </a:prstGeom>
          <a:solidFill>
            <a:srgbClr val="002060"/>
          </a:solidFill>
        </p:spPr>
        <p:txBody>
          <a:bodyPr wrap="square" rtlCol="0">
            <a:spAutoFit/>
          </a:bodyPr>
          <a:lstStyle/>
          <a:p>
            <a:pPr algn="ctr"/>
            <a:r>
              <a:rPr lang="en-GB" sz="3200" b="1" dirty="0" smtClean="0">
                <a:solidFill>
                  <a:schemeClr val="bg1"/>
                </a:solidFill>
              </a:rPr>
              <a:t>Overcoming Barriers to Communication</a:t>
            </a:r>
            <a:endParaRPr lang="en-GB" sz="3200" b="1" dirty="0">
              <a:solidFill>
                <a:schemeClr val="bg1"/>
              </a:solidFill>
            </a:endParaRPr>
          </a:p>
        </p:txBody>
      </p:sp>
    </p:spTree>
    <p:extLst>
      <p:ext uri="{BB962C8B-B14F-4D97-AF65-F5344CB8AC3E}">
        <p14:creationId xmlns:p14="http://schemas.microsoft.com/office/powerpoint/2010/main" val="138134492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1313590" y="1049075"/>
            <a:ext cx="3371022" cy="4009930"/>
          </a:xfrm>
          <a:prstGeom prst="rect">
            <a:avLst/>
          </a:prstGeom>
        </p:spPr>
      </p:pic>
      <p:sp>
        <p:nvSpPr>
          <p:cNvPr id="4" name="TextBox 3"/>
          <p:cNvSpPr txBox="1"/>
          <p:nvPr/>
        </p:nvSpPr>
        <p:spPr>
          <a:xfrm>
            <a:off x="1313590" y="154278"/>
            <a:ext cx="8893300" cy="584775"/>
          </a:xfrm>
          <a:prstGeom prst="rect">
            <a:avLst/>
          </a:prstGeom>
          <a:solidFill>
            <a:srgbClr val="002060"/>
          </a:solidFill>
        </p:spPr>
        <p:txBody>
          <a:bodyPr wrap="square" rtlCol="0">
            <a:spAutoFit/>
          </a:bodyPr>
          <a:lstStyle/>
          <a:p>
            <a:pPr algn="ctr"/>
            <a:r>
              <a:rPr lang="en-GB" sz="3200" b="1" dirty="0" smtClean="0">
                <a:solidFill>
                  <a:schemeClr val="bg1"/>
                </a:solidFill>
              </a:rPr>
              <a:t>Non-verbal Communication</a:t>
            </a:r>
            <a:endParaRPr lang="en-GB" sz="3200" b="1" dirty="0">
              <a:solidFill>
                <a:schemeClr val="bg1"/>
              </a:solidFill>
            </a:endParaRPr>
          </a:p>
        </p:txBody>
      </p:sp>
      <p:pic>
        <p:nvPicPr>
          <p:cNvPr id="5" name="Picture 4"/>
          <p:cNvPicPr>
            <a:picLocks noChangeAspect="1"/>
          </p:cNvPicPr>
          <p:nvPr/>
        </p:nvPicPr>
        <p:blipFill>
          <a:blip r:embed="rId5"/>
          <a:stretch>
            <a:fillRect/>
          </a:stretch>
        </p:blipFill>
        <p:spPr>
          <a:xfrm>
            <a:off x="5401296" y="1407050"/>
            <a:ext cx="5928690" cy="3986626"/>
          </a:xfrm>
          <a:prstGeom prst="rect">
            <a:avLst/>
          </a:prstGeom>
        </p:spPr>
      </p:pic>
      <p:sp>
        <p:nvSpPr>
          <p:cNvPr id="6" name="TextBox 5"/>
          <p:cNvSpPr txBox="1"/>
          <p:nvPr/>
        </p:nvSpPr>
        <p:spPr>
          <a:xfrm>
            <a:off x="1121417" y="5059005"/>
            <a:ext cx="3755367" cy="830997"/>
          </a:xfrm>
          <a:prstGeom prst="rect">
            <a:avLst/>
          </a:prstGeom>
          <a:noFill/>
        </p:spPr>
        <p:txBody>
          <a:bodyPr wrap="square" rtlCol="0">
            <a:spAutoFit/>
          </a:bodyPr>
          <a:lstStyle/>
          <a:p>
            <a:pPr algn="ctr"/>
            <a:r>
              <a:rPr lang="en-GB" sz="2400" dirty="0" smtClean="0">
                <a:solidFill>
                  <a:srgbClr val="002060"/>
                </a:solidFill>
              </a:rPr>
              <a:t>Why should I care?  Shouldn’t I just be myself?</a:t>
            </a:r>
            <a:endParaRPr lang="en-GB" sz="2400" dirty="0">
              <a:solidFill>
                <a:srgbClr val="002060"/>
              </a:solidFill>
            </a:endParaRPr>
          </a:p>
        </p:txBody>
      </p:sp>
    </p:spTree>
    <p:extLst>
      <p:ext uri="{BB962C8B-B14F-4D97-AF65-F5344CB8AC3E}">
        <p14:creationId xmlns:p14="http://schemas.microsoft.com/office/powerpoint/2010/main" val="82189787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3127829" y="1954876"/>
            <a:ext cx="2669147" cy="523220"/>
          </a:xfrm>
          <a:prstGeom prst="rect">
            <a:avLst/>
          </a:prstGeom>
          <a:noFill/>
        </p:spPr>
        <p:txBody>
          <a:bodyPr wrap="square" lIns="91440" tIns="45720" rIns="91440" bIns="4572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800" b="1" i="0" u="none" strike="noStrike" kern="0" normalizeH="0" baseline="0" noProof="0" dirty="0" smtClean="0">
                <a:ln w="9525">
                  <a:solidFill>
                    <a:srgbClr val="002060"/>
                  </a:solidFill>
                  <a:prstDash val="solid"/>
                </a:ln>
                <a:solidFill>
                  <a:schemeClr val="accent5"/>
                </a:solidFill>
                <a:effectLst>
                  <a:outerShdw blurRad="12700" dist="38100" dir="2700000" algn="tl" rotWithShape="0">
                    <a:schemeClr val="accent5">
                      <a:lumMod val="60000"/>
                      <a:lumOff val="40000"/>
                    </a:schemeClr>
                  </a:outerShdw>
                </a:effectLst>
                <a:uLnTx/>
                <a:uFillTx/>
                <a:ea typeface="Tahoma" panose="020B0604030504040204" pitchFamily="34" charset="0"/>
                <a:cs typeface="Tahoma" panose="020B0604030504040204" pitchFamily="34" charset="0"/>
              </a:rPr>
              <a:t>Avoid jargon</a:t>
            </a:r>
            <a:endParaRPr kumimoji="0" lang="en-GB" sz="2800" b="1" i="0" u="none" strike="noStrike" kern="0" normalizeH="0" baseline="0" noProof="0" dirty="0">
              <a:ln w="9525">
                <a:solidFill>
                  <a:srgbClr val="002060"/>
                </a:solidFill>
                <a:prstDash val="solid"/>
              </a:ln>
              <a:solidFill>
                <a:schemeClr val="accent5"/>
              </a:solidFill>
              <a:effectLst>
                <a:outerShdw blurRad="12700" dist="38100" dir="2700000" algn="tl" rotWithShape="0">
                  <a:schemeClr val="accent5">
                    <a:lumMod val="60000"/>
                    <a:lumOff val="40000"/>
                  </a:schemeClr>
                </a:outerShdw>
              </a:effectLst>
              <a:uLnTx/>
              <a:uFillTx/>
              <a:ea typeface="Tahoma" panose="020B0604030504040204" pitchFamily="34" charset="0"/>
              <a:cs typeface="Tahoma" panose="020B0604030504040204" pitchFamily="34" charset="0"/>
            </a:endParaRPr>
          </a:p>
        </p:txBody>
      </p:sp>
      <p:sp>
        <p:nvSpPr>
          <p:cNvPr id="19" name="TextBox 18"/>
          <p:cNvSpPr txBox="1"/>
          <p:nvPr/>
        </p:nvSpPr>
        <p:spPr>
          <a:xfrm>
            <a:off x="1560957" y="267914"/>
            <a:ext cx="8893300" cy="584775"/>
          </a:xfrm>
          <a:prstGeom prst="rect">
            <a:avLst/>
          </a:prstGeom>
          <a:solidFill>
            <a:srgbClr val="002060"/>
          </a:solidFill>
        </p:spPr>
        <p:txBody>
          <a:bodyPr wrap="square" rtlCol="0">
            <a:spAutoFit/>
          </a:bodyPr>
          <a:lstStyle/>
          <a:p>
            <a:pPr algn="ctr"/>
            <a:r>
              <a:rPr lang="en-GB" sz="3200" b="1" dirty="0" smtClean="0">
                <a:solidFill>
                  <a:schemeClr val="bg1"/>
                </a:solidFill>
              </a:rPr>
              <a:t>Other Elements of Effective Communication</a:t>
            </a:r>
            <a:endParaRPr lang="en-GB" sz="3200" b="1" dirty="0">
              <a:solidFill>
                <a:schemeClr val="bg1"/>
              </a:solidFill>
            </a:endParaRPr>
          </a:p>
        </p:txBody>
      </p:sp>
      <p:pic>
        <p:nvPicPr>
          <p:cNvPr id="20" name="Picture 19"/>
          <p:cNvPicPr>
            <a:picLocks noChangeAspect="1"/>
          </p:cNvPicPr>
          <p:nvPr/>
        </p:nvPicPr>
        <p:blipFill rotWithShape="1">
          <a:blip r:embed="rId4"/>
          <a:srcRect l="22766" t="3069" r="7312" b="6887"/>
          <a:stretch/>
        </p:blipFill>
        <p:spPr>
          <a:xfrm>
            <a:off x="526017" y="1113471"/>
            <a:ext cx="2828511" cy="2206030"/>
          </a:xfrm>
          <a:prstGeom prst="rect">
            <a:avLst/>
          </a:prstGeom>
          <a:ln>
            <a:solidFill>
              <a:schemeClr val="tx1"/>
            </a:solidFill>
          </a:ln>
        </p:spPr>
      </p:pic>
      <p:pic>
        <p:nvPicPr>
          <p:cNvPr id="21" name="Picture 20"/>
          <p:cNvPicPr>
            <a:picLocks noChangeAspect="1"/>
          </p:cNvPicPr>
          <p:nvPr/>
        </p:nvPicPr>
        <p:blipFill>
          <a:blip r:embed="rId5"/>
          <a:stretch>
            <a:fillRect/>
          </a:stretch>
        </p:blipFill>
        <p:spPr>
          <a:xfrm>
            <a:off x="1244854" y="3723761"/>
            <a:ext cx="2828511" cy="2194848"/>
          </a:xfrm>
          <a:prstGeom prst="rect">
            <a:avLst/>
          </a:prstGeom>
          <a:ln>
            <a:solidFill>
              <a:schemeClr val="tx1"/>
            </a:solidFill>
          </a:ln>
        </p:spPr>
      </p:pic>
      <p:pic>
        <p:nvPicPr>
          <p:cNvPr id="22" name="Picture 21"/>
          <p:cNvPicPr>
            <a:picLocks noChangeAspect="1"/>
          </p:cNvPicPr>
          <p:nvPr/>
        </p:nvPicPr>
        <p:blipFill rotWithShape="1">
          <a:blip r:embed="rId6"/>
          <a:srcRect l="5363" t="7118" r="12029" b="10871"/>
          <a:stretch/>
        </p:blipFill>
        <p:spPr>
          <a:xfrm>
            <a:off x="6798576" y="3716429"/>
            <a:ext cx="2828511" cy="2202180"/>
          </a:xfrm>
          <a:prstGeom prst="rect">
            <a:avLst/>
          </a:prstGeom>
          <a:ln>
            <a:solidFill>
              <a:schemeClr val="tx1"/>
            </a:solidFill>
          </a:ln>
        </p:spPr>
      </p:pic>
      <p:sp>
        <p:nvSpPr>
          <p:cNvPr id="23" name="Rectangle 22"/>
          <p:cNvSpPr/>
          <p:nvPr/>
        </p:nvSpPr>
        <p:spPr>
          <a:xfrm>
            <a:off x="3877749" y="4565166"/>
            <a:ext cx="2669147" cy="523220"/>
          </a:xfrm>
          <a:prstGeom prst="rect">
            <a:avLst/>
          </a:prstGeom>
          <a:noFill/>
        </p:spPr>
        <p:txBody>
          <a:bodyPr wrap="square" lIns="91440" tIns="45720" rIns="91440" bIns="4572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800" b="1" i="0" u="none" strike="noStrike" kern="0" normalizeH="0" baseline="0" noProof="0" dirty="0" smtClean="0">
                <a:ln w="9525">
                  <a:solidFill>
                    <a:srgbClr val="002060"/>
                  </a:solidFill>
                  <a:prstDash val="solid"/>
                </a:ln>
                <a:solidFill>
                  <a:schemeClr val="accent5"/>
                </a:solidFill>
                <a:effectLst>
                  <a:outerShdw blurRad="12700" dist="38100" dir="2700000" algn="tl" rotWithShape="0">
                    <a:schemeClr val="accent5">
                      <a:lumMod val="60000"/>
                      <a:lumOff val="40000"/>
                    </a:schemeClr>
                  </a:outerShdw>
                </a:effectLst>
                <a:uLnTx/>
                <a:uFillTx/>
                <a:ea typeface="Tahoma" panose="020B0604030504040204" pitchFamily="34" charset="0"/>
                <a:cs typeface="Tahoma" panose="020B0604030504040204" pitchFamily="34" charset="0"/>
              </a:rPr>
              <a:t>Speak clearly</a:t>
            </a:r>
            <a:endParaRPr kumimoji="0" lang="en-GB" sz="2800" b="1" i="0" u="none" strike="noStrike" kern="0" normalizeH="0" baseline="0" noProof="0" dirty="0">
              <a:ln w="9525">
                <a:solidFill>
                  <a:srgbClr val="002060"/>
                </a:solidFill>
                <a:prstDash val="solid"/>
              </a:ln>
              <a:solidFill>
                <a:schemeClr val="accent5"/>
              </a:solidFill>
              <a:effectLst>
                <a:outerShdw blurRad="12700" dist="38100" dir="2700000" algn="tl" rotWithShape="0">
                  <a:schemeClr val="accent5">
                    <a:lumMod val="60000"/>
                    <a:lumOff val="40000"/>
                  </a:schemeClr>
                </a:outerShdw>
              </a:effectLst>
              <a:uLnTx/>
              <a:uFillTx/>
              <a:ea typeface="Tahoma" panose="020B0604030504040204" pitchFamily="34" charset="0"/>
              <a:cs typeface="Tahoma" panose="020B0604030504040204" pitchFamily="34" charset="0"/>
            </a:endParaRPr>
          </a:p>
        </p:txBody>
      </p:sp>
      <p:sp>
        <p:nvSpPr>
          <p:cNvPr id="24" name="Rectangle 23"/>
          <p:cNvSpPr/>
          <p:nvPr/>
        </p:nvSpPr>
        <p:spPr>
          <a:xfrm>
            <a:off x="9272107" y="4555909"/>
            <a:ext cx="2669147" cy="523220"/>
          </a:xfrm>
          <a:prstGeom prst="rect">
            <a:avLst/>
          </a:prstGeom>
          <a:noFill/>
        </p:spPr>
        <p:txBody>
          <a:bodyPr wrap="square" lIns="91440" tIns="45720" rIns="91440" bIns="4572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800" b="1" i="0" u="none" strike="noStrike" kern="0" normalizeH="0" baseline="0" noProof="0" dirty="0" smtClean="0">
                <a:ln w="9525">
                  <a:solidFill>
                    <a:srgbClr val="002060"/>
                  </a:solidFill>
                  <a:prstDash val="solid"/>
                </a:ln>
                <a:solidFill>
                  <a:schemeClr val="accent5"/>
                </a:solidFill>
                <a:effectLst>
                  <a:outerShdw blurRad="12700" dist="38100" dir="2700000" algn="tl" rotWithShape="0">
                    <a:schemeClr val="accent5">
                      <a:lumMod val="60000"/>
                      <a:lumOff val="40000"/>
                    </a:schemeClr>
                  </a:outerShdw>
                </a:effectLst>
                <a:uLnTx/>
                <a:uFillTx/>
                <a:ea typeface="Tahoma" panose="020B0604030504040204" pitchFamily="34" charset="0"/>
                <a:cs typeface="Tahoma" panose="020B0604030504040204" pitchFamily="34" charset="0"/>
              </a:rPr>
              <a:t>Intonation</a:t>
            </a:r>
            <a:endParaRPr kumimoji="0" lang="en-GB" sz="2800" b="1" i="0" u="none" strike="noStrike" kern="0" normalizeH="0" baseline="0" noProof="0" dirty="0">
              <a:ln w="9525">
                <a:solidFill>
                  <a:srgbClr val="002060"/>
                </a:solidFill>
                <a:prstDash val="solid"/>
              </a:ln>
              <a:solidFill>
                <a:schemeClr val="accent5"/>
              </a:solidFill>
              <a:effectLst>
                <a:outerShdw blurRad="12700" dist="38100" dir="2700000" algn="tl" rotWithShape="0">
                  <a:schemeClr val="accent5">
                    <a:lumMod val="60000"/>
                    <a:lumOff val="40000"/>
                  </a:schemeClr>
                </a:outerShdw>
              </a:effectLst>
              <a:uLnTx/>
              <a:uFillTx/>
              <a:ea typeface="Tahoma" panose="020B0604030504040204" pitchFamily="34" charset="0"/>
              <a:cs typeface="Tahoma" panose="020B0604030504040204" pitchFamily="34" charset="0"/>
            </a:endParaRPr>
          </a:p>
        </p:txBody>
      </p:sp>
      <p:pic>
        <p:nvPicPr>
          <p:cNvPr id="25" name="Picture 24"/>
          <p:cNvPicPr>
            <a:picLocks noChangeAspect="1"/>
          </p:cNvPicPr>
          <p:nvPr/>
        </p:nvPicPr>
        <p:blipFill rotWithShape="1">
          <a:blip r:embed="rId7"/>
          <a:srcRect t="14927" b="15507"/>
          <a:stretch/>
        </p:blipFill>
        <p:spPr>
          <a:xfrm>
            <a:off x="5876623" y="1113471"/>
            <a:ext cx="2861569" cy="2206030"/>
          </a:xfrm>
          <a:prstGeom prst="rect">
            <a:avLst/>
          </a:prstGeom>
        </p:spPr>
      </p:pic>
      <p:sp>
        <p:nvSpPr>
          <p:cNvPr id="26" name="Rectangle 25"/>
          <p:cNvSpPr/>
          <p:nvPr/>
        </p:nvSpPr>
        <p:spPr>
          <a:xfrm>
            <a:off x="8738192" y="1795783"/>
            <a:ext cx="3272833" cy="523220"/>
          </a:xfrm>
          <a:prstGeom prst="rect">
            <a:avLst/>
          </a:prstGeom>
          <a:noFill/>
        </p:spPr>
        <p:txBody>
          <a:bodyPr wrap="square" lIns="91440" tIns="45720" rIns="91440" bIns="4572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800" b="1" i="0" u="none" strike="noStrike" kern="0" normalizeH="0" baseline="0" noProof="0" dirty="0" smtClean="0">
                <a:ln w="9525">
                  <a:solidFill>
                    <a:srgbClr val="002060"/>
                  </a:solidFill>
                  <a:prstDash val="solid"/>
                </a:ln>
                <a:solidFill>
                  <a:schemeClr val="accent5"/>
                </a:solidFill>
                <a:effectLst>
                  <a:outerShdw blurRad="12700" dist="38100" dir="2700000" algn="tl" rotWithShape="0">
                    <a:schemeClr val="accent5">
                      <a:lumMod val="60000"/>
                      <a:lumOff val="40000"/>
                    </a:schemeClr>
                  </a:outerShdw>
                </a:effectLst>
                <a:uLnTx/>
                <a:uFillTx/>
                <a:ea typeface="Tahoma" panose="020B0604030504040204" pitchFamily="34" charset="0"/>
                <a:cs typeface="Tahoma" panose="020B0604030504040204" pitchFamily="34" charset="0"/>
              </a:rPr>
              <a:t>Ask open questions</a:t>
            </a:r>
            <a:endParaRPr kumimoji="0" lang="en-GB" sz="2800" b="1" i="0" u="none" strike="noStrike" kern="0" normalizeH="0" baseline="0" noProof="0" dirty="0">
              <a:ln w="9525">
                <a:solidFill>
                  <a:srgbClr val="002060"/>
                </a:solidFill>
                <a:prstDash val="solid"/>
              </a:ln>
              <a:solidFill>
                <a:schemeClr val="accent5"/>
              </a:solidFill>
              <a:effectLst>
                <a:outerShdw blurRad="12700" dist="38100" dir="2700000" algn="tl" rotWithShape="0">
                  <a:schemeClr val="accent5">
                    <a:lumMod val="60000"/>
                    <a:lumOff val="40000"/>
                  </a:schemeClr>
                </a:outerShdw>
              </a:effectLst>
              <a:uLnTx/>
              <a:uFillTx/>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886260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fade">
                                      <p:cBhvr>
                                        <p:cTn id="17" dur="500"/>
                                        <p:tgtEl>
                                          <p:spTgt spid="2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6"/>
                                        </p:tgtEl>
                                        <p:attrNameLst>
                                          <p:attrName>style.visibility</p:attrName>
                                        </p:attrNameLst>
                                      </p:cBhvr>
                                      <p:to>
                                        <p:strVal val="visible"/>
                                      </p:to>
                                    </p:set>
                                    <p:animEffect transition="in" filter="fade">
                                      <p:cBhvr>
                                        <p:cTn id="22" dur="500"/>
                                        <p:tgtEl>
                                          <p:spTgt spid="2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fade">
                                      <p:cBhvr>
                                        <p:cTn id="27" dur="500"/>
                                        <p:tgtEl>
                                          <p:spTgt spid="2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2"/>
                                        </p:tgtEl>
                                        <p:attrNameLst>
                                          <p:attrName>style.visibility</p:attrName>
                                        </p:attrNameLst>
                                      </p:cBhvr>
                                      <p:to>
                                        <p:strVal val="visible"/>
                                      </p:to>
                                    </p:set>
                                    <p:animEffect transition="in" filter="fade">
                                      <p:cBhvr>
                                        <p:cTn id="37" dur="500"/>
                                        <p:tgtEl>
                                          <p:spTgt spid="22"/>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4"/>
                                        </p:tgtEl>
                                        <p:attrNameLst>
                                          <p:attrName>style.visibility</p:attrName>
                                        </p:attrNameLst>
                                      </p:cBhvr>
                                      <p:to>
                                        <p:strVal val="visible"/>
                                      </p:to>
                                    </p:set>
                                    <p:animEffect transition="in" filter="fade">
                                      <p:cBhvr>
                                        <p:cTn id="42"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3" grpId="0"/>
      <p:bldP spid="24" grpId="0"/>
      <p:bldP spid="26"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0" name="Picture 9"/>
          <p:cNvPicPr>
            <a:picLocks noChangeAspect="1"/>
          </p:cNvPicPr>
          <p:nvPr/>
        </p:nvPicPr>
        <p:blipFill rotWithShape="1">
          <a:blip r:embed="rId4"/>
          <a:srcRect t="15798"/>
          <a:stretch/>
        </p:blipFill>
        <p:spPr>
          <a:xfrm>
            <a:off x="1560957" y="2114573"/>
            <a:ext cx="8893300" cy="3803451"/>
          </a:xfrm>
          <a:prstGeom prst="rect">
            <a:avLst/>
          </a:prstGeom>
        </p:spPr>
      </p:pic>
      <p:sp>
        <p:nvSpPr>
          <p:cNvPr id="11" name="TextBox 10"/>
          <p:cNvSpPr txBox="1"/>
          <p:nvPr/>
        </p:nvSpPr>
        <p:spPr>
          <a:xfrm>
            <a:off x="1560957" y="267914"/>
            <a:ext cx="8893300" cy="584775"/>
          </a:xfrm>
          <a:prstGeom prst="rect">
            <a:avLst/>
          </a:prstGeom>
          <a:solidFill>
            <a:srgbClr val="002060"/>
          </a:solidFill>
        </p:spPr>
        <p:txBody>
          <a:bodyPr wrap="square" rtlCol="0">
            <a:spAutoFit/>
          </a:bodyPr>
          <a:lstStyle/>
          <a:p>
            <a:pPr algn="ctr"/>
            <a:r>
              <a:rPr lang="en-GB" sz="3200" b="1" dirty="0" smtClean="0">
                <a:solidFill>
                  <a:schemeClr val="bg1"/>
                </a:solidFill>
              </a:rPr>
              <a:t>The 4 Basic Communication Styles</a:t>
            </a:r>
            <a:endParaRPr lang="en-GB" sz="3200" b="1" dirty="0">
              <a:solidFill>
                <a:schemeClr val="bg1"/>
              </a:solidFill>
            </a:endParaRPr>
          </a:p>
        </p:txBody>
      </p:sp>
    </p:spTree>
    <p:extLst>
      <p:ext uri="{BB962C8B-B14F-4D97-AF65-F5344CB8AC3E}">
        <p14:creationId xmlns:p14="http://schemas.microsoft.com/office/powerpoint/2010/main" val="159507172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11" name="TextBox 10"/>
          <p:cNvSpPr txBox="1"/>
          <p:nvPr/>
        </p:nvSpPr>
        <p:spPr>
          <a:xfrm>
            <a:off x="1560957" y="267914"/>
            <a:ext cx="8893300" cy="584775"/>
          </a:xfrm>
          <a:prstGeom prst="rect">
            <a:avLst/>
          </a:prstGeom>
          <a:solidFill>
            <a:srgbClr val="002060"/>
          </a:solidFill>
        </p:spPr>
        <p:txBody>
          <a:bodyPr wrap="square" rtlCol="0">
            <a:spAutoFit/>
          </a:bodyPr>
          <a:lstStyle/>
          <a:p>
            <a:pPr algn="ctr"/>
            <a:r>
              <a:rPr lang="en-GB" sz="3200" b="1" dirty="0" smtClean="0">
                <a:solidFill>
                  <a:schemeClr val="bg1"/>
                </a:solidFill>
              </a:rPr>
              <a:t>The 4 Basic Communication Styles</a:t>
            </a:r>
            <a:endParaRPr lang="en-GB" sz="3200" b="1" dirty="0">
              <a:solidFill>
                <a:schemeClr val="bg1"/>
              </a:solidFill>
            </a:endParaRPr>
          </a:p>
        </p:txBody>
      </p:sp>
      <p:graphicFrame>
        <p:nvGraphicFramePr>
          <p:cNvPr id="2" name="Table 1"/>
          <p:cNvGraphicFramePr>
            <a:graphicFrameLocks noGrp="1"/>
          </p:cNvGraphicFramePr>
          <p:nvPr>
            <p:extLst>
              <p:ext uri="{D42A27DB-BD31-4B8C-83A1-F6EECF244321}">
                <p14:modId xmlns:p14="http://schemas.microsoft.com/office/powerpoint/2010/main" val="1768270770"/>
              </p:ext>
            </p:extLst>
          </p:nvPr>
        </p:nvGraphicFramePr>
        <p:xfrm>
          <a:off x="1067858" y="1172662"/>
          <a:ext cx="9879498" cy="4627588"/>
        </p:xfrm>
        <a:graphic>
          <a:graphicData uri="http://schemas.openxmlformats.org/drawingml/2006/table">
            <a:tbl>
              <a:tblPr firstRow="1" bandRow="1">
                <a:tableStyleId>{D113A9D2-9D6B-4929-AA2D-F23B5EE8CBE7}</a:tableStyleId>
              </a:tblPr>
              <a:tblGrid>
                <a:gridCol w="4939749">
                  <a:extLst>
                    <a:ext uri="{9D8B030D-6E8A-4147-A177-3AD203B41FA5}">
                      <a16:colId xmlns:a16="http://schemas.microsoft.com/office/drawing/2014/main" val="2403744571"/>
                    </a:ext>
                  </a:extLst>
                </a:gridCol>
                <a:gridCol w="4939749">
                  <a:extLst>
                    <a:ext uri="{9D8B030D-6E8A-4147-A177-3AD203B41FA5}">
                      <a16:colId xmlns:a16="http://schemas.microsoft.com/office/drawing/2014/main" val="681738033"/>
                    </a:ext>
                  </a:extLst>
                </a:gridCol>
              </a:tblGrid>
              <a:tr h="2341588">
                <a:tc>
                  <a:txBody>
                    <a:bodyPr/>
                    <a:lstStyle/>
                    <a:p>
                      <a:r>
                        <a:rPr lang="en-GB" sz="1800" dirty="0" smtClean="0">
                          <a:solidFill>
                            <a:srgbClr val="002060"/>
                          </a:solidFill>
                        </a:rPr>
                        <a:t>Passive:</a:t>
                      </a:r>
                    </a:p>
                    <a:p>
                      <a:pPr marL="285750" indent="-285750">
                        <a:buFont typeface="Wingdings" panose="05000000000000000000" pitchFamily="2" charset="2"/>
                        <a:buChar char="Ø"/>
                      </a:pPr>
                      <a:r>
                        <a:rPr lang="en-GB" sz="1800" u="none" strike="noStrike" kern="1200" baseline="0" dirty="0" smtClean="0">
                          <a:solidFill>
                            <a:srgbClr val="002060"/>
                          </a:solidFill>
                        </a:rPr>
                        <a:t>fail to assert for themselves </a:t>
                      </a:r>
                    </a:p>
                    <a:p>
                      <a:pPr marL="285750" indent="-285750">
                        <a:buFont typeface="Wingdings" panose="05000000000000000000" pitchFamily="2" charset="2"/>
                        <a:buChar char="Ø"/>
                      </a:pPr>
                      <a:r>
                        <a:rPr lang="en-GB" sz="1800" u="none" strike="noStrike" kern="1200" baseline="0" dirty="0" smtClean="0">
                          <a:solidFill>
                            <a:srgbClr val="002060"/>
                          </a:solidFill>
                        </a:rPr>
                        <a:t>allow others to deliberately or inadvertently infringe on their rights </a:t>
                      </a:r>
                    </a:p>
                    <a:p>
                      <a:pPr marL="285750" indent="-285750">
                        <a:buFont typeface="Wingdings" panose="05000000000000000000" pitchFamily="2" charset="2"/>
                        <a:buChar char="Ø"/>
                      </a:pPr>
                      <a:r>
                        <a:rPr lang="en-GB" sz="1800" u="none" strike="noStrike" kern="1200" baseline="0" dirty="0" smtClean="0">
                          <a:solidFill>
                            <a:srgbClr val="002060"/>
                          </a:solidFill>
                        </a:rPr>
                        <a:t>fail to express their feelings, needs, or opinions </a:t>
                      </a:r>
                    </a:p>
                    <a:p>
                      <a:pPr marL="285750" indent="-285750">
                        <a:buFont typeface="Wingdings" panose="05000000000000000000" pitchFamily="2" charset="2"/>
                        <a:buChar char="Ø"/>
                      </a:pPr>
                      <a:r>
                        <a:rPr lang="en-GB" sz="1800" u="none" strike="noStrike" kern="1200" baseline="0" dirty="0" smtClean="0">
                          <a:solidFill>
                            <a:srgbClr val="002060"/>
                          </a:solidFill>
                        </a:rPr>
                        <a:t>tend to speak softly or apologetically </a:t>
                      </a:r>
                    </a:p>
                    <a:p>
                      <a:pPr marL="285750" indent="-285750">
                        <a:buFont typeface="Wingdings" panose="05000000000000000000" pitchFamily="2" charset="2"/>
                        <a:buChar char="Ø"/>
                      </a:pPr>
                      <a:r>
                        <a:rPr lang="en-GB" sz="1800" u="none" strike="noStrike" kern="1200" baseline="0" dirty="0" smtClean="0">
                          <a:solidFill>
                            <a:srgbClr val="002060"/>
                          </a:solidFill>
                        </a:rPr>
                        <a:t>exhibit poor eye contact and slumped body posture</a:t>
                      </a:r>
                      <a:endParaRPr lang="en-GB" sz="1800" dirty="0" smtClean="0">
                        <a:solidFill>
                          <a:srgbClr val="002060"/>
                        </a:solidFill>
                      </a:endParaRPr>
                    </a:p>
                  </a:txBody>
                  <a:tcPr/>
                </a:tc>
                <a:tc>
                  <a:txBody>
                    <a:bodyPr/>
                    <a:lstStyle/>
                    <a:p>
                      <a:r>
                        <a:rPr lang="en-GB" sz="1800" u="none" strike="noStrike" kern="1200" baseline="0" dirty="0" smtClean="0">
                          <a:solidFill>
                            <a:srgbClr val="002060"/>
                          </a:solidFill>
                        </a:rPr>
                        <a:t>Aggressive: </a:t>
                      </a:r>
                    </a:p>
                    <a:p>
                      <a:pPr marL="285750" indent="-285750">
                        <a:buFont typeface="Wingdings" panose="05000000000000000000" pitchFamily="2" charset="2"/>
                        <a:buChar char="Ø"/>
                      </a:pPr>
                      <a:r>
                        <a:rPr lang="en-GB" sz="1800" u="none" strike="noStrike" kern="1200" baseline="0" dirty="0" smtClean="0">
                          <a:solidFill>
                            <a:srgbClr val="002060"/>
                          </a:solidFill>
                        </a:rPr>
                        <a:t>try to dominate others </a:t>
                      </a:r>
                    </a:p>
                    <a:p>
                      <a:pPr marL="285750" indent="-285750">
                        <a:buFont typeface="Wingdings" panose="05000000000000000000" pitchFamily="2" charset="2"/>
                        <a:buChar char="Ø"/>
                      </a:pPr>
                      <a:r>
                        <a:rPr lang="en-GB" sz="1800" u="none" strike="noStrike" kern="1200" baseline="0" dirty="0" smtClean="0">
                          <a:solidFill>
                            <a:srgbClr val="002060"/>
                          </a:solidFill>
                        </a:rPr>
                        <a:t>use humiliation to control others </a:t>
                      </a:r>
                    </a:p>
                    <a:p>
                      <a:pPr marL="285750" indent="-285750">
                        <a:buFont typeface="Wingdings" panose="05000000000000000000" pitchFamily="2" charset="2"/>
                        <a:buChar char="Ø"/>
                      </a:pPr>
                      <a:r>
                        <a:rPr lang="en-GB" sz="1800" u="none" strike="noStrike" kern="1200" baseline="0" dirty="0" smtClean="0">
                          <a:solidFill>
                            <a:srgbClr val="002060"/>
                          </a:solidFill>
                        </a:rPr>
                        <a:t>criticize, blame, or attack others </a:t>
                      </a:r>
                    </a:p>
                    <a:p>
                      <a:pPr marL="285750" indent="-285750">
                        <a:buFont typeface="Wingdings" panose="05000000000000000000" pitchFamily="2" charset="2"/>
                        <a:buChar char="Ø"/>
                      </a:pPr>
                      <a:r>
                        <a:rPr lang="en-GB" sz="1800" u="none" strike="noStrike" kern="1200" baseline="0" dirty="0" smtClean="0">
                          <a:solidFill>
                            <a:srgbClr val="002060"/>
                          </a:solidFill>
                        </a:rPr>
                        <a:t>have low frustration tolerance </a:t>
                      </a:r>
                    </a:p>
                    <a:p>
                      <a:pPr marL="285750" indent="-285750">
                        <a:buFont typeface="Wingdings" panose="05000000000000000000" pitchFamily="2" charset="2"/>
                        <a:buChar char="Ø"/>
                      </a:pPr>
                      <a:r>
                        <a:rPr lang="en-GB" sz="1800" u="none" strike="noStrike" kern="1200" baseline="0" dirty="0" smtClean="0">
                          <a:solidFill>
                            <a:srgbClr val="002060"/>
                          </a:solidFill>
                        </a:rPr>
                        <a:t>speak in a loud, demanding voice</a:t>
                      </a:r>
                    </a:p>
                    <a:p>
                      <a:pPr marL="285750" indent="-285750">
                        <a:buFont typeface="Wingdings" panose="05000000000000000000" pitchFamily="2" charset="2"/>
                        <a:buChar char="Ø"/>
                      </a:pPr>
                      <a:r>
                        <a:rPr lang="en-GB" sz="1800" u="none" strike="noStrike" kern="1200" baseline="0" dirty="0" smtClean="0">
                          <a:solidFill>
                            <a:srgbClr val="002060"/>
                          </a:solidFill>
                        </a:rPr>
                        <a:t>not listen well &amp; interrupt frequently</a:t>
                      </a:r>
                    </a:p>
                    <a:p>
                      <a:pPr marL="285750" indent="-285750">
                        <a:buFont typeface="Wingdings" panose="05000000000000000000" pitchFamily="2" charset="2"/>
                        <a:buChar char="Ø"/>
                      </a:pPr>
                      <a:r>
                        <a:rPr lang="en-GB" sz="1800" u="none" strike="noStrike" kern="1200" baseline="0" dirty="0" smtClean="0">
                          <a:solidFill>
                            <a:srgbClr val="002060"/>
                          </a:solidFill>
                        </a:rPr>
                        <a:t>use “you” statements </a:t>
                      </a:r>
                      <a:endParaRPr lang="en-GB" sz="1800" dirty="0">
                        <a:solidFill>
                          <a:srgbClr val="002060"/>
                        </a:solidFill>
                      </a:endParaRPr>
                    </a:p>
                  </a:txBody>
                  <a:tcPr/>
                </a:tc>
                <a:extLst>
                  <a:ext uri="{0D108BD9-81ED-4DB2-BD59-A6C34878D82A}">
                    <a16:rowId xmlns:a16="http://schemas.microsoft.com/office/drawing/2014/main" val="3131283971"/>
                  </a:ext>
                </a:extLst>
              </a:tr>
              <a:tr h="370840">
                <a:tc>
                  <a:txBody>
                    <a:bodyPr/>
                    <a:lstStyle/>
                    <a:p>
                      <a:r>
                        <a:rPr lang="en-GB" sz="1800" b="1" u="none" strike="noStrike" kern="1200" baseline="0" dirty="0" smtClean="0">
                          <a:solidFill>
                            <a:srgbClr val="002060"/>
                          </a:solidFill>
                        </a:rPr>
                        <a:t>Passive-Aggressive: </a:t>
                      </a:r>
                    </a:p>
                    <a:p>
                      <a:pPr marL="285750" indent="-285750">
                        <a:buFont typeface="Wingdings" panose="05000000000000000000" pitchFamily="2" charset="2"/>
                        <a:buChar char="Ø"/>
                      </a:pPr>
                      <a:r>
                        <a:rPr lang="en-GB" sz="1800" b="1" u="none" strike="noStrike" kern="1200" baseline="0" dirty="0" smtClean="0">
                          <a:solidFill>
                            <a:srgbClr val="002060"/>
                          </a:solidFill>
                        </a:rPr>
                        <a:t>mutter to themselves rather than confront the person or issue </a:t>
                      </a:r>
                    </a:p>
                    <a:p>
                      <a:pPr marL="285750" indent="-285750">
                        <a:buFont typeface="Wingdings" panose="05000000000000000000" pitchFamily="2" charset="2"/>
                        <a:buChar char="Ø"/>
                      </a:pPr>
                      <a:r>
                        <a:rPr lang="en-GB" sz="1800" b="1" u="none" strike="noStrike" kern="1200" baseline="0" dirty="0" smtClean="0">
                          <a:solidFill>
                            <a:srgbClr val="002060"/>
                          </a:solidFill>
                        </a:rPr>
                        <a:t>have difficulty acknowledging their anger </a:t>
                      </a:r>
                    </a:p>
                    <a:p>
                      <a:pPr marL="285750" indent="-285750">
                        <a:buFont typeface="Wingdings" panose="05000000000000000000" pitchFamily="2" charset="2"/>
                        <a:buChar char="Ø"/>
                      </a:pPr>
                      <a:r>
                        <a:rPr lang="en-GB" sz="1800" b="1" u="none" strike="noStrike" kern="1200" baseline="0" dirty="0" smtClean="0">
                          <a:solidFill>
                            <a:srgbClr val="002060"/>
                          </a:solidFill>
                        </a:rPr>
                        <a:t>use sarcasm </a:t>
                      </a:r>
                    </a:p>
                    <a:p>
                      <a:pPr marL="285750" indent="-285750">
                        <a:buFont typeface="Wingdings" panose="05000000000000000000" pitchFamily="2" charset="2"/>
                        <a:buChar char="Ø"/>
                      </a:pPr>
                      <a:r>
                        <a:rPr lang="en-GB" sz="1800" b="1" u="none" strike="noStrike" kern="1200" baseline="0" dirty="0" smtClean="0">
                          <a:solidFill>
                            <a:srgbClr val="002060"/>
                          </a:solidFill>
                        </a:rPr>
                        <a:t>deny there is a problem </a:t>
                      </a:r>
                    </a:p>
                    <a:p>
                      <a:pPr marL="285750" indent="-285750">
                        <a:buFont typeface="Wingdings" panose="05000000000000000000" pitchFamily="2" charset="2"/>
                        <a:buChar char="Ø"/>
                      </a:pPr>
                      <a:r>
                        <a:rPr lang="en-GB" sz="1800" b="1" u="none" strike="noStrike" kern="1200" baseline="0" dirty="0" smtClean="0">
                          <a:solidFill>
                            <a:srgbClr val="002060"/>
                          </a:solidFill>
                        </a:rPr>
                        <a:t>appear cooperative while purposely doing things to annoy and disrupt </a:t>
                      </a:r>
                    </a:p>
                  </a:txBody>
                  <a:tcPr/>
                </a:tc>
                <a:tc>
                  <a:txBody>
                    <a:bodyPr/>
                    <a:lstStyle/>
                    <a:p>
                      <a:r>
                        <a:rPr lang="en-GB" sz="1800" b="1" u="none" strike="noStrike" kern="1200" baseline="0" dirty="0" smtClean="0">
                          <a:solidFill>
                            <a:srgbClr val="002060"/>
                          </a:solidFill>
                        </a:rPr>
                        <a:t>Assertive: </a:t>
                      </a:r>
                    </a:p>
                    <a:p>
                      <a:pPr marL="285750" indent="-285750">
                        <a:buFont typeface="Wingdings" panose="05000000000000000000" pitchFamily="2" charset="2"/>
                        <a:buChar char="Ø"/>
                      </a:pPr>
                      <a:r>
                        <a:rPr lang="en-GB" sz="1800" b="1" u="none" strike="noStrike" kern="1200" baseline="0" dirty="0" smtClean="0">
                          <a:solidFill>
                            <a:srgbClr val="002060"/>
                          </a:solidFill>
                        </a:rPr>
                        <a:t>state needs and express feelings clearly, appropriately, and respectfully </a:t>
                      </a:r>
                    </a:p>
                    <a:p>
                      <a:pPr marL="285750" indent="-285750">
                        <a:buFont typeface="Wingdings" panose="05000000000000000000" pitchFamily="2" charset="2"/>
                        <a:buChar char="Ø"/>
                      </a:pPr>
                      <a:r>
                        <a:rPr lang="en-GB" sz="1800" b="1" u="none" strike="noStrike" kern="1200" baseline="0" dirty="0" smtClean="0">
                          <a:solidFill>
                            <a:srgbClr val="002060"/>
                          </a:solidFill>
                        </a:rPr>
                        <a:t>use “I” statements </a:t>
                      </a:r>
                    </a:p>
                    <a:p>
                      <a:pPr marL="285750" indent="-285750">
                        <a:buFont typeface="Wingdings" panose="05000000000000000000" pitchFamily="2" charset="2"/>
                        <a:buChar char="Ø"/>
                      </a:pPr>
                      <a:r>
                        <a:rPr lang="en-GB" sz="1800" b="1" u="none" strike="noStrike" kern="1200" baseline="0" dirty="0" smtClean="0">
                          <a:solidFill>
                            <a:srgbClr val="002060"/>
                          </a:solidFill>
                        </a:rPr>
                        <a:t>listen well without interrupting </a:t>
                      </a:r>
                    </a:p>
                    <a:p>
                      <a:pPr marL="285750" indent="-285750">
                        <a:buFont typeface="Wingdings" panose="05000000000000000000" pitchFamily="2" charset="2"/>
                        <a:buChar char="Ø"/>
                      </a:pPr>
                      <a:r>
                        <a:rPr lang="en-GB" sz="1800" b="1" u="none" strike="noStrike" kern="1200" baseline="0" dirty="0" smtClean="0">
                          <a:solidFill>
                            <a:srgbClr val="002060"/>
                          </a:solidFill>
                        </a:rPr>
                        <a:t>have good eye contact </a:t>
                      </a:r>
                    </a:p>
                    <a:p>
                      <a:pPr marL="285750" indent="-285750">
                        <a:buFont typeface="Wingdings" panose="05000000000000000000" pitchFamily="2" charset="2"/>
                        <a:buChar char="Ø"/>
                      </a:pPr>
                      <a:r>
                        <a:rPr lang="en-GB" sz="1800" b="1" u="none" strike="noStrike" kern="1200" baseline="0" dirty="0" smtClean="0">
                          <a:solidFill>
                            <a:srgbClr val="002060"/>
                          </a:solidFill>
                        </a:rPr>
                        <a:t>have a relaxed body posture </a:t>
                      </a:r>
                    </a:p>
                    <a:p>
                      <a:pPr marL="285750" indent="-285750">
                        <a:buFont typeface="Wingdings" panose="05000000000000000000" pitchFamily="2" charset="2"/>
                        <a:buChar char="Ø"/>
                      </a:pPr>
                      <a:r>
                        <a:rPr lang="en-GB" sz="1800" b="1" u="none" strike="noStrike" kern="1200" baseline="0" dirty="0" smtClean="0">
                          <a:solidFill>
                            <a:srgbClr val="002060"/>
                          </a:solidFill>
                        </a:rPr>
                        <a:t>stand up for their rights </a:t>
                      </a:r>
                      <a:endParaRPr lang="en-GB" sz="1800" b="1" dirty="0">
                        <a:solidFill>
                          <a:srgbClr val="002060"/>
                        </a:solidFill>
                      </a:endParaRPr>
                    </a:p>
                  </a:txBody>
                  <a:tcPr/>
                </a:tc>
                <a:extLst>
                  <a:ext uri="{0D108BD9-81ED-4DB2-BD59-A6C34878D82A}">
                    <a16:rowId xmlns:a16="http://schemas.microsoft.com/office/drawing/2014/main" val="3688990514"/>
                  </a:ext>
                </a:extLst>
              </a:tr>
            </a:tbl>
          </a:graphicData>
        </a:graphic>
      </p:graphicFrame>
    </p:spTree>
    <p:extLst>
      <p:ext uri="{BB962C8B-B14F-4D97-AF65-F5344CB8AC3E}">
        <p14:creationId xmlns:p14="http://schemas.microsoft.com/office/powerpoint/2010/main" val="267681154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descr="shutterstock_239451403.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45921" y="1021864"/>
            <a:ext cx="3735976" cy="2348140"/>
          </a:xfrm>
          <a:prstGeom prst="rect">
            <a:avLst/>
          </a:prstGeom>
          <a:effectLst>
            <a:softEdge rad="127000"/>
          </a:effectLst>
        </p:spPr>
      </p:pic>
      <p:pic>
        <p:nvPicPr>
          <p:cNvPr id="4" name="Picture 3" descr="hearing-aid-136395762698603901-150126150507.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45921" y="3496019"/>
            <a:ext cx="3735976" cy="2348140"/>
          </a:xfrm>
          <a:prstGeom prst="rect">
            <a:avLst/>
          </a:prstGeom>
          <a:effectLst>
            <a:softEdge rad="127000"/>
          </a:effectLst>
        </p:spPr>
      </p:pic>
      <p:pic>
        <p:nvPicPr>
          <p:cNvPr id="5" name="Content Placeholder 3" descr="macaulay-culkin.jpg"/>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374675" y="1021864"/>
            <a:ext cx="3840480" cy="2348140"/>
          </a:xfrm>
          <a:prstGeom prst="rect">
            <a:avLst/>
          </a:prstGeom>
          <a:effectLst>
            <a:softEdge rad="127000"/>
          </a:effectLst>
        </p:spPr>
      </p:pic>
      <p:pic>
        <p:nvPicPr>
          <p:cNvPr id="6" name="Picture 5" descr="shutterstock_439358200-1240x870.jpg"/>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374675" y="3496019"/>
            <a:ext cx="3840479" cy="2348140"/>
          </a:xfrm>
          <a:prstGeom prst="rect">
            <a:avLst/>
          </a:prstGeom>
          <a:effectLst>
            <a:softEdge rad="127000"/>
          </a:effectLst>
        </p:spPr>
      </p:pic>
      <p:sp>
        <p:nvSpPr>
          <p:cNvPr id="7" name="TextBox 6"/>
          <p:cNvSpPr txBox="1"/>
          <p:nvPr/>
        </p:nvSpPr>
        <p:spPr>
          <a:xfrm>
            <a:off x="437322" y="267914"/>
            <a:ext cx="11290851" cy="584775"/>
          </a:xfrm>
          <a:prstGeom prst="rect">
            <a:avLst/>
          </a:prstGeom>
          <a:solidFill>
            <a:srgbClr val="002060"/>
          </a:solidFill>
        </p:spPr>
        <p:txBody>
          <a:bodyPr wrap="square" rtlCol="0">
            <a:spAutoFit/>
          </a:bodyPr>
          <a:lstStyle/>
          <a:p>
            <a:pPr algn="ctr"/>
            <a:r>
              <a:rPr lang="en-GB" sz="3200" b="1" dirty="0" smtClean="0">
                <a:solidFill>
                  <a:schemeClr val="bg1"/>
                </a:solidFill>
              </a:rPr>
              <a:t>Adapting Communication Style to Suit Different Audiences</a:t>
            </a:r>
            <a:endParaRPr lang="en-GB" sz="3200" b="1" dirty="0">
              <a:solidFill>
                <a:schemeClr val="bg1"/>
              </a:solidFill>
            </a:endParaRPr>
          </a:p>
        </p:txBody>
      </p:sp>
    </p:spTree>
    <p:extLst>
      <p:ext uri="{BB962C8B-B14F-4D97-AF65-F5344CB8AC3E}">
        <p14:creationId xmlns:p14="http://schemas.microsoft.com/office/powerpoint/2010/main" val="976575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Content Placeholder 2"/>
          <p:cNvSpPr txBox="1">
            <a:spLocks/>
          </p:cNvSpPr>
          <p:nvPr/>
        </p:nvSpPr>
        <p:spPr>
          <a:xfrm>
            <a:off x="1313590" y="1724996"/>
            <a:ext cx="10058400" cy="3603324"/>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6" name="TextBox 5"/>
          <p:cNvSpPr txBox="1"/>
          <p:nvPr/>
        </p:nvSpPr>
        <p:spPr>
          <a:xfrm>
            <a:off x="1313590" y="1624084"/>
            <a:ext cx="9454494" cy="586853"/>
          </a:xfrm>
          <a:prstGeom prst="rect">
            <a:avLst/>
          </a:prstGeom>
          <a:noFill/>
        </p:spPr>
        <p:txBody>
          <a:bodyPr wrap="square" rtlCol="0">
            <a:spAutoFit/>
          </a:bodyPr>
          <a:lstStyle/>
          <a:p>
            <a:endParaRPr lang="en-GB" dirty="0"/>
          </a:p>
        </p:txBody>
      </p:sp>
      <p:pic>
        <p:nvPicPr>
          <p:cNvPr id="4" name="Picture 3"/>
          <p:cNvPicPr>
            <a:picLocks noChangeAspect="1"/>
          </p:cNvPicPr>
          <p:nvPr/>
        </p:nvPicPr>
        <p:blipFill rotWithShape="1">
          <a:blip r:embed="rId4"/>
          <a:srcRect l="65138" t="28506" r="10201" b="31412"/>
          <a:stretch/>
        </p:blipFill>
        <p:spPr>
          <a:xfrm>
            <a:off x="7994376" y="2116932"/>
            <a:ext cx="3149859" cy="2455067"/>
          </a:xfrm>
          <a:prstGeom prst="rect">
            <a:avLst/>
          </a:prstGeom>
        </p:spPr>
      </p:pic>
      <p:sp>
        <p:nvSpPr>
          <p:cNvPr id="13" name="TextBox 12"/>
          <p:cNvSpPr txBox="1"/>
          <p:nvPr/>
        </p:nvSpPr>
        <p:spPr>
          <a:xfrm>
            <a:off x="761503" y="4722109"/>
            <a:ext cx="10382732" cy="1169551"/>
          </a:xfrm>
          <a:prstGeom prst="rect">
            <a:avLst/>
          </a:prstGeom>
          <a:noFill/>
        </p:spPr>
        <p:txBody>
          <a:bodyPr wrap="square" rtlCol="0">
            <a:spAutoFit/>
          </a:bodyPr>
          <a:lstStyle/>
          <a:p>
            <a:r>
              <a:rPr lang="en-GB" sz="2600" dirty="0" smtClean="0">
                <a:solidFill>
                  <a:srgbClr val="002060"/>
                </a:solidFill>
              </a:rPr>
              <a:t>As the experience of dissonance is unpleasant, we are motivated to reduce or eliminate it and achieve consonance (harmony).  </a:t>
            </a:r>
          </a:p>
          <a:p>
            <a:endParaRPr lang="en-GB" dirty="0"/>
          </a:p>
        </p:txBody>
      </p:sp>
      <p:sp>
        <p:nvSpPr>
          <p:cNvPr id="14" name="TextBox 13"/>
          <p:cNvSpPr txBox="1"/>
          <p:nvPr/>
        </p:nvSpPr>
        <p:spPr>
          <a:xfrm>
            <a:off x="1925970" y="15427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Cognitive Dissonance</a:t>
            </a:r>
            <a:endParaRPr lang="en-GB" sz="3200" b="1" dirty="0">
              <a:solidFill>
                <a:schemeClr val="bg1"/>
              </a:solidFill>
            </a:endParaRPr>
          </a:p>
        </p:txBody>
      </p:sp>
      <p:sp>
        <p:nvSpPr>
          <p:cNvPr id="15" name="Rectangle 14"/>
          <p:cNvSpPr/>
          <p:nvPr/>
        </p:nvSpPr>
        <p:spPr>
          <a:xfrm>
            <a:off x="761503" y="919449"/>
            <a:ext cx="10382732" cy="1292662"/>
          </a:xfrm>
          <a:prstGeom prst="rect">
            <a:avLst/>
          </a:prstGeom>
        </p:spPr>
        <p:txBody>
          <a:bodyPr wrap="square">
            <a:spAutoFit/>
          </a:bodyPr>
          <a:lstStyle/>
          <a:p>
            <a:r>
              <a:rPr lang="en-GB" sz="2600" dirty="0">
                <a:solidFill>
                  <a:srgbClr val="002060"/>
                </a:solidFill>
              </a:rPr>
              <a:t>Cognitive dissonance is the mental stress or discomfort experienced by an individual who holds two or more contradictory beliefs, ideas or values at the same time.</a:t>
            </a:r>
          </a:p>
        </p:txBody>
      </p:sp>
      <p:sp>
        <p:nvSpPr>
          <p:cNvPr id="16" name="Rectangle 15"/>
          <p:cNvSpPr/>
          <p:nvPr/>
        </p:nvSpPr>
        <p:spPr>
          <a:xfrm>
            <a:off x="761503" y="2680272"/>
            <a:ext cx="7232873" cy="1692771"/>
          </a:xfrm>
          <a:prstGeom prst="rect">
            <a:avLst/>
          </a:prstGeom>
        </p:spPr>
        <p:txBody>
          <a:bodyPr wrap="square">
            <a:spAutoFit/>
          </a:bodyPr>
          <a:lstStyle/>
          <a:p>
            <a:r>
              <a:rPr lang="en-GB" sz="2600" dirty="0" err="1">
                <a:solidFill>
                  <a:srgbClr val="002060"/>
                </a:solidFill>
              </a:rPr>
              <a:t>Festinger’s</a:t>
            </a:r>
            <a:r>
              <a:rPr lang="en-GB" sz="2600" dirty="0">
                <a:solidFill>
                  <a:srgbClr val="002060"/>
                </a:solidFill>
              </a:rPr>
              <a:t> (957) cognitive dissonance theory suggests that we have an inner drive to hold all our beliefs, ideas and values in harmony and avoid disharmony (dissonance).</a:t>
            </a:r>
          </a:p>
        </p:txBody>
      </p:sp>
    </p:spTree>
    <p:extLst>
      <p:ext uri="{BB962C8B-B14F-4D97-AF65-F5344CB8AC3E}">
        <p14:creationId xmlns:p14="http://schemas.microsoft.com/office/powerpoint/2010/main" val="955606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5" grpId="0"/>
      <p:bldP spid="16"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Content Placeholder 2"/>
          <p:cNvSpPr txBox="1">
            <a:spLocks/>
          </p:cNvSpPr>
          <p:nvPr/>
        </p:nvSpPr>
        <p:spPr>
          <a:xfrm>
            <a:off x="1313590" y="1724996"/>
            <a:ext cx="10058400" cy="3603324"/>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6" name="TextBox 5"/>
          <p:cNvSpPr txBox="1"/>
          <p:nvPr/>
        </p:nvSpPr>
        <p:spPr>
          <a:xfrm>
            <a:off x="1313590" y="1624084"/>
            <a:ext cx="9454494" cy="586853"/>
          </a:xfrm>
          <a:prstGeom prst="rect">
            <a:avLst/>
          </a:prstGeom>
          <a:noFill/>
        </p:spPr>
        <p:txBody>
          <a:bodyPr wrap="square" rtlCol="0">
            <a:spAutoFit/>
          </a:bodyPr>
          <a:lstStyle/>
          <a:p>
            <a:endParaRPr lang="en-GB" dirty="0"/>
          </a:p>
        </p:txBody>
      </p:sp>
      <p:sp>
        <p:nvSpPr>
          <p:cNvPr id="10" name="TextBox 9"/>
          <p:cNvSpPr txBox="1"/>
          <p:nvPr/>
        </p:nvSpPr>
        <p:spPr>
          <a:xfrm>
            <a:off x="1091149" y="4466856"/>
            <a:ext cx="9899375" cy="1569660"/>
          </a:xfrm>
          <a:prstGeom prst="rect">
            <a:avLst/>
          </a:prstGeom>
          <a:noFill/>
        </p:spPr>
        <p:txBody>
          <a:bodyPr wrap="square" rtlCol="0">
            <a:spAutoFit/>
          </a:bodyPr>
          <a:lstStyle/>
          <a:p>
            <a:pPr algn="ctr">
              <a:defRPr/>
            </a:pPr>
            <a:r>
              <a:rPr lang="en-GB" sz="2400" b="1" dirty="0" smtClean="0">
                <a:solidFill>
                  <a:srgbClr val="002060"/>
                </a:solidFill>
                <a:ea typeface="Tahoma" panose="020B0604030504040204" pitchFamily="34" charset="0"/>
                <a:cs typeface="Tahoma" panose="020B0604030504040204" pitchFamily="34" charset="0"/>
              </a:rPr>
              <a:t>However, by </a:t>
            </a:r>
            <a:r>
              <a:rPr lang="en-GB" sz="2400" b="1" dirty="0">
                <a:solidFill>
                  <a:srgbClr val="002060"/>
                </a:solidFill>
                <a:ea typeface="Tahoma" panose="020B0604030504040204" pitchFamily="34" charset="0"/>
                <a:cs typeface="Tahoma" panose="020B0604030504040204" pitchFamily="34" charset="0"/>
              </a:rPr>
              <a:t>encouraging openness and debate in a decision-making process, and making a real effort to hear arguments and process information that conflicts with our beliefs, we can improve our chance of success. </a:t>
            </a:r>
            <a:endParaRPr lang="en-GB" sz="2400" b="1" dirty="0" smtClean="0">
              <a:solidFill>
                <a:srgbClr val="002060"/>
              </a:solidFill>
              <a:ea typeface="Tahoma" panose="020B0604030504040204" pitchFamily="34" charset="0"/>
              <a:cs typeface="Tahoma" panose="020B0604030504040204" pitchFamily="34" charset="0"/>
            </a:endParaRPr>
          </a:p>
          <a:p>
            <a:pPr algn="ctr">
              <a:defRPr/>
            </a:pPr>
            <a:r>
              <a:rPr lang="en-GB" sz="2400" b="1" dirty="0" smtClean="0">
                <a:solidFill>
                  <a:srgbClr val="002060"/>
                </a:solidFill>
                <a:ea typeface="Tahoma" panose="020B0604030504040204" pitchFamily="34" charset="0"/>
                <a:cs typeface="Tahoma" panose="020B0604030504040204" pitchFamily="34" charset="0"/>
              </a:rPr>
              <a:t>Particularly </a:t>
            </a:r>
            <a:r>
              <a:rPr lang="en-GB" sz="2400" b="1" dirty="0">
                <a:solidFill>
                  <a:srgbClr val="002060"/>
                </a:solidFill>
                <a:ea typeface="Tahoma" panose="020B0604030504040204" pitchFamily="34" charset="0"/>
                <a:cs typeface="Tahoma" panose="020B0604030504040204" pitchFamily="34" charset="0"/>
              </a:rPr>
              <a:t>prevalent in law enforcement - Automated M</a:t>
            </a:r>
            <a:r>
              <a:rPr lang="en-GB" sz="2400" b="1" dirty="0" smtClean="0">
                <a:solidFill>
                  <a:srgbClr val="002060"/>
                </a:solidFill>
                <a:ea typeface="Tahoma" panose="020B0604030504040204" pitchFamily="34" charset="0"/>
                <a:cs typeface="Tahoma" panose="020B0604030504040204" pitchFamily="34" charset="0"/>
              </a:rPr>
              <a:t>indset</a:t>
            </a:r>
            <a:endParaRPr lang="en-GB" sz="2400" b="1" dirty="0">
              <a:solidFill>
                <a:srgbClr val="002060"/>
              </a:solidFill>
              <a:ea typeface="Tahoma" panose="020B0604030504040204" pitchFamily="34" charset="0"/>
              <a:cs typeface="Tahoma" panose="020B0604030504040204" pitchFamily="34" charset="0"/>
            </a:endParaRPr>
          </a:p>
        </p:txBody>
      </p:sp>
      <p:graphicFrame>
        <p:nvGraphicFramePr>
          <p:cNvPr id="3" name="Diagram 2"/>
          <p:cNvGraphicFramePr/>
          <p:nvPr>
            <p:extLst>
              <p:ext uri="{D42A27DB-BD31-4B8C-83A1-F6EECF244321}">
                <p14:modId xmlns:p14="http://schemas.microsoft.com/office/powerpoint/2010/main" val="3513738153"/>
              </p:ext>
            </p:extLst>
          </p:nvPr>
        </p:nvGraphicFramePr>
        <p:xfrm>
          <a:off x="1682234" y="916363"/>
          <a:ext cx="8128000" cy="31352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1" name="TextBox 10"/>
          <p:cNvSpPr txBox="1"/>
          <p:nvPr/>
        </p:nvSpPr>
        <p:spPr>
          <a:xfrm>
            <a:off x="1313590" y="154278"/>
            <a:ext cx="8893300" cy="584775"/>
          </a:xfrm>
          <a:prstGeom prst="rect">
            <a:avLst/>
          </a:prstGeom>
          <a:solidFill>
            <a:srgbClr val="002060"/>
          </a:solidFill>
        </p:spPr>
        <p:txBody>
          <a:bodyPr wrap="square" rtlCol="0">
            <a:spAutoFit/>
          </a:bodyPr>
          <a:lstStyle/>
          <a:p>
            <a:pPr algn="ctr"/>
            <a:r>
              <a:rPr lang="en-GB" sz="3200" b="1" dirty="0" smtClean="0">
                <a:solidFill>
                  <a:schemeClr val="bg1"/>
                </a:solidFill>
              </a:rPr>
              <a:t>How do we deal with Cognitive Dissonance?</a:t>
            </a:r>
            <a:endParaRPr lang="en-GB" sz="3200" b="1" dirty="0">
              <a:solidFill>
                <a:schemeClr val="bg1"/>
              </a:solidFill>
            </a:endParaRPr>
          </a:p>
        </p:txBody>
      </p:sp>
    </p:spTree>
    <p:extLst>
      <p:ext uri="{BB962C8B-B14F-4D97-AF65-F5344CB8AC3E}">
        <p14:creationId xmlns:p14="http://schemas.microsoft.com/office/powerpoint/2010/main" val="2084074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1" end="1"/>
                                            </p:txEl>
                                          </p:spTgt>
                                        </p:tgtEl>
                                        <p:attrNameLst>
                                          <p:attrName>style.visibility</p:attrName>
                                        </p:attrNameLst>
                                      </p:cBhvr>
                                      <p:to>
                                        <p:strVal val="visible"/>
                                      </p:to>
                                    </p:set>
                                    <p:animEffect transition="in" filter="fade">
                                      <p:cBhvr>
                                        <p:cTn id="12" dur="500"/>
                                        <p:tgtEl>
                                          <p:spTgt spid="1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TextBox 5"/>
          <p:cNvSpPr txBox="1"/>
          <p:nvPr/>
        </p:nvSpPr>
        <p:spPr>
          <a:xfrm>
            <a:off x="725141" y="1292511"/>
            <a:ext cx="5722755" cy="4154984"/>
          </a:xfrm>
          <a:prstGeom prst="rect">
            <a:avLst/>
          </a:prstGeom>
          <a:noFill/>
        </p:spPr>
        <p:txBody>
          <a:bodyPr wrap="square" rtlCol="0">
            <a:spAutoFit/>
          </a:bodyPr>
          <a:lstStyle/>
          <a:p>
            <a:pPr marL="342900" indent="-342900">
              <a:buFont typeface="Arial" panose="020B0604020202020204" pitchFamily="34" charset="0"/>
              <a:buChar char="•"/>
            </a:pPr>
            <a:r>
              <a:rPr lang="en-US" sz="2400" dirty="0">
                <a:solidFill>
                  <a:srgbClr val="002060"/>
                </a:solidFill>
                <a:ea typeface="Tahoma" panose="020B0604030504040204" pitchFamily="34" charset="0"/>
                <a:cs typeface="Tahoma" panose="020B0604030504040204" pitchFamily="34" charset="0"/>
              </a:rPr>
              <a:t>Fair procedures are interpreted as indicators of respect and value and lead to cooperation and voluntary compliance with police and with the </a:t>
            </a:r>
            <a:r>
              <a:rPr lang="en-US" sz="2400" dirty="0" smtClean="0">
                <a:solidFill>
                  <a:srgbClr val="002060"/>
                </a:solidFill>
                <a:ea typeface="Tahoma" panose="020B0604030504040204" pitchFamily="34" charset="0"/>
                <a:cs typeface="Tahoma" panose="020B0604030504040204" pitchFamily="34" charset="0"/>
              </a:rPr>
              <a:t>law.</a:t>
            </a:r>
          </a:p>
          <a:p>
            <a:pPr marL="342900" indent="-342900">
              <a:buFont typeface="Arial" panose="020B0604020202020204" pitchFamily="34" charset="0"/>
              <a:buChar char="•"/>
            </a:pPr>
            <a:r>
              <a:rPr lang="en-US" sz="2400" dirty="0">
                <a:solidFill>
                  <a:srgbClr val="002060"/>
                </a:solidFill>
                <a:ea typeface="Tahoma" panose="020B0604030504040204" pitchFamily="34" charset="0"/>
                <a:cs typeface="Tahoma" panose="020B0604030504040204" pitchFamily="34" charset="0"/>
              </a:rPr>
              <a:t>U</a:t>
            </a:r>
            <a:r>
              <a:rPr lang="en-US" sz="2400" dirty="0" smtClean="0">
                <a:solidFill>
                  <a:srgbClr val="002060"/>
                </a:solidFill>
                <a:ea typeface="Tahoma" panose="020B0604030504040204" pitchFamily="34" charset="0"/>
                <a:cs typeface="Tahoma" panose="020B0604030504040204" pitchFamily="34" charset="0"/>
              </a:rPr>
              <a:t>nfair </a:t>
            </a:r>
            <a:r>
              <a:rPr lang="en-US" sz="2400" dirty="0">
                <a:solidFill>
                  <a:srgbClr val="002060"/>
                </a:solidFill>
                <a:ea typeface="Tahoma" panose="020B0604030504040204" pitchFamily="34" charset="0"/>
                <a:cs typeface="Tahoma" panose="020B0604030504040204" pitchFamily="34" charset="0"/>
              </a:rPr>
              <a:t>procedures are perceived to show disrespect, exploitation of authority, and lead to noncooperation, distrust, and </a:t>
            </a:r>
            <a:r>
              <a:rPr lang="en-US" sz="2400" dirty="0" smtClean="0">
                <a:solidFill>
                  <a:srgbClr val="002060"/>
                </a:solidFill>
                <a:ea typeface="Tahoma" panose="020B0604030504040204" pitchFamily="34" charset="0"/>
                <a:cs typeface="Tahoma" panose="020B0604030504040204" pitchFamily="34" charset="0"/>
              </a:rPr>
              <a:t>non-compliance.</a:t>
            </a:r>
          </a:p>
          <a:p>
            <a:endParaRPr lang="en-US" sz="2400" dirty="0" smtClean="0">
              <a:solidFill>
                <a:srgbClr val="002060"/>
              </a:solidFill>
              <a:ea typeface="Tahoma" panose="020B0604030504040204" pitchFamily="34" charset="0"/>
              <a:cs typeface="Tahoma" panose="020B0604030504040204" pitchFamily="34" charset="0"/>
            </a:endParaRPr>
          </a:p>
          <a:p>
            <a:pPr algn="r"/>
            <a:r>
              <a:rPr lang="en-US" sz="2400" i="1" dirty="0">
                <a:solidFill>
                  <a:srgbClr val="002060"/>
                </a:solidFill>
              </a:rPr>
              <a:t>(Tyler, 1990; Braithwaite and </a:t>
            </a:r>
            <a:r>
              <a:rPr lang="en-US" sz="2400" i="1" dirty="0" err="1">
                <a:solidFill>
                  <a:srgbClr val="002060"/>
                </a:solidFill>
              </a:rPr>
              <a:t>Makkai</a:t>
            </a:r>
            <a:r>
              <a:rPr lang="en-US" sz="2400" i="1" dirty="0">
                <a:solidFill>
                  <a:srgbClr val="002060"/>
                </a:solidFill>
              </a:rPr>
              <a:t>, 1994</a:t>
            </a:r>
            <a:r>
              <a:rPr lang="en-US" sz="2400" i="1" dirty="0" smtClean="0">
                <a:solidFill>
                  <a:srgbClr val="002060"/>
                </a:solidFill>
              </a:rPr>
              <a:t>) </a:t>
            </a:r>
            <a:endParaRPr lang="en-US" sz="2400" i="1" dirty="0">
              <a:solidFill>
                <a:srgbClr val="002060"/>
              </a:solidFill>
            </a:endParaRPr>
          </a:p>
          <a:p>
            <a:pPr algn="r"/>
            <a:r>
              <a:rPr lang="en-US" sz="2400" dirty="0" smtClean="0">
                <a:solidFill>
                  <a:prstClr val="black"/>
                </a:solidFill>
                <a:ea typeface="Tahoma" panose="020B0604030504040204" pitchFamily="34" charset="0"/>
                <a:cs typeface="Tahoma" panose="020B0604030504040204" pitchFamily="34" charset="0"/>
              </a:rPr>
              <a:t> </a:t>
            </a:r>
            <a:endParaRPr lang="en-GB" sz="2400" dirty="0">
              <a:ea typeface="Tahoma" panose="020B0604030504040204" pitchFamily="34" charset="0"/>
              <a:cs typeface="Tahoma" panose="020B0604030504040204" pitchFamily="34" charset="0"/>
            </a:endParaRPr>
          </a:p>
        </p:txBody>
      </p:sp>
      <p:graphicFrame>
        <p:nvGraphicFramePr>
          <p:cNvPr id="3" name="Diagram 2"/>
          <p:cNvGraphicFramePr/>
          <p:nvPr>
            <p:extLst>
              <p:ext uri="{D42A27DB-BD31-4B8C-83A1-F6EECF244321}">
                <p14:modId xmlns:p14="http://schemas.microsoft.com/office/powerpoint/2010/main" val="2729401644"/>
              </p:ext>
            </p:extLst>
          </p:nvPr>
        </p:nvGraphicFramePr>
        <p:xfrm>
          <a:off x="6447896" y="1127511"/>
          <a:ext cx="5546035" cy="44849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2" name="TextBox 11"/>
          <p:cNvSpPr txBox="1"/>
          <p:nvPr/>
        </p:nvSpPr>
        <p:spPr>
          <a:xfrm>
            <a:off x="725141" y="154278"/>
            <a:ext cx="10744616" cy="584775"/>
          </a:xfrm>
          <a:prstGeom prst="rect">
            <a:avLst/>
          </a:prstGeom>
          <a:solidFill>
            <a:srgbClr val="002060"/>
          </a:solidFill>
        </p:spPr>
        <p:txBody>
          <a:bodyPr wrap="square" rtlCol="0">
            <a:spAutoFit/>
          </a:bodyPr>
          <a:lstStyle/>
          <a:p>
            <a:pPr algn="ctr"/>
            <a:r>
              <a:rPr lang="en-GB" sz="3200" b="1" dirty="0" smtClean="0">
                <a:solidFill>
                  <a:schemeClr val="bg1"/>
                </a:solidFill>
              </a:rPr>
              <a:t>Communication &amp; the ‘Procedural Fairness Effect’</a:t>
            </a:r>
            <a:endParaRPr lang="en-GB" sz="3200" b="1" dirty="0">
              <a:solidFill>
                <a:schemeClr val="bg1"/>
              </a:solidFill>
            </a:endParaRPr>
          </a:p>
        </p:txBody>
      </p:sp>
    </p:spTree>
    <p:extLst>
      <p:ext uri="{BB962C8B-B14F-4D97-AF65-F5344CB8AC3E}">
        <p14:creationId xmlns:p14="http://schemas.microsoft.com/office/powerpoint/2010/main" val="3756701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animEffect transition="in" filter="wipe(down)">
                                      <p:cBhvr>
                                        <p:cTn id="17" dur="500"/>
                                        <p:tgtEl>
                                          <p:spTgt spid="6">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689101" y="1518830"/>
            <a:ext cx="9105900" cy="3521705"/>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l" defTabSz="914400" rtl="0" eaLnBrk="1" fontAlgn="auto" latinLnBrk="0" hangingPunct="1">
              <a:lnSpc>
                <a:spcPct val="90000"/>
              </a:lnSpc>
              <a:spcBef>
                <a:spcPts val="1200"/>
              </a:spcBef>
              <a:spcAft>
                <a:spcPts val="200"/>
              </a:spcAft>
              <a:buClr>
                <a:srgbClr val="E48312"/>
              </a:buClr>
              <a:buSzPct val="100000"/>
              <a:buNone/>
              <a:tabLst/>
              <a:defRPr/>
            </a:pPr>
            <a:r>
              <a:rPr kumimoji="0" lang="en-US" sz="2400" b="0" i="0" u="none" strike="noStrike" kern="1200" cap="none" spc="0" normalizeH="0" baseline="0" noProof="0" dirty="0" smtClean="0">
                <a:ln>
                  <a:noFill/>
                </a:ln>
                <a:solidFill>
                  <a:srgbClr val="002060"/>
                </a:solidFill>
                <a:effectLst/>
                <a:uLnTx/>
                <a:uFillTx/>
                <a:ea typeface="Tahoma" panose="020B0604030504040204" pitchFamily="34" charset="0"/>
                <a:cs typeface="Tahoma" panose="020B0604030504040204" pitchFamily="34" charset="0"/>
              </a:rPr>
              <a:t>1. </a:t>
            </a:r>
            <a:r>
              <a:rPr kumimoji="0" lang="en-US" sz="2400" b="1" i="0" u="none" strike="noStrike" kern="1200" cap="none" spc="0" normalizeH="0" baseline="0" noProof="0" dirty="0" smtClean="0">
                <a:ln>
                  <a:noFill/>
                </a:ln>
                <a:solidFill>
                  <a:srgbClr val="002060"/>
                </a:solidFill>
                <a:effectLst/>
                <a:uLnTx/>
                <a:uFillTx/>
                <a:ea typeface="Tahoma" panose="020B0604030504040204" pitchFamily="34" charset="0"/>
                <a:cs typeface="Tahoma" panose="020B0604030504040204" pitchFamily="34" charset="0"/>
              </a:rPr>
              <a:t>Relationship: </a:t>
            </a:r>
            <a:r>
              <a:rPr lang="en-US" sz="2400" dirty="0">
                <a:solidFill>
                  <a:srgbClr val="002060"/>
                </a:solidFill>
                <a:ea typeface="Tahoma" panose="020B0604030504040204" pitchFamily="34" charset="0"/>
                <a:cs typeface="Tahoma" panose="020B0604030504040204" pitchFamily="34" charset="0"/>
              </a:rPr>
              <a:t>A</a:t>
            </a:r>
            <a:r>
              <a:rPr kumimoji="0" lang="en-US" sz="2400" b="0" i="0" u="none" strike="noStrike" kern="1200" cap="none" spc="0" normalizeH="0" baseline="0" noProof="0" dirty="0" smtClean="0">
                <a:ln>
                  <a:noFill/>
                </a:ln>
                <a:solidFill>
                  <a:srgbClr val="002060"/>
                </a:solidFill>
                <a:effectLst/>
                <a:uLnTx/>
                <a:uFillTx/>
                <a:ea typeface="Tahoma" panose="020B0604030504040204" pitchFamily="34" charset="0"/>
                <a:cs typeface="Tahoma" panose="020B0604030504040204" pitchFamily="34" charset="0"/>
              </a:rPr>
              <a:t>m I prepared to deal with the relationship? </a:t>
            </a:r>
          </a:p>
          <a:p>
            <a:pPr marL="0" marR="0" lvl="0" indent="0" algn="l" defTabSz="914400" rtl="0" eaLnBrk="1" fontAlgn="auto" latinLnBrk="0" hangingPunct="1">
              <a:lnSpc>
                <a:spcPct val="90000"/>
              </a:lnSpc>
              <a:spcBef>
                <a:spcPts val="1200"/>
              </a:spcBef>
              <a:spcAft>
                <a:spcPts val="200"/>
              </a:spcAft>
              <a:buClr>
                <a:srgbClr val="E48312"/>
              </a:buClr>
              <a:buSzPct val="100000"/>
              <a:buNone/>
              <a:tabLst/>
              <a:defRPr/>
            </a:pPr>
            <a:r>
              <a:rPr lang="en-US" sz="2400" dirty="0" smtClean="0">
                <a:solidFill>
                  <a:srgbClr val="002060"/>
                </a:solidFill>
                <a:ea typeface="Tahoma" panose="020B0604030504040204" pitchFamily="34" charset="0"/>
                <a:cs typeface="Tahoma" panose="020B0604030504040204" pitchFamily="34" charset="0"/>
              </a:rPr>
              <a:t>2. </a:t>
            </a:r>
            <a:r>
              <a:rPr kumimoji="0" lang="en-US" sz="2400" b="1" i="0" u="none" strike="noStrike" kern="1200" cap="none" spc="0" normalizeH="0" baseline="0" noProof="0" dirty="0" smtClean="0">
                <a:ln>
                  <a:noFill/>
                </a:ln>
                <a:solidFill>
                  <a:srgbClr val="002060"/>
                </a:solidFill>
                <a:effectLst/>
                <a:uLnTx/>
                <a:uFillTx/>
                <a:ea typeface="Tahoma" panose="020B0604030504040204" pitchFamily="34" charset="0"/>
                <a:cs typeface="Tahoma" panose="020B0604030504040204" pitchFamily="34" charset="0"/>
              </a:rPr>
              <a:t>Communication: </a:t>
            </a:r>
            <a:r>
              <a:rPr lang="en-US" sz="2400" dirty="0">
                <a:solidFill>
                  <a:srgbClr val="002060"/>
                </a:solidFill>
                <a:ea typeface="Tahoma" panose="020B0604030504040204" pitchFamily="34" charset="0"/>
                <a:cs typeface="Tahoma" panose="020B0604030504040204" pitchFamily="34" charset="0"/>
              </a:rPr>
              <a:t>A</a:t>
            </a:r>
            <a:r>
              <a:rPr kumimoji="0" lang="en-US" sz="2400" b="0" i="0" u="none" strike="noStrike" kern="1200" cap="none" spc="0" normalizeH="0" baseline="0" noProof="0" dirty="0" smtClean="0">
                <a:ln>
                  <a:noFill/>
                </a:ln>
                <a:solidFill>
                  <a:srgbClr val="002060"/>
                </a:solidFill>
                <a:effectLst/>
                <a:uLnTx/>
                <a:uFillTx/>
                <a:ea typeface="Tahoma" panose="020B0604030504040204" pitchFamily="34" charset="0"/>
                <a:cs typeface="Tahoma" panose="020B0604030504040204" pitchFamily="34" charset="0"/>
              </a:rPr>
              <a:t>m I ready to listen and talk effectively? </a:t>
            </a:r>
          </a:p>
          <a:p>
            <a:pPr marL="0" marR="0" lvl="0" indent="0" algn="l" defTabSz="914400" rtl="0" eaLnBrk="1" fontAlgn="auto" latinLnBrk="0" hangingPunct="1">
              <a:lnSpc>
                <a:spcPct val="90000"/>
              </a:lnSpc>
              <a:spcBef>
                <a:spcPts val="1200"/>
              </a:spcBef>
              <a:spcAft>
                <a:spcPts val="200"/>
              </a:spcAft>
              <a:buClr>
                <a:srgbClr val="E48312"/>
              </a:buClr>
              <a:buSzPct val="100000"/>
              <a:buNone/>
              <a:tabLst/>
              <a:defRPr/>
            </a:pPr>
            <a:r>
              <a:rPr lang="en-US" sz="2400" dirty="0" smtClean="0">
                <a:solidFill>
                  <a:srgbClr val="002060"/>
                </a:solidFill>
                <a:ea typeface="Tahoma" panose="020B0604030504040204" pitchFamily="34" charset="0"/>
                <a:cs typeface="Tahoma" panose="020B0604030504040204" pitchFamily="34" charset="0"/>
              </a:rPr>
              <a:t>3. </a:t>
            </a:r>
            <a:r>
              <a:rPr kumimoji="0" lang="en-US" sz="2400" b="1" i="0" u="none" strike="noStrike" kern="1200" cap="none" spc="0" normalizeH="0" baseline="0" noProof="0" dirty="0" smtClean="0">
                <a:ln>
                  <a:noFill/>
                </a:ln>
                <a:solidFill>
                  <a:srgbClr val="002060"/>
                </a:solidFill>
                <a:effectLst/>
                <a:uLnTx/>
                <a:uFillTx/>
                <a:ea typeface="Tahoma" panose="020B0604030504040204" pitchFamily="34" charset="0"/>
                <a:cs typeface="Tahoma" panose="020B0604030504040204" pitchFamily="34" charset="0"/>
              </a:rPr>
              <a:t>Interests: </a:t>
            </a:r>
            <a:r>
              <a:rPr lang="en-US" sz="2400" dirty="0">
                <a:solidFill>
                  <a:srgbClr val="002060"/>
                </a:solidFill>
                <a:ea typeface="Tahoma" panose="020B0604030504040204" pitchFamily="34" charset="0"/>
                <a:cs typeface="Tahoma" panose="020B0604030504040204" pitchFamily="34" charset="0"/>
              </a:rPr>
              <a:t>W</a:t>
            </a:r>
            <a:r>
              <a:rPr kumimoji="0" lang="en-US" sz="2400" b="0" i="0" u="none" strike="noStrike" kern="1200" cap="none" spc="0" normalizeH="0" baseline="0" noProof="0" dirty="0" smtClean="0">
                <a:ln>
                  <a:noFill/>
                </a:ln>
                <a:solidFill>
                  <a:srgbClr val="002060"/>
                </a:solidFill>
                <a:effectLst/>
                <a:uLnTx/>
                <a:uFillTx/>
                <a:ea typeface="Tahoma" panose="020B0604030504040204" pitchFamily="34" charset="0"/>
                <a:cs typeface="Tahoma" panose="020B0604030504040204" pitchFamily="34" charset="0"/>
              </a:rPr>
              <a:t>hat do people really want? </a:t>
            </a:r>
          </a:p>
          <a:p>
            <a:pPr marL="0" marR="0" lvl="0" indent="0" algn="l" defTabSz="914400" rtl="0" eaLnBrk="1" fontAlgn="auto" latinLnBrk="0" hangingPunct="1">
              <a:lnSpc>
                <a:spcPct val="90000"/>
              </a:lnSpc>
              <a:spcBef>
                <a:spcPts val="1200"/>
              </a:spcBef>
              <a:spcAft>
                <a:spcPts val="200"/>
              </a:spcAft>
              <a:buClr>
                <a:srgbClr val="E48312"/>
              </a:buClr>
              <a:buSzPct val="100000"/>
              <a:buNone/>
              <a:tabLst/>
              <a:defRPr/>
            </a:pPr>
            <a:r>
              <a:rPr kumimoji="0" lang="en-US" sz="2400" b="0" i="0" u="none" strike="noStrike" kern="1200" cap="none" spc="0" normalizeH="0" baseline="0" noProof="0" dirty="0" smtClean="0">
                <a:ln>
                  <a:noFill/>
                </a:ln>
                <a:solidFill>
                  <a:srgbClr val="002060"/>
                </a:solidFill>
                <a:effectLst/>
                <a:uLnTx/>
                <a:uFillTx/>
                <a:ea typeface="Tahoma" panose="020B0604030504040204" pitchFamily="34" charset="0"/>
                <a:cs typeface="Tahoma" panose="020B0604030504040204" pitchFamily="34" charset="0"/>
              </a:rPr>
              <a:t>4. </a:t>
            </a:r>
            <a:r>
              <a:rPr kumimoji="0" lang="en-US" sz="2400" b="1" i="0" u="none" strike="noStrike" kern="1200" cap="none" spc="0" normalizeH="0" baseline="0" noProof="0" dirty="0" smtClean="0">
                <a:ln>
                  <a:noFill/>
                </a:ln>
                <a:solidFill>
                  <a:srgbClr val="002060"/>
                </a:solidFill>
                <a:effectLst/>
                <a:uLnTx/>
                <a:uFillTx/>
                <a:ea typeface="Tahoma" panose="020B0604030504040204" pitchFamily="34" charset="0"/>
                <a:cs typeface="Tahoma" panose="020B0604030504040204" pitchFamily="34" charset="0"/>
              </a:rPr>
              <a:t>Options: </a:t>
            </a:r>
            <a:r>
              <a:rPr lang="en-US" sz="2400" dirty="0">
                <a:solidFill>
                  <a:srgbClr val="002060"/>
                </a:solidFill>
                <a:ea typeface="Tahoma" panose="020B0604030504040204" pitchFamily="34" charset="0"/>
                <a:cs typeface="Tahoma" panose="020B0604030504040204" pitchFamily="34" charset="0"/>
              </a:rPr>
              <a:t>W</a:t>
            </a:r>
            <a:r>
              <a:rPr kumimoji="0" lang="en-US" sz="2400" b="0" i="0" u="none" strike="noStrike" kern="1200" cap="none" spc="0" normalizeH="0" baseline="0" noProof="0" dirty="0" smtClean="0">
                <a:ln>
                  <a:noFill/>
                </a:ln>
                <a:solidFill>
                  <a:srgbClr val="002060"/>
                </a:solidFill>
                <a:effectLst/>
                <a:uLnTx/>
                <a:uFillTx/>
                <a:ea typeface="Tahoma" panose="020B0604030504040204" pitchFamily="34" charset="0"/>
                <a:cs typeface="Tahoma" panose="020B0604030504040204" pitchFamily="34" charset="0"/>
              </a:rPr>
              <a:t>hat are the possible agreements or bits of an agreement? </a:t>
            </a:r>
          </a:p>
          <a:p>
            <a:pPr marL="0" marR="0" lvl="0" indent="0" algn="l" defTabSz="914400" rtl="0" eaLnBrk="1" fontAlgn="auto" latinLnBrk="0" hangingPunct="1">
              <a:lnSpc>
                <a:spcPct val="90000"/>
              </a:lnSpc>
              <a:spcBef>
                <a:spcPts val="1200"/>
              </a:spcBef>
              <a:spcAft>
                <a:spcPts val="200"/>
              </a:spcAft>
              <a:buClr>
                <a:srgbClr val="E48312"/>
              </a:buClr>
              <a:buSzPct val="100000"/>
              <a:buNone/>
              <a:tabLst/>
              <a:defRPr/>
            </a:pPr>
            <a:r>
              <a:rPr kumimoji="0" lang="en-US" sz="2400" b="0" i="0" u="none" strike="noStrike" kern="1200" cap="none" spc="0" normalizeH="0" baseline="0" noProof="0" dirty="0" smtClean="0">
                <a:ln>
                  <a:noFill/>
                </a:ln>
                <a:solidFill>
                  <a:srgbClr val="002060"/>
                </a:solidFill>
                <a:effectLst/>
                <a:uLnTx/>
                <a:uFillTx/>
                <a:ea typeface="Tahoma" panose="020B0604030504040204" pitchFamily="34" charset="0"/>
                <a:cs typeface="Tahoma" panose="020B0604030504040204" pitchFamily="34" charset="0"/>
              </a:rPr>
              <a:t>5. </a:t>
            </a:r>
            <a:r>
              <a:rPr kumimoji="0" lang="en-US" sz="2400" b="1" i="0" u="none" strike="noStrike" kern="1200" cap="none" spc="0" normalizeH="0" baseline="0" noProof="0" dirty="0" smtClean="0">
                <a:ln>
                  <a:noFill/>
                </a:ln>
                <a:solidFill>
                  <a:srgbClr val="002060"/>
                </a:solidFill>
                <a:effectLst/>
                <a:uLnTx/>
                <a:uFillTx/>
                <a:ea typeface="Tahoma" panose="020B0604030504040204" pitchFamily="34" charset="0"/>
                <a:cs typeface="Tahoma" panose="020B0604030504040204" pitchFamily="34" charset="0"/>
              </a:rPr>
              <a:t>Alternatives: </a:t>
            </a:r>
            <a:r>
              <a:rPr lang="en-US" sz="2400" dirty="0">
                <a:solidFill>
                  <a:srgbClr val="002060"/>
                </a:solidFill>
                <a:ea typeface="Tahoma" panose="020B0604030504040204" pitchFamily="34" charset="0"/>
                <a:cs typeface="Tahoma" panose="020B0604030504040204" pitchFamily="34" charset="0"/>
              </a:rPr>
              <a:t>W</a:t>
            </a:r>
            <a:r>
              <a:rPr kumimoji="0" lang="en-US" sz="2400" b="0" i="0" u="none" strike="noStrike" kern="1200" cap="none" spc="0" normalizeH="0" baseline="0" noProof="0" dirty="0" smtClean="0">
                <a:ln>
                  <a:noFill/>
                </a:ln>
                <a:solidFill>
                  <a:srgbClr val="002060"/>
                </a:solidFill>
                <a:effectLst/>
                <a:uLnTx/>
                <a:uFillTx/>
                <a:ea typeface="Tahoma" panose="020B0604030504040204" pitchFamily="34" charset="0"/>
                <a:cs typeface="Tahoma" panose="020B0604030504040204" pitchFamily="34" charset="0"/>
              </a:rPr>
              <a:t>hat will I do if we do not agree? </a:t>
            </a:r>
          </a:p>
          <a:p>
            <a:pPr marL="0" marR="0" lvl="0" indent="0" algn="l" defTabSz="914400" rtl="0" eaLnBrk="1" fontAlgn="auto" latinLnBrk="0" hangingPunct="1">
              <a:lnSpc>
                <a:spcPct val="90000"/>
              </a:lnSpc>
              <a:spcBef>
                <a:spcPts val="1200"/>
              </a:spcBef>
              <a:spcAft>
                <a:spcPts val="200"/>
              </a:spcAft>
              <a:buClr>
                <a:srgbClr val="E48312"/>
              </a:buClr>
              <a:buSzPct val="100000"/>
              <a:buNone/>
              <a:tabLst/>
              <a:defRPr/>
            </a:pPr>
            <a:r>
              <a:rPr kumimoji="0" lang="en-US" sz="2400" b="0" i="0" u="none" strike="noStrike" kern="1200" cap="none" spc="0" normalizeH="0" baseline="0" noProof="0" dirty="0" smtClean="0">
                <a:ln>
                  <a:noFill/>
                </a:ln>
                <a:solidFill>
                  <a:srgbClr val="002060"/>
                </a:solidFill>
                <a:effectLst/>
                <a:uLnTx/>
                <a:uFillTx/>
                <a:ea typeface="Tahoma" panose="020B0604030504040204" pitchFamily="34" charset="0"/>
                <a:cs typeface="Tahoma" panose="020B0604030504040204" pitchFamily="34" charset="0"/>
              </a:rPr>
              <a:t>6. </a:t>
            </a:r>
            <a:r>
              <a:rPr kumimoji="0" lang="en-US" sz="2400" b="1" i="0" u="none" strike="noStrike" kern="1200" cap="none" spc="0" normalizeH="0" baseline="0" noProof="0" dirty="0" smtClean="0">
                <a:ln>
                  <a:noFill/>
                </a:ln>
                <a:solidFill>
                  <a:srgbClr val="002060"/>
                </a:solidFill>
                <a:effectLst/>
                <a:uLnTx/>
                <a:uFillTx/>
                <a:ea typeface="Tahoma" panose="020B0604030504040204" pitchFamily="34" charset="0"/>
                <a:cs typeface="Tahoma" panose="020B0604030504040204" pitchFamily="34" charset="0"/>
              </a:rPr>
              <a:t>Legitimacy: </a:t>
            </a:r>
            <a:r>
              <a:rPr lang="en-US" sz="2400" dirty="0">
                <a:solidFill>
                  <a:srgbClr val="002060"/>
                </a:solidFill>
                <a:ea typeface="Tahoma" panose="020B0604030504040204" pitchFamily="34" charset="0"/>
                <a:cs typeface="Tahoma" panose="020B0604030504040204" pitchFamily="34" charset="0"/>
              </a:rPr>
              <a:t>W</a:t>
            </a:r>
            <a:r>
              <a:rPr kumimoji="0" lang="en-US" sz="2400" b="0" i="0" u="none" strike="noStrike" kern="1200" cap="none" spc="0" normalizeH="0" baseline="0" noProof="0" dirty="0" smtClean="0">
                <a:ln>
                  <a:noFill/>
                </a:ln>
                <a:solidFill>
                  <a:srgbClr val="002060"/>
                </a:solidFill>
                <a:effectLst/>
                <a:uLnTx/>
                <a:uFillTx/>
                <a:ea typeface="Tahoma" panose="020B0604030504040204" pitchFamily="34" charset="0"/>
                <a:cs typeface="Tahoma" panose="020B0604030504040204" pitchFamily="34" charset="0"/>
              </a:rPr>
              <a:t>hat criteria will I use to persuade us both that we are not being ripped off? </a:t>
            </a:r>
          </a:p>
          <a:p>
            <a:pPr marL="0" marR="0" lvl="0" indent="0" algn="l" defTabSz="914400" rtl="0" eaLnBrk="1" fontAlgn="auto" latinLnBrk="0" hangingPunct="1">
              <a:lnSpc>
                <a:spcPct val="90000"/>
              </a:lnSpc>
              <a:spcBef>
                <a:spcPts val="1200"/>
              </a:spcBef>
              <a:spcAft>
                <a:spcPts val="200"/>
              </a:spcAft>
              <a:buClr>
                <a:srgbClr val="E48312"/>
              </a:buClr>
              <a:buSzPct val="100000"/>
              <a:buNone/>
              <a:tabLst/>
              <a:defRPr/>
            </a:pPr>
            <a:r>
              <a:rPr kumimoji="0" lang="en-US" sz="2400" b="0" i="0" u="none" strike="noStrike" kern="1200" cap="none" spc="0" normalizeH="0" baseline="0" noProof="0" dirty="0" smtClean="0">
                <a:ln>
                  <a:noFill/>
                </a:ln>
                <a:solidFill>
                  <a:srgbClr val="002060"/>
                </a:solidFill>
                <a:effectLst/>
                <a:uLnTx/>
                <a:uFillTx/>
                <a:ea typeface="Tahoma" panose="020B0604030504040204" pitchFamily="34" charset="0"/>
                <a:cs typeface="Tahoma" panose="020B0604030504040204" pitchFamily="34" charset="0"/>
              </a:rPr>
              <a:t>7. </a:t>
            </a:r>
            <a:r>
              <a:rPr kumimoji="0" lang="en-US" sz="2400" b="1" i="0" u="none" strike="noStrike" kern="1200" cap="none" spc="0" normalizeH="0" baseline="0" noProof="0" dirty="0" smtClean="0">
                <a:ln>
                  <a:noFill/>
                </a:ln>
                <a:solidFill>
                  <a:srgbClr val="002060"/>
                </a:solidFill>
                <a:effectLst/>
                <a:uLnTx/>
                <a:uFillTx/>
                <a:ea typeface="Tahoma" panose="020B0604030504040204" pitchFamily="34" charset="0"/>
                <a:cs typeface="Tahoma" panose="020B0604030504040204" pitchFamily="34" charset="0"/>
              </a:rPr>
              <a:t>Commitment</a:t>
            </a:r>
            <a:r>
              <a:rPr kumimoji="0" lang="en-US" sz="2400" b="0" i="0" u="none" strike="noStrike" kern="1200" cap="none" spc="0" normalizeH="0" baseline="0" noProof="0" dirty="0" smtClean="0">
                <a:ln>
                  <a:noFill/>
                </a:ln>
                <a:solidFill>
                  <a:srgbClr val="002060"/>
                </a:solidFill>
                <a:effectLst/>
                <a:uLnTx/>
                <a:uFillTx/>
                <a:ea typeface="Tahoma" panose="020B0604030504040204" pitchFamily="34" charset="0"/>
                <a:cs typeface="Tahoma" panose="020B0604030504040204" pitchFamily="34" charset="0"/>
              </a:rPr>
              <a:t>: What commitments should I seek or make? </a:t>
            </a:r>
          </a:p>
          <a:p>
            <a:pPr marL="0" marR="0" lvl="0" indent="0" algn="l" defTabSz="914400" rtl="0" eaLnBrk="1" fontAlgn="auto" latinLnBrk="0" hangingPunct="1">
              <a:lnSpc>
                <a:spcPct val="90000"/>
              </a:lnSpc>
              <a:spcBef>
                <a:spcPts val="1200"/>
              </a:spcBef>
              <a:spcAft>
                <a:spcPts val="200"/>
              </a:spcAft>
              <a:buClr>
                <a:srgbClr val="E48312"/>
              </a:buClr>
              <a:buSzPct val="100000"/>
              <a:buNone/>
              <a:tabLst/>
              <a:defRPr/>
            </a:pPr>
            <a:endParaRPr kumimoji="0" lang="en-US" sz="2400" b="0" i="0" u="none" strike="noStrike" kern="1200" cap="none" spc="0" normalizeH="0" baseline="0" noProof="0" dirty="0" smtClean="0">
              <a:ln>
                <a:noFill/>
              </a:ln>
              <a:solidFill>
                <a:srgbClr val="002060"/>
              </a:solidFill>
              <a:effectLst/>
              <a:uLnTx/>
              <a:uFillTx/>
              <a:ea typeface="Tahoma" panose="020B0604030504040204" pitchFamily="34" charset="0"/>
              <a:cs typeface="Tahoma" panose="020B0604030504040204" pitchFamily="34" charset="0"/>
            </a:endParaRPr>
          </a:p>
        </p:txBody>
      </p:sp>
      <p:sp>
        <p:nvSpPr>
          <p:cNvPr id="4" name="TextBox 3"/>
          <p:cNvSpPr txBox="1"/>
          <p:nvPr/>
        </p:nvSpPr>
        <p:spPr>
          <a:xfrm>
            <a:off x="496957" y="267914"/>
            <a:ext cx="11166012" cy="1077218"/>
          </a:xfrm>
          <a:prstGeom prst="rect">
            <a:avLst/>
          </a:prstGeom>
          <a:solidFill>
            <a:srgbClr val="002060"/>
          </a:solidFill>
        </p:spPr>
        <p:txBody>
          <a:bodyPr wrap="square" rtlCol="0">
            <a:spAutoFit/>
          </a:bodyPr>
          <a:lstStyle/>
          <a:p>
            <a:pPr algn="ctr"/>
            <a:r>
              <a:rPr lang="en-GB" sz="3200" b="1" dirty="0" smtClean="0">
                <a:solidFill>
                  <a:schemeClr val="bg1"/>
                </a:solidFill>
              </a:rPr>
              <a:t>7 Elements of Effective Negotiations to </a:t>
            </a:r>
            <a:r>
              <a:rPr lang="en-GB" sz="3200" b="1" dirty="0" smtClean="0">
                <a:solidFill>
                  <a:schemeClr val="bg1"/>
                </a:solidFill>
              </a:rPr>
              <a:t>address </a:t>
            </a:r>
            <a:r>
              <a:rPr lang="en-GB" sz="3200" b="1" dirty="0" smtClean="0">
                <a:solidFill>
                  <a:schemeClr val="bg1"/>
                </a:solidFill>
              </a:rPr>
              <a:t>differences and conflict</a:t>
            </a:r>
            <a:endParaRPr lang="en-GB" sz="3200" b="1" dirty="0">
              <a:solidFill>
                <a:schemeClr val="bg1"/>
              </a:solidFill>
            </a:endParaRPr>
          </a:p>
        </p:txBody>
      </p:sp>
      <p:sp>
        <p:nvSpPr>
          <p:cNvPr id="5" name="Rectangle 4"/>
          <p:cNvSpPr/>
          <p:nvPr/>
        </p:nvSpPr>
        <p:spPr>
          <a:xfrm>
            <a:off x="3081419" y="5472123"/>
            <a:ext cx="5852371" cy="480131"/>
          </a:xfrm>
          <a:prstGeom prst="rect">
            <a:avLst/>
          </a:prstGeom>
          <a:solidFill>
            <a:schemeClr val="accent1">
              <a:lumMod val="20000"/>
              <a:lumOff val="80000"/>
            </a:schemeClr>
          </a:solidFill>
        </p:spPr>
        <p:txBody>
          <a:bodyPr wrap="none">
            <a:spAutoFit/>
          </a:bodyPr>
          <a:lstStyle/>
          <a:p>
            <a:pPr lvl="0">
              <a:lnSpc>
                <a:spcPct val="90000"/>
              </a:lnSpc>
              <a:spcBef>
                <a:spcPts val="1200"/>
              </a:spcBef>
              <a:spcAft>
                <a:spcPts val="200"/>
              </a:spcAft>
              <a:buClr>
                <a:srgbClr val="E48312"/>
              </a:buClr>
              <a:buSzPct val="100000"/>
              <a:defRPr/>
            </a:pPr>
            <a:r>
              <a:rPr lang="en-US" sz="2800" b="1" dirty="0">
                <a:solidFill>
                  <a:srgbClr val="002060"/>
                </a:solidFill>
                <a:ea typeface="Tahoma" panose="020B0604030504040204" pitchFamily="34" charset="0"/>
                <a:cs typeface="Tahoma" panose="020B0604030504040204" pitchFamily="34" charset="0"/>
              </a:rPr>
              <a:t>Conclusion: </a:t>
            </a:r>
            <a:r>
              <a:rPr lang="en-US" sz="2800" b="1" dirty="0" smtClean="0">
                <a:solidFill>
                  <a:srgbClr val="002060"/>
                </a:solidFill>
                <a:ea typeface="Tahoma" panose="020B0604030504040204" pitchFamily="34" charset="0"/>
                <a:cs typeface="Tahoma" panose="020B0604030504040204" pitchFamily="34" charset="0"/>
              </a:rPr>
              <a:t>What </a:t>
            </a:r>
            <a:r>
              <a:rPr lang="en-US" sz="2800" b="1" dirty="0">
                <a:solidFill>
                  <a:srgbClr val="002060"/>
                </a:solidFill>
                <a:ea typeface="Tahoma" panose="020B0604030504040204" pitchFamily="34" charset="0"/>
                <a:cs typeface="Tahoma" panose="020B0604030504040204" pitchFamily="34" charset="0"/>
              </a:rPr>
              <a:t>is a good outcome? </a:t>
            </a:r>
          </a:p>
        </p:txBody>
      </p:sp>
    </p:spTree>
    <p:extLst>
      <p:ext uri="{BB962C8B-B14F-4D97-AF65-F5344CB8AC3E}">
        <p14:creationId xmlns:p14="http://schemas.microsoft.com/office/powerpoint/2010/main" val="3663803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5"/>
                                        </p:tgtEl>
                                        <p:attrNameLst>
                                          <p:attrName>style.visibility</p:attrName>
                                        </p:attrNameLst>
                                      </p:cBhvr>
                                      <p:to>
                                        <p:strVal val="visible"/>
                                      </p:to>
                                    </p:set>
                                    <p:animEffect transition="in" filter="fade">
                                      <p:cBhvr>
                                        <p:cTn id="4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rot="16200000">
            <a:off x="372509" y="2786403"/>
            <a:ext cx="1140612" cy="707886"/>
          </a:xfrm>
          <a:prstGeom prst="rect">
            <a:avLst/>
          </a:prstGeom>
          <a:noFill/>
        </p:spPr>
        <p:txBody>
          <a:bodyPr wrap="square" rtlCol="0">
            <a:spAutoFit/>
          </a:bodyPr>
          <a:lstStyle/>
          <a:p>
            <a:r>
              <a:rPr lang="en-GB" sz="4000" dirty="0" smtClean="0">
                <a:solidFill>
                  <a:srgbClr val="002060"/>
                </a:solidFill>
                <a:latin typeface="Tahoma" panose="020B0604030504040204" pitchFamily="34" charset="0"/>
                <a:ea typeface="Tahoma" panose="020B0604030504040204" pitchFamily="34" charset="0"/>
                <a:cs typeface="Tahoma" panose="020B0604030504040204" pitchFamily="34" charset="0"/>
              </a:rPr>
              <a:t>DO</a:t>
            </a:r>
            <a:endParaRPr lang="en-GB" sz="4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
        <p:nvSpPr>
          <p:cNvPr id="6" name="TextBox 5"/>
          <p:cNvSpPr txBox="1"/>
          <p:nvPr/>
        </p:nvSpPr>
        <p:spPr>
          <a:xfrm rot="5400000">
            <a:off x="9715186" y="3047224"/>
            <a:ext cx="1912410" cy="707886"/>
          </a:xfrm>
          <a:prstGeom prst="rect">
            <a:avLst/>
          </a:prstGeom>
          <a:noFill/>
        </p:spPr>
        <p:txBody>
          <a:bodyPr wrap="square" rtlCol="0">
            <a:spAutoFit/>
          </a:bodyPr>
          <a:lstStyle/>
          <a:p>
            <a:r>
              <a:rPr lang="en-GB" sz="4000" dirty="0" smtClean="0">
                <a:solidFill>
                  <a:srgbClr val="002060"/>
                </a:solidFill>
                <a:latin typeface="Tahoma" panose="020B0604030504040204" pitchFamily="34" charset="0"/>
                <a:ea typeface="Tahoma" panose="020B0604030504040204" pitchFamily="34" charset="0"/>
                <a:cs typeface="Tahoma" panose="020B0604030504040204" pitchFamily="34" charset="0"/>
              </a:rPr>
              <a:t>DON’T</a:t>
            </a:r>
            <a:endParaRPr lang="en-GB" sz="4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
        <p:nvSpPr>
          <p:cNvPr id="8" name="TextBox 7"/>
          <p:cNvSpPr txBox="1"/>
          <p:nvPr/>
        </p:nvSpPr>
        <p:spPr>
          <a:xfrm>
            <a:off x="437322" y="267914"/>
            <a:ext cx="11290851" cy="584775"/>
          </a:xfrm>
          <a:prstGeom prst="rect">
            <a:avLst/>
          </a:prstGeom>
          <a:solidFill>
            <a:srgbClr val="002060"/>
          </a:solidFill>
        </p:spPr>
        <p:txBody>
          <a:bodyPr wrap="square" rtlCol="0">
            <a:spAutoFit/>
          </a:bodyPr>
          <a:lstStyle/>
          <a:p>
            <a:pPr algn="ctr"/>
            <a:r>
              <a:rPr lang="en-GB" sz="3200" b="1" dirty="0" smtClean="0">
                <a:solidFill>
                  <a:schemeClr val="bg1"/>
                </a:solidFill>
              </a:rPr>
              <a:t>Having Difficult Conversations: Dos &amp; Don’ts</a:t>
            </a:r>
            <a:endParaRPr lang="en-GB" sz="3200" b="1" dirty="0">
              <a:solidFill>
                <a:schemeClr val="bg1"/>
              </a:solidFill>
            </a:endParaRPr>
          </a:p>
        </p:txBody>
      </p:sp>
      <p:graphicFrame>
        <p:nvGraphicFramePr>
          <p:cNvPr id="10" name="Table 9"/>
          <p:cNvGraphicFramePr>
            <a:graphicFrameLocks noGrp="1"/>
          </p:cNvGraphicFramePr>
          <p:nvPr>
            <p:extLst>
              <p:ext uri="{D42A27DB-BD31-4B8C-83A1-F6EECF244321}">
                <p14:modId xmlns:p14="http://schemas.microsoft.com/office/powerpoint/2010/main" val="1386200111"/>
              </p:ext>
            </p:extLst>
          </p:nvPr>
        </p:nvGraphicFramePr>
        <p:xfrm>
          <a:off x="1743103" y="1152936"/>
          <a:ext cx="8128000" cy="4496463"/>
        </p:xfrm>
        <a:graphic>
          <a:graphicData uri="http://schemas.openxmlformats.org/drawingml/2006/table">
            <a:tbl>
              <a:tblPr firstRow="1" bandRow="1">
                <a:tableStyleId>{327F97BB-C833-4FB7-BDE5-3F7075034690}</a:tableStyleId>
              </a:tblPr>
              <a:tblGrid>
                <a:gridCol w="4064000">
                  <a:extLst>
                    <a:ext uri="{9D8B030D-6E8A-4147-A177-3AD203B41FA5}">
                      <a16:colId xmlns:a16="http://schemas.microsoft.com/office/drawing/2014/main" val="1891263674"/>
                    </a:ext>
                  </a:extLst>
                </a:gridCol>
                <a:gridCol w="4064000">
                  <a:extLst>
                    <a:ext uri="{9D8B030D-6E8A-4147-A177-3AD203B41FA5}">
                      <a16:colId xmlns:a16="http://schemas.microsoft.com/office/drawing/2014/main" val="2338897593"/>
                    </a:ext>
                  </a:extLst>
                </a:gridCol>
              </a:tblGrid>
              <a:tr h="675861">
                <a:tc>
                  <a:txBody>
                    <a:bodyPr/>
                    <a:lstStyle/>
                    <a:p>
                      <a:r>
                        <a:rPr lang="en-GB" sz="2400" b="1" u="none" strike="noStrike" kern="1200" baseline="0" dirty="0" smtClean="0"/>
                        <a:t>Choose a suitable time and place.</a:t>
                      </a:r>
                      <a:endParaRPr lang="en-GB" sz="2400" b="1" dirty="0"/>
                    </a:p>
                  </a:txBody>
                  <a:tcPr/>
                </a:tc>
                <a:tc>
                  <a:txBody>
                    <a:bodyPr/>
                    <a:lstStyle/>
                    <a:p>
                      <a:r>
                        <a:rPr lang="en-GB" sz="2400" b="1" u="none" strike="noStrike" kern="1200" baseline="0" dirty="0" smtClean="0"/>
                        <a:t>Procrastinate.</a:t>
                      </a:r>
                      <a:endParaRPr lang="en-GB" sz="2400" b="1" dirty="0"/>
                    </a:p>
                  </a:txBody>
                  <a:tcPr/>
                </a:tc>
                <a:extLst>
                  <a:ext uri="{0D108BD9-81ED-4DB2-BD59-A6C34878D82A}">
                    <a16:rowId xmlns:a16="http://schemas.microsoft.com/office/drawing/2014/main" val="1795173234"/>
                  </a:ext>
                </a:extLst>
              </a:tr>
              <a:tr h="675861">
                <a:tc>
                  <a:txBody>
                    <a:bodyPr/>
                    <a:lstStyle/>
                    <a:p>
                      <a:r>
                        <a:rPr lang="en-GB" sz="2400" b="1" u="none" strike="noStrike" kern="1200" baseline="0" dirty="0" smtClean="0"/>
                        <a:t>State your intent up front.</a:t>
                      </a:r>
                      <a:endParaRPr lang="en-GB" sz="2400" b="1" dirty="0"/>
                    </a:p>
                  </a:txBody>
                  <a:tcPr/>
                </a:tc>
                <a:tc>
                  <a:txBody>
                    <a:bodyPr/>
                    <a:lstStyle/>
                    <a:p>
                      <a:r>
                        <a:rPr lang="en-GB" sz="2400" b="1" u="none" strike="noStrike" kern="1200" baseline="0" dirty="0" smtClean="0"/>
                        <a:t>Start sentences with 'you'.</a:t>
                      </a:r>
                      <a:endParaRPr lang="en-GB" sz="2400" b="1" dirty="0"/>
                    </a:p>
                  </a:txBody>
                  <a:tcPr/>
                </a:tc>
                <a:extLst>
                  <a:ext uri="{0D108BD9-81ED-4DB2-BD59-A6C34878D82A}">
                    <a16:rowId xmlns:a16="http://schemas.microsoft.com/office/drawing/2014/main" val="1562210303"/>
                  </a:ext>
                </a:extLst>
              </a:tr>
              <a:tr h="675861">
                <a:tc>
                  <a:txBody>
                    <a:bodyPr/>
                    <a:lstStyle/>
                    <a:p>
                      <a:r>
                        <a:rPr lang="en-GB" sz="2400" b="1" u="none" strike="noStrike" kern="1200" baseline="0" dirty="0" smtClean="0"/>
                        <a:t>Gather evidence and stick to the facts.</a:t>
                      </a:r>
                      <a:endParaRPr lang="en-GB" sz="2400" b="1" dirty="0"/>
                    </a:p>
                  </a:txBody>
                  <a:tcPr/>
                </a:tc>
                <a:tc>
                  <a:txBody>
                    <a:bodyPr/>
                    <a:lstStyle/>
                    <a:p>
                      <a:r>
                        <a:rPr lang="en-GB" sz="2400" b="1" u="none" strike="noStrike" kern="1200" baseline="0" dirty="0" smtClean="0"/>
                        <a:t>Make assumptions or jump to conclusions.</a:t>
                      </a:r>
                      <a:endParaRPr lang="en-GB" sz="2400" b="1" dirty="0"/>
                    </a:p>
                  </a:txBody>
                  <a:tcPr/>
                </a:tc>
                <a:extLst>
                  <a:ext uri="{0D108BD9-81ED-4DB2-BD59-A6C34878D82A}">
                    <a16:rowId xmlns:a16="http://schemas.microsoft.com/office/drawing/2014/main" val="3462130000"/>
                  </a:ext>
                </a:extLst>
              </a:tr>
              <a:tr h="675861">
                <a:tc>
                  <a:txBody>
                    <a:bodyPr/>
                    <a:lstStyle/>
                    <a:p>
                      <a:r>
                        <a:rPr lang="en-GB" sz="2400" b="1" u="none" strike="noStrike" kern="1200" baseline="0" dirty="0" smtClean="0"/>
                        <a:t>Keep the lines of communication open.</a:t>
                      </a:r>
                      <a:endParaRPr lang="en-GB" sz="2400" b="1" dirty="0"/>
                    </a:p>
                  </a:txBody>
                  <a:tcPr/>
                </a:tc>
                <a:tc>
                  <a:txBody>
                    <a:bodyPr/>
                    <a:lstStyle/>
                    <a:p>
                      <a:r>
                        <a:rPr lang="en-GB" sz="2400" b="1" u="none" strike="noStrike" kern="1200" baseline="0" dirty="0" smtClean="0"/>
                        <a:t>Let your emotions get in the way.</a:t>
                      </a:r>
                      <a:endParaRPr lang="en-GB" sz="2400" b="1" dirty="0"/>
                    </a:p>
                  </a:txBody>
                  <a:tcPr/>
                </a:tc>
                <a:extLst>
                  <a:ext uri="{0D108BD9-81ED-4DB2-BD59-A6C34878D82A}">
                    <a16:rowId xmlns:a16="http://schemas.microsoft.com/office/drawing/2014/main" val="2670251735"/>
                  </a:ext>
                </a:extLst>
              </a:tr>
              <a:tr h="675861">
                <a:tc>
                  <a:txBody>
                    <a:bodyPr/>
                    <a:lstStyle/>
                    <a:p>
                      <a:r>
                        <a:rPr lang="en-GB" sz="2400" b="1" u="none" strike="noStrike" kern="1200" baseline="0" dirty="0" smtClean="0"/>
                        <a:t>Practise active listening.</a:t>
                      </a:r>
                      <a:endParaRPr lang="en-GB" sz="2400" b="1" dirty="0"/>
                    </a:p>
                  </a:txBody>
                  <a:tcPr/>
                </a:tc>
                <a:tc>
                  <a:txBody>
                    <a:bodyPr/>
                    <a:lstStyle/>
                    <a:p>
                      <a:r>
                        <a:rPr lang="en-GB" sz="2400" b="1" u="none" strike="noStrike" kern="1200" baseline="0" dirty="0" smtClean="0"/>
                        <a:t>Be afraid.</a:t>
                      </a:r>
                      <a:endParaRPr lang="en-GB" sz="2400" b="1" dirty="0"/>
                    </a:p>
                  </a:txBody>
                  <a:tcPr/>
                </a:tc>
                <a:extLst>
                  <a:ext uri="{0D108BD9-81ED-4DB2-BD59-A6C34878D82A}">
                    <a16:rowId xmlns:a16="http://schemas.microsoft.com/office/drawing/2014/main" val="400313474"/>
                  </a:ext>
                </a:extLst>
              </a:tr>
              <a:tr h="675861">
                <a:tc>
                  <a:txBody>
                    <a:bodyPr/>
                    <a:lstStyle/>
                    <a:p>
                      <a:r>
                        <a:rPr lang="en-GB" sz="2400" b="1" u="none" strike="noStrike" kern="1200" baseline="0" dirty="0" smtClean="0"/>
                        <a:t>Be clear about next steps.</a:t>
                      </a:r>
                      <a:endParaRPr lang="en-GB" sz="2400" b="1" dirty="0"/>
                    </a:p>
                  </a:txBody>
                  <a:tcPr/>
                </a:tc>
                <a:tc>
                  <a:txBody>
                    <a:bodyPr/>
                    <a:lstStyle/>
                    <a:p>
                      <a:endParaRPr lang="en-GB" b="1" dirty="0"/>
                    </a:p>
                  </a:txBody>
                  <a:tcPr/>
                </a:tc>
                <a:extLst>
                  <a:ext uri="{0D108BD9-81ED-4DB2-BD59-A6C34878D82A}">
                    <a16:rowId xmlns:a16="http://schemas.microsoft.com/office/drawing/2014/main" val="859426323"/>
                  </a:ext>
                </a:extLst>
              </a:tr>
            </a:tbl>
          </a:graphicData>
        </a:graphic>
      </p:graphicFrame>
    </p:spTree>
    <p:extLst>
      <p:ext uri="{BB962C8B-B14F-4D97-AF65-F5344CB8AC3E}">
        <p14:creationId xmlns:p14="http://schemas.microsoft.com/office/powerpoint/2010/main" val="4074773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759200" y="1170981"/>
            <a:ext cx="5262070" cy="3838022"/>
          </a:xfrm>
          <a:prstGeom prst="rect">
            <a:avLst/>
          </a:prstGeom>
        </p:spPr>
      </p:pic>
    </p:spTree>
    <p:extLst>
      <p:ext uri="{BB962C8B-B14F-4D97-AF65-F5344CB8AC3E}">
        <p14:creationId xmlns:p14="http://schemas.microsoft.com/office/powerpoint/2010/main" val="1023009433"/>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1833</TotalTime>
  <Words>4706</Words>
  <Application>Microsoft Office PowerPoint</Application>
  <PresentationFormat>Widescreen</PresentationFormat>
  <Paragraphs>500</Paragraphs>
  <Slides>17</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Calibri Light</vt:lpstr>
      <vt:lpstr>Microsoft Sans Serif</vt:lpstr>
      <vt:lpstr>Tahoma</vt:lpstr>
      <vt:lpstr>Wingdings</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Jones,Sarah swp5354</cp:lastModifiedBy>
  <cp:revision>139</cp:revision>
  <dcterms:created xsi:type="dcterms:W3CDTF">2018-11-07T11:27:33Z</dcterms:created>
  <dcterms:modified xsi:type="dcterms:W3CDTF">2019-03-26T11:12:04Z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d3067d6f-0e79-42ef-a263-79edf06ce590</vt:lpwstr>
  </property>
  <property fmtid="{D5CDD505-2E9C-101B-9397-08002B2CF9AE}" pid="6" name="Classification">
    <vt:lpwstr>OFFICIAL</vt:lpwstr>
  </property>
  <property fmtid="{D5CDD505-2E9C-101B-9397-08002B2CF9AE}" pid="7" name="Visibility">
    <vt:lpwstr>NOT VISIBLE</vt:lpwstr>
  </property>
</Properties>
</file>