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1"/>
  </p:notesMasterIdLst>
  <p:sldIdLst>
    <p:sldId id="258" r:id="rId2"/>
    <p:sldId id="257" r:id="rId3"/>
    <p:sldId id="412" r:id="rId4"/>
    <p:sldId id="346" r:id="rId5"/>
    <p:sldId id="384" r:id="rId6"/>
    <p:sldId id="285" r:id="rId7"/>
    <p:sldId id="418" r:id="rId8"/>
    <p:sldId id="419" r:id="rId9"/>
    <p:sldId id="420" r:id="rId10"/>
    <p:sldId id="421" r:id="rId11"/>
    <p:sldId id="385" r:id="rId12"/>
    <p:sldId id="386" r:id="rId13"/>
    <p:sldId id="388" r:id="rId14"/>
    <p:sldId id="389" r:id="rId15"/>
    <p:sldId id="391" r:id="rId16"/>
    <p:sldId id="396" r:id="rId17"/>
    <p:sldId id="397" r:id="rId18"/>
    <p:sldId id="366" r:id="rId19"/>
    <p:sldId id="281" r:id="rId20"/>
    <p:sldId id="403" r:id="rId21"/>
    <p:sldId id="372" r:id="rId22"/>
    <p:sldId id="373" r:id="rId23"/>
    <p:sldId id="411" r:id="rId24"/>
    <p:sldId id="410" r:id="rId25"/>
    <p:sldId id="413" r:id="rId26"/>
    <p:sldId id="414" r:id="rId27"/>
    <p:sldId id="415" r:id="rId28"/>
    <p:sldId id="416" r:id="rId29"/>
    <p:sldId id="417" r:id="rId30"/>
    <p:sldId id="326" r:id="rId31"/>
    <p:sldId id="327" r:id="rId32"/>
    <p:sldId id="286" r:id="rId33"/>
    <p:sldId id="288" r:id="rId34"/>
    <p:sldId id="294" r:id="rId35"/>
    <p:sldId id="296" r:id="rId36"/>
    <p:sldId id="343" r:id="rId37"/>
    <p:sldId id="348" r:id="rId38"/>
    <p:sldId id="300" r:id="rId39"/>
    <p:sldId id="311" r:id="rId40"/>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65486-A239-4B3F-B612-236D28D3A229}" v="20" dt="2023-10-23T17:03:39.1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22" autoAdjust="0"/>
    <p:restoredTop sz="94664" autoAdjust="0"/>
  </p:normalViewPr>
  <p:slideViewPr>
    <p:cSldViewPr>
      <p:cViewPr varScale="1">
        <p:scale>
          <a:sx n="79" d="100"/>
          <a:sy n="79" d="100"/>
        </p:scale>
        <p:origin x="1925"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chemeClr val="tx2">
            <a:lumMod val="75000"/>
          </a:schemeClr>
        </a:solidFill>
      </dgm:spPr>
      <dgm:t>
        <a:bodyPr/>
        <a:lstStyle/>
        <a:p>
          <a:r>
            <a:rPr lang="en-GB" sz="3600" b="0" i="0" dirty="0">
              <a:solidFill>
                <a:schemeClr val="tx2">
                  <a:lumMod val="40000"/>
                  <a:lumOff val="60000"/>
                </a:schemeClr>
              </a:solidFill>
            </a:rPr>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chemeClr val="tx2">
            <a:lumMod val="40000"/>
            <a:lumOff val="60000"/>
            <a:alpha val="90000"/>
          </a:schemeClr>
        </a:solidFill>
      </dgm:spPr>
      <dgm:t>
        <a:bodyPr/>
        <a:lstStyle/>
        <a:p>
          <a:pPr algn="l"/>
          <a:r>
            <a:rPr lang="en-GB" sz="2400" b="0" dirty="0">
              <a:latin typeface="+mj-lt"/>
              <a:cs typeface="Calibri" pitchFamily="34" charset="0"/>
            </a:rPr>
            <a:t>Retained Profits</a:t>
          </a:r>
        </a:p>
        <a:p>
          <a:pPr algn="l"/>
          <a:r>
            <a:rPr lang="en-GB" sz="2400" b="0" dirty="0">
              <a:latin typeface="+mj-lt"/>
              <a:cs typeface="Calibri" pitchFamily="34" charset="0"/>
            </a:rPr>
            <a:t>Sale of assets</a:t>
          </a:r>
        </a:p>
        <a:p>
          <a:pPr algn="l"/>
          <a:r>
            <a:rPr lang="en-GB" sz="2400" b="0" dirty="0">
              <a:latin typeface="+mj-lt"/>
              <a:cs typeface="Calibri" pitchFamily="34" charset="0"/>
            </a:rPr>
            <a:t>Sale and leaseback</a:t>
          </a:r>
        </a:p>
        <a:p>
          <a:pPr algn="l"/>
          <a:r>
            <a:rPr lang="en-GB" sz="2400" b="0" dirty="0">
              <a:latin typeface="+mj-lt"/>
              <a:cs typeface="Calibri" pitchFamily="34" charset="0"/>
            </a:rPr>
            <a:t>Trade credit</a:t>
          </a:r>
        </a:p>
        <a:p>
          <a:pPr algn="l"/>
          <a:r>
            <a:rPr lang="en-GB" sz="2400" b="0" dirty="0">
              <a:latin typeface="+mj-lt"/>
              <a:cs typeface="Calibri" pitchFamily="34" charset="0"/>
            </a:rPr>
            <a:t>Depreciation</a:t>
          </a:r>
        </a:p>
        <a:p>
          <a:pPr algn="l"/>
          <a:endParaRPr lang="en-GB" sz="2400" b="1" dirty="0">
            <a:latin typeface="Calibri" pitchFamily="34" charset="0"/>
            <a:cs typeface="Calibri" pitchFamily="34" charset="0"/>
          </a:endParaRP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89534" custScaleY="44586" custLinFactNeighborX="5816" custLinFactNeighborY="-35593"/>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15545" custScaleY="145343" custLinFactNeighborX="-13067" custLinFactNeighborY="-31765">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a:solidFill>
          <a:schemeClr val="tx2">
            <a:lumMod val="75000"/>
          </a:schemeClr>
        </a:solidFill>
      </dgm:spPr>
      <dgm:t>
        <a:bodyPr/>
        <a:lstStyle/>
        <a:p>
          <a:r>
            <a:rPr lang="en-GB" sz="3600" b="0" dirty="0">
              <a:solidFill>
                <a:schemeClr val="tx2">
                  <a:lumMod val="40000"/>
                  <a:lumOff val="60000"/>
                </a:schemeClr>
              </a:solidFill>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tx2">
            <a:lumMod val="40000"/>
            <a:lumOff val="60000"/>
            <a:alpha val="90000"/>
          </a:schemeClr>
        </a:solidFill>
      </dgm:spPr>
      <dgm:t>
        <a:bodyPr/>
        <a:lstStyle/>
        <a:p>
          <a:r>
            <a:rPr lang="en-GB" sz="2400" b="0" dirty="0">
              <a:latin typeface="+mj-lt"/>
              <a:cs typeface="Calibri" pitchFamily="34" charset="0"/>
            </a:rPr>
            <a:t>Bank Overdraft</a:t>
          </a:r>
        </a:p>
        <a:p>
          <a:r>
            <a:rPr lang="en-GB" sz="2400" b="0" dirty="0">
              <a:latin typeface="+mj-lt"/>
              <a:cs typeface="Calibri" pitchFamily="34" charset="0"/>
            </a:rPr>
            <a:t>Loans</a:t>
          </a:r>
        </a:p>
        <a:p>
          <a:r>
            <a:rPr lang="en-GB" sz="2400" b="0" dirty="0">
              <a:latin typeface="+mj-lt"/>
              <a:cs typeface="Calibri" pitchFamily="34" charset="0"/>
            </a:rPr>
            <a:t>Bonds</a:t>
          </a:r>
        </a:p>
        <a:p>
          <a:r>
            <a:rPr lang="en-GB" sz="2400" b="0" dirty="0">
              <a:latin typeface="+mj-lt"/>
              <a:cs typeface="Calibri" pitchFamily="34" charset="0"/>
            </a:rPr>
            <a:t>Debentures</a:t>
          </a:r>
        </a:p>
        <a:p>
          <a:r>
            <a:rPr lang="en-GB" sz="2400" b="0" dirty="0">
              <a:latin typeface="+mj-lt"/>
              <a:cs typeface="Calibri" pitchFamily="34" charset="0"/>
            </a:rPr>
            <a:t>Share Capital</a:t>
          </a:r>
        </a:p>
        <a:p>
          <a:r>
            <a:rPr lang="en-GB" sz="2400" b="0" dirty="0">
              <a:latin typeface="+mj-lt"/>
              <a:cs typeface="Calibri" pitchFamily="34" charset="0"/>
            </a:rPr>
            <a:t>Venture Capital</a:t>
          </a:r>
        </a:p>
        <a:p>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tx2">
            <a:lumMod val="40000"/>
            <a:lumOff val="60000"/>
            <a:alpha val="90000"/>
          </a:schemeClr>
        </a:solidFill>
      </dgm:spPr>
      <dgm:t>
        <a:bodyPr/>
        <a:lstStyle/>
        <a:p>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30143" custScaleY="60476" custLinFactNeighborX="2416" custLinFactNeighborY="-20664"/>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62814" custScaleY="245481" custLinFactNeighborX="-25712" custLinFactNeighborY="-22778">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dsp:txBody>
      <dsp:txXfrm>
        <a:off x="3685427" y="405993"/>
        <a:ext cx="1940108" cy="2571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205530" y="0"/>
          <a:ext cx="3163474" cy="787670"/>
        </a:xfrm>
        <a:prstGeom prst="roundRect">
          <a:avLst>
            <a:gd name="adj" fmla="val 10000"/>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2">
                  <a:lumMod val="40000"/>
                  <a:lumOff val="60000"/>
                </a:schemeClr>
              </a:solidFill>
            </a:rPr>
            <a:t>Internal</a:t>
          </a:r>
        </a:p>
      </dsp:txBody>
      <dsp:txXfrm>
        <a:off x="228600" y="23070"/>
        <a:ext cx="3117334" cy="741530"/>
      </dsp:txXfrm>
    </dsp:sp>
    <dsp:sp modelId="{315C00EB-9B49-46A1-9463-E9C7C3A2E52D}">
      <dsp:nvSpPr>
        <dsp:cNvPr id="0" name=""/>
        <dsp:cNvSpPr/>
      </dsp:nvSpPr>
      <dsp:spPr>
        <a:xfrm>
          <a:off x="263377" y="787670"/>
          <a:ext cx="258500" cy="1662166"/>
        </a:xfrm>
        <a:custGeom>
          <a:avLst/>
          <a:gdLst/>
          <a:ahLst/>
          <a:cxnLst/>
          <a:rect l="0" t="0" r="0" b="0"/>
          <a:pathLst>
            <a:path>
              <a:moveTo>
                <a:pt x="258500" y="0"/>
              </a:moveTo>
              <a:lnTo>
                <a:pt x="0" y="1662166"/>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63377" y="1165998"/>
          <a:ext cx="3266009" cy="2567677"/>
        </a:xfrm>
        <a:prstGeom prst="roundRect">
          <a:avLst>
            <a:gd name="adj" fmla="val 10000"/>
          </a:avLst>
        </a:prstGeom>
        <a:solidFill>
          <a:schemeClr val="tx2">
            <a:lumMod val="40000"/>
            <a:lumOff val="60000"/>
            <a:alpha val="9000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0" kern="1200" dirty="0">
              <a:latin typeface="+mj-lt"/>
              <a:cs typeface="Calibri" pitchFamily="34" charset="0"/>
            </a:rPr>
            <a:t>Retained Profits</a:t>
          </a:r>
        </a:p>
        <a:p>
          <a:pPr marL="0" lvl="0" indent="0" algn="l" defTabSz="1066800">
            <a:lnSpc>
              <a:spcPct val="90000"/>
            </a:lnSpc>
            <a:spcBef>
              <a:spcPct val="0"/>
            </a:spcBef>
            <a:spcAft>
              <a:spcPct val="35000"/>
            </a:spcAft>
            <a:buNone/>
          </a:pPr>
          <a:r>
            <a:rPr lang="en-GB" sz="2400" b="0" kern="1200" dirty="0">
              <a:latin typeface="+mj-lt"/>
              <a:cs typeface="Calibri" pitchFamily="34" charset="0"/>
            </a:rPr>
            <a:t>Sale of assets</a:t>
          </a:r>
        </a:p>
        <a:p>
          <a:pPr marL="0" lvl="0" indent="0" algn="l" defTabSz="1066800">
            <a:lnSpc>
              <a:spcPct val="90000"/>
            </a:lnSpc>
            <a:spcBef>
              <a:spcPct val="0"/>
            </a:spcBef>
            <a:spcAft>
              <a:spcPct val="35000"/>
            </a:spcAft>
            <a:buNone/>
          </a:pPr>
          <a:r>
            <a:rPr lang="en-GB" sz="2400" b="0" kern="1200" dirty="0">
              <a:latin typeface="+mj-lt"/>
              <a:cs typeface="Calibri" pitchFamily="34" charset="0"/>
            </a:rPr>
            <a:t>Sale and leaseback</a:t>
          </a:r>
        </a:p>
        <a:p>
          <a:pPr marL="0" lvl="0" indent="0" algn="l" defTabSz="1066800">
            <a:lnSpc>
              <a:spcPct val="90000"/>
            </a:lnSpc>
            <a:spcBef>
              <a:spcPct val="0"/>
            </a:spcBef>
            <a:spcAft>
              <a:spcPct val="35000"/>
            </a:spcAft>
            <a:buNone/>
          </a:pPr>
          <a:r>
            <a:rPr lang="en-GB" sz="2400" b="0" kern="1200" dirty="0">
              <a:latin typeface="+mj-lt"/>
              <a:cs typeface="Calibri" pitchFamily="34" charset="0"/>
            </a:rPr>
            <a:t>Trade credit</a:t>
          </a:r>
        </a:p>
        <a:p>
          <a:pPr marL="0" lvl="0" indent="0" algn="l" defTabSz="1066800">
            <a:lnSpc>
              <a:spcPct val="90000"/>
            </a:lnSpc>
            <a:spcBef>
              <a:spcPct val="0"/>
            </a:spcBef>
            <a:spcAft>
              <a:spcPct val="35000"/>
            </a:spcAft>
            <a:buNone/>
          </a:pPr>
          <a:r>
            <a:rPr lang="en-GB" sz="2400" b="0" kern="1200" dirty="0">
              <a:latin typeface="+mj-lt"/>
              <a:cs typeface="Calibri" pitchFamily="34" charset="0"/>
            </a:rPr>
            <a:t>Depreciation</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dsp:txBody>
      <dsp:txXfrm>
        <a:off x="338582" y="1241203"/>
        <a:ext cx="3115599" cy="24172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64150" y="0"/>
          <a:ext cx="3415939" cy="793674"/>
        </a:xfrm>
        <a:prstGeom prst="roundRect">
          <a:avLst>
            <a:gd name="adj" fmla="val 10000"/>
          </a:avLst>
        </a:prstGeom>
        <a:solidFill>
          <a:schemeClr val="tx2">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solidFill>
                <a:schemeClr val="tx2">
                  <a:lumMod val="40000"/>
                  <a:lumOff val="60000"/>
                </a:schemeClr>
              </a:solidFill>
              <a:latin typeface="Calibri" pitchFamily="34" charset="0"/>
              <a:cs typeface="Calibri" pitchFamily="34" charset="0"/>
            </a:rPr>
            <a:t>External</a:t>
          </a:r>
        </a:p>
      </dsp:txBody>
      <dsp:txXfrm>
        <a:off x="87396" y="23246"/>
        <a:ext cx="3369447" cy="747182"/>
      </dsp:txXfrm>
    </dsp:sp>
    <dsp:sp modelId="{79AB5805-E299-4FD0-B2A8-7B276DD9C9D1}">
      <dsp:nvSpPr>
        <dsp:cNvPr id="0" name=""/>
        <dsp:cNvSpPr/>
      </dsp:nvSpPr>
      <dsp:spPr>
        <a:xfrm>
          <a:off x="144021" y="793674"/>
          <a:ext cx="261722" cy="1758840"/>
        </a:xfrm>
        <a:custGeom>
          <a:avLst/>
          <a:gdLst/>
          <a:ahLst/>
          <a:cxnLst/>
          <a:rect l="0" t="0" r="0" b="0"/>
          <a:pathLst>
            <a:path>
              <a:moveTo>
                <a:pt x="261722" y="0"/>
              </a:moveTo>
              <a:lnTo>
                <a:pt x="0" y="1758840"/>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144021" y="941694"/>
          <a:ext cx="3418779" cy="3221641"/>
        </a:xfrm>
        <a:prstGeom prst="roundRect">
          <a:avLst>
            <a:gd name="adj" fmla="val 10000"/>
          </a:avLst>
        </a:prstGeom>
        <a:solidFill>
          <a:schemeClr val="tx2">
            <a:lumMod val="40000"/>
            <a:lumOff val="60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l" defTabSz="1066800">
            <a:lnSpc>
              <a:spcPct val="90000"/>
            </a:lnSpc>
            <a:spcBef>
              <a:spcPct val="0"/>
            </a:spcBef>
            <a:spcAft>
              <a:spcPct val="35000"/>
            </a:spcAft>
            <a:buNone/>
          </a:pPr>
          <a:r>
            <a:rPr lang="en-GB" sz="2400" b="0" kern="1200" dirty="0">
              <a:latin typeface="+mj-lt"/>
              <a:cs typeface="Calibri" pitchFamily="34" charset="0"/>
            </a:rPr>
            <a:t>Bank Overdraft</a:t>
          </a:r>
        </a:p>
        <a:p>
          <a:pPr marL="0" lvl="0" indent="0" algn="l" defTabSz="1066800">
            <a:lnSpc>
              <a:spcPct val="90000"/>
            </a:lnSpc>
            <a:spcBef>
              <a:spcPct val="0"/>
            </a:spcBef>
            <a:spcAft>
              <a:spcPct val="35000"/>
            </a:spcAft>
            <a:buNone/>
          </a:pPr>
          <a:r>
            <a:rPr lang="en-GB" sz="2400" b="0" kern="1200" dirty="0">
              <a:latin typeface="+mj-lt"/>
              <a:cs typeface="Calibri" pitchFamily="34" charset="0"/>
            </a:rPr>
            <a:t>Loans</a:t>
          </a:r>
        </a:p>
        <a:p>
          <a:pPr marL="0" lvl="0" indent="0" algn="l" defTabSz="1066800">
            <a:lnSpc>
              <a:spcPct val="90000"/>
            </a:lnSpc>
            <a:spcBef>
              <a:spcPct val="0"/>
            </a:spcBef>
            <a:spcAft>
              <a:spcPct val="35000"/>
            </a:spcAft>
            <a:buNone/>
          </a:pPr>
          <a:r>
            <a:rPr lang="en-GB" sz="2400" b="0" kern="1200" dirty="0">
              <a:latin typeface="+mj-lt"/>
              <a:cs typeface="Calibri" pitchFamily="34" charset="0"/>
            </a:rPr>
            <a:t>Bonds</a:t>
          </a:r>
        </a:p>
        <a:p>
          <a:pPr marL="0" lvl="0" indent="0" algn="l" defTabSz="1066800">
            <a:lnSpc>
              <a:spcPct val="90000"/>
            </a:lnSpc>
            <a:spcBef>
              <a:spcPct val="0"/>
            </a:spcBef>
            <a:spcAft>
              <a:spcPct val="35000"/>
            </a:spcAft>
            <a:buNone/>
          </a:pPr>
          <a:r>
            <a:rPr lang="en-GB" sz="2400" b="0" kern="1200" dirty="0">
              <a:latin typeface="+mj-lt"/>
              <a:cs typeface="Calibri" pitchFamily="34" charset="0"/>
            </a:rPr>
            <a:t>Debentures</a:t>
          </a:r>
        </a:p>
        <a:p>
          <a:pPr marL="0" lvl="0" indent="0" algn="l" defTabSz="1066800">
            <a:lnSpc>
              <a:spcPct val="90000"/>
            </a:lnSpc>
            <a:spcBef>
              <a:spcPct val="0"/>
            </a:spcBef>
            <a:spcAft>
              <a:spcPct val="35000"/>
            </a:spcAft>
            <a:buNone/>
          </a:pPr>
          <a:r>
            <a:rPr lang="en-GB" sz="2400" b="0" kern="1200" dirty="0">
              <a:latin typeface="+mj-lt"/>
              <a:cs typeface="Calibri" pitchFamily="34" charset="0"/>
            </a:rPr>
            <a:t>Share Capital</a:t>
          </a:r>
        </a:p>
        <a:p>
          <a:pPr marL="0" lvl="0" indent="0" algn="l" defTabSz="1066800">
            <a:lnSpc>
              <a:spcPct val="90000"/>
            </a:lnSpc>
            <a:spcBef>
              <a:spcPct val="0"/>
            </a:spcBef>
            <a:spcAft>
              <a:spcPct val="35000"/>
            </a:spcAft>
            <a:buNone/>
          </a:pPr>
          <a:r>
            <a:rPr lang="en-GB" sz="2400" b="0" kern="1200" dirty="0">
              <a:latin typeface="+mj-lt"/>
              <a:cs typeface="Calibri" pitchFamily="34" charset="0"/>
            </a:rPr>
            <a:t>Venture Capital</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238380" y="1036053"/>
        <a:ext cx="3230061" cy="303292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23/10/2023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4E9693D-8BDC-3D26-049D-C44DBB0B6D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26BEA5A-CF12-632A-305C-F60336F7A2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3012" name="Slide Number Placeholder 3">
            <a:extLst>
              <a:ext uri="{FF2B5EF4-FFF2-40B4-BE49-F238E27FC236}">
                <a16:creationId xmlns:a16="http://schemas.microsoft.com/office/drawing/2014/main" id="{B79C991C-5998-F540-086A-5856A7328F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BBC442-157B-4311-B747-C173B7F2C78D}" type="slidenum">
              <a:rPr lang="en-GB" altLang="en-US"/>
              <a:pPr/>
              <a:t>20</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0EFEAF7-A74C-EE22-F04A-29B413F9E5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4775857-B701-36B6-C10F-5F0254091E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60420" name="Slide Number Placeholder 3">
            <a:extLst>
              <a:ext uri="{FF2B5EF4-FFF2-40B4-BE49-F238E27FC236}">
                <a16:creationId xmlns:a16="http://schemas.microsoft.com/office/drawing/2014/main" id="{C9895E87-7B5D-98D7-8F1A-67BEC8208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6D7E7CF-00D8-48BF-A2C8-BD15BD3B1ADF}" type="slidenum">
              <a:rPr lang="en-GB" altLang="en-US"/>
              <a:pPr/>
              <a:t>33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23/10/2023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99392"/>
            <a:ext cx="9144000" cy="1152128"/>
          </a:xfrm>
          <a:solidFill>
            <a:schemeClr val="tx2">
              <a:lumMod val="20000"/>
              <a:lumOff val="80000"/>
            </a:schemeClr>
          </a:solidFill>
        </p:spPr>
        <p:txBody>
          <a:bodyPr/>
          <a:lstStyle/>
          <a:p>
            <a:r>
              <a:rPr lang="en-US" dirty="0"/>
              <a:t>Click to edit Master title style</a:t>
            </a:r>
            <a:endParaRPr lang="en-GB" dirty="0"/>
          </a:p>
        </p:txBody>
      </p:sp>
      <p:sp>
        <p:nvSpPr>
          <p:cNvPr id="3" name="Content Placeholder 2"/>
          <p:cNvSpPr>
            <a:spLocks noGrp="1"/>
          </p:cNvSpPr>
          <p:nvPr>
            <p:ph idx="1"/>
          </p:nvPr>
        </p:nvSpPr>
        <p:spPr>
          <a:xfrm>
            <a:off x="0" y="1124744"/>
            <a:ext cx="9144000" cy="4536504"/>
          </a:xfrm>
          <a:solidFill>
            <a:schemeClr val="tx2">
              <a:lumMod val="75000"/>
            </a:schemeClr>
          </a:solidFill>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23/10/2023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23/10/2023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23/10/2023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23/10/2023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23/10/2023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23/10/2023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23/10/2023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23/10/2023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23/10/2023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23/10/2023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23/10/2023</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E3A8A35-5FF9-B73E-F060-7FD6D386294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69FD1761-189C-CD5C-D66C-8FB67A44930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461FB1F-F8C8-18E2-109F-46DD88ECAF5F}"/>
              </a:ext>
            </a:extLst>
          </p:cNvPr>
          <p:cNvSpPr>
            <a:spLocks noGrp="1"/>
          </p:cNvSpPr>
          <p:nvPr>
            <p:ph type="sldNum" sz="quarter" idx="12"/>
          </p:nvPr>
        </p:nvSpPr>
        <p:spPr/>
        <p:txBody>
          <a:bodyPr/>
          <a:lstStyle>
            <a:lvl1pPr>
              <a:defRPr/>
            </a:lvl1pPr>
          </a:lstStyle>
          <a:p>
            <a:pPr>
              <a:defRPr/>
            </a:pPr>
            <a:fld id="{6D16333C-5813-454A-815D-39D372ED0B8A}" type="slidenum">
              <a:rPr lang="en-GB" altLang="en-US"/>
              <a:pPr>
                <a:defRPr/>
              </a:pPr>
              <a:t>‹#›</a:t>
            </a:fld>
            <a:endParaRPr lang="en-GB" altLang="en-US"/>
          </a:p>
        </p:txBody>
      </p:sp>
    </p:spTree>
    <p:extLst>
      <p:ext uri="{BB962C8B-B14F-4D97-AF65-F5344CB8AC3E}">
        <p14:creationId xmlns:p14="http://schemas.microsoft.com/office/powerpoint/2010/main" val="311139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23/10/2023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theguardian.com/environment/bp-oil-spill" TargetMode="External"/><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hyperlink" Target="http://www.theguardian.com/business/oi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is4profit.com/" TargetMode="External"/><Relationship Id="rId2" Type="http://schemas.openxmlformats.org/officeDocument/2006/relationships/hyperlink" Target="http://www.businesslink.gov.uk/" TargetMode="External"/><Relationship Id="rId1" Type="http://schemas.openxmlformats.org/officeDocument/2006/relationships/slideLayout" Target="../slideLayouts/slideLayout2.xml"/><Relationship Id="rId5" Type="http://schemas.openxmlformats.org/officeDocument/2006/relationships/hyperlink" Target="http://www.smallbusiness.co.uk/" TargetMode="External"/><Relationship Id="rId4" Type="http://schemas.openxmlformats.org/officeDocument/2006/relationships/hyperlink" Target="http://www.bizhelp24.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Corporate Finance</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96753"/>
            <a:ext cx="9144000" cy="4536503"/>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endParaRPr kumimoji="1" lang="en-GB" altLang="en-US" sz="2800" b="1" i="1" dirty="0">
              <a:solidFill>
                <a:schemeClr val="tx2">
                  <a:lumMod val="20000"/>
                  <a:lumOff val="80000"/>
                </a:schemeClr>
              </a:solidFill>
              <a:latin typeface="Calibri" panose="020F0502020204030204" pitchFamily="34" charset="0"/>
              <a:cs typeface="Calibri" panose="020F0502020204030204" pitchFamily="34" charset="0"/>
            </a:endParaRPr>
          </a:p>
          <a:p>
            <a:pPr eaLnBrk="1" hangingPunct="1">
              <a:spcBef>
                <a:spcPct val="20000"/>
              </a:spcBef>
              <a:buClrTx/>
              <a:buSzTx/>
              <a:buFontTx/>
              <a:buChar char="•"/>
            </a:pPr>
            <a:r>
              <a:rPr kumimoji="1" lang="en-GB" altLang="en-US" sz="2800" i="1" dirty="0">
                <a:solidFill>
                  <a:schemeClr val="tx2">
                    <a:lumMod val="20000"/>
                    <a:lumOff val="80000"/>
                  </a:schemeClr>
                </a:solidFill>
                <a:latin typeface="+mj-lt"/>
                <a:cs typeface="Calibri" panose="020F0502020204030204" pitchFamily="34" charset="0"/>
              </a:rPr>
              <a:t>Why</a:t>
            </a:r>
            <a:r>
              <a:rPr kumimoji="1" lang="en-GB" altLang="en-US" sz="2800" dirty="0">
                <a:solidFill>
                  <a:schemeClr val="tx2">
                    <a:lumMod val="20000"/>
                    <a:lumOff val="80000"/>
                  </a:schemeClr>
                </a:solidFill>
                <a:latin typeface="+mj-lt"/>
                <a:cs typeface="Calibri" panose="020F0502020204030204" pitchFamily="34" charset="0"/>
              </a:rPr>
              <a:t> do businesses need finance?</a:t>
            </a:r>
          </a:p>
          <a:p>
            <a:pPr eaLnBrk="1" hangingPunct="1">
              <a:spcBef>
                <a:spcPct val="20000"/>
              </a:spcBef>
              <a:buClrTx/>
              <a:buSzTx/>
              <a:buFontTx/>
              <a:buChar char="•"/>
            </a:pPr>
            <a:endParaRPr kumimoji="1" lang="en-GB" altLang="en-US" sz="2800" dirty="0">
              <a:solidFill>
                <a:schemeClr val="tx2">
                  <a:lumMod val="20000"/>
                  <a:lumOff val="80000"/>
                </a:schemeClr>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chemeClr val="tx2">
                    <a:lumMod val="20000"/>
                    <a:lumOff val="80000"/>
                  </a:schemeClr>
                </a:solidFill>
                <a:latin typeface="+mj-lt"/>
                <a:cs typeface="Calibri" panose="020F0502020204030204" pitchFamily="34" charset="0"/>
              </a:rPr>
              <a:t>What </a:t>
            </a:r>
            <a:r>
              <a:rPr kumimoji="1" lang="en-GB" altLang="en-US" sz="2800" dirty="0">
                <a:solidFill>
                  <a:schemeClr val="tx2">
                    <a:lumMod val="20000"/>
                    <a:lumOff val="80000"/>
                  </a:schemeClr>
                </a:solidFill>
                <a:latin typeface="+mj-lt"/>
                <a:cs typeface="Calibri" panose="020F0502020204030204" pitchFamily="34" charset="0"/>
              </a:rPr>
              <a:t>factors affect the choice of finance?</a:t>
            </a:r>
          </a:p>
          <a:p>
            <a:pPr eaLnBrk="1" hangingPunct="1">
              <a:spcBef>
                <a:spcPct val="20000"/>
              </a:spcBef>
              <a:buClrTx/>
              <a:buSzTx/>
              <a:buFontTx/>
              <a:buNone/>
            </a:pPr>
            <a:endParaRPr kumimoji="1" lang="en-GB" altLang="en-US" sz="2800" dirty="0">
              <a:solidFill>
                <a:schemeClr val="tx2">
                  <a:lumMod val="20000"/>
                  <a:lumOff val="80000"/>
                </a:schemeClr>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chemeClr val="tx2">
                    <a:lumMod val="20000"/>
                    <a:lumOff val="80000"/>
                  </a:schemeClr>
                </a:solidFill>
                <a:latin typeface="+mj-lt"/>
                <a:cs typeface="Calibri" panose="020F0502020204030204" pitchFamily="34" charset="0"/>
              </a:rPr>
              <a:t>Where</a:t>
            </a:r>
            <a:r>
              <a:rPr kumimoji="1" lang="en-GB" altLang="en-US" sz="2800" dirty="0">
                <a:solidFill>
                  <a:schemeClr val="tx2">
                    <a:lumMod val="20000"/>
                    <a:lumOff val="80000"/>
                  </a:schemeClr>
                </a:solidFill>
                <a:latin typeface="+mj-lt"/>
                <a:cs typeface="Calibri" panose="020F0502020204030204" pitchFamily="34" charset="0"/>
              </a:rPr>
              <a:t> does the finance come from?</a:t>
            </a:r>
          </a:p>
          <a:p>
            <a:pPr eaLnBrk="1" hangingPunct="1">
              <a:spcBef>
                <a:spcPct val="20000"/>
              </a:spcBef>
              <a:buClrTx/>
              <a:buSzTx/>
              <a:buFontTx/>
              <a:buNone/>
            </a:pPr>
            <a:endParaRPr kumimoji="1" lang="en-GB" altLang="en-US" sz="2800" b="1" dirty="0">
              <a:solidFill>
                <a:schemeClr val="tx1"/>
              </a:solidFill>
              <a:latin typeface="Calibri" panose="020F0502020204030204" pitchFamily="34" charset="0"/>
              <a:cs typeface="Calibri" panose="020F0502020204030204" pitchFamily="34" charset="0"/>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20636" y="1"/>
            <a:ext cx="9164636" cy="1196752"/>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4000" dirty="0">
                <a:solidFill>
                  <a:schemeClr val="tx2">
                    <a:lumMod val="75000"/>
                  </a:schemeClr>
                </a:solidFill>
                <a:cs typeface="Calibri" pitchFamily="34" charset="0"/>
              </a:rPr>
              <a:t>Sources of finance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5">
                                            <p:txEl>
                                              <p:pRg st="1" end="1"/>
                                            </p:txEl>
                                          </p:spTgt>
                                        </p:tgtEl>
                                        <p:attrNameLst>
                                          <p:attrName>style.visibility</p:attrName>
                                        </p:attrNameLst>
                                      </p:cBhvr>
                                      <p:to>
                                        <p:strVal val="visible"/>
                                      </p:to>
                                    </p:set>
                                    <p:anim calcmode="lin" valueType="num">
                                      <p:cBhvr additive="base">
                                        <p:cTn id="7" dur="500" fill="hold"/>
                                        <p:tgtEl>
                                          <p:spTgt spid="512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5125">
                                            <p:txEl>
                                              <p:pRg st="3" end="3"/>
                                            </p:txEl>
                                          </p:spTgt>
                                        </p:tgtEl>
                                        <p:attrNameLst>
                                          <p:attrName>style.visibility</p:attrName>
                                        </p:attrNameLst>
                                      </p:cBhvr>
                                      <p:to>
                                        <p:strVal val="visible"/>
                                      </p:to>
                                    </p:set>
                                    <p:anim calcmode="lin" valueType="num">
                                      <p:cBhvr additive="base">
                                        <p:cTn id="13" dur="500" fill="hold"/>
                                        <p:tgtEl>
                                          <p:spTgt spid="512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5125">
                                            <p:txEl>
                                              <p:pRg st="5" end="5"/>
                                            </p:txEl>
                                          </p:spTgt>
                                        </p:tgtEl>
                                        <p:attrNameLst>
                                          <p:attrName>style.visibility</p:attrName>
                                        </p:attrNameLst>
                                      </p:cBhvr>
                                      <p:to>
                                        <p:strVal val="visible"/>
                                      </p:to>
                                    </p:set>
                                    <p:anim calcmode="lin" valueType="num">
                                      <p:cBhvr additive="base">
                                        <p:cTn id="19" dur="500" fill="hold"/>
                                        <p:tgtEl>
                                          <p:spTgt spid="512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68B85-2EAD-DEBB-BA1B-61BC3C71DFDC}"/>
              </a:ext>
            </a:extLst>
          </p:cNvPr>
          <p:cNvSpPr>
            <a:spLocks noGrp="1" noChangeArrowheads="1"/>
          </p:cNvSpPr>
          <p:nvPr>
            <p:ph type="title"/>
          </p:nvPr>
        </p:nvSpPr>
        <p:spPr>
          <a:xfrm>
            <a:off x="0" y="0"/>
            <a:ext cx="9144000" cy="738813"/>
          </a:xfrm>
          <a:solidFill>
            <a:schemeClr val="tx2">
              <a:lumMod val="20000"/>
              <a:lumOff val="80000"/>
            </a:schemeClr>
          </a:solidFill>
        </p:spPr>
        <p:txBody>
          <a:bodyPr>
            <a:normAutofit/>
          </a:bodyPr>
          <a:lstStyle/>
          <a:p>
            <a:pPr eaLnBrk="1" hangingPunct="1"/>
            <a:r>
              <a:rPr lang="en-GB" altLang="en-US" sz="3200" dirty="0">
                <a:solidFill>
                  <a:schemeClr val="tx2">
                    <a:lumMod val="75000"/>
                  </a:schemeClr>
                </a:solidFill>
                <a:cs typeface="Calibri" panose="020F0502020204030204" pitchFamily="34" charset="0"/>
              </a:rPr>
              <a:t>Why do businesses need finance?</a:t>
            </a:r>
          </a:p>
        </p:txBody>
      </p:sp>
      <p:sp>
        <p:nvSpPr>
          <p:cNvPr id="19460" name="Slide Number Placeholder 1">
            <a:extLst>
              <a:ext uri="{FF2B5EF4-FFF2-40B4-BE49-F238E27FC236}">
                <a16:creationId xmlns:a16="http://schemas.microsoft.com/office/drawing/2014/main" id="{916F872E-658B-ACFA-334E-FC02ACAD9F6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60B00-4C32-4CD2-A84A-7FBF8C036C9E}" type="slidenum">
              <a:rPr lang="en-GB" altLang="en-US">
                <a:solidFill>
                  <a:schemeClr val="bg1"/>
                </a:solidFill>
              </a:rPr>
              <a:pPr/>
              <a:t>3</a:t>
            </a:fld>
            <a:endParaRPr lang="en-GB" altLang="en-US">
              <a:solidFill>
                <a:schemeClr val="bg1"/>
              </a:solidFill>
            </a:endParaRPr>
          </a:p>
        </p:txBody>
      </p:sp>
      <p:sp>
        <p:nvSpPr>
          <p:cNvPr id="3" name="Content Placeholder 2">
            <a:extLst>
              <a:ext uri="{FF2B5EF4-FFF2-40B4-BE49-F238E27FC236}">
                <a16:creationId xmlns:a16="http://schemas.microsoft.com/office/drawing/2014/main" id="{CD663E7D-5A41-6727-67AA-C198B7822AF9}"/>
              </a:ext>
            </a:extLst>
          </p:cNvPr>
          <p:cNvSpPr>
            <a:spLocks noGrp="1"/>
          </p:cNvSpPr>
          <p:nvPr>
            <p:ph idx="1"/>
          </p:nvPr>
        </p:nvSpPr>
        <p:spPr>
          <a:xfrm>
            <a:off x="0" y="708331"/>
            <a:ext cx="9144000" cy="4922435"/>
          </a:xfrm>
        </p:spPr>
        <p:txBody>
          <a:bodyPr/>
          <a:lstStyle/>
          <a:p>
            <a:pPr marL="0" indent="0">
              <a:buNone/>
            </a:pPr>
            <a:endParaRPr lang="en-GB" dirty="0"/>
          </a:p>
          <a:p>
            <a:pPr marL="0" indent="0">
              <a:buNone/>
            </a:pPr>
            <a:endParaRPr lang="en-GB" dirty="0"/>
          </a:p>
          <a:p>
            <a:r>
              <a:rPr lang="en-GB" sz="3600" dirty="0">
                <a:solidFill>
                  <a:schemeClr val="tx2">
                    <a:lumMod val="20000"/>
                    <a:lumOff val="80000"/>
                  </a:schemeClr>
                </a:solidFill>
              </a:rPr>
              <a:t>Business set-up</a:t>
            </a:r>
          </a:p>
          <a:p>
            <a:endParaRPr lang="en-GB" sz="3600" dirty="0">
              <a:solidFill>
                <a:schemeClr val="tx2">
                  <a:lumMod val="20000"/>
                  <a:lumOff val="80000"/>
                </a:schemeClr>
              </a:solidFill>
            </a:endParaRPr>
          </a:p>
          <a:p>
            <a:r>
              <a:rPr lang="en-GB" sz="3600" dirty="0">
                <a:solidFill>
                  <a:schemeClr val="tx2">
                    <a:lumMod val="20000"/>
                    <a:lumOff val="80000"/>
                  </a:schemeClr>
                </a:solidFill>
              </a:rPr>
              <a:t>Working capital management (Day-to-day trading)</a:t>
            </a:r>
          </a:p>
          <a:p>
            <a:endParaRPr lang="en-GB" sz="3600" dirty="0">
              <a:solidFill>
                <a:schemeClr val="tx2">
                  <a:lumMod val="20000"/>
                  <a:lumOff val="80000"/>
                </a:schemeClr>
              </a:solidFill>
            </a:endParaRPr>
          </a:p>
          <a:p>
            <a:r>
              <a:rPr lang="en-GB" sz="3600" dirty="0">
                <a:solidFill>
                  <a:schemeClr val="tx2">
                    <a:lumMod val="20000"/>
                    <a:lumOff val="80000"/>
                  </a:schemeClr>
                </a:solidFill>
              </a:rPr>
              <a:t>Business growth</a:t>
            </a:r>
          </a:p>
        </p:txBody>
      </p:sp>
    </p:spTree>
    <p:extLst>
      <p:ext uri="{BB962C8B-B14F-4D97-AF65-F5344CB8AC3E}">
        <p14:creationId xmlns:p14="http://schemas.microsoft.com/office/powerpoint/2010/main" val="4121706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19EF866-1915-2BAF-D189-E0C9961AF5FD}"/>
              </a:ext>
            </a:extLst>
          </p:cNvPr>
          <p:cNvSpPr>
            <a:spLocks noGrp="1" noChangeArrowheads="1"/>
          </p:cNvSpPr>
          <p:nvPr>
            <p:ph type="title"/>
          </p:nvPr>
        </p:nvSpPr>
        <p:spPr>
          <a:xfrm>
            <a:off x="0" y="0"/>
            <a:ext cx="9144000" cy="1069057"/>
          </a:xfrm>
          <a:solidFill>
            <a:schemeClr val="tx2">
              <a:lumMod val="20000"/>
              <a:lumOff val="80000"/>
            </a:schemeClr>
          </a:solidFill>
        </p:spPr>
        <p:txBody>
          <a:bodyPr>
            <a:noAutofit/>
          </a:bodyPr>
          <a:lstStyle/>
          <a:p>
            <a:pPr eaLnBrk="1" hangingPunct="1"/>
            <a:r>
              <a:rPr lang="en-GB" altLang="en-US" sz="2800" dirty="0">
                <a:solidFill>
                  <a:schemeClr val="tx2">
                    <a:lumMod val="75000"/>
                  </a:schemeClr>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3CCD42DB-5EE3-BEE3-FE4D-F99DBCC4EE2A}"/>
              </a:ext>
            </a:extLst>
          </p:cNvPr>
          <p:cNvSpPr>
            <a:spLocks noGrp="1"/>
          </p:cNvSpPr>
          <p:nvPr>
            <p:ph idx="1"/>
          </p:nvPr>
        </p:nvSpPr>
        <p:spPr>
          <a:xfrm>
            <a:off x="0" y="1069057"/>
            <a:ext cx="9144000" cy="4736207"/>
          </a:xfrm>
        </p:spPr>
        <p:txBody>
          <a:bodyPr rtlCol="0">
            <a:normAutofit/>
          </a:bodyPr>
          <a:lstStyle/>
          <a:p>
            <a:pPr marL="514350" indent="-514350" eaLnBrk="1" fontAlgn="auto" hangingPunct="1">
              <a:spcAft>
                <a:spcPts val="0"/>
              </a:spcAft>
              <a:buFont typeface="Times New Roman" panose="02020603050405020304" pitchFamily="18" charset="0"/>
              <a:buAutoNum type="arabicPeriod"/>
              <a:defRPr/>
            </a:pPr>
            <a:endParaRPr lang="en-GB" altLang="en-US" sz="2600" dirty="0">
              <a:solidFill>
                <a:schemeClr val="tx2">
                  <a:lumMod val="20000"/>
                  <a:lumOff val="80000"/>
                </a:schemeClr>
              </a:solidFill>
              <a:cs typeface="Calibri" panose="020F0502020204030204" pitchFamily="34" charset="0"/>
            </a:endParaRP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Stage of business development</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600" dirty="0">
                <a:solidFill>
                  <a:schemeClr val="tx2">
                    <a:lumMod val="20000"/>
                    <a:lumOff val="80000"/>
                  </a:schemeClr>
                </a:solidFill>
                <a:cs typeface="Calibri" panose="020F0502020204030204" pitchFamily="34" charset="0"/>
              </a:rPr>
              <a:t>Level of gearing and existing interest commitments</a:t>
            </a:r>
          </a:p>
        </p:txBody>
      </p:sp>
      <p:sp>
        <p:nvSpPr>
          <p:cNvPr id="20484" name="Slide Number Placeholder 1">
            <a:extLst>
              <a:ext uri="{FF2B5EF4-FFF2-40B4-BE49-F238E27FC236}">
                <a16:creationId xmlns:a16="http://schemas.microsoft.com/office/drawing/2014/main" id="{DD0E63C2-8CF1-91CC-13CE-0FF6194978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0ED85D-5410-48C5-933E-0F69E38A4F7A}" type="slidenum">
              <a:rPr lang="en-GB" altLang="en-US">
                <a:solidFill>
                  <a:schemeClr val="bg1"/>
                </a:solidFill>
              </a:rPr>
              <a:pPr/>
              <a:t>4</a:t>
            </a:fld>
            <a:endParaRPr lang="en-GB" altLang="en-US">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1916"/>
            <a:ext cx="9144000" cy="1008112"/>
          </a:xfrm>
          <a:solidFill>
            <a:schemeClr val="tx2">
              <a:lumMod val="75000"/>
            </a:schemeClr>
          </a:solidFill>
        </p:spPr>
        <p:txBody>
          <a:bodyPr>
            <a:normAutofit/>
          </a:bodyPr>
          <a:lstStyle/>
          <a:p>
            <a:pPr algn="ctr" eaLnBrk="1" hangingPunct="1"/>
            <a:r>
              <a:rPr lang="en-GB" altLang="en-US" sz="2800" dirty="0">
                <a:solidFill>
                  <a:schemeClr val="tx2">
                    <a:lumMod val="40000"/>
                    <a:lumOff val="60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749599277"/>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5</a:t>
            </a:fld>
            <a:endParaRPr lang="en-GB" altLang="en-US">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1080468"/>
            <a:ext cx="9144000" cy="4724796"/>
          </a:xfrm>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A working capital method of raising finance</a:t>
            </a: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Goods are purchased from suppliers on credit terms.  By delaying payment, the business is able to use the finance for other things in the short-term.</a:t>
            </a: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435496" y="135732"/>
            <a:ext cx="8528992"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6</a:t>
            </a:fld>
            <a:endParaRPr lang="en-GB" altLang="en-US">
              <a:solidFill>
                <a:schemeClr val="bg1"/>
              </a:solidFill>
            </a:endParaRPr>
          </a:p>
        </p:txBody>
      </p:sp>
      <p:sp>
        <p:nvSpPr>
          <p:cNvPr id="3" name="Title 2">
            <a:extLst>
              <a:ext uri="{FF2B5EF4-FFF2-40B4-BE49-F238E27FC236}">
                <a16:creationId xmlns:a16="http://schemas.microsoft.com/office/drawing/2014/main" id="{5CB32F09-E7DE-0D0A-08D2-4258E5FFDCCB}"/>
              </a:ext>
            </a:extLst>
          </p:cNvPr>
          <p:cNvSpPr>
            <a:spLocks noGrp="1"/>
          </p:cNvSpPr>
          <p:nvPr>
            <p:ph type="title"/>
          </p:nvPr>
        </p:nvSpPr>
        <p:spPr/>
        <p:txBody>
          <a:bodyPr/>
          <a:lstStyle/>
          <a:p>
            <a:r>
              <a:rPr lang="en-GB" dirty="0"/>
              <a:t>Trade credit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1080468"/>
            <a:ext cx="9144000" cy="4724796"/>
          </a:xfrm>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Quite often overlooked as a method of finance</a:t>
            </a:r>
          </a:p>
          <a:p>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Similar to trade credit it is directly related to the working capital management and cash flow of the business</a:t>
            </a:r>
          </a:p>
          <a:p>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Simply, depreciation is an amount deducted from profit as an expense, but is not paid out as a monetary value</a:t>
            </a: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435496" y="135732"/>
            <a:ext cx="8528992"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7</a:t>
            </a:fld>
            <a:endParaRPr lang="en-GB" altLang="en-US">
              <a:solidFill>
                <a:schemeClr val="bg1"/>
              </a:solidFill>
            </a:endParaRPr>
          </a:p>
        </p:txBody>
      </p:sp>
      <p:sp>
        <p:nvSpPr>
          <p:cNvPr id="3" name="Title 2">
            <a:extLst>
              <a:ext uri="{FF2B5EF4-FFF2-40B4-BE49-F238E27FC236}">
                <a16:creationId xmlns:a16="http://schemas.microsoft.com/office/drawing/2014/main" id="{5CB32F09-E7DE-0D0A-08D2-4258E5FFDCCB}"/>
              </a:ext>
            </a:extLst>
          </p:cNvPr>
          <p:cNvSpPr>
            <a:spLocks noGrp="1"/>
          </p:cNvSpPr>
          <p:nvPr>
            <p:ph type="title"/>
          </p:nvPr>
        </p:nvSpPr>
        <p:spPr/>
        <p:txBody>
          <a:bodyPr/>
          <a:lstStyle/>
          <a:p>
            <a:r>
              <a:rPr lang="en-GB" dirty="0"/>
              <a:t>Depreciation - 1</a:t>
            </a:r>
          </a:p>
        </p:txBody>
      </p:sp>
    </p:spTree>
    <p:extLst>
      <p:ext uri="{BB962C8B-B14F-4D97-AF65-F5344CB8AC3E}">
        <p14:creationId xmlns:p14="http://schemas.microsoft.com/office/powerpoint/2010/main" val="2595665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850" y="1080468"/>
            <a:ext cx="9144000" cy="4724796"/>
          </a:xfrm>
        </p:spPr>
        <p:txBody>
          <a:bodyPr>
            <a:normAutofit/>
          </a:bodyPr>
          <a:lstStyle/>
          <a:p>
            <a:pPr marL="0" indent="0">
              <a:buNone/>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As an example, consider this simple, small business scenario</a:t>
            </a: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435496" y="135732"/>
            <a:ext cx="8528992"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8</a:t>
            </a:fld>
            <a:endParaRPr lang="en-GB" altLang="en-US">
              <a:solidFill>
                <a:schemeClr val="bg1"/>
              </a:solidFill>
            </a:endParaRPr>
          </a:p>
        </p:txBody>
      </p:sp>
      <p:sp>
        <p:nvSpPr>
          <p:cNvPr id="3" name="Title 2">
            <a:extLst>
              <a:ext uri="{FF2B5EF4-FFF2-40B4-BE49-F238E27FC236}">
                <a16:creationId xmlns:a16="http://schemas.microsoft.com/office/drawing/2014/main" id="{5CB32F09-E7DE-0D0A-08D2-4258E5FFDCCB}"/>
              </a:ext>
            </a:extLst>
          </p:cNvPr>
          <p:cNvSpPr>
            <a:spLocks noGrp="1"/>
          </p:cNvSpPr>
          <p:nvPr>
            <p:ph type="title"/>
          </p:nvPr>
        </p:nvSpPr>
        <p:spPr/>
        <p:txBody>
          <a:bodyPr/>
          <a:lstStyle/>
          <a:p>
            <a:r>
              <a:rPr lang="en-GB" dirty="0"/>
              <a:t>Depreciation - 2</a:t>
            </a:r>
          </a:p>
        </p:txBody>
      </p:sp>
      <p:graphicFrame>
        <p:nvGraphicFramePr>
          <p:cNvPr id="2" name="Table 1">
            <a:extLst>
              <a:ext uri="{FF2B5EF4-FFF2-40B4-BE49-F238E27FC236}">
                <a16:creationId xmlns:a16="http://schemas.microsoft.com/office/drawing/2014/main" id="{E5CB43D5-6FFB-2607-9138-081E699A5AF6}"/>
              </a:ext>
            </a:extLst>
          </p:cNvPr>
          <p:cNvGraphicFramePr>
            <a:graphicFrameLocks noGrp="1"/>
          </p:cNvGraphicFramePr>
          <p:nvPr>
            <p:extLst>
              <p:ext uri="{D42A27DB-BD31-4B8C-83A1-F6EECF244321}">
                <p14:modId xmlns:p14="http://schemas.microsoft.com/office/powerpoint/2010/main" val="1292745355"/>
              </p:ext>
            </p:extLst>
          </p:nvPr>
        </p:nvGraphicFramePr>
        <p:xfrm>
          <a:off x="850" y="1628800"/>
          <a:ext cx="7739502" cy="1112520"/>
        </p:xfrm>
        <a:graphic>
          <a:graphicData uri="http://schemas.openxmlformats.org/drawingml/2006/table">
            <a:tbl>
              <a:tblPr firstRow="1" bandRow="1">
                <a:tableStyleId>{5C22544A-7EE6-4342-B048-85BDC9FD1C3A}</a:tableStyleId>
              </a:tblPr>
              <a:tblGrid>
                <a:gridCol w="1934875">
                  <a:extLst>
                    <a:ext uri="{9D8B030D-6E8A-4147-A177-3AD203B41FA5}">
                      <a16:colId xmlns:a16="http://schemas.microsoft.com/office/drawing/2014/main" val="1286120297"/>
                    </a:ext>
                  </a:extLst>
                </a:gridCol>
                <a:gridCol w="1934875">
                  <a:extLst>
                    <a:ext uri="{9D8B030D-6E8A-4147-A177-3AD203B41FA5}">
                      <a16:colId xmlns:a16="http://schemas.microsoft.com/office/drawing/2014/main" val="4248923439"/>
                    </a:ext>
                  </a:extLst>
                </a:gridCol>
                <a:gridCol w="2573748">
                  <a:extLst>
                    <a:ext uri="{9D8B030D-6E8A-4147-A177-3AD203B41FA5}">
                      <a16:colId xmlns:a16="http://schemas.microsoft.com/office/drawing/2014/main" val="2846159786"/>
                    </a:ext>
                  </a:extLst>
                </a:gridCol>
                <a:gridCol w="1296004">
                  <a:extLst>
                    <a:ext uri="{9D8B030D-6E8A-4147-A177-3AD203B41FA5}">
                      <a16:colId xmlns:a16="http://schemas.microsoft.com/office/drawing/2014/main" val="1110231909"/>
                    </a:ext>
                  </a:extLst>
                </a:gridCol>
              </a:tblGrid>
              <a:tr h="370840">
                <a:tc gridSpan="4">
                  <a:txBody>
                    <a:bodyPr/>
                    <a:lstStyle/>
                    <a:p>
                      <a:pPr algn="ctr"/>
                      <a:r>
                        <a:rPr lang="en-GB" dirty="0"/>
                        <a:t>Opening balance sheet (£)</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89351635"/>
                  </a:ext>
                </a:extLst>
              </a:tr>
              <a:tr h="370840">
                <a:tc gridSpan="2">
                  <a:txBody>
                    <a:bodyPr/>
                    <a:lstStyle/>
                    <a:p>
                      <a:r>
                        <a:rPr lang="en-GB" dirty="0"/>
                        <a:t>Assets</a:t>
                      </a:r>
                    </a:p>
                  </a:txBody>
                  <a:tcPr/>
                </a:tc>
                <a:tc hMerge="1">
                  <a:txBody>
                    <a:bodyPr/>
                    <a:lstStyle/>
                    <a:p>
                      <a:endParaRPr lang="en-GB" dirty="0"/>
                    </a:p>
                  </a:txBody>
                  <a:tcPr/>
                </a:tc>
                <a:tc gridSpan="2">
                  <a:txBody>
                    <a:bodyPr/>
                    <a:lstStyle/>
                    <a:p>
                      <a:r>
                        <a:rPr lang="en-GB" dirty="0"/>
                        <a:t>Funds/liabilities</a:t>
                      </a:r>
                    </a:p>
                  </a:txBody>
                  <a:tcPr/>
                </a:tc>
                <a:tc hMerge="1">
                  <a:txBody>
                    <a:bodyPr/>
                    <a:lstStyle/>
                    <a:p>
                      <a:endParaRPr lang="en-GB" dirty="0"/>
                    </a:p>
                  </a:txBody>
                  <a:tcPr/>
                </a:tc>
                <a:extLst>
                  <a:ext uri="{0D108BD9-81ED-4DB2-BD59-A6C34878D82A}">
                    <a16:rowId xmlns:a16="http://schemas.microsoft.com/office/drawing/2014/main" val="1471414756"/>
                  </a:ext>
                </a:extLst>
              </a:tr>
              <a:tr h="370840">
                <a:tc>
                  <a:txBody>
                    <a:bodyPr/>
                    <a:lstStyle/>
                    <a:p>
                      <a:r>
                        <a:rPr lang="en-GB" dirty="0"/>
                        <a:t>Vehicles</a:t>
                      </a:r>
                    </a:p>
                  </a:txBody>
                  <a:tcPr/>
                </a:tc>
                <a:tc>
                  <a:txBody>
                    <a:bodyPr/>
                    <a:lstStyle/>
                    <a:p>
                      <a:pPr algn="r"/>
                      <a:r>
                        <a:rPr lang="en-GB" dirty="0"/>
                        <a:t>20,000</a:t>
                      </a:r>
                    </a:p>
                  </a:txBody>
                  <a:tcPr/>
                </a:tc>
                <a:tc>
                  <a:txBody>
                    <a:bodyPr/>
                    <a:lstStyle/>
                    <a:p>
                      <a:r>
                        <a:rPr lang="en-GB" dirty="0"/>
                        <a:t>Capital</a:t>
                      </a:r>
                    </a:p>
                  </a:txBody>
                  <a:tcPr/>
                </a:tc>
                <a:tc>
                  <a:txBody>
                    <a:bodyPr/>
                    <a:lstStyle/>
                    <a:p>
                      <a:r>
                        <a:rPr lang="en-GB" dirty="0"/>
                        <a:t>20,000</a:t>
                      </a:r>
                    </a:p>
                  </a:txBody>
                  <a:tcPr/>
                </a:tc>
                <a:extLst>
                  <a:ext uri="{0D108BD9-81ED-4DB2-BD59-A6C34878D82A}">
                    <a16:rowId xmlns:a16="http://schemas.microsoft.com/office/drawing/2014/main" val="1726886340"/>
                  </a:ext>
                </a:extLst>
              </a:tr>
            </a:tbl>
          </a:graphicData>
        </a:graphic>
      </p:graphicFrame>
      <p:graphicFrame>
        <p:nvGraphicFramePr>
          <p:cNvPr id="4" name="Table 3">
            <a:extLst>
              <a:ext uri="{FF2B5EF4-FFF2-40B4-BE49-F238E27FC236}">
                <a16:creationId xmlns:a16="http://schemas.microsoft.com/office/drawing/2014/main" id="{61AB5D1A-B1FB-CA56-4CB7-4CC18DB5875E}"/>
              </a:ext>
            </a:extLst>
          </p:cNvPr>
          <p:cNvGraphicFramePr>
            <a:graphicFrameLocks noGrp="1"/>
          </p:cNvGraphicFramePr>
          <p:nvPr>
            <p:extLst>
              <p:ext uri="{D42A27DB-BD31-4B8C-83A1-F6EECF244321}">
                <p14:modId xmlns:p14="http://schemas.microsoft.com/office/powerpoint/2010/main" val="4254426760"/>
              </p:ext>
            </p:extLst>
          </p:nvPr>
        </p:nvGraphicFramePr>
        <p:xfrm>
          <a:off x="-850" y="2852936"/>
          <a:ext cx="7741203" cy="3337560"/>
        </p:xfrm>
        <a:graphic>
          <a:graphicData uri="http://schemas.openxmlformats.org/drawingml/2006/table">
            <a:tbl>
              <a:tblPr firstRow="1" bandRow="1">
                <a:tableStyleId>{5C22544A-7EE6-4342-B048-85BDC9FD1C3A}</a:tableStyleId>
              </a:tblPr>
              <a:tblGrid>
                <a:gridCol w="2580401">
                  <a:extLst>
                    <a:ext uri="{9D8B030D-6E8A-4147-A177-3AD203B41FA5}">
                      <a16:colId xmlns:a16="http://schemas.microsoft.com/office/drawing/2014/main" val="3941966149"/>
                    </a:ext>
                  </a:extLst>
                </a:gridCol>
                <a:gridCol w="2580401">
                  <a:extLst>
                    <a:ext uri="{9D8B030D-6E8A-4147-A177-3AD203B41FA5}">
                      <a16:colId xmlns:a16="http://schemas.microsoft.com/office/drawing/2014/main" val="1583164063"/>
                    </a:ext>
                  </a:extLst>
                </a:gridCol>
                <a:gridCol w="2580401">
                  <a:extLst>
                    <a:ext uri="{9D8B030D-6E8A-4147-A177-3AD203B41FA5}">
                      <a16:colId xmlns:a16="http://schemas.microsoft.com/office/drawing/2014/main" val="975634888"/>
                    </a:ext>
                  </a:extLst>
                </a:gridCol>
              </a:tblGrid>
              <a:tr h="370840">
                <a:tc gridSpan="3">
                  <a:txBody>
                    <a:bodyPr/>
                    <a:lstStyle/>
                    <a:p>
                      <a:pPr algn="ctr"/>
                      <a:r>
                        <a:rPr lang="en-GB" dirty="0"/>
                        <a:t>Profit and loss account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519478928"/>
                  </a:ext>
                </a:extLst>
              </a:tr>
              <a:tr h="370840">
                <a:tc>
                  <a:txBody>
                    <a:bodyPr/>
                    <a:lstStyle/>
                    <a:p>
                      <a:r>
                        <a:rPr lang="en-GB" dirty="0"/>
                        <a:t>Sales</a:t>
                      </a:r>
                    </a:p>
                  </a:txBody>
                  <a:tcPr/>
                </a:tc>
                <a:tc>
                  <a:txBody>
                    <a:bodyPr/>
                    <a:lstStyle/>
                    <a:p>
                      <a:pPr algn="r"/>
                      <a:endParaRPr lang="en-GB" dirty="0"/>
                    </a:p>
                  </a:txBody>
                  <a:tcPr/>
                </a:tc>
                <a:tc>
                  <a:txBody>
                    <a:bodyPr/>
                    <a:lstStyle/>
                    <a:p>
                      <a:pPr algn="r"/>
                      <a:r>
                        <a:rPr lang="en-GB" dirty="0"/>
                        <a:t>30,000</a:t>
                      </a:r>
                    </a:p>
                  </a:txBody>
                  <a:tcPr/>
                </a:tc>
                <a:extLst>
                  <a:ext uri="{0D108BD9-81ED-4DB2-BD59-A6C34878D82A}">
                    <a16:rowId xmlns:a16="http://schemas.microsoft.com/office/drawing/2014/main" val="1757323919"/>
                  </a:ext>
                </a:extLst>
              </a:tr>
              <a:tr h="370840">
                <a:tc>
                  <a:txBody>
                    <a:bodyPr/>
                    <a:lstStyle/>
                    <a:p>
                      <a:r>
                        <a:rPr lang="en-GB" dirty="0"/>
                        <a:t>Costs:</a:t>
                      </a:r>
                    </a:p>
                  </a:txBody>
                  <a:tcPr/>
                </a:tc>
                <a:tc>
                  <a:txBody>
                    <a:bodyPr/>
                    <a:lstStyle/>
                    <a:p>
                      <a:pPr algn="r"/>
                      <a:endParaRPr lang="en-GB" dirty="0"/>
                    </a:p>
                  </a:txBody>
                  <a:tcPr/>
                </a:tc>
                <a:tc>
                  <a:txBody>
                    <a:bodyPr/>
                    <a:lstStyle/>
                    <a:p>
                      <a:pPr algn="r"/>
                      <a:endParaRPr lang="en-GB"/>
                    </a:p>
                  </a:txBody>
                  <a:tcPr/>
                </a:tc>
                <a:extLst>
                  <a:ext uri="{0D108BD9-81ED-4DB2-BD59-A6C34878D82A}">
                    <a16:rowId xmlns:a16="http://schemas.microsoft.com/office/drawing/2014/main" val="2941729333"/>
                  </a:ext>
                </a:extLst>
              </a:tr>
              <a:tr h="370840">
                <a:tc>
                  <a:txBody>
                    <a:bodyPr/>
                    <a:lstStyle/>
                    <a:p>
                      <a:r>
                        <a:rPr lang="en-GB" dirty="0"/>
                        <a:t>Petrol</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4,000</a:t>
                      </a:r>
                    </a:p>
                  </a:txBody>
                  <a:tcPr/>
                </a:tc>
                <a:tc>
                  <a:txBody>
                    <a:bodyPr/>
                    <a:lstStyle/>
                    <a:p>
                      <a:pPr algn="r"/>
                      <a:endParaRPr lang="en-GB"/>
                    </a:p>
                  </a:txBody>
                  <a:tcPr/>
                </a:tc>
                <a:extLst>
                  <a:ext uri="{0D108BD9-81ED-4DB2-BD59-A6C34878D82A}">
                    <a16:rowId xmlns:a16="http://schemas.microsoft.com/office/drawing/2014/main" val="980780851"/>
                  </a:ext>
                </a:extLst>
              </a:tr>
              <a:tr h="370840">
                <a:tc>
                  <a:txBody>
                    <a:bodyPr/>
                    <a:lstStyle/>
                    <a:p>
                      <a:r>
                        <a:rPr lang="en-GB" dirty="0"/>
                        <a:t>Wages</a:t>
                      </a:r>
                    </a:p>
                  </a:txBody>
                  <a:tcPr/>
                </a:tc>
                <a:tc>
                  <a:txBody>
                    <a:bodyPr/>
                    <a:lstStyle/>
                    <a:p>
                      <a:pPr algn="r"/>
                      <a:r>
                        <a:rPr lang="en-GB" dirty="0"/>
                        <a:t>15,000</a:t>
                      </a:r>
                    </a:p>
                  </a:txBody>
                  <a:tcPr/>
                </a:tc>
                <a:tc>
                  <a:txBody>
                    <a:bodyPr/>
                    <a:lstStyle/>
                    <a:p>
                      <a:pPr algn="r"/>
                      <a:endParaRPr lang="en-GB" dirty="0"/>
                    </a:p>
                  </a:txBody>
                  <a:tcPr/>
                </a:tc>
                <a:extLst>
                  <a:ext uri="{0D108BD9-81ED-4DB2-BD59-A6C34878D82A}">
                    <a16:rowId xmlns:a16="http://schemas.microsoft.com/office/drawing/2014/main" val="3371248039"/>
                  </a:ext>
                </a:extLst>
              </a:tr>
              <a:tr h="370840">
                <a:tc>
                  <a:txBody>
                    <a:bodyPr/>
                    <a:lstStyle/>
                    <a:p>
                      <a:r>
                        <a:rPr lang="en-GB" dirty="0"/>
                        <a:t>Maintenance</a:t>
                      </a:r>
                    </a:p>
                  </a:txBody>
                  <a:tcPr/>
                </a:tc>
                <a:tc>
                  <a:txBody>
                    <a:bodyPr/>
                    <a:lstStyle/>
                    <a:p>
                      <a:pPr algn="r"/>
                      <a:r>
                        <a:rPr lang="en-GB" dirty="0"/>
                        <a:t>3,000</a:t>
                      </a:r>
                    </a:p>
                  </a:txBody>
                  <a:tcPr/>
                </a:tc>
                <a:tc>
                  <a:txBody>
                    <a:bodyPr/>
                    <a:lstStyle/>
                    <a:p>
                      <a:pPr algn="r"/>
                      <a:endParaRPr lang="en-GB"/>
                    </a:p>
                  </a:txBody>
                  <a:tcPr/>
                </a:tc>
                <a:extLst>
                  <a:ext uri="{0D108BD9-81ED-4DB2-BD59-A6C34878D82A}">
                    <a16:rowId xmlns:a16="http://schemas.microsoft.com/office/drawing/2014/main" val="2723416547"/>
                  </a:ext>
                </a:extLst>
              </a:tr>
              <a:tr h="370840">
                <a:tc>
                  <a:txBody>
                    <a:bodyPr/>
                    <a:lstStyle/>
                    <a:p>
                      <a:r>
                        <a:rPr lang="en-GB" dirty="0"/>
                        <a:t>Depreciation</a:t>
                      </a:r>
                    </a:p>
                  </a:txBody>
                  <a:tcPr/>
                </a:tc>
                <a:tc>
                  <a:txBody>
                    <a:bodyPr/>
                    <a:lstStyle/>
                    <a:p>
                      <a:pPr algn="r"/>
                      <a:r>
                        <a:rPr lang="en-GB" dirty="0"/>
                        <a:t>5,000</a:t>
                      </a:r>
                    </a:p>
                  </a:txBody>
                  <a:tcPr/>
                </a:tc>
                <a:tc>
                  <a:txBody>
                    <a:bodyPr/>
                    <a:lstStyle/>
                    <a:p>
                      <a:pPr algn="r"/>
                      <a:endParaRPr lang="en-GB"/>
                    </a:p>
                  </a:txBody>
                  <a:tcPr/>
                </a:tc>
                <a:extLst>
                  <a:ext uri="{0D108BD9-81ED-4DB2-BD59-A6C34878D82A}">
                    <a16:rowId xmlns:a16="http://schemas.microsoft.com/office/drawing/2014/main" val="2086986450"/>
                  </a:ext>
                </a:extLst>
              </a:tr>
              <a:tr h="370840">
                <a:tc>
                  <a:txBody>
                    <a:bodyPr/>
                    <a:lstStyle/>
                    <a:p>
                      <a:r>
                        <a:rPr lang="en-GB" dirty="0"/>
                        <a:t>Total cost</a:t>
                      </a:r>
                    </a:p>
                  </a:txBody>
                  <a:tcPr/>
                </a:tc>
                <a:tc>
                  <a:txBody>
                    <a:bodyPr/>
                    <a:lstStyle/>
                    <a:p>
                      <a:pPr algn="r"/>
                      <a:endParaRPr lang="en-GB" dirty="0"/>
                    </a:p>
                  </a:txBody>
                  <a:tcPr/>
                </a:tc>
                <a:tc>
                  <a:txBody>
                    <a:bodyPr/>
                    <a:lstStyle/>
                    <a:p>
                      <a:pPr algn="r"/>
                      <a:r>
                        <a:rPr lang="en-GB" u="sng" dirty="0"/>
                        <a:t>27,000</a:t>
                      </a:r>
                    </a:p>
                  </a:txBody>
                  <a:tcPr/>
                </a:tc>
                <a:extLst>
                  <a:ext uri="{0D108BD9-81ED-4DB2-BD59-A6C34878D82A}">
                    <a16:rowId xmlns:a16="http://schemas.microsoft.com/office/drawing/2014/main" val="3280233439"/>
                  </a:ext>
                </a:extLst>
              </a:tr>
              <a:tr h="370840">
                <a:tc>
                  <a:txBody>
                    <a:bodyPr/>
                    <a:lstStyle/>
                    <a:p>
                      <a:r>
                        <a:rPr lang="en-GB" dirty="0"/>
                        <a:t>Profit</a:t>
                      </a:r>
                    </a:p>
                  </a:txBody>
                  <a:tcPr/>
                </a:tc>
                <a:tc>
                  <a:txBody>
                    <a:bodyPr/>
                    <a:lstStyle/>
                    <a:p>
                      <a:pPr algn="r"/>
                      <a:endParaRPr lang="en-GB"/>
                    </a:p>
                  </a:txBody>
                  <a:tcPr/>
                </a:tc>
                <a:tc>
                  <a:txBody>
                    <a:bodyPr/>
                    <a:lstStyle/>
                    <a:p>
                      <a:pPr algn="r"/>
                      <a:r>
                        <a:rPr lang="en-GB" dirty="0"/>
                        <a:t>3,000</a:t>
                      </a:r>
                    </a:p>
                  </a:txBody>
                  <a:tcPr/>
                </a:tc>
                <a:extLst>
                  <a:ext uri="{0D108BD9-81ED-4DB2-BD59-A6C34878D82A}">
                    <a16:rowId xmlns:a16="http://schemas.microsoft.com/office/drawing/2014/main" val="466034601"/>
                  </a:ext>
                </a:extLst>
              </a:tr>
            </a:tbl>
          </a:graphicData>
        </a:graphic>
      </p:graphicFrame>
    </p:spTree>
    <p:extLst>
      <p:ext uri="{BB962C8B-B14F-4D97-AF65-F5344CB8AC3E}">
        <p14:creationId xmlns:p14="http://schemas.microsoft.com/office/powerpoint/2010/main" val="1543982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14725" y="1052736"/>
            <a:ext cx="9144000" cy="4724796"/>
          </a:xfrm>
        </p:spPr>
        <p:txBody>
          <a:bodyPr>
            <a:normAutofit fontScale="92500" lnSpcReduction="10000"/>
          </a:bodyPr>
          <a:lstStyle/>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Therefore, the firm has collected £8,000 in cash, but only records a profit of £3,000 – the difference is the depreciation</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This £5,000 stays within the business, as it is not </a:t>
            </a:r>
            <a:r>
              <a:rPr lang="en-GB" altLang="en-US" sz="2800" dirty="0" err="1">
                <a:solidFill>
                  <a:schemeClr val="tx2">
                    <a:lumMod val="20000"/>
                    <a:lumOff val="80000"/>
                  </a:schemeClr>
                </a:solidFill>
                <a:latin typeface="Calibri" panose="020F0502020204030204" pitchFamily="34" charset="0"/>
                <a:cs typeface="Calibri" panose="020F0502020204030204" pitchFamily="34" charset="0"/>
              </a:rPr>
              <a:t>poaid</a:t>
            </a: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out to anyone.</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We can say that operating cash flow = operating profit + depreciation</a:t>
            </a: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435496" y="135732"/>
            <a:ext cx="8528992"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9</a:t>
            </a:fld>
            <a:endParaRPr lang="en-GB" altLang="en-US">
              <a:solidFill>
                <a:schemeClr val="bg1"/>
              </a:solidFill>
            </a:endParaRPr>
          </a:p>
        </p:txBody>
      </p:sp>
      <p:sp>
        <p:nvSpPr>
          <p:cNvPr id="3" name="Title 2">
            <a:extLst>
              <a:ext uri="{FF2B5EF4-FFF2-40B4-BE49-F238E27FC236}">
                <a16:creationId xmlns:a16="http://schemas.microsoft.com/office/drawing/2014/main" id="{5CB32F09-E7DE-0D0A-08D2-4258E5FFDCCB}"/>
              </a:ext>
            </a:extLst>
          </p:cNvPr>
          <p:cNvSpPr>
            <a:spLocks noGrp="1"/>
          </p:cNvSpPr>
          <p:nvPr>
            <p:ph type="title"/>
          </p:nvPr>
        </p:nvSpPr>
        <p:spPr/>
        <p:txBody>
          <a:bodyPr/>
          <a:lstStyle/>
          <a:p>
            <a:r>
              <a:rPr lang="en-GB" dirty="0"/>
              <a:t>Depreciation - 3</a:t>
            </a:r>
          </a:p>
        </p:txBody>
      </p:sp>
      <p:graphicFrame>
        <p:nvGraphicFramePr>
          <p:cNvPr id="5" name="Table 4">
            <a:extLst>
              <a:ext uri="{FF2B5EF4-FFF2-40B4-BE49-F238E27FC236}">
                <a16:creationId xmlns:a16="http://schemas.microsoft.com/office/drawing/2014/main" id="{7DDB53CC-F6D9-AEA0-ED67-BABBE0448021}"/>
              </a:ext>
            </a:extLst>
          </p:cNvPr>
          <p:cNvGraphicFramePr>
            <a:graphicFrameLocks noGrp="1"/>
          </p:cNvGraphicFramePr>
          <p:nvPr>
            <p:extLst>
              <p:ext uri="{D42A27DB-BD31-4B8C-83A1-F6EECF244321}">
                <p14:modId xmlns:p14="http://schemas.microsoft.com/office/powerpoint/2010/main" val="1776296640"/>
              </p:ext>
            </p:extLst>
          </p:nvPr>
        </p:nvGraphicFramePr>
        <p:xfrm>
          <a:off x="0" y="1225382"/>
          <a:ext cx="6202653" cy="1854200"/>
        </p:xfrm>
        <a:graphic>
          <a:graphicData uri="http://schemas.openxmlformats.org/drawingml/2006/table">
            <a:tbl>
              <a:tblPr firstRow="1" bandRow="1">
                <a:tableStyleId>{5C22544A-7EE6-4342-B048-85BDC9FD1C3A}</a:tableStyleId>
              </a:tblPr>
              <a:tblGrid>
                <a:gridCol w="1550663">
                  <a:extLst>
                    <a:ext uri="{9D8B030D-6E8A-4147-A177-3AD203B41FA5}">
                      <a16:colId xmlns:a16="http://schemas.microsoft.com/office/drawing/2014/main" val="1286120297"/>
                    </a:ext>
                  </a:extLst>
                </a:gridCol>
                <a:gridCol w="1550663">
                  <a:extLst>
                    <a:ext uri="{9D8B030D-6E8A-4147-A177-3AD203B41FA5}">
                      <a16:colId xmlns:a16="http://schemas.microsoft.com/office/drawing/2014/main" val="4248923439"/>
                    </a:ext>
                  </a:extLst>
                </a:gridCol>
                <a:gridCol w="2062673">
                  <a:extLst>
                    <a:ext uri="{9D8B030D-6E8A-4147-A177-3AD203B41FA5}">
                      <a16:colId xmlns:a16="http://schemas.microsoft.com/office/drawing/2014/main" val="2846159786"/>
                    </a:ext>
                  </a:extLst>
                </a:gridCol>
                <a:gridCol w="1038654">
                  <a:extLst>
                    <a:ext uri="{9D8B030D-6E8A-4147-A177-3AD203B41FA5}">
                      <a16:colId xmlns:a16="http://schemas.microsoft.com/office/drawing/2014/main" val="1110231909"/>
                    </a:ext>
                  </a:extLst>
                </a:gridCol>
              </a:tblGrid>
              <a:tr h="370840">
                <a:tc gridSpan="4">
                  <a:txBody>
                    <a:bodyPr/>
                    <a:lstStyle/>
                    <a:p>
                      <a:pPr algn="ctr"/>
                      <a:r>
                        <a:rPr lang="en-GB" dirty="0"/>
                        <a:t>Closing balance sheet</a:t>
                      </a:r>
                    </a:p>
                  </a:txBody>
                  <a:tcPr/>
                </a:tc>
                <a:tc hMerge="1">
                  <a:txBody>
                    <a:bodyPr/>
                    <a:lstStyle/>
                    <a:p>
                      <a:endParaRPr lang="en-GB"/>
                    </a:p>
                  </a:txBody>
                  <a:tcPr/>
                </a:tc>
                <a:tc hMerge="1">
                  <a:txBody>
                    <a:bodyPr/>
                    <a:lstStyle/>
                    <a:p>
                      <a:endParaRPr lang="en-GB" dirty="0"/>
                    </a:p>
                  </a:txBody>
                  <a:tcPr/>
                </a:tc>
                <a:tc hMerge="1">
                  <a:txBody>
                    <a:bodyPr/>
                    <a:lstStyle/>
                    <a:p>
                      <a:endParaRPr lang="en-GB"/>
                    </a:p>
                  </a:txBody>
                  <a:tcPr/>
                </a:tc>
                <a:extLst>
                  <a:ext uri="{0D108BD9-81ED-4DB2-BD59-A6C34878D82A}">
                    <a16:rowId xmlns:a16="http://schemas.microsoft.com/office/drawing/2014/main" val="89351635"/>
                  </a:ext>
                </a:extLst>
              </a:tr>
              <a:tr h="370840">
                <a:tc gridSpan="2">
                  <a:txBody>
                    <a:bodyPr/>
                    <a:lstStyle/>
                    <a:p>
                      <a:r>
                        <a:rPr lang="en-GB" dirty="0"/>
                        <a:t>Assets</a:t>
                      </a:r>
                    </a:p>
                  </a:txBody>
                  <a:tcPr/>
                </a:tc>
                <a:tc hMerge="1">
                  <a:txBody>
                    <a:bodyPr/>
                    <a:lstStyle/>
                    <a:p>
                      <a:endParaRPr lang="en-GB" dirty="0"/>
                    </a:p>
                  </a:txBody>
                  <a:tcPr/>
                </a:tc>
                <a:tc gridSpan="2">
                  <a:txBody>
                    <a:bodyPr/>
                    <a:lstStyle/>
                    <a:p>
                      <a:r>
                        <a:rPr lang="en-GB" dirty="0"/>
                        <a:t>Funds/liabilities</a:t>
                      </a:r>
                    </a:p>
                  </a:txBody>
                  <a:tcPr/>
                </a:tc>
                <a:tc hMerge="1">
                  <a:txBody>
                    <a:bodyPr/>
                    <a:lstStyle/>
                    <a:p>
                      <a:endParaRPr lang="en-GB" dirty="0"/>
                    </a:p>
                  </a:txBody>
                  <a:tcPr/>
                </a:tc>
                <a:extLst>
                  <a:ext uri="{0D108BD9-81ED-4DB2-BD59-A6C34878D82A}">
                    <a16:rowId xmlns:a16="http://schemas.microsoft.com/office/drawing/2014/main" val="1471414756"/>
                  </a:ext>
                </a:extLst>
              </a:tr>
              <a:tr h="370840">
                <a:tc>
                  <a:txBody>
                    <a:bodyPr/>
                    <a:lstStyle/>
                    <a:p>
                      <a:r>
                        <a:rPr lang="en-GB" dirty="0"/>
                        <a:t>Vehicles</a:t>
                      </a:r>
                    </a:p>
                  </a:txBody>
                  <a:tcPr/>
                </a:tc>
                <a:tc>
                  <a:txBody>
                    <a:bodyPr/>
                    <a:lstStyle/>
                    <a:p>
                      <a:pPr algn="r"/>
                      <a:r>
                        <a:rPr lang="en-GB" dirty="0"/>
                        <a:t>15,000</a:t>
                      </a:r>
                    </a:p>
                  </a:txBody>
                  <a:tcPr/>
                </a:tc>
                <a:tc>
                  <a:txBody>
                    <a:bodyPr/>
                    <a:lstStyle/>
                    <a:p>
                      <a:r>
                        <a:rPr lang="en-GB" dirty="0"/>
                        <a:t>Capital</a:t>
                      </a:r>
                    </a:p>
                  </a:txBody>
                  <a:tcPr/>
                </a:tc>
                <a:tc>
                  <a:txBody>
                    <a:bodyPr/>
                    <a:lstStyle/>
                    <a:p>
                      <a:pPr algn="r"/>
                      <a:r>
                        <a:rPr lang="en-GB" dirty="0"/>
                        <a:t>20,000</a:t>
                      </a:r>
                    </a:p>
                  </a:txBody>
                  <a:tcPr/>
                </a:tc>
                <a:extLst>
                  <a:ext uri="{0D108BD9-81ED-4DB2-BD59-A6C34878D82A}">
                    <a16:rowId xmlns:a16="http://schemas.microsoft.com/office/drawing/2014/main" val="1726886340"/>
                  </a:ext>
                </a:extLst>
              </a:tr>
              <a:tr h="370840">
                <a:tc>
                  <a:txBody>
                    <a:bodyPr/>
                    <a:lstStyle/>
                    <a:p>
                      <a:r>
                        <a:rPr lang="en-GB" dirty="0"/>
                        <a:t>Cash</a:t>
                      </a:r>
                    </a:p>
                  </a:txBody>
                  <a:tcPr/>
                </a:tc>
                <a:tc>
                  <a:txBody>
                    <a:bodyPr/>
                    <a:lstStyle/>
                    <a:p>
                      <a:pPr algn="r"/>
                      <a:r>
                        <a:rPr lang="en-GB" u="sng" dirty="0"/>
                        <a:t>8,000</a:t>
                      </a:r>
                    </a:p>
                  </a:txBody>
                  <a:tcPr/>
                </a:tc>
                <a:tc>
                  <a:txBody>
                    <a:bodyPr/>
                    <a:lstStyle/>
                    <a:p>
                      <a:r>
                        <a:rPr lang="en-GB" dirty="0"/>
                        <a:t>Profit</a:t>
                      </a:r>
                    </a:p>
                  </a:txBody>
                  <a:tcPr/>
                </a:tc>
                <a:tc>
                  <a:txBody>
                    <a:bodyPr/>
                    <a:lstStyle/>
                    <a:p>
                      <a:pPr algn="r"/>
                      <a:r>
                        <a:rPr lang="en-GB" u="sng" dirty="0"/>
                        <a:t>3,000</a:t>
                      </a:r>
                    </a:p>
                  </a:txBody>
                  <a:tcPr/>
                </a:tc>
                <a:extLst>
                  <a:ext uri="{0D108BD9-81ED-4DB2-BD59-A6C34878D82A}">
                    <a16:rowId xmlns:a16="http://schemas.microsoft.com/office/drawing/2014/main" val="1560356056"/>
                  </a:ext>
                </a:extLst>
              </a:tr>
              <a:tr h="370840">
                <a:tc>
                  <a:txBody>
                    <a:bodyPr/>
                    <a:lstStyle/>
                    <a:p>
                      <a:endParaRPr lang="en-GB" dirty="0"/>
                    </a:p>
                  </a:txBody>
                  <a:tcPr/>
                </a:tc>
                <a:tc>
                  <a:txBody>
                    <a:bodyPr/>
                    <a:lstStyle/>
                    <a:p>
                      <a:pPr algn="r"/>
                      <a:r>
                        <a:rPr lang="en-GB" dirty="0"/>
                        <a:t>23,000</a:t>
                      </a:r>
                    </a:p>
                  </a:txBody>
                  <a:tcPr/>
                </a:tc>
                <a:tc>
                  <a:txBody>
                    <a:bodyPr/>
                    <a:lstStyle/>
                    <a:p>
                      <a:endParaRPr lang="en-GB" dirty="0"/>
                    </a:p>
                  </a:txBody>
                  <a:tcPr/>
                </a:tc>
                <a:tc>
                  <a:txBody>
                    <a:bodyPr/>
                    <a:lstStyle/>
                    <a:p>
                      <a:pPr algn="r"/>
                      <a:r>
                        <a:rPr lang="en-GB" dirty="0"/>
                        <a:t>23,000</a:t>
                      </a:r>
                    </a:p>
                  </a:txBody>
                  <a:tcPr/>
                </a:tc>
                <a:extLst>
                  <a:ext uri="{0D108BD9-81ED-4DB2-BD59-A6C34878D82A}">
                    <a16:rowId xmlns:a16="http://schemas.microsoft.com/office/drawing/2014/main" val="3521168858"/>
                  </a:ext>
                </a:extLst>
              </a:tr>
            </a:tbl>
          </a:graphicData>
        </a:graphic>
      </p:graphicFrame>
    </p:spTree>
    <p:extLst>
      <p:ext uri="{BB962C8B-B14F-4D97-AF65-F5344CB8AC3E}">
        <p14:creationId xmlns:p14="http://schemas.microsoft.com/office/powerpoint/2010/main" val="2417083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14725" y="1052736"/>
            <a:ext cx="9144000" cy="4724796"/>
          </a:xfrm>
        </p:spPr>
        <p:txBody>
          <a:bodyPr>
            <a:normAutofit/>
          </a:bodyPr>
          <a:lstStyle/>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An interesting aspect of the depreciation effect is that certain types of businesses can record serious trading losses without suffering from cash shortages.</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These are companies where depreciation forms a significant share of total cost, such as in transportation and  utility firms</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So long as the losses are less than the depreciation charged in the accounts, operations will remain cash positive</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In this way we can say that depreciation is an internal source of finance</a:t>
            </a: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435496" y="135732"/>
            <a:ext cx="8528992"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10</a:t>
            </a:fld>
            <a:endParaRPr lang="en-GB" altLang="en-US">
              <a:solidFill>
                <a:schemeClr val="bg1"/>
              </a:solidFill>
            </a:endParaRPr>
          </a:p>
        </p:txBody>
      </p:sp>
      <p:sp>
        <p:nvSpPr>
          <p:cNvPr id="3" name="Title 2">
            <a:extLst>
              <a:ext uri="{FF2B5EF4-FFF2-40B4-BE49-F238E27FC236}">
                <a16:creationId xmlns:a16="http://schemas.microsoft.com/office/drawing/2014/main" id="{5CB32F09-E7DE-0D0A-08D2-4258E5FFDCCB}"/>
              </a:ext>
            </a:extLst>
          </p:cNvPr>
          <p:cNvSpPr>
            <a:spLocks noGrp="1"/>
          </p:cNvSpPr>
          <p:nvPr>
            <p:ph type="title"/>
          </p:nvPr>
        </p:nvSpPr>
        <p:spPr/>
        <p:txBody>
          <a:bodyPr/>
          <a:lstStyle/>
          <a:p>
            <a:r>
              <a:rPr lang="en-GB" dirty="0"/>
              <a:t>Depreciation - 4</a:t>
            </a:r>
          </a:p>
        </p:txBody>
      </p:sp>
    </p:spTree>
    <p:extLst>
      <p:ext uri="{BB962C8B-B14F-4D97-AF65-F5344CB8AC3E}">
        <p14:creationId xmlns:p14="http://schemas.microsoft.com/office/powerpoint/2010/main" val="449607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0D4EB561-9B75-2437-1267-9FB54B2FA97D}"/>
              </a:ext>
            </a:extLst>
          </p:cNvPr>
          <p:cNvSpPr>
            <a:spLocks noGrp="1" noChangeArrowheads="1"/>
          </p:cNvSpPr>
          <p:nvPr>
            <p:ph type="title"/>
          </p:nvPr>
        </p:nvSpPr>
        <p:spPr>
          <a:xfrm>
            <a:off x="-117" y="0"/>
            <a:ext cx="9144000" cy="1143000"/>
          </a:xfrm>
          <a:solidFill>
            <a:schemeClr val="tx2">
              <a:lumMod val="20000"/>
              <a:lumOff val="80000"/>
            </a:schemeClr>
          </a:solidFill>
        </p:spPr>
        <p:txBody>
          <a:bodyPr/>
          <a:lstStyle/>
          <a:p>
            <a:pPr algn="ctr" eaLnBrk="1" hangingPunct="1"/>
            <a:r>
              <a:rPr lang="en-GB" altLang="en-US" sz="3600" dirty="0">
                <a:solidFill>
                  <a:schemeClr val="tx2">
                    <a:lumMod val="75000"/>
                  </a:schemeClr>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24168D03-1A8C-AD30-DD3E-8A2528BBF8A5}"/>
              </a:ext>
            </a:extLst>
          </p:cNvPr>
          <p:cNvGraphicFramePr>
            <a:graphicFrameLocks noGrp="1"/>
          </p:cNvGraphicFramePr>
          <p:nvPr>
            <p:ph sz="half" idx="2"/>
            <p:extLst>
              <p:ext uri="{D42A27DB-BD31-4B8C-83A1-F6EECF244321}">
                <p14:modId xmlns:p14="http://schemas.microsoft.com/office/powerpoint/2010/main" val="157968899"/>
              </p:ext>
            </p:extLst>
          </p:nvPr>
        </p:nvGraphicFramePr>
        <p:xfrm>
          <a:off x="323528" y="1365642"/>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CCE385F0-40C3-4122-80A3-17004F871636}"/>
              </a:ext>
            </a:extLst>
          </p:cNvPr>
          <p:cNvGraphicFramePr>
            <a:graphicFrameLocks noGrp="1"/>
          </p:cNvGraphicFramePr>
          <p:nvPr>
            <p:ph sz="quarter" idx="4"/>
            <p:extLst>
              <p:ext uri="{D42A27DB-BD31-4B8C-83A1-F6EECF244321}">
                <p14:modId xmlns:p14="http://schemas.microsoft.com/office/powerpoint/2010/main" val="3091050903"/>
              </p:ext>
            </p:extLst>
          </p:nvPr>
        </p:nvGraphicFramePr>
        <p:xfrm>
          <a:off x="4571883" y="1339004"/>
          <a:ext cx="4103439" cy="45811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605" name="Slide Number Placeholder 1">
            <a:extLst>
              <a:ext uri="{FF2B5EF4-FFF2-40B4-BE49-F238E27FC236}">
                <a16:creationId xmlns:a16="http://schemas.microsoft.com/office/drawing/2014/main" id="{82C28C99-2B9A-C5AF-DF22-B5234CFEAE0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5851A79-8E36-48B6-AA39-3B1F95BA854B}" type="slidenum">
              <a:rPr lang="en-GB" altLang="en-US">
                <a:solidFill>
                  <a:schemeClr val="bg1"/>
                </a:solidFill>
              </a:rPr>
              <a:pPr/>
              <a:t>11</a:t>
            </a:fld>
            <a:endParaRPr lang="en-GB" altLang="en-US">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E68102B-C814-DFBE-EC86-CE446DFCB251}"/>
              </a:ext>
            </a:extLst>
          </p:cNvPr>
          <p:cNvSpPr>
            <a:spLocks noGrp="1" noChangeArrowheads="1"/>
          </p:cNvSpPr>
          <p:nvPr>
            <p:ph type="title"/>
          </p:nvPr>
        </p:nvSpPr>
        <p:spPr>
          <a:xfrm>
            <a:off x="0" y="0"/>
            <a:ext cx="9144000" cy="980728"/>
          </a:xfrm>
          <a:solidFill>
            <a:schemeClr val="tx2">
              <a:lumMod val="20000"/>
              <a:lumOff val="80000"/>
            </a:schemeClr>
          </a:solidFill>
        </p:spPr>
        <p:txBody>
          <a:bodyPr/>
          <a:lstStyle/>
          <a:p>
            <a:pPr algn="ctr" eaLnBrk="1" hangingPunct="1"/>
            <a:r>
              <a:rPr lang="en-GB" altLang="en-US" dirty="0">
                <a:solidFill>
                  <a:schemeClr val="tx2">
                    <a:lumMod val="75000"/>
                  </a:schemeClr>
                </a:solidFill>
                <a:cs typeface="Calibri" panose="020F0502020204030204" pitchFamily="34" charset="0"/>
              </a:rPr>
              <a:t>Retained profits</a:t>
            </a:r>
          </a:p>
        </p:txBody>
      </p:sp>
      <p:sp>
        <p:nvSpPr>
          <p:cNvPr id="26627" name="Rectangle 4">
            <a:extLst>
              <a:ext uri="{FF2B5EF4-FFF2-40B4-BE49-F238E27FC236}">
                <a16:creationId xmlns:a16="http://schemas.microsoft.com/office/drawing/2014/main" id="{A1846C70-C076-A853-0903-F8DF87DFB24F}"/>
              </a:ext>
            </a:extLst>
          </p:cNvPr>
          <p:cNvSpPr>
            <a:spLocks noChangeArrowheads="1"/>
          </p:cNvSpPr>
          <p:nvPr/>
        </p:nvSpPr>
        <p:spPr bwMode="auto">
          <a:xfrm>
            <a:off x="4283968" y="1052736"/>
            <a:ext cx="4860031" cy="4616648"/>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100" dirty="0">
                <a:solidFill>
                  <a:schemeClr val="tx2">
                    <a:lumMod val="20000"/>
                    <a:lumOff val="80000"/>
                  </a:schemeClr>
                </a:solidFill>
                <a:latin typeface="Arial" panose="020B0604020202020204" pitchFamily="34" charset="0"/>
                <a:cs typeface="Arial" panose="020B0604020202020204" pitchFamily="34" charset="0"/>
              </a:rPr>
              <a:t>Retained profit is the profit kept in the company rather than paid out to shareholders as a dividend.  Retained profit is widely regarded as the most important long-term source of finance for a business.</a:t>
            </a:r>
          </a:p>
          <a:p>
            <a:pPr marL="342900" indent="-342900" eaLnBrk="1" hangingPunct="1">
              <a:buFont typeface="Arial" panose="020B0604020202020204" pitchFamily="34" charset="0"/>
              <a:buChar char="•"/>
            </a:pPr>
            <a:r>
              <a:rPr lang="en-GB" altLang="en-US" sz="2100" dirty="0">
                <a:solidFill>
                  <a:schemeClr val="tx2">
                    <a:lumMod val="20000"/>
                    <a:lumOff val="80000"/>
                  </a:schemeClr>
                </a:solidFill>
                <a:latin typeface="Arial" panose="020B0604020202020204" pitchFamily="34" charset="0"/>
                <a:cs typeface="Arial" panose="020B0604020202020204" pitchFamily="34" charset="0"/>
              </a:rPr>
              <a:t>It involves a decision by the directors of how much dividend to pay out to shareholders and how much to retain for the future growth of the business</a:t>
            </a:r>
          </a:p>
          <a:p>
            <a:pPr marL="342900" indent="-342900" eaLnBrk="1" hangingPunct="1">
              <a:buFont typeface="Arial" panose="020B0604020202020204" pitchFamily="34" charset="0"/>
              <a:buChar char="•"/>
            </a:pPr>
            <a:r>
              <a:rPr lang="en-GB" altLang="en-US" sz="2100" dirty="0">
                <a:solidFill>
                  <a:schemeClr val="tx2">
                    <a:lumMod val="20000"/>
                    <a:lumOff val="80000"/>
                  </a:schemeClr>
                </a:solidFill>
                <a:latin typeface="Arial" panose="020B0604020202020204" pitchFamily="34" charset="0"/>
                <a:cs typeface="Arial" panose="020B0604020202020204" pitchFamily="34" charset="0"/>
              </a:rPr>
              <a:t>The directors are not obliged to pay any dividend</a:t>
            </a:r>
          </a:p>
        </p:txBody>
      </p:sp>
      <p:pic>
        <p:nvPicPr>
          <p:cNvPr id="26628" name="Picture 5" descr="retained_profit.gif">
            <a:extLst>
              <a:ext uri="{FF2B5EF4-FFF2-40B4-BE49-F238E27FC236}">
                <a16:creationId xmlns:a16="http://schemas.microsoft.com/office/drawing/2014/main" id="{B89426D8-E87A-8B37-4D30-4DF9F8797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700808"/>
            <a:ext cx="367240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1">
            <a:extLst>
              <a:ext uri="{FF2B5EF4-FFF2-40B4-BE49-F238E27FC236}">
                <a16:creationId xmlns:a16="http://schemas.microsoft.com/office/drawing/2014/main" id="{21A29618-23B6-C329-B83E-17925BBE10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AF85B16-FB62-4C5F-987E-6D29F332DEA2}" type="slidenum">
              <a:rPr lang="en-GB" altLang="en-US">
                <a:solidFill>
                  <a:schemeClr val="bg1"/>
                </a:solidFill>
              </a:rPr>
              <a:pPr/>
              <a:t>12</a:t>
            </a:fld>
            <a:endParaRPr lang="en-GB" altLang="en-US">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E33C17E-29F7-F808-A0BF-E6FB060CD74C}"/>
              </a:ext>
            </a:extLst>
          </p:cNvPr>
          <p:cNvSpPr>
            <a:spLocks noGrp="1" noChangeArrowheads="1"/>
          </p:cNvSpPr>
          <p:nvPr>
            <p:ph type="title"/>
          </p:nvPr>
        </p:nvSpPr>
        <p:spPr>
          <a:xfrm>
            <a:off x="0" y="0"/>
            <a:ext cx="9216008"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608E8730-8F69-F9C2-CCBC-CA45CEBA5F87}"/>
              </a:ext>
            </a:extLst>
          </p:cNvPr>
          <p:cNvSpPr>
            <a:spLocks noGrp="1"/>
          </p:cNvSpPr>
          <p:nvPr>
            <p:ph idx="1"/>
          </p:nvPr>
        </p:nvSpPr>
        <p:spPr>
          <a:xfrm>
            <a:off x="0" y="709613"/>
            <a:ext cx="9144000" cy="5023643"/>
          </a:xfrm>
        </p:spPr>
        <p:txBody>
          <a:bodyPr rtlCol="0">
            <a:normAutofit fontScale="55000" lnSpcReduction="20000"/>
          </a:bodyPr>
          <a:lstStyle/>
          <a:p>
            <a:pPr>
              <a:defRPr/>
            </a:pPr>
            <a:r>
              <a:rPr lang="en-GB" altLang="en-US" sz="7000" dirty="0">
                <a:solidFill>
                  <a:schemeClr val="tx2">
                    <a:lumMod val="20000"/>
                    <a:lumOff val="80000"/>
                  </a:schemeClr>
                </a:solidFill>
                <a:cs typeface="Calibri" panose="020F0502020204030204" pitchFamily="34" charset="0"/>
              </a:rPr>
              <a:t>Businesses can raise finance by selling off unwanted or unused fixed assets</a:t>
            </a:r>
          </a:p>
          <a:p>
            <a:pPr>
              <a:defRPr/>
            </a:pPr>
            <a:endParaRPr lang="en-GB" altLang="en-US" sz="7000" dirty="0">
              <a:solidFill>
                <a:schemeClr val="tx2">
                  <a:lumMod val="20000"/>
                  <a:lumOff val="80000"/>
                </a:schemeClr>
              </a:solidFill>
              <a:cs typeface="Calibri" panose="020F0502020204030204" pitchFamily="34" charset="0"/>
            </a:endParaRP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For example, land, surplus equipment</a:t>
            </a: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However, not all businesses will have spare assets</a:t>
            </a:r>
          </a:p>
          <a:p>
            <a:pPr>
              <a:defRPr/>
            </a:pPr>
            <a:endParaRPr lang="en-GB" altLang="en-US" sz="36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sp>
        <p:nvSpPr>
          <p:cNvPr id="27653" name="Slide Number Placeholder 1">
            <a:extLst>
              <a:ext uri="{FF2B5EF4-FFF2-40B4-BE49-F238E27FC236}">
                <a16:creationId xmlns:a16="http://schemas.microsoft.com/office/drawing/2014/main" id="{D5BFA68A-341E-86D2-DF45-BEB12E6BA21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663E95D-6858-4F73-A945-18DA6538A28A}" type="slidenum">
              <a:rPr lang="en-GB" altLang="en-US">
                <a:solidFill>
                  <a:schemeClr val="bg1"/>
                </a:solidFill>
              </a:rPr>
              <a:pPr/>
              <a:t>13</a:t>
            </a:fld>
            <a:endParaRPr lang="en-GB" altLang="en-US">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descr="BP">
            <a:extLst>
              <a:ext uri="{FF2B5EF4-FFF2-40B4-BE49-F238E27FC236}">
                <a16:creationId xmlns:a16="http://schemas.microsoft.com/office/drawing/2014/main" id="{943BAD31-E106-23C4-AA78-541FE7BDF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442"/>
          <a:stretch>
            <a:fillRect/>
          </a:stretch>
        </p:blipFill>
        <p:spPr bwMode="auto">
          <a:xfrm>
            <a:off x="0" y="679450"/>
            <a:ext cx="3995936" cy="4693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4">
            <a:extLst>
              <a:ext uri="{FF2B5EF4-FFF2-40B4-BE49-F238E27FC236}">
                <a16:creationId xmlns:a16="http://schemas.microsoft.com/office/drawing/2014/main" id="{F9127B20-0F46-478E-197C-B9C4518C5B51}"/>
              </a:ext>
            </a:extLst>
          </p:cNvPr>
          <p:cNvSpPr>
            <a:spLocks noChangeArrowheads="1"/>
          </p:cNvSpPr>
          <p:nvPr/>
        </p:nvSpPr>
        <p:spPr bwMode="auto">
          <a:xfrm>
            <a:off x="755650" y="679450"/>
            <a:ext cx="640873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800" b="1">
                <a:solidFill>
                  <a:schemeClr val="bg1"/>
                </a:solidFill>
                <a:latin typeface="Calibri" panose="020F0502020204030204" pitchFamily="34" charset="0"/>
                <a:cs typeface="Calibri" panose="020F0502020204030204" pitchFamily="34" charset="0"/>
              </a:rPr>
              <a:t>BP cheers investors with $10bn asset sale and dividend hike</a:t>
            </a:r>
            <a:endParaRPr lang="en-GB" altLang="en-US" sz="2800">
              <a:solidFill>
                <a:schemeClr val="bg1"/>
              </a:solidFill>
              <a:latin typeface="Calibri" panose="020F0502020204030204" pitchFamily="34" charset="0"/>
              <a:cs typeface="Calibri" panose="020F0502020204030204" pitchFamily="34" charset="0"/>
            </a:endParaRPr>
          </a:p>
        </p:txBody>
      </p:sp>
      <p:sp>
        <p:nvSpPr>
          <p:cNvPr id="28676" name="Rectangle 5">
            <a:extLst>
              <a:ext uri="{FF2B5EF4-FFF2-40B4-BE49-F238E27FC236}">
                <a16:creationId xmlns:a16="http://schemas.microsoft.com/office/drawing/2014/main" id="{1E1CA75D-BE83-F927-F524-22EC7CD74C97}"/>
              </a:ext>
            </a:extLst>
          </p:cNvPr>
          <p:cNvSpPr>
            <a:spLocks noChangeArrowheads="1"/>
          </p:cNvSpPr>
          <p:nvPr/>
        </p:nvSpPr>
        <p:spPr bwMode="auto">
          <a:xfrm>
            <a:off x="4117176" y="679450"/>
            <a:ext cx="5026824" cy="4693593"/>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just" eaLnBrk="1" hangingPunct="1"/>
            <a:r>
              <a:rPr lang="en-GB" altLang="en-US" sz="2300" dirty="0">
                <a:solidFill>
                  <a:schemeClr val="tx2">
                    <a:lumMod val="20000"/>
                    <a:lumOff val="80000"/>
                  </a:schemeClr>
                </a:solidFill>
                <a:latin typeface="Calibri" panose="020F0502020204030204" pitchFamily="34" charset="0"/>
                <a:cs typeface="Calibri" panose="020F0502020204030204" pitchFamily="34" charset="0"/>
              </a:rPr>
              <a:t>BP has announced it will sell $10bn (£6bn) of assets in the next two years to fund returns to shareholders, as it continues to shrink in the wake of 2010's disastrous </a:t>
            </a:r>
            <a:r>
              <a:rPr lang="en-GB" altLang="en-US" sz="2300" dirty="0">
                <a:solidFill>
                  <a:schemeClr val="tx2">
                    <a:lumMod val="20000"/>
                    <a:lumOff val="80000"/>
                  </a:schemeClr>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Gulf blowout</a:t>
            </a:r>
            <a:r>
              <a:rPr lang="en-GB" altLang="en-US" sz="2300" dirty="0">
                <a:solidFill>
                  <a:schemeClr val="tx2">
                    <a:lumMod val="20000"/>
                    <a:lumOff val="80000"/>
                  </a:schemeClr>
                </a:solidFill>
                <a:latin typeface="Calibri" panose="020F0502020204030204" pitchFamily="34" charset="0"/>
                <a:cs typeface="Calibri" panose="020F0502020204030204" pitchFamily="34" charset="0"/>
              </a:rPr>
              <a:t>.</a:t>
            </a:r>
          </a:p>
          <a:p>
            <a:pPr algn="just" eaLnBrk="1" hangingPunct="1"/>
            <a:r>
              <a:rPr lang="en-GB" altLang="en-US" sz="2300" dirty="0">
                <a:solidFill>
                  <a:schemeClr val="tx2">
                    <a:lumMod val="20000"/>
                    <a:lumOff val="80000"/>
                  </a:schemeClr>
                </a:solidFill>
                <a:latin typeface="Calibri" panose="020F0502020204030204" pitchFamily="34" charset="0"/>
                <a:cs typeface="Calibri" panose="020F0502020204030204" pitchFamily="34" charset="0"/>
              </a:rPr>
              <a:t>The </a:t>
            </a:r>
            <a:r>
              <a:rPr lang="en-GB" altLang="en-US" sz="2300" dirty="0">
                <a:solidFill>
                  <a:schemeClr val="tx2">
                    <a:lumMod val="20000"/>
                    <a:lumOff val="80000"/>
                  </a:schemeClr>
                </a:solidFill>
                <a:latin typeface="Calibri" panose="020F0502020204030204" pitchFamily="34" charset="0"/>
                <a:cs typeface="Calibri" panose="020F0502020204030204" pitchFamily="34" charset="0"/>
                <a:hlinkClick r:id="rId4" tooltip="More from the Guardian on Oil">
                  <a:extLst>
                    <a:ext uri="{A12FA001-AC4F-418D-AE19-62706E023703}">
                      <ahyp:hlinkClr xmlns:ahyp="http://schemas.microsoft.com/office/drawing/2018/hyperlinkcolor" val="tx"/>
                    </a:ext>
                  </a:extLst>
                </a:hlinkClick>
              </a:rPr>
              <a:t>oil</a:t>
            </a:r>
            <a:r>
              <a:rPr lang="en-GB" altLang="en-US" sz="2300" dirty="0">
                <a:solidFill>
                  <a:schemeClr val="tx2">
                    <a:lumMod val="20000"/>
                    <a:lumOff val="80000"/>
                  </a:schemeClr>
                </a:solidFill>
                <a:latin typeface="Calibri" panose="020F0502020204030204" pitchFamily="34" charset="0"/>
                <a:cs typeface="Calibri" panose="020F0502020204030204" pitchFamily="34" charset="0"/>
              </a:rPr>
              <a:t> company has already sold $38bn of assets to pay for the damage caused by the accident at the Macondo well in the Gulf of Mexico, which killed 11 men and became the largest environmental disaster in US history. However, the proceeds from the next $10bn sale are mostly destined for shareholders.</a:t>
            </a:r>
          </a:p>
        </p:txBody>
      </p:sp>
      <p:sp>
        <p:nvSpPr>
          <p:cNvPr id="28677" name="Slide Number Placeholder 1">
            <a:extLst>
              <a:ext uri="{FF2B5EF4-FFF2-40B4-BE49-F238E27FC236}">
                <a16:creationId xmlns:a16="http://schemas.microsoft.com/office/drawing/2014/main" id="{8A01E3D3-0D17-9BFB-481D-A9A592D5BEF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EB210CE-8A27-4ACC-9C69-2D0BD61E696A}" type="slidenum">
              <a:rPr lang="en-GB" altLang="en-US">
                <a:solidFill>
                  <a:schemeClr val="bg1"/>
                </a:solidFill>
              </a:rPr>
              <a:pPr/>
              <a:t>14</a:t>
            </a:fld>
            <a:endParaRPr lang="en-GB" altLang="en-US">
              <a:solidFill>
                <a:schemeClr val="bg1"/>
              </a:solidFill>
            </a:endParaRPr>
          </a:p>
        </p:txBody>
      </p:sp>
      <p:sp>
        <p:nvSpPr>
          <p:cNvPr id="2" name="Rectangle 2">
            <a:extLst>
              <a:ext uri="{FF2B5EF4-FFF2-40B4-BE49-F238E27FC236}">
                <a16:creationId xmlns:a16="http://schemas.microsoft.com/office/drawing/2014/main" id="{2AD802BD-466D-E9B6-1588-BF72D565DE3A}"/>
              </a:ext>
            </a:extLst>
          </p:cNvPr>
          <p:cNvSpPr txBox="1">
            <a:spLocks noChangeArrowheads="1"/>
          </p:cNvSpPr>
          <p:nvPr/>
        </p:nvSpPr>
        <p:spPr>
          <a:xfrm>
            <a:off x="0" y="-30163"/>
            <a:ext cx="9144000" cy="709613"/>
          </a:xfrm>
          <a:prstGeom prst="rect">
            <a:avLst/>
          </a:prstGeom>
          <a:solidFill>
            <a:schemeClr val="tx2">
              <a:lumMod val="20000"/>
              <a:lumOff val="80000"/>
            </a:schemeClr>
          </a:solidFill>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solidFill>
                  <a:schemeClr val="tx2">
                    <a:lumMod val="75000"/>
                  </a:schemeClr>
                </a:solidFill>
                <a:cs typeface="Calibri" panose="020F0502020204030204" pitchFamily="34" charset="0"/>
              </a:rPr>
              <a:t>Sale of assets example</a:t>
            </a:r>
          </a:p>
        </p:txBody>
      </p:sp>
    </p:spTree>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E8457F7-40E0-988B-95D8-5233CE565498}"/>
              </a:ext>
            </a:extLst>
          </p:cNvPr>
          <p:cNvSpPr>
            <a:spLocks noGrp="1" noChangeArrowheads="1"/>
          </p:cNvSpPr>
          <p:nvPr>
            <p:ph type="title"/>
          </p:nvPr>
        </p:nvSpPr>
        <p:spPr>
          <a:xfrm>
            <a:off x="19572"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31D57BF1-C7B0-3934-C415-E87876567424}"/>
              </a:ext>
            </a:extLst>
          </p:cNvPr>
          <p:cNvSpPr>
            <a:spLocks noGrp="1" noChangeArrowheads="1"/>
          </p:cNvSpPr>
          <p:nvPr>
            <p:ph idx="1"/>
          </p:nvPr>
        </p:nvSpPr>
        <p:spPr>
          <a:xfrm>
            <a:off x="19572" y="709612"/>
            <a:ext cx="9104856" cy="5023643"/>
          </a:xfrm>
        </p:spPr>
        <p:txBody>
          <a:bodyPr/>
          <a:lstStyle/>
          <a:p>
            <a:pPr eaLnBrk="1" hangingPunct="1">
              <a:defRPr/>
            </a:pPr>
            <a:endParaRPr lang="en-GB" altLang="en-US" sz="2800" dirty="0">
              <a:cs typeface="Calibri" panose="020F0502020204030204" pitchFamily="34" charset="0"/>
            </a:endParaRPr>
          </a:p>
          <a:p>
            <a:pPr eaLnBrk="1" hangingPunct="1">
              <a:defRPr/>
            </a:pPr>
            <a:r>
              <a:rPr lang="en-GB" altLang="en-US" sz="3600" dirty="0">
                <a:solidFill>
                  <a:schemeClr val="tx2">
                    <a:lumMod val="20000"/>
                    <a:lumOff val="80000"/>
                  </a:schemeClr>
                </a:solidFill>
                <a:cs typeface="Calibri" panose="020F0502020204030204" pitchFamily="34" charset="0"/>
              </a:rPr>
              <a:t>Business sells fixed assets and then leases them back from the new owner</a:t>
            </a:r>
          </a:p>
          <a:p>
            <a:pPr marL="0" indent="0" eaLnBrk="1" hangingPunct="1">
              <a:buFont typeface="Wingdings 3" panose="05040102010807070707" pitchFamily="18" charset="2"/>
              <a:buNone/>
              <a:defRPr/>
            </a:pPr>
            <a:endParaRPr lang="en-GB" altLang="en-US" sz="3600" dirty="0">
              <a:solidFill>
                <a:schemeClr val="tx2">
                  <a:lumMod val="20000"/>
                  <a:lumOff val="80000"/>
                </a:schemeClr>
              </a:solidFill>
              <a:cs typeface="Calibri" panose="020F0502020204030204" pitchFamily="34" charset="0"/>
            </a:endParaRPr>
          </a:p>
          <a:p>
            <a:pPr eaLnBrk="1" hangingPunct="1">
              <a:defRPr/>
            </a:pPr>
            <a:r>
              <a:rPr lang="en-GB" altLang="en-US" sz="3600" dirty="0">
                <a:solidFill>
                  <a:schemeClr val="tx2">
                    <a:lumMod val="20000"/>
                    <a:lumOff val="80000"/>
                  </a:schemeClr>
                </a:solidFill>
                <a:cs typeface="Calibri" panose="020F0502020204030204" pitchFamily="34" charset="0"/>
              </a:rPr>
              <a:t>Business acquires an immediate and often substantial capital sum</a:t>
            </a:r>
          </a:p>
          <a:p>
            <a:pPr marL="0" indent="0" eaLnBrk="1" hangingPunct="1">
              <a:buFont typeface="Wingdings 3" panose="05040102010807070707" pitchFamily="18" charset="2"/>
              <a:buNone/>
              <a:defRPr/>
            </a:pPr>
            <a:endParaRPr lang="en-GB" altLang="en-US" sz="3600" dirty="0">
              <a:solidFill>
                <a:schemeClr val="tx2">
                  <a:lumMod val="20000"/>
                  <a:lumOff val="80000"/>
                </a:schemeClr>
              </a:solidFill>
              <a:cs typeface="Calibri" panose="020F0502020204030204" pitchFamily="34" charset="0"/>
            </a:endParaRPr>
          </a:p>
          <a:p>
            <a:pPr eaLnBrk="1" hangingPunct="1">
              <a:defRPr/>
            </a:pPr>
            <a:r>
              <a:rPr lang="en-GB" altLang="en-US" sz="3600" dirty="0">
                <a:solidFill>
                  <a:schemeClr val="tx2">
                    <a:lumMod val="20000"/>
                    <a:lumOff val="80000"/>
                  </a:schemeClr>
                </a:solidFill>
                <a:cs typeface="Calibri" panose="020F0502020204030204" pitchFamily="34" charset="0"/>
              </a:rPr>
              <a:t>Disadvantages?</a:t>
            </a:r>
          </a:p>
          <a:p>
            <a:pPr eaLnBrk="1" hangingPunct="1">
              <a:buFont typeface="Wingdings 3" panose="05040102010807070707" pitchFamily="18" charset="2"/>
              <a:buNone/>
              <a:defRPr/>
            </a:pPr>
            <a:endParaRPr lang="en-GB" altLang="en-US" sz="2800" dirty="0">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0121DE59-95E3-3F79-DAFF-9356C35A8DB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15</a:t>
            </a:fld>
            <a:endParaRPr lang="en-GB" altLang="en-US">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EFF96E9-8806-4579-952D-5792510EC3D5}"/>
              </a:ext>
            </a:extLst>
          </p:cNvPr>
          <p:cNvSpPr>
            <a:spLocks noChangeArrowheads="1"/>
          </p:cNvSpPr>
          <p:nvPr/>
        </p:nvSpPr>
        <p:spPr bwMode="auto">
          <a:xfrm>
            <a:off x="427038" y="765175"/>
            <a:ext cx="7920037"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2000" dirty="0">
                <a:latin typeface="Calibri" panose="020F0502020204030204" pitchFamily="34" charset="0"/>
                <a:cs typeface="Calibri" panose="020F0502020204030204" pitchFamily="34" charset="0"/>
              </a:rPr>
              <a:t>             </a:t>
            </a:r>
          </a:p>
          <a:p>
            <a:pPr algn="ctr"/>
            <a:r>
              <a:rPr lang="en-GB" altLang="en-US" sz="2000" b="1" dirty="0">
                <a:solidFill>
                  <a:schemeClr val="bg1"/>
                </a:solidFill>
                <a:latin typeface="Calibri" panose="020F0502020204030204" pitchFamily="34" charset="0"/>
                <a:cs typeface="Calibri" panose="020F0502020204030204" pitchFamily="34" charset="0"/>
              </a:rPr>
              <a:t>Hotel and restaurant group Whitbread has agreed a £51m sale and leaseback deal on seven Premier Inn sites, as it frees up cash to spend on its expansion. </a:t>
            </a:r>
          </a:p>
          <a:p>
            <a:endParaRPr lang="en-GB" altLang="en-US" sz="2400" b="1" dirty="0">
              <a:latin typeface="Calibri" panose="020F0502020204030204" pitchFamily="34" charset="0"/>
              <a:cs typeface="Calibri" panose="020F0502020204030204" pitchFamily="34" charset="0"/>
            </a:endParaRPr>
          </a:p>
        </p:txBody>
      </p:sp>
      <p:pic>
        <p:nvPicPr>
          <p:cNvPr id="32771" name="Picture 4" descr="http://www.cityam.com/sites/default/files/styles/node_article_blog_main_image_scale_w400/public/articles/009%20premier%20inn.jpg?itok=tZ9pz-1N">
            <a:extLst>
              <a:ext uri="{FF2B5EF4-FFF2-40B4-BE49-F238E27FC236}">
                <a16:creationId xmlns:a16="http://schemas.microsoft.com/office/drawing/2014/main" id="{BAA96229-4397-19EC-CFE2-F5134E65E1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980728"/>
            <a:ext cx="4392488" cy="4752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Slide Number Placeholder 1">
            <a:extLst>
              <a:ext uri="{FF2B5EF4-FFF2-40B4-BE49-F238E27FC236}">
                <a16:creationId xmlns:a16="http://schemas.microsoft.com/office/drawing/2014/main" id="{0A812A11-35F8-4AD1-1328-F9EFA796AB8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F72587F-165C-40CF-B5A5-948CD1F19068}" type="slidenum">
              <a:rPr lang="en-GB" altLang="en-US">
                <a:solidFill>
                  <a:schemeClr val="bg1"/>
                </a:solidFill>
              </a:rPr>
              <a:pPr/>
              <a:t>16</a:t>
            </a:fld>
            <a:endParaRPr lang="en-GB" altLang="en-US">
              <a:solidFill>
                <a:schemeClr val="bg1"/>
              </a:solidFill>
            </a:endParaRPr>
          </a:p>
        </p:txBody>
      </p:sp>
      <p:sp>
        <p:nvSpPr>
          <p:cNvPr id="32773" name="Rectangle 2">
            <a:extLst>
              <a:ext uri="{FF2B5EF4-FFF2-40B4-BE49-F238E27FC236}">
                <a16:creationId xmlns:a16="http://schemas.microsoft.com/office/drawing/2014/main" id="{BB79F54A-BF57-0B14-2FFF-62C0473A3FFD}"/>
              </a:ext>
            </a:extLst>
          </p:cNvPr>
          <p:cNvSpPr>
            <a:spLocks noChangeArrowheads="1"/>
          </p:cNvSpPr>
          <p:nvPr/>
        </p:nvSpPr>
        <p:spPr bwMode="auto">
          <a:xfrm>
            <a:off x="0" y="980729"/>
            <a:ext cx="4644007" cy="4893647"/>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endParaRPr lang="en-GB" altLang="en-US" sz="2400" dirty="0">
              <a:latin typeface="Calibri" panose="020F0502020204030204" pitchFamily="34" charset="0"/>
              <a:cs typeface="Calibri" panose="020F0502020204030204" pitchFamily="34" charset="0"/>
            </a:endParaRPr>
          </a:p>
          <a:p>
            <a:r>
              <a:rPr lang="en-GB" altLang="en-US" sz="2400" dirty="0">
                <a:solidFill>
                  <a:schemeClr val="tx2">
                    <a:lumMod val="20000"/>
                    <a:lumOff val="80000"/>
                  </a:schemeClr>
                </a:solidFill>
                <a:latin typeface="Calibri" panose="020F0502020204030204" pitchFamily="34" charset="0"/>
                <a:cs typeface="Calibri" panose="020F0502020204030204" pitchFamily="34" charset="0"/>
              </a:rPr>
              <a:t>The FTSE 100 firm, which also owns Costa, yesterday said it is to sell the buildings to NFU Mutual and Standard Life Assurance, which will lease them back to Whitbread on 25-year leases. </a:t>
            </a:r>
          </a:p>
          <a:p>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r>
              <a:rPr lang="en-GB" altLang="en-US" sz="2400" dirty="0">
                <a:solidFill>
                  <a:schemeClr val="tx2">
                    <a:lumMod val="20000"/>
                    <a:lumOff val="80000"/>
                  </a:schemeClr>
                </a:solidFill>
                <a:latin typeface="Calibri" panose="020F0502020204030204" pitchFamily="34" charset="0"/>
                <a:cs typeface="Calibri" panose="020F0502020204030204" pitchFamily="34" charset="0"/>
              </a:rPr>
              <a:t>The group will continue to operate the hotels, which are located in places including Liverpool, Exeter and Lancaster.</a:t>
            </a:r>
          </a:p>
          <a:p>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p:txBody>
      </p:sp>
      <p:sp>
        <p:nvSpPr>
          <p:cNvPr id="2" name="Rectangle 2">
            <a:extLst>
              <a:ext uri="{FF2B5EF4-FFF2-40B4-BE49-F238E27FC236}">
                <a16:creationId xmlns:a16="http://schemas.microsoft.com/office/drawing/2014/main" id="{D8C7816F-D503-835C-37BE-1EFFFB0CEAA6}"/>
              </a:ext>
            </a:extLst>
          </p:cNvPr>
          <p:cNvSpPr txBox="1">
            <a:spLocks noChangeArrowheads="1"/>
          </p:cNvSpPr>
          <p:nvPr/>
        </p:nvSpPr>
        <p:spPr>
          <a:xfrm>
            <a:off x="0" y="-61540"/>
            <a:ext cx="9144000" cy="1042269"/>
          </a:xfrm>
          <a:prstGeom prst="rect">
            <a:avLst/>
          </a:prstGeom>
          <a:solidFill>
            <a:schemeClr val="tx2">
              <a:lumMod val="20000"/>
              <a:lumOff val="80000"/>
            </a:schemeClr>
          </a:solidFill>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solidFill>
                  <a:schemeClr val="tx2">
                    <a:lumMod val="75000"/>
                  </a:schemeClr>
                </a:solidFill>
                <a:cs typeface="Calibri" panose="020F0502020204030204" pitchFamily="34" charset="0"/>
              </a:rPr>
              <a:t>Sale and lease-back example</a:t>
            </a:r>
          </a:p>
        </p:txBody>
      </p:sp>
    </p:spTree>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9C8257D-ADB7-6A09-4B4E-61A8EBC4E6AC}"/>
              </a:ext>
            </a:extLst>
          </p:cNvPr>
          <p:cNvSpPr>
            <a:spLocks noGrp="1" noChangeArrowheads="1"/>
          </p:cNvSpPr>
          <p:nvPr>
            <p:ph type="title"/>
          </p:nvPr>
        </p:nvSpPr>
        <p:spPr>
          <a:xfrm>
            <a:off x="0" y="0"/>
            <a:ext cx="9144000" cy="1222483"/>
          </a:xfrm>
          <a:solidFill>
            <a:schemeClr val="tx2">
              <a:lumMod val="20000"/>
              <a:lumOff val="80000"/>
            </a:schemeClr>
          </a:solidFill>
        </p:spPr>
        <p:txBody>
          <a:bodyPr>
            <a:normAutofit/>
          </a:bodyPr>
          <a:lstStyle/>
          <a:p>
            <a:pPr eaLnBrk="1" hangingPunct="1"/>
            <a:r>
              <a:rPr lang="en-GB" altLang="en-US" sz="3600" dirty="0">
                <a:solidFill>
                  <a:schemeClr val="tx2">
                    <a:lumMod val="75000"/>
                  </a:schemeClr>
                </a:solidFill>
                <a:cs typeface="Calibri" panose="020F0502020204030204" pitchFamily="34" charset="0"/>
              </a:rPr>
              <a:t>Bank borrowing- overdraft versus bank loan</a:t>
            </a:r>
          </a:p>
        </p:txBody>
      </p:sp>
      <p:sp>
        <p:nvSpPr>
          <p:cNvPr id="19459" name="Text Placeholder 4">
            <a:extLst>
              <a:ext uri="{FF2B5EF4-FFF2-40B4-BE49-F238E27FC236}">
                <a16:creationId xmlns:a16="http://schemas.microsoft.com/office/drawing/2014/main" id="{7C8CD37E-CE29-448C-FEDB-A3E0FA027A69}"/>
              </a:ext>
            </a:extLst>
          </p:cNvPr>
          <p:cNvSpPr>
            <a:spLocks noGrp="1"/>
          </p:cNvSpPr>
          <p:nvPr>
            <p:ph type="body" idx="1"/>
          </p:nvPr>
        </p:nvSpPr>
        <p:spPr>
          <a:xfrm>
            <a:off x="251520" y="1340084"/>
            <a:ext cx="4244802" cy="757238"/>
          </a:xfrm>
          <a:solidFill>
            <a:schemeClr val="tx2">
              <a:lumMod val="75000"/>
            </a:schemeClr>
          </a:solidFill>
        </p:spPr>
        <p:txBody>
          <a:bodyPr rtlCol="0"/>
          <a:lstStyle/>
          <a:p>
            <a:pPr algn="ctr" eaLnBrk="1" fontAlgn="auto" hangingPunct="1">
              <a:spcAft>
                <a:spcPts val="0"/>
              </a:spcAft>
              <a:buFont typeface="Wingdings 3" charset="2"/>
              <a:buNone/>
              <a:defRPr/>
            </a:pPr>
            <a:r>
              <a:rPr lang="en-GB" altLang="en-US" dirty="0">
                <a:solidFill>
                  <a:schemeClr val="tx2">
                    <a:lumMod val="20000"/>
                    <a:lumOff val="80000"/>
                  </a:schemeClr>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AF5AF3E2-8B38-5916-9DAC-0834AACA24CB}"/>
              </a:ext>
            </a:extLst>
          </p:cNvPr>
          <p:cNvSpPr>
            <a:spLocks noGrp="1" noChangeArrowheads="1"/>
          </p:cNvSpPr>
          <p:nvPr>
            <p:ph sz="half" idx="2"/>
          </p:nvPr>
        </p:nvSpPr>
        <p:spPr>
          <a:xfrm>
            <a:off x="251520" y="2217020"/>
            <a:ext cx="4200356" cy="3444228"/>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 </a:t>
            </a:r>
          </a:p>
        </p:txBody>
      </p:sp>
      <p:sp>
        <p:nvSpPr>
          <p:cNvPr id="19461" name="Text Placeholder 5">
            <a:extLst>
              <a:ext uri="{FF2B5EF4-FFF2-40B4-BE49-F238E27FC236}">
                <a16:creationId xmlns:a16="http://schemas.microsoft.com/office/drawing/2014/main" id="{DD52D735-A8BF-AAB5-1744-AD905176B8A6}"/>
              </a:ext>
            </a:extLst>
          </p:cNvPr>
          <p:cNvSpPr>
            <a:spLocks noGrp="1"/>
          </p:cNvSpPr>
          <p:nvPr>
            <p:ph type="body" sz="quarter" idx="3"/>
          </p:nvPr>
        </p:nvSpPr>
        <p:spPr>
          <a:xfrm>
            <a:off x="4793024" y="1312549"/>
            <a:ext cx="3908664" cy="757238"/>
          </a:xfrm>
          <a:solidFill>
            <a:schemeClr val="tx2">
              <a:lumMod val="20000"/>
              <a:lumOff val="80000"/>
            </a:schemeClr>
          </a:solidFill>
        </p:spPr>
        <p:txBody>
          <a:bodyPr rtlCol="0"/>
          <a:lstStyle/>
          <a:p>
            <a:pPr algn="ctr" eaLnBrk="1" fontAlgn="auto" hangingPunct="1">
              <a:spcAft>
                <a:spcPts val="0"/>
              </a:spcAft>
              <a:buFont typeface="Wingdings 3" charset="2"/>
              <a:buNone/>
              <a:defRPr/>
            </a:pPr>
            <a:r>
              <a:rPr lang="en-GB" altLang="en-US" dirty="0">
                <a:solidFill>
                  <a:schemeClr val="tx2">
                    <a:lumMod val="75000"/>
                  </a:schemeClr>
                </a:solidFill>
                <a:cs typeface="Calibri" panose="020F0502020204030204" pitchFamily="34" charset="0"/>
              </a:rPr>
              <a:t>Bank loan</a:t>
            </a:r>
          </a:p>
        </p:txBody>
      </p:sp>
      <p:sp>
        <p:nvSpPr>
          <p:cNvPr id="8" name="Rectangle 3">
            <a:extLst>
              <a:ext uri="{FF2B5EF4-FFF2-40B4-BE49-F238E27FC236}">
                <a16:creationId xmlns:a16="http://schemas.microsoft.com/office/drawing/2014/main" id="{CECDDF90-8F9A-6A46-E877-64FC5200E48B}"/>
              </a:ext>
            </a:extLst>
          </p:cNvPr>
          <p:cNvSpPr>
            <a:spLocks noGrp="1" noChangeArrowheads="1"/>
          </p:cNvSpPr>
          <p:nvPr>
            <p:ph sz="quarter" idx="4"/>
          </p:nvPr>
        </p:nvSpPr>
        <p:spPr>
          <a:xfrm>
            <a:off x="4793024" y="2196899"/>
            <a:ext cx="3900488" cy="3444227"/>
          </a:xfrm>
          <a:solidFill>
            <a:schemeClr val="tx2">
              <a:lumMod val="20000"/>
              <a:lumOff val="80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75000"/>
                  </a:schemeClr>
                </a:solidFill>
                <a:cs typeface="Calibri" pitchFamily="34" charset="0"/>
              </a:rPr>
              <a:t>A bank loan is a fixed amount for a fixed term with regular fixed repayments. The loan may be secured on the company’s assets. . Regular repayments of both the capital and the interest will be expected. </a:t>
            </a:r>
          </a:p>
        </p:txBody>
      </p:sp>
      <p:sp>
        <p:nvSpPr>
          <p:cNvPr id="33799" name="Slide Number Placeholder 1">
            <a:extLst>
              <a:ext uri="{FF2B5EF4-FFF2-40B4-BE49-F238E27FC236}">
                <a16:creationId xmlns:a16="http://schemas.microsoft.com/office/drawing/2014/main" id="{C3F79B9D-A505-87C9-EA9A-93D0CF63022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282244-A858-4E75-B247-9951D3EE270B}" type="slidenum">
              <a:rPr lang="en-GB" altLang="en-US">
                <a:solidFill>
                  <a:schemeClr val="bg1"/>
                </a:solidFill>
              </a:rPr>
              <a:pPr/>
              <a:t>17</a:t>
            </a:fld>
            <a:endParaRPr lang="en-GB" alt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1">
                                            <p:bg/>
                                          </p:spTgt>
                                        </p:tgtEl>
                                        <p:attrNameLst>
                                          <p:attrName>style.visibility</p:attrName>
                                        </p:attrNameLst>
                                      </p:cBhvr>
                                      <p:to>
                                        <p:strVal val="visible"/>
                                      </p:to>
                                    </p:set>
                                    <p:anim calcmode="lin" valueType="num">
                                      <p:cBhvr additive="base">
                                        <p:cTn id="7" dur="500" fill="hold"/>
                                        <p:tgtEl>
                                          <p:spTgt spid="4301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 calcmode="lin" valueType="num">
                                      <p:cBhvr additive="base">
                                        <p:cTn id="19" dur="500" fill="hold"/>
                                        <p:tgtEl>
                                          <p:spTgt spid="8">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nimBg="1"/>
      <p:bldP spid="8"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A6783AA-DB23-F607-7AEF-B7E40599CA7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Venture capital</a:t>
            </a:r>
          </a:p>
        </p:txBody>
      </p:sp>
      <p:sp>
        <p:nvSpPr>
          <p:cNvPr id="35843" name="Rectangle 1">
            <a:extLst>
              <a:ext uri="{FF2B5EF4-FFF2-40B4-BE49-F238E27FC236}">
                <a16:creationId xmlns:a16="http://schemas.microsoft.com/office/drawing/2014/main" id="{6FE70B43-2D29-4B92-4EA5-F11D5D6CFD12}"/>
              </a:ext>
            </a:extLst>
          </p:cNvPr>
          <p:cNvSpPr>
            <a:spLocks noChangeArrowheads="1"/>
          </p:cNvSpPr>
          <p:nvPr/>
        </p:nvSpPr>
        <p:spPr bwMode="auto">
          <a:xfrm>
            <a:off x="0" y="709613"/>
            <a:ext cx="9144000" cy="5016758"/>
          </a:xfrm>
          <a:prstGeom prst="rect">
            <a:avLst/>
          </a:prstGeom>
          <a:solidFill>
            <a:schemeClr val="tx2">
              <a:lumMod val="75000"/>
            </a:schemeClr>
          </a:solidFill>
          <a:ln>
            <a:noFill/>
          </a:ln>
        </p:spPr>
        <p:txBody>
          <a:bodyPr wrap="square">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endParaRPr lang="en-GB" altLang="en-US" sz="3200" dirty="0">
              <a:solidFill>
                <a:schemeClr val="tx2">
                  <a:lumMod val="20000"/>
                  <a:lumOff val="80000"/>
                </a:schemeClr>
              </a:solidFill>
              <a:latin typeface="Calibri" panose="020F0502020204030204" pitchFamily="34" charset="0"/>
            </a:endParaRPr>
          </a:p>
          <a:p>
            <a:pPr eaLnBrk="1" hangingPunct="1">
              <a:defRPr/>
            </a:pPr>
            <a:endParaRPr lang="en-GB" altLang="en-US" sz="3200" dirty="0">
              <a:solidFill>
                <a:schemeClr val="tx2">
                  <a:lumMod val="20000"/>
                  <a:lumOff val="80000"/>
                </a:schemeClr>
              </a:solidFill>
              <a:latin typeface="Calibri" panose="020F0502020204030204" pitchFamily="34" charset="0"/>
            </a:endParaRPr>
          </a:p>
          <a:p>
            <a:pPr eaLnBrk="1" hangingPunct="1">
              <a:defRPr/>
            </a:pPr>
            <a:r>
              <a:rPr lang="en-GB" altLang="en-US" sz="3200" dirty="0">
                <a:solidFill>
                  <a:schemeClr val="tx2">
                    <a:lumMod val="20000"/>
                    <a:lumOff val="80000"/>
                  </a:schemeClr>
                </a:solidFill>
                <a:latin typeface="+mj-lt"/>
              </a:rPr>
              <a:t>The main sources of venture capital in the UK are…</a:t>
            </a:r>
          </a:p>
          <a:p>
            <a:pPr eaLnBrk="1" hangingPunct="1">
              <a:defRPr/>
            </a:pPr>
            <a:endParaRPr lang="en-GB" altLang="en-US" sz="3200" dirty="0">
              <a:solidFill>
                <a:schemeClr val="tx2">
                  <a:lumMod val="20000"/>
                  <a:lumOff val="80000"/>
                </a:schemeClr>
              </a:solidFill>
              <a:latin typeface="+mj-lt"/>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Venture capital firms </a:t>
            </a:r>
            <a:r>
              <a:rPr lang="en-GB" altLang="en-US" sz="3200" dirty="0">
                <a:solidFill>
                  <a:schemeClr val="tx2">
                    <a:lumMod val="20000"/>
                    <a:lumOff val="80000"/>
                  </a:schemeClr>
                </a:solidFill>
                <a:latin typeface="+mj-lt"/>
                <a:cs typeface="Calibri" panose="020F0502020204030204" pitchFamily="34" charset="0"/>
              </a:rPr>
              <a:t>[managed by professional investors]</a:t>
            </a:r>
          </a:p>
          <a:p>
            <a:pPr marL="0" indent="0" eaLnBrk="1" hangingPunct="1">
              <a:defRPr/>
            </a:pPr>
            <a:endParaRPr lang="en-GB" altLang="en-US" sz="3200" dirty="0">
              <a:solidFill>
                <a:schemeClr val="tx2">
                  <a:lumMod val="20000"/>
                  <a:lumOff val="80000"/>
                </a:schemeClr>
              </a:solidFill>
              <a:latin typeface="+mj-lt"/>
              <a:cs typeface="Calibri" panose="020F0502020204030204" pitchFamily="34" charset="0"/>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Business angels [private investors]</a:t>
            </a:r>
            <a:endParaRPr lang="en-GB" altLang="en-US" sz="3200" dirty="0">
              <a:solidFill>
                <a:schemeClr val="tx2">
                  <a:lumMod val="20000"/>
                  <a:lumOff val="80000"/>
                </a:schemeClr>
              </a:solidFill>
              <a:latin typeface="Calibri" panose="020F0502020204030204" pitchFamily="34" charset="0"/>
            </a:endParaRPr>
          </a:p>
          <a:p>
            <a:pPr eaLnBrk="1" hangingPunct="1">
              <a:buFont typeface="Arial" panose="020B0604020202020204" pitchFamily="34" charset="0"/>
              <a:buChar char="•"/>
              <a:defRPr/>
            </a:pPr>
            <a:endParaRPr lang="en-GB" altLang="en-US" sz="3200" dirty="0">
              <a:solidFill>
                <a:schemeClr val="tx2">
                  <a:lumMod val="20000"/>
                  <a:lumOff val="80000"/>
                </a:schemeClr>
              </a:solidFill>
              <a:latin typeface="Calibri" panose="020F0502020204030204" pitchFamily="34" charset="0"/>
            </a:endParaRPr>
          </a:p>
        </p:txBody>
      </p:sp>
      <p:sp>
        <p:nvSpPr>
          <p:cNvPr id="35844" name="Slide Number Placeholder 1">
            <a:extLst>
              <a:ext uri="{FF2B5EF4-FFF2-40B4-BE49-F238E27FC236}">
                <a16:creationId xmlns:a16="http://schemas.microsoft.com/office/drawing/2014/main" id="{CF7B7643-DB30-72C6-4DFF-C3561001601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D5CBAEE-61A4-4248-B1E8-AEE11332AB7B}" type="slidenum">
              <a:rPr lang="en-GB" altLang="en-US">
                <a:solidFill>
                  <a:schemeClr val="bg1"/>
                </a:solidFill>
              </a:rPr>
              <a:pPr/>
              <a:t>18</a:t>
            </a:fld>
            <a:endParaRPr lang="en-GB" altLang="en-US">
              <a:solidFill>
                <a:schemeClr val="bg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6F22A1-ECEF-3FCC-670F-763AD9C5230E}"/>
              </a:ext>
            </a:extLst>
          </p:cNvPr>
          <p:cNvSpPr>
            <a:spLocks noGrp="1" noChangeArrowheads="1"/>
          </p:cNvSpPr>
          <p:nvPr>
            <p:ph type="title"/>
          </p:nvPr>
        </p:nvSpPr>
        <p:spPr>
          <a:xfrm>
            <a:off x="-12676" y="0"/>
            <a:ext cx="9144000" cy="100811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- 1</a:t>
            </a:r>
          </a:p>
        </p:txBody>
      </p:sp>
      <p:sp>
        <p:nvSpPr>
          <p:cNvPr id="26627" name="Rectangle 3">
            <a:extLst>
              <a:ext uri="{FF2B5EF4-FFF2-40B4-BE49-F238E27FC236}">
                <a16:creationId xmlns:a16="http://schemas.microsoft.com/office/drawing/2014/main" id="{CBD58DCB-69BD-0C73-4877-E1D173065B1C}"/>
              </a:ext>
            </a:extLst>
          </p:cNvPr>
          <p:cNvSpPr>
            <a:spLocks noGrp="1" noChangeArrowheads="1"/>
          </p:cNvSpPr>
          <p:nvPr>
            <p:ph idx="1"/>
          </p:nvPr>
        </p:nvSpPr>
        <p:spPr>
          <a:xfrm>
            <a:off x="0" y="1008111"/>
            <a:ext cx="9144000" cy="4725145"/>
          </a:xfrm>
        </p:spPr>
        <p:txBody>
          <a:bodyPr rtlCol="0">
            <a:normAutofit/>
          </a:bodyPr>
          <a:lstStyle/>
          <a:p>
            <a:pPr eaLnBrk="1" fontAlgn="auto" hangingPunct="1">
              <a:spcAft>
                <a:spcPts val="0"/>
              </a:spcAft>
              <a:defRPr/>
            </a:pPr>
            <a:endParaRPr lang="en-GB" altLang="en-US" sz="29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900" dirty="0">
                <a:solidFill>
                  <a:schemeClr val="tx2">
                    <a:lumMod val="20000"/>
                    <a:lumOff val="80000"/>
                  </a:schemeClr>
                </a:solidFill>
                <a:cs typeface="Calibri" panose="020F0502020204030204" pitchFamily="34" charset="0"/>
              </a:rPr>
              <a:t>Involves a business issuing and selling new shares on the stock market</a:t>
            </a:r>
          </a:p>
          <a:p>
            <a:pPr eaLnBrk="1" fontAlgn="auto" hangingPunct="1">
              <a:spcAft>
                <a:spcPts val="0"/>
              </a:spcAft>
              <a:defRPr/>
            </a:pPr>
            <a:endParaRPr lang="en-GB" altLang="en-US" sz="29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900" dirty="0">
                <a:solidFill>
                  <a:schemeClr val="tx2">
                    <a:lumMod val="20000"/>
                    <a:lumOff val="80000"/>
                  </a:schemeClr>
                </a:solidFill>
                <a:cs typeface="Calibri" panose="020F0502020204030204" pitchFamily="34" charset="0"/>
              </a:rPr>
              <a:t>Commonly used to raise large sums of capital for expansion</a:t>
            </a:r>
          </a:p>
          <a:p>
            <a:pPr eaLnBrk="1" fontAlgn="auto" hangingPunct="1">
              <a:spcAft>
                <a:spcPts val="0"/>
              </a:spcAft>
              <a:defRPr/>
            </a:pPr>
            <a:endParaRPr lang="en-GB" altLang="en-US" sz="29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900" dirty="0">
                <a:solidFill>
                  <a:schemeClr val="tx2">
                    <a:lumMod val="20000"/>
                    <a:lumOff val="80000"/>
                  </a:schemeClr>
                </a:solidFill>
                <a:cs typeface="Calibri" panose="020F0502020204030204" pitchFamily="34" charset="0"/>
              </a:rPr>
              <a:t>Ordinary and preference shares issued</a:t>
            </a:r>
          </a:p>
        </p:txBody>
      </p:sp>
      <p:sp>
        <p:nvSpPr>
          <p:cNvPr id="40964" name="Slide Number Placeholder 1">
            <a:extLst>
              <a:ext uri="{FF2B5EF4-FFF2-40B4-BE49-F238E27FC236}">
                <a16:creationId xmlns:a16="http://schemas.microsoft.com/office/drawing/2014/main" id="{BC3B8687-3D42-98D3-613C-1E7C0DB9641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A3D21E-C5A4-4B00-8CCA-C2718946828E}" type="slidenum">
              <a:rPr lang="en-GB" altLang="en-US">
                <a:solidFill>
                  <a:schemeClr val="bg1"/>
                </a:solidFill>
              </a:rPr>
              <a:pPr/>
              <a:t>19</a:t>
            </a:fld>
            <a:endParaRPr lang="en-GB" altLang="en-US">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1">
            <a:extLst>
              <a:ext uri="{FF2B5EF4-FFF2-40B4-BE49-F238E27FC236}">
                <a16:creationId xmlns:a16="http://schemas.microsoft.com/office/drawing/2014/main" id="{9E85BD3E-69B3-0C33-9D44-103CF8438EE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F576E3-0D5C-4212-BAA3-D155BD46950E}" type="slidenum">
              <a:rPr lang="en-GB" altLang="en-US">
                <a:solidFill>
                  <a:schemeClr val="bg1"/>
                </a:solidFill>
              </a:rPr>
              <a:pPr/>
              <a:t>20</a:t>
            </a:fld>
            <a:endParaRPr lang="en-GB" altLang="en-US">
              <a:solidFill>
                <a:schemeClr val="bg1"/>
              </a:solidFill>
            </a:endParaRPr>
          </a:p>
        </p:txBody>
      </p:sp>
      <p:graphicFrame>
        <p:nvGraphicFramePr>
          <p:cNvPr id="7" name="Content Placeholder 6">
            <a:extLst>
              <a:ext uri="{FF2B5EF4-FFF2-40B4-BE49-F238E27FC236}">
                <a16:creationId xmlns:a16="http://schemas.microsoft.com/office/drawing/2014/main" id="{0B10F5E4-9836-0B82-0D3E-6AE18FF2CCA5}"/>
              </a:ext>
            </a:extLst>
          </p:cNvPr>
          <p:cNvGraphicFramePr>
            <a:graphicFrameLocks noGrp="1"/>
          </p:cNvGraphicFramePr>
          <p:nvPr>
            <p:ph idx="1"/>
            <p:extLst>
              <p:ext uri="{D42A27DB-BD31-4B8C-83A1-F6EECF244321}">
                <p14:modId xmlns:p14="http://schemas.microsoft.com/office/powerpoint/2010/main" val="3360372736"/>
              </p:ext>
            </p:extLst>
          </p:nvPr>
        </p:nvGraphicFramePr>
        <p:xfrm>
          <a:off x="0" y="904082"/>
          <a:ext cx="9144000" cy="4829174"/>
        </p:xfrm>
        <a:graphic>
          <a:graphicData uri="http://schemas.openxmlformats.org/drawingml/2006/table">
            <a:tbl>
              <a:tblPr firstRow="1" bandRow="1">
                <a:tableStyleId>{5C22544A-7EE6-4342-B048-85BDC9FD1C3A}</a:tableStyleId>
              </a:tblPr>
              <a:tblGrid>
                <a:gridCol w="1843491">
                  <a:extLst>
                    <a:ext uri="{9D8B030D-6E8A-4147-A177-3AD203B41FA5}">
                      <a16:colId xmlns:a16="http://schemas.microsoft.com/office/drawing/2014/main" val="20000"/>
                    </a:ext>
                  </a:extLst>
                </a:gridCol>
                <a:gridCol w="3957779">
                  <a:extLst>
                    <a:ext uri="{9D8B030D-6E8A-4147-A177-3AD203B41FA5}">
                      <a16:colId xmlns:a16="http://schemas.microsoft.com/office/drawing/2014/main" val="20001"/>
                    </a:ext>
                  </a:extLst>
                </a:gridCol>
                <a:gridCol w="3342730">
                  <a:extLst>
                    <a:ext uri="{9D8B030D-6E8A-4147-A177-3AD203B41FA5}">
                      <a16:colId xmlns:a16="http://schemas.microsoft.com/office/drawing/2014/main" val="20002"/>
                    </a:ext>
                  </a:extLst>
                </a:gridCol>
              </a:tblGrid>
              <a:tr h="1099167">
                <a:tc>
                  <a:txBody>
                    <a:bodyPr/>
                    <a:lstStyle/>
                    <a:p>
                      <a:pPr algn="ctr"/>
                      <a:endParaRPr lang="en-GB" sz="1800" dirty="0">
                        <a:solidFill>
                          <a:schemeClr val="tx2">
                            <a:lumMod val="40000"/>
                            <a:lumOff val="60000"/>
                          </a:schemeClr>
                        </a:solidFill>
                      </a:endParaRPr>
                    </a:p>
                  </a:txBody>
                  <a:tcPr marL="91444" marR="91444" marT="45719" marB="45719">
                    <a:solidFill>
                      <a:schemeClr val="tx2">
                        <a:lumMod val="75000"/>
                      </a:schemeClr>
                    </a:solidFill>
                  </a:tcPr>
                </a:tc>
                <a:tc>
                  <a:txBody>
                    <a:bodyPr/>
                    <a:lstStyle/>
                    <a:p>
                      <a:pPr algn="ctr"/>
                      <a:r>
                        <a:rPr lang="en-GB" sz="2800" dirty="0">
                          <a:solidFill>
                            <a:schemeClr val="tx2">
                              <a:lumMod val="40000"/>
                              <a:lumOff val="60000"/>
                            </a:schemeClr>
                          </a:solidFill>
                        </a:rPr>
                        <a:t>Ordinary</a:t>
                      </a:r>
                    </a:p>
                    <a:p>
                      <a:pPr algn="ctr"/>
                      <a:r>
                        <a:rPr lang="en-GB" sz="2800" dirty="0">
                          <a:solidFill>
                            <a:schemeClr val="tx2">
                              <a:lumMod val="40000"/>
                              <a:lumOff val="60000"/>
                            </a:schemeClr>
                          </a:solidFill>
                        </a:rPr>
                        <a:t> shares</a:t>
                      </a:r>
                    </a:p>
                  </a:txBody>
                  <a:tcPr marL="91444" marR="91444" marT="45719" marB="45719">
                    <a:solidFill>
                      <a:schemeClr val="tx2">
                        <a:lumMod val="75000"/>
                      </a:schemeClr>
                    </a:solidFill>
                  </a:tcPr>
                </a:tc>
                <a:tc>
                  <a:txBody>
                    <a:bodyPr/>
                    <a:lstStyle/>
                    <a:p>
                      <a:pPr algn="ctr"/>
                      <a:r>
                        <a:rPr lang="en-GB" sz="2800" dirty="0">
                          <a:solidFill>
                            <a:schemeClr val="tx2">
                              <a:lumMod val="40000"/>
                              <a:lumOff val="60000"/>
                            </a:schemeClr>
                          </a:solidFill>
                        </a:rPr>
                        <a:t>Preference</a:t>
                      </a:r>
                    </a:p>
                    <a:p>
                      <a:pPr algn="ctr"/>
                      <a:r>
                        <a:rPr lang="en-GB" sz="2800" dirty="0">
                          <a:solidFill>
                            <a:schemeClr val="tx2">
                              <a:lumMod val="40000"/>
                              <a:lumOff val="60000"/>
                            </a:schemeClr>
                          </a:solidFill>
                        </a:rPr>
                        <a:t> shares</a:t>
                      </a:r>
                    </a:p>
                  </a:txBody>
                  <a:tcPr marL="91444" marR="91444" marT="45719" marB="45719">
                    <a:solidFill>
                      <a:schemeClr val="tx2">
                        <a:lumMod val="75000"/>
                      </a:schemeClr>
                    </a:solidFill>
                  </a:tcPr>
                </a:tc>
                <a:extLst>
                  <a:ext uri="{0D108BD9-81ED-4DB2-BD59-A6C34878D82A}">
                    <a16:rowId xmlns:a16="http://schemas.microsoft.com/office/drawing/2014/main" val="10000"/>
                  </a:ext>
                </a:extLst>
              </a:tr>
              <a:tr h="1382823">
                <a:tc>
                  <a:txBody>
                    <a:bodyPr/>
                    <a:lstStyle/>
                    <a:p>
                      <a:r>
                        <a:rPr lang="en-GB" sz="1800" dirty="0">
                          <a:latin typeface="Calibri" panose="020F0502020204030204" pitchFamily="34" charset="0"/>
                          <a:cs typeface="Calibri" panose="020F0502020204030204" pitchFamily="34" charset="0"/>
                        </a:rPr>
                        <a:t>Dividends</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Dividends vary according to profits and what the board of directors decide to pay. Dividends do not have to be paid</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Dividends are fixed. For example, a £1, 7% preference share would yield £1 x 1.07 = £1.07</a:t>
                      </a:r>
                    </a:p>
                  </a:txBody>
                  <a:tcPr marL="91444" marR="91444" marT="45719" marB="45719"/>
                </a:tc>
                <a:extLst>
                  <a:ext uri="{0D108BD9-81ED-4DB2-BD59-A6C34878D82A}">
                    <a16:rowId xmlns:a16="http://schemas.microsoft.com/office/drawing/2014/main" val="10001"/>
                  </a:ext>
                </a:extLst>
              </a:tr>
              <a:tr h="964361">
                <a:tc>
                  <a:txBody>
                    <a:bodyPr/>
                    <a:lstStyle/>
                    <a:p>
                      <a:r>
                        <a:rPr lang="en-GB" sz="1800" dirty="0">
                          <a:latin typeface="Calibri" panose="020F0502020204030204" pitchFamily="34" charset="0"/>
                          <a:cs typeface="Calibri" panose="020F0502020204030204" pitchFamily="34" charset="0"/>
                        </a:rPr>
                        <a:t>Voting rights</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Normally carry voting rights of one vote per share</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Normally have no voting rights</a:t>
                      </a:r>
                    </a:p>
                  </a:txBody>
                  <a:tcPr marL="91444" marR="91444" marT="45719" marB="45719"/>
                </a:tc>
                <a:extLst>
                  <a:ext uri="{0D108BD9-81ED-4DB2-BD59-A6C34878D82A}">
                    <a16:rowId xmlns:a16="http://schemas.microsoft.com/office/drawing/2014/main" val="10002"/>
                  </a:ext>
                </a:extLst>
              </a:tr>
              <a:tr h="1382823">
                <a:tc>
                  <a:txBody>
                    <a:bodyPr/>
                    <a:lstStyle/>
                    <a:p>
                      <a:r>
                        <a:rPr lang="en-GB" sz="1800" dirty="0">
                          <a:latin typeface="Calibri" panose="020F0502020204030204" pitchFamily="34" charset="0"/>
                          <a:cs typeface="Calibri" panose="020F0502020204030204" pitchFamily="34" charset="0"/>
                        </a:rPr>
                        <a:t>Market price</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Market prices will rise and fall according to investors’ perceptions, which is often the subject of supply and demand</a:t>
                      </a:r>
                    </a:p>
                  </a:txBody>
                  <a:tcPr marL="91444" marR="91444" marT="45719" marB="45719"/>
                </a:tc>
                <a:tc>
                  <a:txBody>
                    <a:bodyPr/>
                    <a:lstStyle/>
                    <a:p>
                      <a:r>
                        <a:rPr lang="en-GB" sz="1800" dirty="0">
                          <a:latin typeface="Calibri" panose="020F0502020204030204" pitchFamily="34" charset="0"/>
                          <a:cs typeface="Calibri" panose="020F0502020204030204" pitchFamily="34" charset="0"/>
                        </a:rPr>
                        <a:t>Market prices usually stable, showing little variation over time</a:t>
                      </a:r>
                    </a:p>
                  </a:txBody>
                  <a:tcPr marL="91444" marR="91444" marT="45719" marB="45719"/>
                </a:tc>
                <a:extLst>
                  <a:ext uri="{0D108BD9-81ED-4DB2-BD59-A6C34878D82A}">
                    <a16:rowId xmlns:a16="http://schemas.microsoft.com/office/drawing/2014/main" val="10003"/>
                  </a:ext>
                </a:extLst>
              </a:tr>
            </a:tbl>
          </a:graphicData>
        </a:graphic>
      </p:graphicFrame>
      <p:sp>
        <p:nvSpPr>
          <p:cNvPr id="42009" name="Rectangle 2">
            <a:extLst>
              <a:ext uri="{FF2B5EF4-FFF2-40B4-BE49-F238E27FC236}">
                <a16:creationId xmlns:a16="http://schemas.microsoft.com/office/drawing/2014/main" id="{CD6C239A-DAAE-829E-A78B-D76529E5D22F}"/>
              </a:ext>
            </a:extLst>
          </p:cNvPr>
          <p:cNvSpPr>
            <a:spLocks noGrp="1" noChangeArrowheads="1"/>
          </p:cNvSpPr>
          <p:nvPr>
            <p:ph type="title"/>
          </p:nvPr>
        </p:nvSpPr>
        <p:spPr>
          <a:xfrm>
            <a:off x="0" y="1"/>
            <a:ext cx="9144000" cy="904080"/>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0953460-ADCF-0AF6-2931-1B8B912E2E08}"/>
              </a:ext>
            </a:extLst>
          </p:cNvPr>
          <p:cNvGraphicFramePr>
            <a:graphicFrameLocks noGrp="1"/>
          </p:cNvGraphicFramePr>
          <p:nvPr>
            <p:ph idx="1"/>
            <p:extLst>
              <p:ext uri="{D42A27DB-BD31-4B8C-83A1-F6EECF244321}">
                <p14:modId xmlns:p14="http://schemas.microsoft.com/office/powerpoint/2010/main" val="1835682067"/>
              </p:ext>
            </p:extLst>
          </p:nvPr>
        </p:nvGraphicFramePr>
        <p:xfrm>
          <a:off x="0" y="727070"/>
          <a:ext cx="9144000" cy="5364457"/>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1019108">
                <a:tc>
                  <a:txBody>
                    <a:bodyPr/>
                    <a:lstStyle/>
                    <a:p>
                      <a:pPr marL="457200" algn="ctr">
                        <a:lnSpc>
                          <a:spcPct val="115000"/>
                        </a:lnSpc>
                        <a:spcAft>
                          <a:spcPts val="0"/>
                        </a:spcAft>
                      </a:pPr>
                      <a:r>
                        <a:rPr lang="en-GB" sz="2800" b="1" dirty="0">
                          <a:solidFill>
                            <a:schemeClr val="tx2">
                              <a:lumMod val="40000"/>
                              <a:lumOff val="60000"/>
                            </a:schemeClr>
                          </a:solidFill>
                          <a:effectLst/>
                          <a:latin typeface="Calibri" panose="020F0502020204030204" pitchFamily="34" charset="0"/>
                          <a:ea typeface="Times New Roman"/>
                          <a:cs typeface="Times New Roman"/>
                        </a:rPr>
                        <a:t>Ordinary </a:t>
                      </a:r>
                    </a:p>
                    <a:p>
                      <a:pPr marL="457200" algn="ctr">
                        <a:lnSpc>
                          <a:spcPct val="115000"/>
                        </a:lnSpc>
                        <a:spcAft>
                          <a:spcPts val="0"/>
                        </a:spcAft>
                      </a:pPr>
                      <a:r>
                        <a:rPr lang="en-GB" sz="2800" b="1" dirty="0">
                          <a:solidFill>
                            <a:schemeClr val="tx2">
                              <a:lumMod val="40000"/>
                              <a:lumOff val="60000"/>
                            </a:schemeClr>
                          </a:solidFill>
                          <a:effectLst/>
                          <a:latin typeface="Calibri" panose="020F0502020204030204" pitchFamily="34" charset="0"/>
                          <a:ea typeface="Times New Roman"/>
                          <a:cs typeface="Times New Roman"/>
                        </a:rPr>
                        <a:t>shares</a:t>
                      </a:r>
                    </a:p>
                    <a:p>
                      <a:pPr marL="457200" algn="ctr">
                        <a:lnSpc>
                          <a:spcPct val="115000"/>
                        </a:lnSpc>
                        <a:spcAft>
                          <a:spcPts val="0"/>
                        </a:spcAft>
                      </a:pPr>
                      <a:r>
                        <a:rPr lang="en-GB" sz="2400" b="1" dirty="0">
                          <a:solidFill>
                            <a:schemeClr val="tx1"/>
                          </a:solidFill>
                          <a:effectLst/>
                          <a:latin typeface="Calibri" panose="020F0502020204030204" pitchFamily="34" charset="0"/>
                          <a:ea typeface="Times New Roman"/>
                          <a:cs typeface="Times New Roman"/>
                        </a:rPr>
                        <a:t> </a:t>
                      </a:r>
                    </a:p>
                  </a:txBody>
                  <a:tcPr marL="68584" marR="68584" marT="0" marB="0">
                    <a:solidFill>
                      <a:schemeClr val="tx2">
                        <a:lumMod val="75000"/>
                      </a:schemeClr>
                    </a:solidFill>
                  </a:tcPr>
                </a:tc>
                <a:tc>
                  <a:txBody>
                    <a:bodyPr/>
                    <a:lstStyle/>
                    <a:p>
                      <a:pPr marL="457200" algn="ctr">
                        <a:lnSpc>
                          <a:spcPct val="115000"/>
                        </a:lnSpc>
                        <a:spcAft>
                          <a:spcPts val="0"/>
                        </a:spcAft>
                      </a:pPr>
                      <a:r>
                        <a:rPr lang="en-GB" sz="2800" b="1" dirty="0">
                          <a:solidFill>
                            <a:schemeClr val="tx2">
                              <a:lumMod val="40000"/>
                              <a:lumOff val="60000"/>
                            </a:schemeClr>
                          </a:solidFill>
                          <a:effectLst/>
                          <a:latin typeface="Calibri" panose="020F0502020204030204" pitchFamily="34" charset="0"/>
                          <a:ea typeface="Times New Roman"/>
                          <a:cs typeface="Times New Roman"/>
                        </a:rPr>
                        <a:t>Preference</a:t>
                      </a:r>
                    </a:p>
                    <a:p>
                      <a:pPr marL="457200" algn="ctr">
                        <a:lnSpc>
                          <a:spcPct val="115000"/>
                        </a:lnSpc>
                        <a:spcAft>
                          <a:spcPts val="0"/>
                        </a:spcAft>
                      </a:pPr>
                      <a:r>
                        <a:rPr lang="en-GB" sz="2800" b="1" dirty="0">
                          <a:solidFill>
                            <a:schemeClr val="tx2">
                              <a:lumMod val="40000"/>
                              <a:lumOff val="60000"/>
                            </a:schemeClr>
                          </a:solidFill>
                          <a:effectLst/>
                          <a:latin typeface="Calibri" panose="020F0502020204030204" pitchFamily="34" charset="0"/>
                          <a:ea typeface="Times New Roman"/>
                          <a:cs typeface="Times New Roman"/>
                        </a:rPr>
                        <a:t> shares</a:t>
                      </a:r>
                    </a:p>
                  </a:txBody>
                  <a:tcPr marL="68584" marR="68584" marT="0" marB="0">
                    <a:solidFill>
                      <a:schemeClr val="tx2">
                        <a:lumMod val="75000"/>
                      </a:schemeClr>
                    </a:solidFill>
                  </a:tcPr>
                </a:tc>
                <a:extLst>
                  <a:ext uri="{0D108BD9-81ED-4DB2-BD59-A6C34878D82A}">
                    <a16:rowId xmlns:a16="http://schemas.microsoft.com/office/drawing/2014/main" val="10000"/>
                  </a:ext>
                </a:extLst>
              </a:tr>
              <a:tr h="3987078">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More risky to the holder</a:t>
                      </a:r>
                      <a:r>
                        <a:rPr lang="en-GB" sz="1800" dirty="0">
                          <a:solidFill>
                            <a:schemeClr val="tx1"/>
                          </a:solidFill>
                          <a:effectLst/>
                          <a:latin typeface="+mj-lt"/>
                          <a:ea typeface="Times New Roman"/>
                          <a:cs typeface="Times New Roman"/>
                        </a:rPr>
                        <a:t> </a:t>
                      </a:r>
                      <a:r>
                        <a:rPr lang="en-GB" sz="2000" dirty="0">
                          <a:solidFill>
                            <a:schemeClr val="tx1"/>
                          </a:solidFill>
                          <a:effectLst/>
                          <a:latin typeface="+mj-lt"/>
                          <a:ea typeface="Times New Roman"/>
                          <a:cs typeface="Times New Roman"/>
                        </a:rPr>
                        <a:t>because…</a:t>
                      </a:r>
                    </a:p>
                    <a:p>
                      <a:pPr marL="457200">
                        <a:lnSpc>
                          <a:spcPct val="115000"/>
                        </a:lnSpc>
                        <a:spcAft>
                          <a:spcPts val="0"/>
                        </a:spcAft>
                      </a:pPr>
                      <a:r>
                        <a:rPr lang="en-GB" sz="2000" dirty="0">
                          <a:solidFill>
                            <a:schemeClr val="tx1"/>
                          </a:solidFill>
                          <a:effectLst/>
                          <a:latin typeface="+mj-lt"/>
                          <a:ea typeface="Times New Roman"/>
                          <a:cs typeface="Times New Roman"/>
                        </a:rPr>
                        <a:t> </a:t>
                      </a: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Dividends vary</a:t>
                      </a:r>
                    </a:p>
                    <a:p>
                      <a:pPr marL="0" lvl="0" indent="0">
                        <a:lnSpc>
                          <a:spcPct val="115000"/>
                        </a:lnSpc>
                        <a:spcAft>
                          <a:spcPts val="0"/>
                        </a:spcAft>
                        <a:buFont typeface="Arial" panose="020B0604020202020204" pitchFamily="34" charset="0"/>
                        <a:buNone/>
                      </a:pPr>
                      <a:endParaRPr lang="en-GB" sz="20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Dividends cannot be paid until all preference dividends are paid</a:t>
                      </a:r>
                    </a:p>
                    <a:p>
                      <a:pPr marL="0" lvl="0" indent="0">
                        <a:lnSpc>
                          <a:spcPct val="115000"/>
                        </a:lnSpc>
                        <a:spcAft>
                          <a:spcPts val="0"/>
                        </a:spcAft>
                        <a:buFont typeface="Arial" panose="020B0604020202020204" pitchFamily="34" charset="0"/>
                        <a:buNone/>
                      </a:pPr>
                      <a:endParaRPr lang="en-GB" sz="20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Equity shareholders are the last to be paid in the event of the company going into liquidation</a:t>
                      </a:r>
                    </a:p>
                  </a:txBody>
                  <a:tcPr marL="68584" marR="68584" marT="0" marB="0"/>
                </a:tc>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Less risky to the holder</a:t>
                      </a:r>
                      <a:r>
                        <a:rPr lang="en-GB" sz="1800" dirty="0">
                          <a:solidFill>
                            <a:schemeClr val="tx1"/>
                          </a:solidFill>
                          <a:effectLst/>
                          <a:latin typeface="+mj-lt"/>
                          <a:ea typeface="Times New Roman"/>
                          <a:cs typeface="Times New Roman"/>
                        </a:rPr>
                        <a:t> because…</a:t>
                      </a:r>
                    </a:p>
                    <a:p>
                      <a:pPr marL="457200">
                        <a:lnSpc>
                          <a:spcPct val="115000"/>
                        </a:lnSpc>
                        <a:spcAft>
                          <a:spcPts val="0"/>
                        </a:spcAft>
                      </a:pPr>
                      <a:endParaRPr lang="en-GB" sz="20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Dividends are predictable</a:t>
                      </a:r>
                    </a:p>
                    <a:p>
                      <a:pPr marL="0" lvl="0" indent="0">
                        <a:lnSpc>
                          <a:spcPct val="115000"/>
                        </a:lnSpc>
                        <a:spcAft>
                          <a:spcPts val="0"/>
                        </a:spcAft>
                        <a:buFont typeface="Arial" panose="020B0604020202020204" pitchFamily="34" charset="0"/>
                        <a:buNone/>
                      </a:pPr>
                      <a:endParaRPr lang="en-GB" sz="20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Dividends are paid before ordinary shareholders receive any</a:t>
                      </a:r>
                    </a:p>
                    <a:p>
                      <a:pPr marL="0" lvl="0" indent="0">
                        <a:lnSpc>
                          <a:spcPct val="115000"/>
                        </a:lnSpc>
                        <a:spcAft>
                          <a:spcPts val="0"/>
                        </a:spcAft>
                        <a:buFont typeface="Arial" panose="020B0604020202020204" pitchFamily="34" charset="0"/>
                        <a:buNone/>
                      </a:pPr>
                      <a:endParaRPr lang="en-GB" sz="20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2000" dirty="0">
                          <a:solidFill>
                            <a:schemeClr val="tx1"/>
                          </a:solidFill>
                          <a:effectLst/>
                          <a:latin typeface="+mj-lt"/>
                          <a:ea typeface="Times New Roman"/>
                          <a:cs typeface="Times New Roman"/>
                        </a:rPr>
                        <a:t>In the event of liquidation, preference shareholders rank above ordinary shareholders</a:t>
                      </a:r>
                    </a:p>
                  </a:txBody>
                  <a:tcPr marL="68584" marR="68584" marT="0" marB="0"/>
                </a:tc>
                <a:extLst>
                  <a:ext uri="{0D108BD9-81ED-4DB2-BD59-A6C34878D82A}">
                    <a16:rowId xmlns:a16="http://schemas.microsoft.com/office/drawing/2014/main" val="10001"/>
                  </a:ext>
                </a:extLst>
              </a:tr>
            </a:tbl>
          </a:graphicData>
        </a:graphic>
      </p:graphicFrame>
      <p:sp>
        <p:nvSpPr>
          <p:cNvPr id="44045" name="Slide Number Placeholder 1">
            <a:extLst>
              <a:ext uri="{FF2B5EF4-FFF2-40B4-BE49-F238E27FC236}">
                <a16:creationId xmlns:a16="http://schemas.microsoft.com/office/drawing/2014/main" id="{DC306CE7-8C6A-8A63-1A8E-5BC7AC7D2D5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79C1E2C-7F54-4A2F-BC0C-93E990496BC3}" type="slidenum">
              <a:rPr lang="en-GB" altLang="en-US">
                <a:solidFill>
                  <a:schemeClr val="bg1"/>
                </a:solidFill>
              </a:rPr>
              <a:pPr/>
              <a:t>21</a:t>
            </a:fld>
            <a:endParaRPr lang="en-GB" altLang="en-US">
              <a:solidFill>
                <a:schemeClr val="bg1"/>
              </a:solidFill>
            </a:endParaRPr>
          </a:p>
        </p:txBody>
      </p:sp>
      <p:sp>
        <p:nvSpPr>
          <p:cNvPr id="44046" name="Rectangle 2">
            <a:extLst>
              <a:ext uri="{FF2B5EF4-FFF2-40B4-BE49-F238E27FC236}">
                <a16:creationId xmlns:a16="http://schemas.microsoft.com/office/drawing/2014/main" id="{A17BDA0D-367C-019D-2CD6-1A5C211AFA44}"/>
              </a:ext>
            </a:extLst>
          </p:cNvPr>
          <p:cNvSpPr>
            <a:spLocks noGrp="1" noChangeArrowheads="1"/>
          </p:cNvSpPr>
          <p:nvPr>
            <p:ph type="title"/>
          </p:nvPr>
        </p:nvSpPr>
        <p:spPr>
          <a:xfrm>
            <a:off x="0" y="17457"/>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Share capital - 3</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3999" cy="93566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- 4</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35668"/>
            <a:ext cx="9143999" cy="4832092"/>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endParaRPr lang="en-GB" altLang="en-US" sz="2800" b="1" dirty="0">
              <a:solidFill>
                <a:schemeClr val="tx2">
                  <a:lumMod val="60000"/>
                  <a:lumOff val="40000"/>
                </a:schemeClr>
              </a:solidFill>
              <a:latin typeface="Calibri" panose="020F0502020204030204" pitchFamily="34" charset="0"/>
            </a:endParaRP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rPr>
              <a:t>Ordinary Shares are usually regarded as being EQUITY capital</a:t>
            </a: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rPr>
              <a:t> </a:t>
            </a: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rPr>
              <a:t>Preference Shares are usually regarded as being DEBT capital</a:t>
            </a: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rPr>
              <a:t> </a:t>
            </a: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rPr>
              <a:t>Refer back to gearing ratios</a:t>
            </a: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22</a:t>
            </a:fld>
            <a:endParaRPr lang="en-GB" altLang="en-US">
              <a:solidFill>
                <a:schemeClr val="bg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7729"/>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- 1</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764704"/>
            <a:ext cx="9144000" cy="4832092"/>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Bonds are issued by firms, national governments, and local governments to raise finance on both national and international markets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Unlike debentures, bonds are a form of unsecured borrowing</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are traded on specific bond markets, in a similar way to shares that are traded on stock markets</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can short-term (under 12 months maturity), medium-term (1-3 years, or), long-term ( over 3 years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We will be looking more closely how bond prices are calculated and traded and in the next lecture</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23</a:t>
            </a:fld>
            <a:endParaRPr lang="en-GB" altLang="en-US">
              <a:solidFill>
                <a:schemeClr val="bg1"/>
              </a:solidFill>
            </a:endParaRPr>
          </a:p>
        </p:txBody>
      </p:sp>
    </p:spTree>
    <p:extLst>
      <p:ext uri="{BB962C8B-B14F-4D97-AF65-F5344CB8AC3E}">
        <p14:creationId xmlns:p14="http://schemas.microsoft.com/office/powerpoint/2010/main" val="1057100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17673"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- 2</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24</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17673" y="709615"/>
            <a:ext cx="9126328" cy="5139869"/>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They vary considerably in terms of the coupon  payment, interest rate, maturity date, and yield (rate of return)</a:t>
            </a:r>
          </a:p>
          <a:p>
            <a:pPr marL="342900" indent="-342900" eaLnBrk="1" hangingPunct="1">
              <a:buFont typeface="Arial" panose="020B0604020202020204" pitchFamily="34" charset="0"/>
              <a:buChar char="•"/>
            </a:pPr>
            <a:endParaRPr lang="en-GB" altLang="en-US" sz="26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Here is a sample of Pearson plc’s issued bonds from 2003</a:t>
            </a:r>
          </a:p>
          <a:p>
            <a:pPr eaLnBrk="1" hangingPunct="1"/>
            <a:endParaRPr lang="en-GB" altLang="en-US" sz="2400" dirty="0">
              <a:latin typeface="Arial" panose="020B0604020202020204" pitchFamily="34" charset="0"/>
              <a:cs typeface="Arial" panose="020B0604020202020204" pitchFamily="34" charset="0"/>
            </a:endParaRPr>
          </a:p>
          <a:p>
            <a:pPr algn="ctr" eaLnBrk="1" hangingPunct="1"/>
            <a:r>
              <a:rPr lang="en-GB" altLang="en-US" sz="2400" dirty="0">
                <a:solidFill>
                  <a:srgbClr val="FFFF00"/>
                </a:solidFill>
                <a:latin typeface="Arial" panose="020B0604020202020204" pitchFamily="34" charset="0"/>
                <a:cs typeface="Arial" panose="020B0604020202020204" pitchFamily="34" charset="0"/>
              </a:rPr>
              <a:t>9.5% Sterling Bonds 2004        £108m</a:t>
            </a:r>
          </a:p>
          <a:p>
            <a:pPr algn="ctr" eaLnBrk="1" hangingPunct="1"/>
            <a:r>
              <a:rPr lang="en-GB" altLang="en-US" sz="2400" dirty="0">
                <a:solidFill>
                  <a:srgbClr val="FFFF00"/>
                </a:solidFill>
                <a:latin typeface="Arial" panose="020B0604020202020204" pitchFamily="34" charset="0"/>
                <a:cs typeface="Arial" panose="020B0604020202020204" pitchFamily="34" charset="0"/>
              </a:rPr>
              <a:t>6.125% Eurobonds 2007           £343m</a:t>
            </a:r>
          </a:p>
          <a:p>
            <a:pPr algn="ctr" eaLnBrk="1" hangingPunct="1"/>
            <a:r>
              <a:rPr lang="en-GB" altLang="en-US" sz="2400" dirty="0">
                <a:solidFill>
                  <a:srgbClr val="FFFF00"/>
                </a:solidFill>
                <a:latin typeface="Arial" panose="020B0604020202020204" pitchFamily="34" charset="0"/>
                <a:cs typeface="Arial" panose="020B0604020202020204" pitchFamily="34" charset="0"/>
              </a:rPr>
              <a:t>7% Global Dollar Bonds 2011    £278m</a:t>
            </a:r>
          </a:p>
          <a:p>
            <a:pPr algn="ctr" eaLnBrk="1" hangingPunct="1"/>
            <a:endParaRPr lang="en-GB" altLang="en-US" sz="2000" dirty="0">
              <a:solidFill>
                <a:schemeClr val="tx2">
                  <a:lumMod val="60000"/>
                  <a:lumOff val="40000"/>
                </a:schemeClr>
              </a:solidFill>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p:txBody>
      </p:sp>
    </p:spTree>
    <p:extLst>
      <p:ext uri="{BB962C8B-B14F-4D97-AF65-F5344CB8AC3E}">
        <p14:creationId xmlns:p14="http://schemas.microsoft.com/office/powerpoint/2010/main" val="3544404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17673"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- 3</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25</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0" y="764704"/>
            <a:ext cx="9108654" cy="4893647"/>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Convertible loan stock (CLS) or unsecured convertible loan stock (UCLS)</a:t>
            </a:r>
          </a:p>
          <a:p>
            <a:pPr marL="342900" indent="-342900" eaLnBrk="1" hangingPunct="1">
              <a:buFont typeface="Arial" panose="020B0604020202020204" pitchFamily="34" charset="0"/>
              <a:buChar char="•"/>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Sometimes called convertible securities</a:t>
            </a:r>
          </a:p>
          <a:p>
            <a:pPr marL="342900" indent="-342900" eaLnBrk="1" hangingPunct="1">
              <a:buFont typeface="Arial" panose="020B0604020202020204" pitchFamily="34" charset="0"/>
              <a:buChar char="•"/>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Here, debt is issued and there is an option for the investor to convert the instrument into shares in the company</a:t>
            </a:r>
            <a:endParaRPr lang="en-GB" altLang="en-US" sz="2400" dirty="0">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60000"/>
                  <a:lumOff val="4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8109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17673"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- 4</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26</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17673" y="709613"/>
            <a:ext cx="9088699" cy="5201424"/>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eaLnBrk="1" hangingPunct="1"/>
            <a:r>
              <a:rPr lang="en-GB" altLang="en-US" sz="2800" dirty="0">
                <a:solidFill>
                  <a:schemeClr val="accent2"/>
                </a:solidFill>
                <a:latin typeface="Arial" panose="020B0604020202020204" pitchFamily="34" charset="0"/>
                <a:cs typeface="Arial" panose="020B0604020202020204" pitchFamily="34" charset="0"/>
              </a:rPr>
              <a:t>Just a note on Eurobonds</a:t>
            </a:r>
          </a:p>
          <a:p>
            <a:pPr eaLnBrk="1" hangingPunct="1"/>
            <a:endParaRPr lang="en-GB" sz="2800" b="0" i="0" dirty="0">
              <a:solidFill>
                <a:schemeClr val="tx2">
                  <a:lumMod val="20000"/>
                  <a:lumOff val="80000"/>
                </a:schemeClr>
              </a:solidFill>
              <a:effectLst/>
              <a:latin typeface="+mj-lt"/>
            </a:endParaRPr>
          </a:p>
          <a:p>
            <a:pPr marL="457200" indent="-457200" eaLnBrk="1" hangingPunct="1">
              <a:buFont typeface="Arial" panose="020B0604020202020204" pitchFamily="34" charset="0"/>
              <a:buChar char="•"/>
            </a:pPr>
            <a:r>
              <a:rPr lang="en-GB" sz="2400" b="0" i="0" dirty="0">
                <a:solidFill>
                  <a:schemeClr val="tx2">
                    <a:lumMod val="20000"/>
                    <a:lumOff val="80000"/>
                  </a:schemeClr>
                </a:solidFill>
                <a:effectLst/>
                <a:latin typeface="+mj-lt"/>
              </a:rPr>
              <a:t>A Eurobond is a bond issued offshore by governments or corporates denominated in a currency other than that of the issuer's country. Eurobonds are usually long-term debt instruments. Eurobonds are typically denominated in US Dollars (USD)</a:t>
            </a:r>
          </a:p>
          <a:p>
            <a:pPr marL="457200" indent="-457200" eaLnBrk="1" hangingPunct="1">
              <a:buFont typeface="Arial" panose="020B0604020202020204" pitchFamily="34" charset="0"/>
              <a:buChar char="•"/>
            </a:pPr>
            <a:endParaRPr lang="en-GB" sz="2400" b="0" i="0" dirty="0">
              <a:solidFill>
                <a:schemeClr val="tx2">
                  <a:lumMod val="20000"/>
                  <a:lumOff val="80000"/>
                </a:schemeClr>
              </a:solidFill>
              <a:effectLst/>
              <a:latin typeface="+mj-lt"/>
            </a:endParaRPr>
          </a:p>
          <a:p>
            <a:pPr marL="457200" indent="-457200" eaLnBrk="1" hangingPunct="1">
              <a:buFont typeface="Arial" panose="020B0604020202020204" pitchFamily="34" charset="0"/>
              <a:buChar char="•"/>
            </a:pPr>
            <a:r>
              <a:rPr lang="en-GB" sz="2400" dirty="0">
                <a:solidFill>
                  <a:schemeClr val="tx2">
                    <a:lumMod val="20000"/>
                    <a:lumOff val="80000"/>
                  </a:schemeClr>
                </a:solidFill>
                <a:latin typeface="+mj-lt"/>
              </a:rPr>
              <a:t>Confusingly, they are not confined to European countries</a:t>
            </a:r>
            <a:endParaRPr lang="en-GB" sz="2400" b="0" i="0" dirty="0">
              <a:solidFill>
                <a:schemeClr val="tx2">
                  <a:lumMod val="20000"/>
                  <a:lumOff val="80000"/>
                </a:schemeClr>
              </a:solidFill>
              <a:effectLst/>
              <a:latin typeface="+mj-lt"/>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p:txBody>
      </p:sp>
    </p:spTree>
    <p:extLst>
      <p:ext uri="{BB962C8B-B14F-4D97-AF65-F5344CB8AC3E}">
        <p14:creationId xmlns:p14="http://schemas.microsoft.com/office/powerpoint/2010/main" val="4893094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17673"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- 5</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27</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17673" y="709613"/>
            <a:ext cx="9088699" cy="5201424"/>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cs typeface="Arial" panose="020B0604020202020204" pitchFamily="34" charset="0"/>
              </a:rPr>
              <a:t>Bonds are usually traded on specific bond markets, which are part of the international capital markets network</a:t>
            </a:r>
          </a:p>
          <a:p>
            <a:pPr marL="457200" indent="-457200" eaLnBrk="1" hangingPunct="1">
              <a:buFont typeface="Arial" panose="020B0604020202020204" pitchFamily="34" charset="0"/>
              <a:buChar char="•"/>
            </a:pPr>
            <a:endParaRPr lang="en-GB" altLang="en-US" sz="2800" dirty="0">
              <a:solidFill>
                <a:schemeClr val="tx2">
                  <a:lumMod val="20000"/>
                  <a:lumOff val="80000"/>
                </a:schemeClr>
              </a:solidFill>
              <a:latin typeface="+mj-lt"/>
              <a:cs typeface="Arial" panose="020B0604020202020204" pitchFamily="34" charset="0"/>
            </a:endParaRP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cs typeface="Arial" panose="020B0604020202020204" pitchFamily="34" charset="0"/>
              </a:rPr>
              <a:t>However, they can be issued privately, and although a less expensive way to borrow, are less common than publicly-issued instruments</a:t>
            </a:r>
          </a:p>
          <a:p>
            <a:pPr eaLnBrk="1" hangingPunct="1"/>
            <a:endParaRPr lang="en-GB" altLang="en-US" sz="2800" dirty="0">
              <a:solidFill>
                <a:schemeClr val="tx2">
                  <a:lumMod val="20000"/>
                  <a:lumOff val="80000"/>
                </a:schemeClr>
              </a:solidFill>
              <a:latin typeface="+mj-lt"/>
              <a:cs typeface="Arial" panose="020B0604020202020204" pitchFamily="34" charset="0"/>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a:p>
            <a:pPr eaLnBrk="1" hangingPunct="1"/>
            <a:endParaRPr lang="en-GB" altLang="en-US" sz="2800" dirty="0">
              <a:solidFill>
                <a:schemeClr val="tx2">
                  <a:lumMod val="20000"/>
                  <a:lumOff val="80000"/>
                </a:schemeClr>
              </a:solidFill>
              <a:latin typeface="+mj-lt"/>
              <a:cs typeface="Arial" panose="020B0604020202020204" pitchFamily="34" charset="0"/>
            </a:endParaRPr>
          </a:p>
        </p:txBody>
      </p:sp>
    </p:spTree>
    <p:extLst>
      <p:ext uri="{BB962C8B-B14F-4D97-AF65-F5344CB8AC3E}">
        <p14:creationId xmlns:p14="http://schemas.microsoft.com/office/powerpoint/2010/main" val="3036885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17673"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Warrants</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28</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17673" y="709613"/>
            <a:ext cx="9108654" cy="4955203"/>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400" dirty="0">
                <a:solidFill>
                  <a:schemeClr val="tx2">
                    <a:lumMod val="20000"/>
                    <a:lumOff val="80000"/>
                  </a:schemeClr>
                </a:solidFill>
                <a:latin typeface="+mj-lt"/>
                <a:cs typeface="Arial" panose="020B0604020202020204" pitchFamily="34" charset="0"/>
              </a:rPr>
              <a:t>Warrants, are usually issued privately, and sometimes as part of a bond-warrant issue</a:t>
            </a:r>
          </a:p>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mj-lt"/>
              <a:cs typeface="Arial" panose="020B0604020202020204" pitchFamily="34" charset="0"/>
            </a:endParaRPr>
          </a:p>
          <a:p>
            <a:pPr marL="342900" indent="-342900" eaLnBrk="1" hangingPunct="1">
              <a:buFont typeface="Arial" panose="020B0604020202020204" pitchFamily="34" charset="0"/>
              <a:buChar char="•"/>
            </a:pPr>
            <a:r>
              <a:rPr lang="en-GB" altLang="en-US" sz="2400" dirty="0">
                <a:solidFill>
                  <a:schemeClr val="tx2">
                    <a:lumMod val="20000"/>
                    <a:lumOff val="80000"/>
                  </a:schemeClr>
                </a:solidFill>
                <a:latin typeface="+mj-lt"/>
                <a:cs typeface="Arial" panose="020B0604020202020204" pitchFamily="34" charset="0"/>
              </a:rPr>
              <a:t>They are simply long-term call options that offer the holder to buy the issuing firm’s ordinary shares or common stock, so similar to unsecured convertible  loan stock</a:t>
            </a:r>
          </a:p>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mj-lt"/>
              <a:cs typeface="Arial" panose="020B0604020202020204" pitchFamily="34" charset="0"/>
            </a:endParaRPr>
          </a:p>
          <a:p>
            <a:pPr marL="342900" indent="-342900" eaLnBrk="1" hangingPunct="1">
              <a:buFont typeface="Arial" panose="020B0604020202020204" pitchFamily="34" charset="0"/>
              <a:buChar char="•"/>
            </a:pPr>
            <a:r>
              <a:rPr lang="en-GB" altLang="en-US" sz="2400" dirty="0">
                <a:solidFill>
                  <a:schemeClr val="tx2">
                    <a:lumMod val="20000"/>
                    <a:lumOff val="80000"/>
                  </a:schemeClr>
                </a:solidFill>
                <a:latin typeface="+mj-lt"/>
                <a:cs typeface="Arial" panose="020B0604020202020204" pitchFamily="34" charset="0"/>
              </a:rPr>
              <a:t>For example, BASF, the giant German chemical </a:t>
            </a:r>
            <a:r>
              <a:rPr lang="en-GB" altLang="en-US" sz="2400" dirty="0" err="1">
                <a:solidFill>
                  <a:schemeClr val="tx2">
                    <a:lumMod val="20000"/>
                    <a:lumOff val="80000"/>
                  </a:schemeClr>
                </a:solidFill>
                <a:latin typeface="+mj-lt"/>
                <a:cs typeface="Arial" panose="020B0604020202020204" pitchFamily="34" charset="0"/>
              </a:rPr>
              <a:t>firmin</a:t>
            </a:r>
            <a:r>
              <a:rPr lang="en-GB" altLang="en-US" sz="2400" dirty="0">
                <a:solidFill>
                  <a:schemeClr val="tx2">
                    <a:lumMod val="20000"/>
                    <a:lumOff val="80000"/>
                  </a:schemeClr>
                </a:solidFill>
                <a:latin typeface="+mj-lt"/>
                <a:cs typeface="Arial" panose="020B0604020202020204" pitchFamily="34" charset="0"/>
              </a:rPr>
              <a:t> 2017 issued a $600 million of bonds and warrants maturing in 2023, where the stock was offered at 25% above the then market value </a:t>
            </a:r>
          </a:p>
          <a:p>
            <a:pPr marL="457200" indent="-457200" eaLnBrk="1" hangingPunct="1">
              <a:buFont typeface="Arial" panose="020B0604020202020204" pitchFamily="34" charset="0"/>
              <a:buChar char="•"/>
            </a:pPr>
            <a:endParaRPr lang="en-GB" altLang="en-US" sz="2800" dirty="0">
              <a:solidFill>
                <a:schemeClr val="tx2">
                  <a:lumMod val="20000"/>
                  <a:lumOff val="80000"/>
                </a:schemeClr>
              </a:solidFill>
              <a:latin typeface="+mj-lt"/>
              <a:cs typeface="Arial" panose="020B0604020202020204" pitchFamily="34" charset="0"/>
            </a:endParaRPr>
          </a:p>
        </p:txBody>
      </p:sp>
    </p:spTree>
    <p:extLst>
      <p:ext uri="{BB962C8B-B14F-4D97-AF65-F5344CB8AC3E}">
        <p14:creationId xmlns:p14="http://schemas.microsoft.com/office/powerpoint/2010/main" val="4004052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30965" y="0"/>
            <a:ext cx="9144000" cy="709613"/>
          </a:xfrm>
          <a:solidFill>
            <a:schemeClr val="tx2">
              <a:lumMod val="20000"/>
              <a:lumOff val="80000"/>
            </a:schemeClr>
          </a:solidFill>
        </p:spPr>
        <p:txBody>
          <a:bodyPr>
            <a:normAutofit fontScale="90000"/>
          </a:bodyPr>
          <a:lstStyle/>
          <a:p>
            <a:pPr algn="ctr" eaLnBrk="1" hangingPunct="1"/>
            <a:r>
              <a:rPr lang="en-GB" altLang="en-US" sz="3600" dirty="0">
                <a:solidFill>
                  <a:schemeClr val="tx2">
                    <a:lumMod val="75000"/>
                  </a:schemeClr>
                </a:solidFill>
                <a:cs typeface="Calibri" panose="020F0502020204030204" pitchFamily="34" charset="0"/>
              </a:rPr>
              <a:t>Commercial paper (CP) and medium-term notes</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29</a:t>
            </a:fld>
            <a:endParaRPr lang="en-GB" altLang="en-US">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17673" y="709613"/>
            <a:ext cx="9108654" cy="5201424"/>
          </a:xfrm>
          <a:prstGeom prst="rect">
            <a:avLst/>
          </a:prstGeom>
          <a:solidFill>
            <a:schemeClr val="tx2">
              <a:lumMod val="75000"/>
            </a:schemeClr>
          </a:solidFill>
        </p:spPr>
        <p:txBody>
          <a:bodyPr wrap="square">
            <a:spAutoFit/>
          </a:bodyPr>
          <a:lstStyle/>
          <a:p>
            <a:pPr eaLnBrk="1" hangingPunct="1"/>
            <a:endParaRPr lang="en-GB" altLang="en-US" sz="2400" dirty="0">
              <a:latin typeface="Arial" panose="020B0604020202020204" pitchFamily="34" charset="0"/>
              <a:cs typeface="Arial" panose="020B0604020202020204" pitchFamily="34" charset="0"/>
            </a:endParaRPr>
          </a:p>
          <a:p>
            <a:pPr marL="457200" indent="-457200" eaLnBrk="1" hangingPunct="1">
              <a:buFont typeface="Arial" panose="020B0604020202020204" pitchFamily="34" charset="0"/>
              <a:buChar char="•"/>
            </a:pPr>
            <a:r>
              <a:rPr lang="en-GB" altLang="en-US" sz="2800" dirty="0">
                <a:solidFill>
                  <a:schemeClr val="tx2">
                    <a:lumMod val="20000"/>
                    <a:lumOff val="80000"/>
                  </a:schemeClr>
                </a:solidFill>
                <a:latin typeface="+mj-lt"/>
                <a:cs typeface="Arial" panose="020B0604020202020204" pitchFamily="34" charset="0"/>
              </a:rPr>
              <a:t>Commercial paper, sometimes referred to as loan paper, are an alternative way of borrowing that cuts out the agency of  a bank or other financial institution</a:t>
            </a:r>
          </a:p>
          <a:p>
            <a:pPr marL="457200" indent="-457200" eaLnBrk="1" hangingPunct="1">
              <a:buFont typeface="Arial" panose="020B0604020202020204" pitchFamily="34" charset="0"/>
              <a:buChar char="•"/>
            </a:pPr>
            <a:endParaRPr lang="en-GB" altLang="en-US" sz="2800" dirty="0">
              <a:solidFill>
                <a:schemeClr val="tx2">
                  <a:lumMod val="20000"/>
                  <a:lumOff val="80000"/>
                </a:schemeClr>
              </a:solidFill>
              <a:latin typeface="+mj-lt"/>
              <a:cs typeface="Arial" panose="020B0604020202020204" pitchFamily="34" charset="0"/>
            </a:endParaRPr>
          </a:p>
          <a:p>
            <a:pPr marL="457200" indent="-457200">
              <a:buFont typeface="Arial" panose="020B0604020202020204" pitchFamily="34" charset="0"/>
              <a:buChar char="•"/>
            </a:pPr>
            <a:r>
              <a:rPr lang="en-GB" altLang="en-US" sz="2800" dirty="0">
                <a:solidFill>
                  <a:schemeClr val="tx2">
                    <a:lumMod val="20000"/>
                    <a:lumOff val="80000"/>
                  </a:schemeClr>
                </a:solidFill>
                <a:latin typeface="+mj-lt"/>
                <a:cs typeface="Arial" panose="020B0604020202020204" pitchFamily="34" charset="0"/>
              </a:rPr>
              <a:t>CPs are organised between large firms, and are for a maximum of nine months, but usually mature in under 60 days</a:t>
            </a:r>
          </a:p>
          <a:p>
            <a:pPr marL="457200" indent="-457200">
              <a:buFont typeface="Arial" panose="020B0604020202020204" pitchFamily="34" charset="0"/>
              <a:buChar char="•"/>
            </a:pPr>
            <a:endParaRPr lang="en-GB" altLang="en-US" sz="2800" dirty="0">
              <a:solidFill>
                <a:schemeClr val="tx2">
                  <a:lumMod val="20000"/>
                  <a:lumOff val="80000"/>
                </a:schemeClr>
              </a:solidFill>
              <a:latin typeface="+mj-lt"/>
              <a:cs typeface="Arial" panose="020B0604020202020204" pitchFamily="34" charset="0"/>
            </a:endParaRPr>
          </a:p>
          <a:p>
            <a:pPr marL="457200" indent="-457200">
              <a:buFont typeface="Arial" panose="020B0604020202020204" pitchFamily="34" charset="0"/>
              <a:buChar char="•"/>
            </a:pPr>
            <a:r>
              <a:rPr lang="en-GB" altLang="en-US" sz="2800" dirty="0">
                <a:solidFill>
                  <a:schemeClr val="tx2">
                    <a:lumMod val="20000"/>
                    <a:lumOff val="80000"/>
                  </a:schemeClr>
                </a:solidFill>
                <a:latin typeface="+mj-lt"/>
                <a:cs typeface="Arial" panose="020B0604020202020204" pitchFamily="34" charset="0"/>
              </a:rPr>
              <a:t>Smaller companies can also borrow in this way, but often through a third-party dealer or agent</a:t>
            </a:r>
          </a:p>
          <a:p>
            <a:pPr marL="457200" indent="-457200" eaLnBrk="1" hangingPunct="1">
              <a:buFont typeface="Arial" panose="020B0604020202020204" pitchFamily="34" charset="0"/>
              <a:buChar char="•"/>
            </a:pPr>
            <a:endParaRPr lang="en-GB" altLang="en-US" sz="2800" dirty="0">
              <a:solidFill>
                <a:schemeClr val="tx2">
                  <a:lumMod val="20000"/>
                  <a:lumOff val="80000"/>
                </a:schemeClr>
              </a:solidFill>
              <a:latin typeface="+mj-lt"/>
              <a:cs typeface="Arial" panose="020B0604020202020204" pitchFamily="34" charset="0"/>
            </a:endParaRPr>
          </a:p>
        </p:txBody>
      </p:sp>
    </p:spTree>
    <p:extLst>
      <p:ext uri="{BB962C8B-B14F-4D97-AF65-F5344CB8AC3E}">
        <p14:creationId xmlns:p14="http://schemas.microsoft.com/office/powerpoint/2010/main" val="25593260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82A223-1DAB-D1D1-CD37-90890E99CFC3}"/>
              </a:ext>
            </a:extLst>
          </p:cNvPr>
          <p:cNvSpPr>
            <a:spLocks noGrp="1" noChangeArrowheads="1"/>
          </p:cNvSpPr>
          <p:nvPr>
            <p:ph type="title"/>
          </p:nvPr>
        </p:nvSpPr>
        <p:spPr>
          <a:xfrm>
            <a:off x="1" y="0"/>
            <a:ext cx="9144000" cy="97026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Debentures - 1</a:t>
            </a:r>
          </a:p>
        </p:txBody>
      </p:sp>
      <p:sp>
        <p:nvSpPr>
          <p:cNvPr id="46083" name="Rectangle 3">
            <a:extLst>
              <a:ext uri="{FF2B5EF4-FFF2-40B4-BE49-F238E27FC236}">
                <a16:creationId xmlns:a16="http://schemas.microsoft.com/office/drawing/2014/main" id="{EF18800A-4979-7594-A71A-92AB30F03D9C}"/>
              </a:ext>
            </a:extLst>
          </p:cNvPr>
          <p:cNvSpPr>
            <a:spLocks noGrp="1" noChangeArrowheads="1"/>
          </p:cNvSpPr>
          <p:nvPr>
            <p:ph idx="1"/>
          </p:nvPr>
        </p:nvSpPr>
        <p:spPr>
          <a:xfrm>
            <a:off x="0" y="970261"/>
            <a:ext cx="9144000" cy="4762995"/>
          </a:xfrm>
        </p:spPr>
        <p:txBody>
          <a:bodyPr/>
          <a:lstStyle/>
          <a:p>
            <a:r>
              <a:rPr lang="en-GB" altLang="en-US" sz="2800" dirty="0">
                <a:solidFill>
                  <a:schemeClr val="tx2">
                    <a:lumMod val="20000"/>
                    <a:lumOff val="80000"/>
                  </a:schemeClr>
                </a:solidFill>
                <a:latin typeface="Arial" panose="020B0604020202020204" pitchFamily="34" charset="0"/>
                <a:cs typeface="Arial" panose="020B0604020202020204" pitchFamily="34" charset="0"/>
              </a:rPr>
              <a:t>These are long-term loans that are usually secured against assets, have a fixed rate of interest and are repayable at a fixed date</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r>
              <a:rPr lang="en-GB" altLang="en-US" sz="2800" dirty="0">
                <a:solidFill>
                  <a:srgbClr val="FFFF00"/>
                </a:solidFill>
                <a:latin typeface="Arial" panose="020B0604020202020204" pitchFamily="34" charset="0"/>
                <a:cs typeface="Arial" panose="020B0604020202020204" pitchFamily="34" charset="0"/>
              </a:rPr>
              <a:t>    For example, 10% debentures 2016</a:t>
            </a:r>
          </a:p>
          <a:p>
            <a:pPr marL="0" indent="0">
              <a:buNone/>
            </a:pPr>
            <a:endParaRPr lang="en-GB" altLang="en-US" sz="2800" dirty="0">
              <a:solidFill>
                <a:schemeClr val="tx2">
                  <a:lumMod val="60000"/>
                  <a:lumOff val="40000"/>
                </a:schemeClr>
              </a:solidFill>
              <a:latin typeface="Arial" panose="020B0604020202020204" pitchFamily="34" charset="0"/>
              <a:cs typeface="Arial" panose="020B0604020202020204" pitchFamily="34" charset="0"/>
            </a:endParaRPr>
          </a:p>
          <a:p>
            <a:pPr marL="566737" indent="-457200">
              <a:spcBef>
                <a:spcPts val="400"/>
              </a:spcBef>
              <a:buSzPct val="68000"/>
              <a:buFont typeface="Arial" panose="020B0604020202020204" pitchFamily="34" charset="0"/>
              <a:buChar char="•"/>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566737" indent="-457200">
              <a:spcBef>
                <a:spcPts val="400"/>
              </a:spcBef>
              <a:buClr>
                <a:schemeClr val="accent1"/>
              </a:buClr>
              <a:buSzPct val="68000"/>
              <a:buFont typeface="Arial" panose="020B0604020202020204" pitchFamily="34" charset="0"/>
              <a:buChar char="•"/>
            </a:pPr>
            <a:endParaRPr lang="en-GB" altLang="en-US" sz="2800" dirty="0">
              <a:latin typeface="Calibri" panose="020F0502020204030204" pitchFamily="34" charset="0"/>
              <a:cs typeface="Calibri" panose="020F0502020204030204" pitchFamily="34" charset="0"/>
            </a:endParaRPr>
          </a:p>
          <a:p>
            <a:pPr marL="566737" indent="-457200" eaLnBrk="1" hangingPunct="1">
              <a:spcBef>
                <a:spcPts val="400"/>
              </a:spcBef>
              <a:buClr>
                <a:schemeClr val="accent1"/>
              </a:buClr>
              <a:buSzPct val="68000"/>
              <a:buFont typeface="Arial" panose="020B0604020202020204" pitchFamily="34" charset="0"/>
              <a:buChar char="•"/>
            </a:pPr>
            <a:endParaRPr lang="en-GB" altLang="en-US" sz="2800" dirty="0">
              <a:latin typeface="Calibri" panose="020F0502020204030204" pitchFamily="34" charset="0"/>
              <a:cs typeface="Calibri" panose="020F0502020204030204" pitchFamily="34" charset="0"/>
            </a:endParaRPr>
          </a:p>
          <a:p>
            <a:pPr marL="0" indent="0">
              <a:buNone/>
            </a:pPr>
            <a:endParaRPr lang="en-GB" altLang="en-US" sz="2800" dirty="0">
              <a:solidFill>
                <a:schemeClr val="tx2">
                  <a:lumMod val="60000"/>
                  <a:lumOff val="40000"/>
                </a:schemeClr>
              </a:solidFill>
            </a:endParaRPr>
          </a:p>
          <a:p>
            <a:pPr marL="0" indent="0">
              <a:buNone/>
            </a:pPr>
            <a:endParaRPr lang="en-GB" altLang="en-US" sz="2800" dirty="0">
              <a:solidFill>
                <a:schemeClr val="tx2">
                  <a:lumMod val="60000"/>
                  <a:lumOff val="40000"/>
                </a:schemeClr>
              </a:solidFill>
              <a:latin typeface="Arial" panose="020B0604020202020204" pitchFamily="34" charset="0"/>
              <a:cs typeface="Arial" panose="020B0604020202020204" pitchFamily="34" charset="0"/>
            </a:endParaRPr>
          </a:p>
          <a:p>
            <a:pPr marL="0" indent="0">
              <a:buNone/>
            </a:pPr>
            <a:endParaRPr lang="en-GB" altLang="en-US" sz="2800" dirty="0">
              <a:solidFill>
                <a:schemeClr val="tx2">
                  <a:lumMod val="60000"/>
                  <a:lumOff val="40000"/>
                </a:schemeClr>
              </a:solidFill>
              <a:latin typeface="Arial" panose="020B0604020202020204" pitchFamily="34" charset="0"/>
              <a:cs typeface="Arial" panose="020B0604020202020204" pitchFamily="34" charset="0"/>
            </a:endParaRPr>
          </a:p>
        </p:txBody>
      </p:sp>
      <p:sp>
        <p:nvSpPr>
          <p:cNvPr id="46084" name="Rectangle 3">
            <a:extLst>
              <a:ext uri="{FF2B5EF4-FFF2-40B4-BE49-F238E27FC236}">
                <a16:creationId xmlns:a16="http://schemas.microsoft.com/office/drawing/2014/main" id="{65DB3E49-DCBF-7475-EB08-693952058ADC}"/>
              </a:ext>
            </a:extLst>
          </p:cNvPr>
          <p:cNvSpPr txBox="1">
            <a:spLocks noChangeArrowheads="1"/>
          </p:cNvSpPr>
          <p:nvPr/>
        </p:nvSpPr>
        <p:spPr bwMode="auto">
          <a:xfrm>
            <a:off x="4932040" y="7101408"/>
            <a:ext cx="7772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566737" indent="-457200">
              <a:spcBef>
                <a:spcPts val="400"/>
              </a:spcBef>
              <a:buSzPct val="68000"/>
              <a:buFont typeface="Arial" panose="020B0604020202020204" pitchFamily="34" charset="0"/>
              <a:buChar char="•"/>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566737" indent="-457200">
              <a:spcBef>
                <a:spcPts val="400"/>
              </a:spcBef>
              <a:buClr>
                <a:schemeClr val="accent1"/>
              </a:buClr>
              <a:buSzPct val="68000"/>
              <a:buFont typeface="Arial" panose="020B0604020202020204" pitchFamily="34" charset="0"/>
              <a:buChar char="•"/>
            </a:pPr>
            <a:endParaRPr lang="en-GB" altLang="en-US" sz="2800" dirty="0">
              <a:latin typeface="Calibri" panose="020F0502020204030204" pitchFamily="34" charset="0"/>
              <a:cs typeface="Calibri" panose="020F0502020204030204" pitchFamily="34" charset="0"/>
            </a:endParaRPr>
          </a:p>
          <a:p>
            <a:pPr marL="566737" indent="-457200" eaLnBrk="1" hangingPunct="1">
              <a:spcBef>
                <a:spcPts val="400"/>
              </a:spcBef>
              <a:buClr>
                <a:schemeClr val="accent1"/>
              </a:buClr>
              <a:buSzPct val="68000"/>
              <a:buFont typeface="Arial" panose="020B0604020202020204" pitchFamily="34" charset="0"/>
              <a:buChar char="•"/>
            </a:pPr>
            <a:endParaRPr lang="en-GB" altLang="en-US" sz="2800" dirty="0">
              <a:latin typeface="Calibri" panose="020F0502020204030204" pitchFamily="34" charset="0"/>
              <a:cs typeface="Calibri" panose="020F0502020204030204" pitchFamily="34" charset="0"/>
            </a:endParaRPr>
          </a:p>
          <a:p>
            <a:pPr eaLnBrk="1" hangingPunct="1">
              <a:spcBef>
                <a:spcPts val="400"/>
              </a:spcBef>
              <a:buClr>
                <a:schemeClr val="accent1"/>
              </a:buClr>
              <a:buSzPct val="68000"/>
            </a:pPr>
            <a:endParaRPr lang="en-GB" altLang="en-US" sz="2800" dirty="0">
              <a:latin typeface="Calibri" panose="020F0502020204030204" pitchFamily="34" charset="0"/>
              <a:cs typeface="Calibri" panose="020F0502020204030204" pitchFamily="34" charset="0"/>
            </a:endParaRPr>
          </a:p>
        </p:txBody>
      </p:sp>
      <p:sp>
        <p:nvSpPr>
          <p:cNvPr id="46085" name="Slide Number Placeholder 1">
            <a:extLst>
              <a:ext uri="{FF2B5EF4-FFF2-40B4-BE49-F238E27FC236}">
                <a16:creationId xmlns:a16="http://schemas.microsoft.com/office/drawing/2014/main" id="{74BE14EA-4599-008A-CD21-7A613F82CC7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896A2-6155-46BD-A3D4-2D040E022C48}" type="slidenum">
              <a:rPr lang="en-GB" altLang="en-US">
                <a:solidFill>
                  <a:schemeClr val="bg1"/>
                </a:solidFill>
              </a:rPr>
              <a:pPr/>
              <a:t>30</a:t>
            </a:fld>
            <a:endParaRPr lang="en-GB" altLang="en-US">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3">
            <a:extLst>
              <a:ext uri="{FF2B5EF4-FFF2-40B4-BE49-F238E27FC236}">
                <a16:creationId xmlns:a16="http://schemas.microsoft.com/office/drawing/2014/main" id="{11BB5C86-ACB5-C450-3313-D251E185E529}"/>
              </a:ext>
            </a:extLst>
          </p:cNvPr>
          <p:cNvSpPr>
            <a:spLocks noGrp="1"/>
          </p:cNvSpPr>
          <p:nvPr>
            <p:ph idx="1"/>
          </p:nvPr>
        </p:nvSpPr>
        <p:spPr>
          <a:xfrm>
            <a:off x="35496" y="836613"/>
            <a:ext cx="9108504" cy="4824635"/>
          </a:xfrm>
        </p:spPr>
        <p:txBody>
          <a:bodyPr rtlCol="0">
            <a:normAutofit/>
          </a:bodyPr>
          <a:lstStyle/>
          <a:p>
            <a:pPr>
              <a:defRPr/>
            </a:pPr>
            <a:r>
              <a:rPr lang="en-GB" altLang="en-US" sz="2400" dirty="0">
                <a:solidFill>
                  <a:schemeClr val="tx2">
                    <a:lumMod val="20000"/>
                    <a:lumOff val="80000"/>
                  </a:schemeClr>
                </a:solidFill>
                <a:cs typeface="Calibri" panose="020F0502020204030204" pitchFamily="34" charset="0"/>
              </a:rPr>
              <a:t>Debenture holders are commonly used in relation to the financing of sports or leisure venues. In addition to receiving interest, holders usually receive privileges such as tickets or the use of facilities. The following  popular venues are largely funded by debentures		</a:t>
            </a:r>
          </a:p>
          <a:p>
            <a:pPr marL="0" indent="0">
              <a:buNone/>
              <a:defRPr/>
            </a:pPr>
            <a:r>
              <a:rPr lang="en-GB" altLang="en-US" sz="2400" dirty="0">
                <a:solidFill>
                  <a:schemeClr val="tx2">
                    <a:lumMod val="20000"/>
                    <a:lumOff val="80000"/>
                  </a:schemeClr>
                </a:solidFill>
                <a:cs typeface="Calibri" panose="020F0502020204030204" pitchFamily="34" charset="0"/>
              </a:rPr>
              <a:t>                 </a:t>
            </a:r>
            <a:r>
              <a:rPr lang="en-GB" altLang="en-US" sz="2400" dirty="0">
                <a:solidFill>
                  <a:srgbClr val="FFFF00"/>
                </a:solidFill>
                <a:cs typeface="Calibri" panose="020F0502020204030204" pitchFamily="34" charset="0"/>
              </a:rPr>
              <a:t>Millennium Stadium</a:t>
            </a:r>
          </a:p>
          <a:p>
            <a:pPr marL="0" indent="0" eaLnBrk="1" fontAlgn="auto" hangingPunct="1">
              <a:spcAft>
                <a:spcPts val="0"/>
              </a:spcAft>
              <a:buNone/>
              <a:defRPr/>
            </a:pPr>
            <a:r>
              <a:rPr lang="en-GB" altLang="en-US" sz="2400" dirty="0">
                <a:solidFill>
                  <a:srgbClr val="FFFF00"/>
                </a:solidFill>
                <a:cs typeface="Calibri" panose="020F0502020204030204" pitchFamily="34" charset="0"/>
              </a:rPr>
              <a:t>		Wembley Stadium</a:t>
            </a:r>
          </a:p>
          <a:p>
            <a:pPr marL="0" indent="0" eaLnBrk="1" fontAlgn="auto" hangingPunct="1">
              <a:spcAft>
                <a:spcPts val="0"/>
              </a:spcAft>
              <a:buNone/>
              <a:defRPr/>
            </a:pPr>
            <a:r>
              <a:rPr lang="en-GB" altLang="en-US" sz="2400" dirty="0">
                <a:solidFill>
                  <a:srgbClr val="FFFF00"/>
                </a:solidFill>
                <a:cs typeface="Calibri" panose="020F0502020204030204" pitchFamily="34" charset="0"/>
              </a:rPr>
              <a:t>		Wimbledon</a:t>
            </a:r>
          </a:p>
          <a:p>
            <a:pPr marL="0" indent="0" eaLnBrk="1" fontAlgn="auto" hangingPunct="1">
              <a:spcAft>
                <a:spcPts val="0"/>
              </a:spcAft>
              <a:buNone/>
              <a:defRPr/>
            </a:pPr>
            <a:r>
              <a:rPr lang="en-GB" altLang="en-US" sz="2400" dirty="0">
                <a:solidFill>
                  <a:srgbClr val="FFFF00"/>
                </a:solidFill>
                <a:cs typeface="Calibri" panose="020F0502020204030204" pitchFamily="34" charset="0"/>
              </a:rPr>
              <a:t>		Twickenham Stadium</a:t>
            </a:r>
          </a:p>
          <a:p>
            <a:pPr marL="0" indent="0" eaLnBrk="1" fontAlgn="auto" hangingPunct="1">
              <a:spcAft>
                <a:spcPts val="0"/>
              </a:spcAft>
              <a:buNone/>
              <a:defRPr/>
            </a:pPr>
            <a:r>
              <a:rPr lang="en-GB" altLang="en-US" sz="2400" dirty="0">
                <a:solidFill>
                  <a:srgbClr val="FFFF00"/>
                </a:solidFill>
                <a:cs typeface="Calibri" panose="020F0502020204030204" pitchFamily="34" charset="0"/>
              </a:rPr>
              <a:t>		Lord’s Cricket Ground</a:t>
            </a:r>
          </a:p>
          <a:p>
            <a:pPr marL="0" indent="0" eaLnBrk="1" fontAlgn="auto" hangingPunct="1">
              <a:spcAft>
                <a:spcPts val="0"/>
              </a:spcAft>
              <a:buNone/>
              <a:defRPr/>
            </a:pPr>
            <a:r>
              <a:rPr lang="en-GB" altLang="en-US" sz="2400" dirty="0">
                <a:solidFill>
                  <a:srgbClr val="FFFF00"/>
                </a:solidFill>
                <a:cs typeface="Calibri" panose="020F0502020204030204" pitchFamily="34" charset="0"/>
              </a:rPr>
              <a:t>		Royal Albert Hall</a:t>
            </a:r>
          </a:p>
          <a:p>
            <a:pPr eaLnBrk="1" fontAlgn="auto" hangingPunct="1">
              <a:spcAft>
                <a:spcPts val="0"/>
              </a:spcAft>
              <a:buFont typeface="Wingdings 3" panose="05040102010807070707" pitchFamily="18" charset="2"/>
              <a:buNone/>
              <a:defRPr/>
            </a:pPr>
            <a:endParaRPr lang="en-GB" altLang="en-US" dirty="0">
              <a:solidFill>
                <a:schemeClr val="tx1">
                  <a:lumMod val="75000"/>
                  <a:lumOff val="25000"/>
                </a:schemeClr>
              </a:solidFill>
            </a:endParaRPr>
          </a:p>
        </p:txBody>
      </p:sp>
      <p:sp>
        <p:nvSpPr>
          <p:cNvPr id="47107" name="Slide Number Placeholder 1">
            <a:extLst>
              <a:ext uri="{FF2B5EF4-FFF2-40B4-BE49-F238E27FC236}">
                <a16:creationId xmlns:a16="http://schemas.microsoft.com/office/drawing/2014/main" id="{A401A498-3DD0-D4C0-4FBD-771C595ED71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AF460E-17FB-4D85-994E-40DED09CFF0D}" type="slidenum">
              <a:rPr lang="en-GB" altLang="en-US">
                <a:solidFill>
                  <a:schemeClr val="bg1"/>
                </a:solidFill>
              </a:rPr>
              <a:pPr/>
              <a:t>31</a:t>
            </a:fld>
            <a:endParaRPr lang="en-GB" altLang="en-US">
              <a:solidFill>
                <a:schemeClr val="bg1"/>
              </a:solidFill>
            </a:endParaRPr>
          </a:p>
        </p:txBody>
      </p:sp>
      <p:sp>
        <p:nvSpPr>
          <p:cNvPr id="47108" name="Rectangle 2">
            <a:extLst>
              <a:ext uri="{FF2B5EF4-FFF2-40B4-BE49-F238E27FC236}">
                <a16:creationId xmlns:a16="http://schemas.microsoft.com/office/drawing/2014/main" id="{1709BEB9-DFC7-B5CB-E11D-DB8C151AC453}"/>
              </a:ext>
            </a:extLst>
          </p:cNvPr>
          <p:cNvSpPr>
            <a:spLocks noGrp="1" noChangeArrowheads="1"/>
          </p:cNvSpPr>
          <p:nvPr>
            <p:ph type="title"/>
          </p:nvPr>
        </p:nvSpPr>
        <p:spPr>
          <a:xfrm>
            <a:off x="35496" y="10065"/>
            <a:ext cx="9108504" cy="826548"/>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Debentures - 2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4">
            <a:extLst>
              <a:ext uri="{FF2B5EF4-FFF2-40B4-BE49-F238E27FC236}">
                <a16:creationId xmlns:a16="http://schemas.microsoft.com/office/drawing/2014/main" id="{81A7B675-95C8-EADC-EDC3-49C61C14B80E}"/>
              </a:ext>
            </a:extLst>
          </p:cNvPr>
          <p:cNvSpPr>
            <a:spLocks noChangeArrowheads="1"/>
          </p:cNvSpPr>
          <p:nvPr/>
        </p:nvSpPr>
        <p:spPr bwMode="auto">
          <a:xfrm>
            <a:off x="0" y="717341"/>
            <a:ext cx="9180512" cy="5015915"/>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Another working capital source of finance</a:t>
            </a:r>
          </a:p>
          <a:p>
            <a:pPr marL="0" indent="0">
              <a:spcBef>
                <a:spcPct val="20000"/>
              </a:spcBef>
              <a:buClrTx/>
              <a:buSzTx/>
              <a:buNone/>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This is where the firm passes on its trade debtors to a debt factoring company.</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 The debt factoring company will collect the debt and charge a fee (up to 20%).  This speeds up the receipt of cash.</a:t>
            </a:r>
          </a:p>
          <a:p>
            <a:pPr eaLnBrk="1" hangingPunct="1">
              <a:spcBef>
                <a:spcPct val="20000"/>
              </a:spcBef>
              <a:buClrTx/>
              <a:buSzTx/>
              <a:buFont typeface="Arial" panose="020B0604020202020204" pitchFamily="34" charset="0"/>
              <a:buChar char="•"/>
            </a:pPr>
            <a:endParaRPr kumimoji="1" lang="en-GB" altLang="en-US" sz="2800" dirty="0">
              <a:solidFill>
                <a:schemeClr val="tx1"/>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endParaRPr kumimoji="1" lang="en-GB" altLang="en-US" sz="2800" dirty="0">
              <a:solidFill>
                <a:schemeClr val="tx1"/>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endParaRPr kumimoji="1" lang="en-GB" altLang="en-US" sz="2800" dirty="0">
              <a:solidFill>
                <a:schemeClr val="tx1"/>
              </a:solidFill>
              <a:latin typeface="Arial" panose="020B0604020202020204" pitchFamily="34" charset="0"/>
              <a:cs typeface="Arial" panose="020B0604020202020204" pitchFamily="34" charset="0"/>
            </a:endParaRPr>
          </a:p>
        </p:txBody>
      </p:sp>
      <p:sp>
        <p:nvSpPr>
          <p:cNvPr id="58372" name="Rectangle 2">
            <a:extLst>
              <a:ext uri="{FF2B5EF4-FFF2-40B4-BE49-F238E27FC236}">
                <a16:creationId xmlns:a16="http://schemas.microsoft.com/office/drawing/2014/main" id="{EDB67522-763F-75B6-3313-ED3B0167FA9A}"/>
              </a:ext>
            </a:extLst>
          </p:cNvPr>
          <p:cNvSpPr txBox="1">
            <a:spLocks noChangeArrowheads="1"/>
          </p:cNvSpPr>
          <p:nvPr/>
        </p:nvSpPr>
        <p:spPr bwMode="gray">
          <a:xfrm>
            <a:off x="0" y="7729"/>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- 1</a:t>
            </a:r>
          </a:p>
        </p:txBody>
      </p:sp>
      <p:sp>
        <p:nvSpPr>
          <p:cNvPr id="58373" name="Slide Number Placeholder 1">
            <a:extLst>
              <a:ext uri="{FF2B5EF4-FFF2-40B4-BE49-F238E27FC236}">
                <a16:creationId xmlns:a16="http://schemas.microsoft.com/office/drawing/2014/main" id="{ECBB174B-A25D-6CC0-EC36-FE8E76E9337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32</a:t>
            </a:fld>
            <a:endParaRPr lang="en-GB" altLang="en-US">
              <a:solidFill>
                <a:schemeClr val="bg1"/>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E5368D22-F079-A3F6-120B-9521FAAAA44A}"/>
              </a:ext>
            </a:extLst>
          </p:cNvPr>
          <p:cNvSpPr txBox="1">
            <a:spLocks noChangeArrowheads="1"/>
          </p:cNvSpPr>
          <p:nvPr/>
        </p:nvSpPr>
        <p:spPr bwMode="auto">
          <a:xfrm>
            <a:off x="3326901" y="4360018"/>
            <a:ext cx="1777232" cy="1099369"/>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Comic Sans MS" panose="030F0702030302020204" pitchFamily="66" charset="0"/>
              </a:rPr>
              <a:t>Factor</a:t>
            </a:r>
          </a:p>
        </p:txBody>
      </p:sp>
      <p:sp>
        <p:nvSpPr>
          <p:cNvPr id="41987" name="Text Box 3">
            <a:extLst>
              <a:ext uri="{FF2B5EF4-FFF2-40B4-BE49-F238E27FC236}">
                <a16:creationId xmlns:a16="http://schemas.microsoft.com/office/drawing/2014/main" id="{A380552B-5F5E-A29A-3239-F36F7C28B9FE}"/>
              </a:ext>
            </a:extLst>
          </p:cNvPr>
          <p:cNvSpPr txBox="1">
            <a:spLocks noChangeArrowheads="1"/>
          </p:cNvSpPr>
          <p:nvPr/>
        </p:nvSpPr>
        <p:spPr bwMode="auto">
          <a:xfrm>
            <a:off x="830263" y="1665288"/>
            <a:ext cx="1676400" cy="1133475"/>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Comic Sans MS" panose="030F0702030302020204" pitchFamily="66" charset="0"/>
              </a:rPr>
              <a:t>Supplier</a:t>
            </a:r>
          </a:p>
        </p:txBody>
      </p:sp>
      <p:sp>
        <p:nvSpPr>
          <p:cNvPr id="41988" name="Text Box 4">
            <a:extLst>
              <a:ext uri="{FF2B5EF4-FFF2-40B4-BE49-F238E27FC236}">
                <a16:creationId xmlns:a16="http://schemas.microsoft.com/office/drawing/2014/main" id="{12935C8E-332B-88B2-9F9E-CDE6A77504F9}"/>
              </a:ext>
            </a:extLst>
          </p:cNvPr>
          <p:cNvSpPr txBox="1">
            <a:spLocks noChangeArrowheads="1"/>
          </p:cNvSpPr>
          <p:nvPr/>
        </p:nvSpPr>
        <p:spPr bwMode="auto">
          <a:xfrm>
            <a:off x="5937077" y="1665288"/>
            <a:ext cx="1981200" cy="1258887"/>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Comic Sans MS" panose="030F0702030302020204" pitchFamily="66" charset="0"/>
              </a:rPr>
              <a:t>Customer</a:t>
            </a:r>
          </a:p>
        </p:txBody>
      </p:sp>
      <p:sp>
        <p:nvSpPr>
          <p:cNvPr id="40967" name="Line 7">
            <a:extLst>
              <a:ext uri="{FF2B5EF4-FFF2-40B4-BE49-F238E27FC236}">
                <a16:creationId xmlns:a16="http://schemas.microsoft.com/office/drawing/2014/main" id="{4B5983C9-725E-7A68-681D-C4BD1A5FCCB1}"/>
              </a:ext>
            </a:extLst>
          </p:cNvPr>
          <p:cNvSpPr>
            <a:spLocks noChangeShapeType="1"/>
          </p:cNvSpPr>
          <p:nvPr/>
        </p:nvSpPr>
        <p:spPr bwMode="auto">
          <a:xfrm flipH="1" flipV="1">
            <a:off x="1691680" y="2798763"/>
            <a:ext cx="0" cy="2027237"/>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a:p>
        </p:txBody>
      </p:sp>
      <p:sp>
        <p:nvSpPr>
          <p:cNvPr id="40970" name="Text Box 10">
            <a:extLst>
              <a:ext uri="{FF2B5EF4-FFF2-40B4-BE49-F238E27FC236}">
                <a16:creationId xmlns:a16="http://schemas.microsoft.com/office/drawing/2014/main" id="{97919DB4-395A-5429-C100-0D89377A80C6}"/>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dirty="0">
                <a:solidFill>
                  <a:schemeClr val="bg1"/>
                </a:solidFill>
                <a:latin typeface="Comic Sans MS" panose="030F0702030302020204" pitchFamily="66" charset="0"/>
              </a:rPr>
              <a:t>80%</a:t>
            </a:r>
          </a:p>
          <a:p>
            <a:r>
              <a:rPr lang="en-US" altLang="en-US" b="1" dirty="0">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EF8DDCC3-45B6-9D9C-00E3-019F591AC604}"/>
              </a:ext>
            </a:extLst>
          </p:cNvPr>
          <p:cNvSpPr>
            <a:spLocks noChangeShapeType="1"/>
          </p:cNvSpPr>
          <p:nvPr/>
        </p:nvSpPr>
        <p:spPr bwMode="auto">
          <a:xfrm flipH="1" flipV="1">
            <a:off x="2761816" y="2562780"/>
            <a:ext cx="2668588" cy="23813"/>
          </a:xfrm>
          <a:prstGeom prst="line">
            <a:avLst/>
          </a:prstGeom>
          <a:noFill/>
          <a:ln w="38100">
            <a:solidFill>
              <a:schemeClr val="accent1">
                <a:lumMod val="75000"/>
              </a:schemeClr>
            </a:solidFill>
            <a:round/>
            <a:headEnd type="triangle" w="med" len="med"/>
            <a:tailEnd/>
          </a:ln>
        </p:spPr>
        <p:txBody>
          <a:bodyPr/>
          <a:lstStyle/>
          <a:p>
            <a:pPr>
              <a:defRPr/>
            </a:pPr>
            <a:endParaRPr lang="en-GB"/>
          </a:p>
        </p:txBody>
      </p:sp>
      <p:sp>
        <p:nvSpPr>
          <p:cNvPr id="59400" name="Rectangle 2">
            <a:extLst>
              <a:ext uri="{FF2B5EF4-FFF2-40B4-BE49-F238E27FC236}">
                <a16:creationId xmlns:a16="http://schemas.microsoft.com/office/drawing/2014/main" id="{AE38F99A-C2B4-1AE4-8AAD-B87584F166D7}"/>
              </a:ext>
            </a:extLst>
          </p:cNvPr>
          <p:cNvSpPr txBox="1">
            <a:spLocks noChangeArrowheads="1"/>
          </p:cNvSpPr>
          <p:nvPr/>
        </p:nvSpPr>
        <p:spPr bwMode="gray">
          <a:xfrm>
            <a:off x="0" y="0"/>
            <a:ext cx="9143999" cy="996951"/>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- 2</a:t>
            </a:r>
          </a:p>
        </p:txBody>
      </p:sp>
      <p:sp>
        <p:nvSpPr>
          <p:cNvPr id="19" name="Line 8">
            <a:extLst>
              <a:ext uri="{FF2B5EF4-FFF2-40B4-BE49-F238E27FC236}">
                <a16:creationId xmlns:a16="http://schemas.microsoft.com/office/drawing/2014/main" id="{8C73ED4F-E2F3-5341-39DE-B4A960207F11}"/>
              </a:ext>
            </a:extLst>
          </p:cNvPr>
          <p:cNvSpPr>
            <a:spLocks noChangeShapeType="1"/>
          </p:cNvSpPr>
          <p:nvPr/>
        </p:nvSpPr>
        <p:spPr bwMode="auto">
          <a:xfrm flipH="1">
            <a:off x="2395301" y="5014118"/>
            <a:ext cx="882826" cy="2381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a:p>
        </p:txBody>
      </p:sp>
      <p:sp>
        <p:nvSpPr>
          <p:cNvPr id="20" name="Line 7">
            <a:extLst>
              <a:ext uri="{FF2B5EF4-FFF2-40B4-BE49-F238E27FC236}">
                <a16:creationId xmlns:a16="http://schemas.microsoft.com/office/drawing/2014/main" id="{DDCBEF94-540F-BF77-91CD-170480B7E159}"/>
              </a:ext>
            </a:extLst>
          </p:cNvPr>
          <p:cNvSpPr>
            <a:spLocks noChangeShapeType="1"/>
          </p:cNvSpPr>
          <p:nvPr/>
        </p:nvSpPr>
        <p:spPr bwMode="auto">
          <a:xfrm flipH="1">
            <a:off x="7092280" y="2952750"/>
            <a:ext cx="0" cy="1925638"/>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a:p>
        </p:txBody>
      </p:sp>
      <p:sp>
        <p:nvSpPr>
          <p:cNvPr id="21" name="Line 8">
            <a:extLst>
              <a:ext uri="{FF2B5EF4-FFF2-40B4-BE49-F238E27FC236}">
                <a16:creationId xmlns:a16="http://schemas.microsoft.com/office/drawing/2014/main" id="{EE146AC5-B449-C040-1DA0-3CEDFB09D302}"/>
              </a:ext>
            </a:extLst>
          </p:cNvPr>
          <p:cNvSpPr>
            <a:spLocks noChangeShapeType="1"/>
          </p:cNvSpPr>
          <p:nvPr/>
        </p:nvSpPr>
        <p:spPr bwMode="auto">
          <a:xfrm flipH="1" flipV="1">
            <a:off x="5201682" y="5026025"/>
            <a:ext cx="1149051" cy="3762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a:p>
        </p:txBody>
      </p:sp>
      <p:sp>
        <p:nvSpPr>
          <p:cNvPr id="59404" name="TextBox 1">
            <a:extLst>
              <a:ext uri="{FF2B5EF4-FFF2-40B4-BE49-F238E27FC236}">
                <a16:creationId xmlns:a16="http://schemas.microsoft.com/office/drawing/2014/main" id="{411F52D0-AE9C-DCB8-12E4-0213D1E6E10B}"/>
              </a:ext>
            </a:extLst>
          </p:cNvPr>
          <p:cNvSpPr txBox="1">
            <a:spLocks noChangeArrowheads="1"/>
          </p:cNvSpPr>
          <p:nvPr/>
        </p:nvSpPr>
        <p:spPr bwMode="auto">
          <a:xfrm>
            <a:off x="3010793" y="2071211"/>
            <a:ext cx="2419611"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Original invoice</a:t>
            </a:r>
          </a:p>
        </p:txBody>
      </p:sp>
      <p:sp>
        <p:nvSpPr>
          <p:cNvPr id="23" name="Line 12">
            <a:extLst>
              <a:ext uri="{FF2B5EF4-FFF2-40B4-BE49-F238E27FC236}">
                <a16:creationId xmlns:a16="http://schemas.microsoft.com/office/drawing/2014/main" id="{CADC7D06-E7B3-97A7-A3E6-2786C129B3AD}"/>
              </a:ext>
            </a:extLst>
          </p:cNvPr>
          <p:cNvSpPr>
            <a:spLocks noChangeShapeType="1"/>
          </p:cNvSpPr>
          <p:nvPr/>
        </p:nvSpPr>
        <p:spPr bwMode="auto">
          <a:xfrm flipH="1">
            <a:off x="5104133" y="2995136"/>
            <a:ext cx="832944" cy="1258887"/>
          </a:xfrm>
          <a:prstGeom prst="line">
            <a:avLst/>
          </a:prstGeom>
          <a:noFill/>
          <a:ln w="38100">
            <a:solidFill>
              <a:schemeClr val="accent1">
                <a:lumMod val="75000"/>
              </a:schemeClr>
            </a:solidFill>
            <a:round/>
            <a:headEnd type="triangle" w="med" len="med"/>
            <a:tailEnd/>
          </a:ln>
        </p:spPr>
        <p:txBody>
          <a:bodyPr/>
          <a:lstStyle/>
          <a:p>
            <a:pPr>
              <a:defRPr/>
            </a:pPr>
            <a:endParaRPr lang="en-GB"/>
          </a:p>
        </p:txBody>
      </p:sp>
      <p:sp>
        <p:nvSpPr>
          <p:cNvPr id="59406" name="TextBox 23">
            <a:extLst>
              <a:ext uri="{FF2B5EF4-FFF2-40B4-BE49-F238E27FC236}">
                <a16:creationId xmlns:a16="http://schemas.microsoft.com/office/drawing/2014/main" id="{F3F412FA-B5B6-E60B-0553-537990BE4124}"/>
              </a:ext>
            </a:extLst>
          </p:cNvPr>
          <p:cNvSpPr txBox="1">
            <a:spLocks noChangeArrowheads="1"/>
          </p:cNvSpPr>
          <p:nvPr/>
        </p:nvSpPr>
        <p:spPr bwMode="auto">
          <a:xfrm>
            <a:off x="3581400" y="3513771"/>
            <a:ext cx="1914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New  invoice</a:t>
            </a:r>
          </a:p>
        </p:txBody>
      </p:sp>
      <p:sp>
        <p:nvSpPr>
          <p:cNvPr id="59407" name="TextBox 24">
            <a:extLst>
              <a:ext uri="{FF2B5EF4-FFF2-40B4-BE49-F238E27FC236}">
                <a16:creationId xmlns:a16="http://schemas.microsoft.com/office/drawing/2014/main" id="{5308D6D1-7CFD-846E-5A1D-05F343B1CE91}"/>
              </a:ext>
            </a:extLst>
          </p:cNvPr>
          <p:cNvSpPr txBox="1">
            <a:spLocks noChangeArrowheads="1"/>
          </p:cNvSpPr>
          <p:nvPr/>
        </p:nvSpPr>
        <p:spPr bwMode="auto">
          <a:xfrm>
            <a:off x="6249988" y="4878388"/>
            <a:ext cx="191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Full payment</a:t>
            </a:r>
          </a:p>
        </p:txBody>
      </p:sp>
      <p:sp>
        <p:nvSpPr>
          <p:cNvPr id="59408" name="TextBox 25">
            <a:extLst>
              <a:ext uri="{FF2B5EF4-FFF2-40B4-BE49-F238E27FC236}">
                <a16:creationId xmlns:a16="http://schemas.microsoft.com/office/drawing/2014/main" id="{FCBE9FB5-7DCB-D4AA-67C2-7ED95945FC6B}"/>
              </a:ext>
            </a:extLst>
          </p:cNvPr>
          <p:cNvSpPr txBox="1">
            <a:spLocks noChangeArrowheads="1"/>
          </p:cNvSpPr>
          <p:nvPr/>
        </p:nvSpPr>
        <p:spPr bwMode="auto">
          <a:xfrm>
            <a:off x="733188" y="4878388"/>
            <a:ext cx="167640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Payment less discount</a:t>
            </a:r>
          </a:p>
        </p:txBody>
      </p:sp>
      <p:sp>
        <p:nvSpPr>
          <p:cNvPr id="59409" name="Slide Number Placeholder 2">
            <a:extLst>
              <a:ext uri="{FF2B5EF4-FFF2-40B4-BE49-F238E27FC236}">
                <a16:creationId xmlns:a16="http://schemas.microsoft.com/office/drawing/2014/main" id="{01751CCC-9163-39B6-E11C-4F97D0C470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4C62F-84C5-447F-8C69-5DFC8FCD616B}" type="slidenum">
              <a:rPr lang="en-GB" altLang="en-US">
                <a:solidFill>
                  <a:schemeClr val="bg1"/>
                </a:solidFill>
              </a:rPr>
              <a:pPr/>
              <a:t>33</a:t>
            </a:fld>
            <a:endParaRPr lang="en-GB" altLang="en-US">
              <a:solidFill>
                <a:schemeClr val="bg1"/>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40972"/>
                                        </p:tgtEl>
                                        <p:attrNameLst>
                                          <p:attrName>style.visibility</p:attrName>
                                        </p:attrNameLst>
                                      </p:cBhvr>
                                      <p:to>
                                        <p:strVal val="visible"/>
                                      </p:to>
                                    </p:set>
                                    <p:animEffect transition="in" filter="wipe(left)">
                                      <p:cBhvr>
                                        <p:cTn id="7" dur="5000"/>
                                        <p:tgtEl>
                                          <p:spTgt spid="40972"/>
                                        </p:tgtEl>
                                      </p:cBhvr>
                                    </p:animEffect>
                                  </p:childTnLst>
                                </p:cTn>
                              </p:par>
                            </p:childTnLst>
                          </p:cTn>
                        </p:par>
                        <p:par>
                          <p:cTn id="8" fill="hold" nodeType="afterGroup">
                            <p:stCondLst>
                              <p:cond delay="5000"/>
                            </p:stCondLst>
                            <p:childTnLst>
                              <p:par>
                                <p:cTn id="9" presetID="1" presetClass="entr" presetSubtype="0" fill="hold" nodeType="afterEffect">
                                  <p:stCondLst>
                                    <p:cond delay="0"/>
                                  </p:stCondLst>
                                  <p:childTnLst>
                                    <p:set>
                                      <p:cBhvr>
                                        <p:cTn id="10" dur="1" fill="hold">
                                          <p:stCondLst>
                                            <p:cond delay="499"/>
                                          </p:stCondLst>
                                        </p:cTn>
                                        <p:tgtEl>
                                          <p:spTgt spid="4097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2" fill="hold" nodeType="clickEffect">
                                  <p:stCondLst>
                                    <p:cond delay="0"/>
                                  </p:stCondLst>
                                  <p:childTnLst>
                                    <p:set>
                                      <p:cBhvr>
                                        <p:cTn id="14" dur="1" fill="hold">
                                          <p:stCondLst>
                                            <p:cond delay="0"/>
                                          </p:stCondLst>
                                        </p:cTn>
                                        <p:tgtEl>
                                          <p:spTgt spid="40967"/>
                                        </p:tgtEl>
                                        <p:attrNameLst>
                                          <p:attrName>style.visibility</p:attrName>
                                        </p:attrNameLst>
                                      </p:cBhvr>
                                      <p:to>
                                        <p:strVal val="visible"/>
                                      </p:to>
                                    </p:set>
                                    <p:anim calcmode="lin" valueType="num">
                                      <p:cBhvr additive="base">
                                        <p:cTn id="15" dur="2000" fill="hold"/>
                                        <p:tgtEl>
                                          <p:spTgt spid="40967"/>
                                        </p:tgtEl>
                                        <p:attrNameLst>
                                          <p:attrName>ppt_x</p:attrName>
                                        </p:attrNameLst>
                                      </p:cBhvr>
                                      <p:tavLst>
                                        <p:tav tm="0">
                                          <p:val>
                                            <p:strVal val="1+#ppt_w/2"/>
                                          </p:val>
                                        </p:tav>
                                        <p:tav tm="100000">
                                          <p:val>
                                            <p:strVal val="#ppt_x"/>
                                          </p:val>
                                        </p:tav>
                                      </p:tavLst>
                                    </p:anim>
                                    <p:anim calcmode="lin" valueType="num">
                                      <p:cBhvr additive="base">
                                        <p:cTn id="16" dur="2000" fill="hold"/>
                                        <p:tgtEl>
                                          <p:spTgt spid="40967"/>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499"/>
                                          </p:stCondLst>
                                        </p:cTn>
                                        <p:tgtEl>
                                          <p:spTgt spid="1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2000" fill="hold"/>
                                        <p:tgtEl>
                                          <p:spTgt spid="20"/>
                                        </p:tgtEl>
                                        <p:attrNameLst>
                                          <p:attrName>ppt_x</p:attrName>
                                        </p:attrNameLst>
                                      </p:cBhvr>
                                      <p:tavLst>
                                        <p:tav tm="0">
                                          <p:val>
                                            <p:strVal val="1+#ppt_w/2"/>
                                          </p:val>
                                        </p:tav>
                                        <p:tav tm="100000">
                                          <p:val>
                                            <p:strVal val="#ppt_x"/>
                                          </p:val>
                                        </p:tav>
                                      </p:tavLst>
                                    </p:anim>
                                    <p:anim calcmode="lin" valueType="num">
                                      <p:cBhvr additive="base">
                                        <p:cTn id="26" dur="20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499"/>
                                          </p:stCondLst>
                                        </p:cTn>
                                        <p:tgtEl>
                                          <p:spTgt spid="21"/>
                                        </p:tgtEl>
                                        <p:attrNameLst>
                                          <p:attrName>style.visibility</p:attrName>
                                        </p:attrNameLst>
                                      </p:cBhvr>
                                      <p:to>
                                        <p:strVal val="visible"/>
                                      </p:to>
                                    </p:set>
                                  </p:childTnLst>
                                </p:cTn>
                              </p:par>
                            </p:childTnLst>
                          </p:cTn>
                        </p:par>
                        <p:par>
                          <p:cTn id="31" fill="hold" nodeType="afterGroup">
                            <p:stCondLst>
                              <p:cond delay="500"/>
                            </p:stCondLst>
                            <p:childTnLst>
                              <p:par>
                                <p:cTn id="32" presetID="22" presetClass="entr" presetSubtype="8" fill="hold" nodeType="after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wipe(left)">
                                      <p:cBhvr>
                                        <p:cTn id="34" dur="5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70"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a:extLst>
              <a:ext uri="{FF2B5EF4-FFF2-40B4-BE49-F238E27FC236}">
                <a16:creationId xmlns:a16="http://schemas.microsoft.com/office/drawing/2014/main" id="{B4263FA4-E637-2CA7-7C31-945E7E1AA690}"/>
              </a:ext>
            </a:extLst>
          </p:cNvPr>
          <p:cNvSpPr>
            <a:spLocks noGrp="1" noChangeArrowheads="1"/>
          </p:cNvSpPr>
          <p:nvPr>
            <p:ph idx="1"/>
          </p:nvPr>
        </p:nvSpPr>
        <p:spPr>
          <a:xfrm>
            <a:off x="0" y="1096178"/>
            <a:ext cx="9144000" cy="4637077"/>
          </a:xfrm>
        </p:spPr>
        <p:txBody>
          <a:bodyPr rtlCol="0">
            <a:normAutofit/>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The acquisition of assets is a major commitment for a business. Rather than paying for the asset outright, it can often make sense for businesses to acquire them using HP</a:t>
            </a:r>
          </a:p>
          <a:p>
            <a:pPr fontAlgn="auto">
              <a:lnSpc>
                <a:spcPct val="90000"/>
              </a:lnSpc>
              <a:spcAft>
                <a:spcPts val="0"/>
              </a:spcAft>
              <a:defRPr/>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8" name="Rectangle 2">
            <a:extLst>
              <a:ext uri="{FF2B5EF4-FFF2-40B4-BE49-F238E27FC236}">
                <a16:creationId xmlns:a16="http://schemas.microsoft.com/office/drawing/2014/main" id="{8851D50E-E243-16E6-9129-11F86767D7E6}"/>
              </a:ext>
            </a:extLst>
          </p:cNvPr>
          <p:cNvSpPr txBox="1">
            <a:spLocks noChangeArrowheads="1"/>
          </p:cNvSpPr>
          <p:nvPr/>
        </p:nvSpPr>
        <p:spPr bwMode="gray">
          <a:xfrm>
            <a:off x="498376" y="136525"/>
            <a:ext cx="8147248"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40000"/>
                    <a:lumOff val="60000"/>
                  </a:schemeClr>
                </a:solidFill>
                <a:cs typeface="Calibri" panose="020F0502020204030204" pitchFamily="34" charset="0"/>
              </a:rPr>
              <a:t>Hire purchase (HP) </a:t>
            </a:r>
          </a:p>
        </p:txBody>
      </p:sp>
      <p:sp>
        <p:nvSpPr>
          <p:cNvPr id="62469" name="Slide Number Placeholder 1">
            <a:extLst>
              <a:ext uri="{FF2B5EF4-FFF2-40B4-BE49-F238E27FC236}">
                <a16:creationId xmlns:a16="http://schemas.microsoft.com/office/drawing/2014/main" id="{95E10E4F-939A-7D0B-AA3A-1C8E94F550A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A16DBF1-B05B-49E3-A875-06DA7AA5DD28}" type="slidenum">
              <a:rPr lang="en-GB" altLang="en-US">
                <a:solidFill>
                  <a:schemeClr val="bg1"/>
                </a:solidFill>
              </a:rPr>
              <a:pPr/>
              <a:t>34</a:t>
            </a:fld>
            <a:endParaRPr lang="en-GB" altLang="en-US">
              <a:solidFill>
                <a:schemeClr val="bg1"/>
              </a:solidFill>
            </a:endParaRPr>
          </a:p>
        </p:txBody>
      </p:sp>
      <p:sp>
        <p:nvSpPr>
          <p:cNvPr id="3" name="Title 2">
            <a:extLst>
              <a:ext uri="{FF2B5EF4-FFF2-40B4-BE49-F238E27FC236}">
                <a16:creationId xmlns:a16="http://schemas.microsoft.com/office/drawing/2014/main" id="{A530AE15-471B-E974-EB10-49F20AEBA4FA}"/>
              </a:ext>
            </a:extLst>
          </p:cNvPr>
          <p:cNvSpPr>
            <a:spLocks noGrp="1"/>
          </p:cNvSpPr>
          <p:nvPr>
            <p:ph type="title"/>
          </p:nvPr>
        </p:nvSpPr>
        <p:spPr/>
        <p:txBody>
          <a:bodyPr/>
          <a:lstStyle/>
          <a:p>
            <a:r>
              <a:rPr lang="en-GB" dirty="0"/>
              <a:t>Hire purchase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a:extLst>
              <a:ext uri="{FF2B5EF4-FFF2-40B4-BE49-F238E27FC236}">
                <a16:creationId xmlns:a16="http://schemas.microsoft.com/office/drawing/2014/main" id="{EB93ECE6-8633-6837-F5FF-CF21A2E2F5FB}"/>
              </a:ext>
            </a:extLst>
          </p:cNvPr>
          <p:cNvSpPr>
            <a:spLocks noGrp="1" noChangeArrowheads="1"/>
          </p:cNvSpPr>
          <p:nvPr>
            <p:ph idx="1"/>
          </p:nvPr>
        </p:nvSpPr>
        <p:spPr>
          <a:xfrm>
            <a:off x="27401" y="1052736"/>
            <a:ext cx="9144000" cy="4433664"/>
          </a:xfrm>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mj-lt"/>
              </a:rPr>
              <a:t>This is where the company has use and control over the asset in exchange for regular payment and at first sight leasing appears to be the same as HP. This is not the case, as the company never owns the asset.</a:t>
            </a:r>
          </a:p>
          <a:p>
            <a:pPr marL="0" indent="0">
              <a:buNone/>
            </a:pPr>
            <a:endParaRPr lang="en-GB" altLang="en-US" sz="2800" dirty="0">
              <a:solidFill>
                <a:schemeClr val="tx2">
                  <a:lumMod val="20000"/>
                  <a:lumOff val="80000"/>
                </a:schemeClr>
              </a:solidFill>
              <a:latin typeface="+mj-lt"/>
            </a:endParaRPr>
          </a:p>
          <a:p>
            <a:r>
              <a:rPr lang="en-GB" altLang="en-US" sz="2800" dirty="0">
                <a:solidFill>
                  <a:schemeClr val="tx2">
                    <a:lumMod val="20000"/>
                    <a:lumOff val="80000"/>
                  </a:schemeClr>
                </a:solidFill>
                <a:latin typeface="+mj-lt"/>
                <a:cs typeface="Calibri" panose="020F0502020204030204" pitchFamily="34" charset="0"/>
              </a:rPr>
              <a:t>Why would businesses consider leasing assets?</a:t>
            </a:r>
          </a:p>
          <a:p>
            <a:endParaRPr lang="en-GB" altLang="en-US" sz="2800" dirty="0">
              <a:solidFill>
                <a:schemeClr val="tx2">
                  <a:lumMod val="20000"/>
                  <a:lumOff val="80000"/>
                </a:schemeClr>
              </a:solidFill>
            </a:endParaRPr>
          </a:p>
        </p:txBody>
      </p:sp>
      <p:sp>
        <p:nvSpPr>
          <p:cNvPr id="65541" name="Rectangle 2">
            <a:extLst>
              <a:ext uri="{FF2B5EF4-FFF2-40B4-BE49-F238E27FC236}">
                <a16:creationId xmlns:a16="http://schemas.microsoft.com/office/drawing/2014/main" id="{A48ABC0B-CC67-C713-3DAC-EB53A32D0C00}"/>
              </a:ext>
            </a:extLst>
          </p:cNvPr>
          <p:cNvSpPr txBox="1">
            <a:spLocks noChangeArrowheads="1"/>
          </p:cNvSpPr>
          <p:nvPr/>
        </p:nvSpPr>
        <p:spPr bwMode="gray">
          <a:xfrm>
            <a:off x="27401" y="0"/>
            <a:ext cx="9144000" cy="709612"/>
          </a:xfrm>
          <a:prstGeom prst="rect">
            <a:avLst/>
          </a:prstGeom>
          <a:solidFill>
            <a:schemeClr val="tx2">
              <a:lumMod val="75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Leasing - 1</a:t>
            </a:r>
          </a:p>
        </p:txBody>
      </p:sp>
      <p:sp>
        <p:nvSpPr>
          <p:cNvPr id="65542" name="Slide Number Placeholder 1">
            <a:extLst>
              <a:ext uri="{FF2B5EF4-FFF2-40B4-BE49-F238E27FC236}">
                <a16:creationId xmlns:a16="http://schemas.microsoft.com/office/drawing/2014/main" id="{3A432DEE-E83B-910A-A2D5-A9C4506E66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5FF4DB8-B728-4D65-AC8E-A24DEBCE9AD9}" type="slidenum">
              <a:rPr lang="en-GB" altLang="en-US">
                <a:solidFill>
                  <a:schemeClr val="bg1"/>
                </a:solidFill>
              </a:rPr>
              <a:pPr/>
              <a:t>35</a:t>
            </a:fld>
            <a:endParaRPr lang="en-GB" altLang="en-US">
              <a:solidFill>
                <a:schemeClr val="bg1"/>
              </a:solidFill>
            </a:endParaRPr>
          </a:p>
        </p:txBody>
      </p:sp>
      <p:sp>
        <p:nvSpPr>
          <p:cNvPr id="3" name="Title 2">
            <a:extLst>
              <a:ext uri="{FF2B5EF4-FFF2-40B4-BE49-F238E27FC236}">
                <a16:creationId xmlns:a16="http://schemas.microsoft.com/office/drawing/2014/main" id="{62E8FFF1-9E1A-1AF7-AC72-64048C4542A8}"/>
              </a:ext>
            </a:extLst>
          </p:cNvPr>
          <p:cNvSpPr>
            <a:spLocks noGrp="1"/>
          </p:cNvSpPr>
          <p:nvPr>
            <p:ph type="title"/>
          </p:nvPr>
        </p:nvSpPr>
        <p:spPr/>
        <p:txBody>
          <a:bodyPr/>
          <a:lstStyle/>
          <a:p>
            <a:r>
              <a:rPr lang="en-GB" dirty="0"/>
              <a:t>Leasing - 1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6263F5F2-93DA-F1EF-E309-EE8FE41E4C95}"/>
              </a:ext>
            </a:extLst>
          </p:cNvPr>
          <p:cNvSpPr>
            <a:spLocks noGrp="1" noChangeArrowheads="1"/>
          </p:cNvSpPr>
          <p:nvPr>
            <p:ph type="title"/>
          </p:nvPr>
        </p:nvSpPr>
        <p:spPr>
          <a:xfrm>
            <a:off x="0" y="-99392"/>
            <a:ext cx="9144000" cy="1008111"/>
          </a:xfrm>
        </p:spPr>
        <p:txBody>
          <a:bodyPr>
            <a:normAutofit/>
          </a:bodyPr>
          <a:lstStyle/>
          <a:p>
            <a:r>
              <a:rPr lang="en-GB" altLang="en-US" dirty="0">
                <a:solidFill>
                  <a:srgbClr val="FFFF00"/>
                </a:solidFill>
                <a:latin typeface="Calibri" panose="020F0502020204030204" pitchFamily="34" charset="0"/>
                <a:cs typeface="Calibri" panose="020F0502020204030204" pitchFamily="34" charset="0"/>
              </a:rPr>
              <a:t> </a:t>
            </a:r>
            <a:r>
              <a:rPr lang="en-GB" altLang="en-US" dirty="0">
                <a:solidFill>
                  <a:schemeClr val="tx2">
                    <a:lumMod val="75000"/>
                  </a:schemeClr>
                </a:solidFill>
                <a:latin typeface="Calibri" panose="020F0502020204030204" pitchFamily="34" charset="0"/>
                <a:cs typeface="Calibri" panose="020F0502020204030204" pitchFamily="34" charset="0"/>
              </a:rPr>
              <a:t>Leasing - 2</a:t>
            </a:r>
          </a:p>
        </p:txBody>
      </p:sp>
      <p:sp>
        <p:nvSpPr>
          <p:cNvPr id="66563" name="Rectangle 3">
            <a:extLst>
              <a:ext uri="{FF2B5EF4-FFF2-40B4-BE49-F238E27FC236}">
                <a16:creationId xmlns:a16="http://schemas.microsoft.com/office/drawing/2014/main" id="{57C5118A-F5D6-C368-D581-06FD54D03473}"/>
              </a:ext>
            </a:extLst>
          </p:cNvPr>
          <p:cNvSpPr>
            <a:spLocks noGrp="1" noChangeArrowheads="1"/>
          </p:cNvSpPr>
          <p:nvPr>
            <p:ph idx="1"/>
          </p:nvPr>
        </p:nvSpPr>
        <p:spPr>
          <a:xfrm>
            <a:off x="0" y="908719"/>
            <a:ext cx="9144000" cy="4752529"/>
          </a:xfrm>
        </p:spPr>
        <p:txBody>
          <a:bodyPr/>
          <a:lstStyle/>
          <a:p>
            <a:endParaRPr lang="en-GB" altLang="en-US" sz="2800" dirty="0">
              <a:latin typeface="Calibri" panose="020F0502020204030204" pitchFamily="34" charset="0"/>
              <a:cs typeface="Calibri" panose="020F0502020204030204" pitchFamily="34" charset="0"/>
            </a:endParaRPr>
          </a:p>
          <a:p>
            <a:pPr>
              <a:buFontTx/>
              <a:buNone/>
            </a:pPr>
            <a:r>
              <a:rPr lang="en-GB" altLang="en-US" sz="4000" dirty="0">
                <a:solidFill>
                  <a:schemeClr val="tx2">
                    <a:lumMod val="20000"/>
                    <a:lumOff val="80000"/>
                  </a:schemeClr>
                </a:solidFill>
                <a:latin typeface="Calibri" panose="020F0502020204030204" pitchFamily="34" charset="0"/>
                <a:cs typeface="Calibri" panose="020F0502020204030204" pitchFamily="34" charset="0"/>
              </a:rPr>
              <a:t>Three main types of leasing…</a:t>
            </a:r>
          </a:p>
          <a:p>
            <a:r>
              <a:rPr lang="en-GB" altLang="en-US" sz="3600" dirty="0">
                <a:solidFill>
                  <a:schemeClr val="tx2">
                    <a:lumMod val="20000"/>
                    <a:lumOff val="80000"/>
                  </a:schemeClr>
                </a:solidFill>
                <a:latin typeface="Calibri" panose="020F0502020204030204" pitchFamily="34" charset="0"/>
                <a:cs typeface="Calibri" panose="020F0502020204030204" pitchFamily="34" charset="0"/>
              </a:rPr>
              <a:t>Finance leasing</a:t>
            </a:r>
          </a:p>
          <a:p>
            <a:r>
              <a:rPr lang="en-GB" altLang="en-US" sz="3600" dirty="0">
                <a:solidFill>
                  <a:schemeClr val="tx2">
                    <a:lumMod val="20000"/>
                    <a:lumOff val="80000"/>
                  </a:schemeClr>
                </a:solidFill>
                <a:latin typeface="Calibri" panose="020F0502020204030204" pitchFamily="34" charset="0"/>
                <a:cs typeface="Calibri" panose="020F0502020204030204" pitchFamily="34" charset="0"/>
              </a:rPr>
              <a:t>Operating leasing</a:t>
            </a:r>
          </a:p>
          <a:p>
            <a:r>
              <a:rPr lang="en-GB" altLang="en-US" sz="3600" dirty="0">
                <a:solidFill>
                  <a:schemeClr val="tx2">
                    <a:lumMod val="20000"/>
                    <a:lumOff val="80000"/>
                  </a:schemeClr>
                </a:solidFill>
                <a:latin typeface="Calibri" panose="020F0502020204030204" pitchFamily="34" charset="0"/>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6565" name="Slide Number Placeholder 1">
            <a:extLst>
              <a:ext uri="{FF2B5EF4-FFF2-40B4-BE49-F238E27FC236}">
                <a16:creationId xmlns:a16="http://schemas.microsoft.com/office/drawing/2014/main" id="{CC0ED287-908A-6AD3-5756-2E39972F0C7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1EDBDC8-99A6-4B46-B1F7-65BE6D8986D5}" type="slidenum">
              <a:rPr lang="en-GB" altLang="en-US">
                <a:solidFill>
                  <a:schemeClr val="bg1"/>
                </a:solidFill>
              </a:rPr>
              <a:pPr/>
              <a:t>36</a:t>
            </a:fld>
            <a:endParaRPr lang="en-GB" altLang="en-US">
              <a:solidFill>
                <a:schemeClr val="bg1"/>
              </a:solidFil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gif">
            <a:extLst>
              <a:ext uri="{FF2B5EF4-FFF2-40B4-BE49-F238E27FC236}">
                <a16:creationId xmlns:a16="http://schemas.microsoft.com/office/drawing/2014/main" id="{9ED16887-331A-D548-F86D-F49415FEEEAA}"/>
              </a:ext>
            </a:extLst>
          </p:cNvPr>
          <p:cNvPicPr>
            <a:picLocks noChangeAspect="1"/>
          </p:cNvPicPr>
          <p:nvPr/>
        </p:nvPicPr>
        <p:blipFill>
          <a:blip r:embed="rId2" cstate="print"/>
          <a:stretch>
            <a:fillRect/>
          </a:stretch>
        </p:blipFill>
        <p:spPr>
          <a:xfrm>
            <a:off x="5353146" y="252021"/>
            <a:ext cx="3743325" cy="571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7587" name="TextBox 4">
            <a:extLst>
              <a:ext uri="{FF2B5EF4-FFF2-40B4-BE49-F238E27FC236}">
                <a16:creationId xmlns:a16="http://schemas.microsoft.com/office/drawing/2014/main" id="{64D97C77-5868-B1EC-937A-8F9B1629E108}"/>
              </a:ext>
            </a:extLst>
          </p:cNvPr>
          <p:cNvSpPr txBox="1">
            <a:spLocks noChangeArrowheads="1"/>
          </p:cNvSpPr>
          <p:nvPr/>
        </p:nvSpPr>
        <p:spPr bwMode="auto">
          <a:xfrm>
            <a:off x="0" y="1304391"/>
            <a:ext cx="9124954" cy="1446550"/>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200" dirty="0">
                <a:solidFill>
                  <a:schemeClr val="tx2">
                    <a:lumMod val="20000"/>
                    <a:lumOff val="80000"/>
                  </a:schemeClr>
                </a:solidFill>
                <a:latin typeface="+mj-lt"/>
                <a:cs typeface="Calibri" panose="020F0502020204030204" pitchFamily="34" charset="0"/>
              </a:rPr>
              <a:t>Many airline businesses use hire purchase and finance leasing as a means of acquiring new aircraft. The financial statements for British Airways plc for 2010/11 show that nearly 40% of the asset values of the aircraft fleet has been acquired through these methods</a:t>
            </a:r>
          </a:p>
        </p:txBody>
      </p:sp>
      <p:sp>
        <p:nvSpPr>
          <p:cNvPr id="67588" name="TextBox 5">
            <a:extLst>
              <a:ext uri="{FF2B5EF4-FFF2-40B4-BE49-F238E27FC236}">
                <a16:creationId xmlns:a16="http://schemas.microsoft.com/office/drawing/2014/main" id="{E1B94A7D-A6E6-EF64-06E7-8D48998C7F1E}"/>
              </a:ext>
            </a:extLst>
          </p:cNvPr>
          <p:cNvSpPr txBox="1">
            <a:spLocks noChangeArrowheads="1"/>
          </p:cNvSpPr>
          <p:nvPr/>
        </p:nvSpPr>
        <p:spPr bwMode="auto">
          <a:xfrm>
            <a:off x="1475656" y="524126"/>
            <a:ext cx="33575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b="1">
                <a:solidFill>
                  <a:schemeClr val="bg1"/>
                </a:solidFill>
                <a:latin typeface="Calibri" panose="020F0502020204030204" pitchFamily="34" charset="0"/>
                <a:cs typeface="Calibri" panose="020F0502020204030204" pitchFamily="34" charset="0"/>
              </a:rPr>
              <a:t>Example</a:t>
            </a:r>
            <a:r>
              <a:rPr lang="en-GB" altLang="en-US" sz="2800" b="1">
                <a:solidFill>
                  <a:srgbClr val="FFFF00"/>
                </a:solidFill>
                <a:latin typeface="Calibri" panose="020F0502020204030204" pitchFamily="34" charset="0"/>
                <a:cs typeface="Calibri" panose="020F0502020204030204" pitchFamily="34" charset="0"/>
              </a:rPr>
              <a:t> </a:t>
            </a:r>
          </a:p>
        </p:txBody>
      </p:sp>
      <p:pic>
        <p:nvPicPr>
          <p:cNvPr id="67589" name="Picture 2">
            <a:extLst>
              <a:ext uri="{FF2B5EF4-FFF2-40B4-BE49-F238E27FC236}">
                <a16:creationId xmlns:a16="http://schemas.microsoft.com/office/drawing/2014/main" id="{95C7802E-D123-8E34-392C-0E7C2DB3C7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r="26591" b="38805"/>
          <a:stretch>
            <a:fillRect/>
          </a:stretch>
        </p:blipFill>
        <p:spPr bwMode="auto">
          <a:xfrm>
            <a:off x="0" y="2964425"/>
            <a:ext cx="9124954"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E55BE0C-0DCC-21E8-7350-D965A41F159F}"/>
              </a:ext>
            </a:extLst>
          </p:cNvPr>
          <p:cNvSpPr>
            <a:spLocks noGrp="1"/>
          </p:cNvSpPr>
          <p:nvPr>
            <p:ph type="title"/>
          </p:nvPr>
        </p:nvSpPr>
        <p:spPr>
          <a:xfrm>
            <a:off x="19046" y="-17463"/>
            <a:ext cx="4042793" cy="1143000"/>
          </a:xfrm>
          <a:solidFill>
            <a:schemeClr val="tx2">
              <a:lumMod val="20000"/>
              <a:lumOff val="80000"/>
            </a:schemeClr>
          </a:solidFill>
        </p:spPr>
        <p:txBody>
          <a:bodyPr>
            <a:normAutofit fontScale="90000"/>
          </a:bodyPr>
          <a:lstStyle/>
          <a:p>
            <a:r>
              <a:rPr lang="en-GB" dirty="0">
                <a:solidFill>
                  <a:schemeClr val="tx2">
                    <a:lumMod val="75000"/>
                  </a:schemeClr>
                </a:solidFill>
              </a:rPr>
              <a:t>Leasing example</a:t>
            </a:r>
          </a:p>
        </p:txBody>
      </p:sp>
      <p:sp>
        <p:nvSpPr>
          <p:cNvPr id="67591" name="Slide Number Placeholder 1">
            <a:extLst>
              <a:ext uri="{FF2B5EF4-FFF2-40B4-BE49-F238E27FC236}">
                <a16:creationId xmlns:a16="http://schemas.microsoft.com/office/drawing/2014/main" id="{6A17DF62-C7DA-FD6C-D54C-F239B624606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ADEC55-1796-4533-ACB8-D1E5026415E3}" type="slidenum">
              <a:rPr lang="en-GB" altLang="en-US">
                <a:solidFill>
                  <a:schemeClr val="bg1"/>
                </a:solidFill>
              </a:rPr>
              <a:pPr/>
              <a:t>37</a:t>
            </a:fld>
            <a:endParaRPr lang="en-GB" altLang="en-US">
              <a:solidFill>
                <a:schemeClr val="bg1"/>
              </a:solidFill>
            </a:endParaRPr>
          </a:p>
        </p:txBody>
      </p:sp>
    </p:spTree>
  </p:cSld>
  <p:clrMapOvr>
    <a:masterClrMapping/>
  </p:clrMapOvr>
  <p:transition>
    <p:dissolv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a:extLst>
              <a:ext uri="{FF2B5EF4-FFF2-40B4-BE49-F238E27FC236}">
                <a16:creationId xmlns:a16="http://schemas.microsoft.com/office/drawing/2014/main" id="{E1FE4E09-9C95-BE53-CB7E-2816CA295408}"/>
              </a:ext>
            </a:extLst>
          </p:cNvPr>
          <p:cNvSpPr>
            <a:spLocks noGrp="1" noChangeArrowheads="1"/>
          </p:cNvSpPr>
          <p:nvPr>
            <p:ph idx="1"/>
          </p:nvPr>
        </p:nvSpPr>
        <p:spPr>
          <a:xfrm>
            <a:off x="0" y="1052736"/>
            <a:ext cx="9144000" cy="4680520"/>
          </a:xfrm>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This is a long-term loan from either a bank or other financial institution, usually provided to buy premises or land</a:t>
            </a:r>
          </a:p>
          <a:p>
            <a:pPr marL="0" indent="0">
              <a:buNone/>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p>
          <a:p>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Normally, the land or property is used as security on the loan.</a:t>
            </a:r>
          </a:p>
        </p:txBody>
      </p:sp>
      <p:sp>
        <p:nvSpPr>
          <p:cNvPr id="70660" name="Rectangle 4">
            <a:extLst>
              <a:ext uri="{FF2B5EF4-FFF2-40B4-BE49-F238E27FC236}">
                <a16:creationId xmlns:a16="http://schemas.microsoft.com/office/drawing/2014/main" id="{81D24028-BBA9-67C5-C81F-00D6AC542CB4}"/>
              </a:ext>
            </a:extLst>
          </p:cNvPr>
          <p:cNvSpPr txBox="1">
            <a:spLocks noChangeArrowheads="1"/>
          </p:cNvSpPr>
          <p:nvPr/>
        </p:nvSpPr>
        <p:spPr bwMode="auto">
          <a:xfrm>
            <a:off x="458522" y="332656"/>
            <a:ext cx="8003232" cy="709613"/>
          </a:xfrm>
          <a:prstGeom prst="rect">
            <a:avLst/>
          </a:prstGeom>
          <a:solidFill>
            <a:schemeClr val="tx2">
              <a:lumMod val="75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40000"/>
                    <a:lumOff val="60000"/>
                  </a:schemeClr>
                </a:solidFill>
                <a:cs typeface="Calibri" panose="020F0502020204030204" pitchFamily="34" charset="0"/>
              </a:rPr>
              <a:t>Mortgage</a:t>
            </a:r>
          </a:p>
        </p:txBody>
      </p:sp>
      <p:sp>
        <p:nvSpPr>
          <p:cNvPr id="70661" name="Slide Number Placeholder 1">
            <a:extLst>
              <a:ext uri="{FF2B5EF4-FFF2-40B4-BE49-F238E27FC236}">
                <a16:creationId xmlns:a16="http://schemas.microsoft.com/office/drawing/2014/main" id="{C7DF5C37-0E19-5929-1ED0-A2D15C5973A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38</a:t>
            </a:fld>
            <a:endParaRPr lang="en-GB" altLang="en-US">
              <a:solidFill>
                <a:schemeClr val="bg1"/>
              </a:solidFill>
            </a:endParaRPr>
          </a:p>
        </p:txBody>
      </p:sp>
      <p:sp>
        <p:nvSpPr>
          <p:cNvPr id="3" name="Title 2">
            <a:extLst>
              <a:ext uri="{FF2B5EF4-FFF2-40B4-BE49-F238E27FC236}">
                <a16:creationId xmlns:a16="http://schemas.microsoft.com/office/drawing/2014/main" id="{24C79FCA-3574-74BD-F284-F2A04B0A7D2A}"/>
              </a:ext>
            </a:extLst>
          </p:cNvPr>
          <p:cNvSpPr>
            <a:spLocks noGrp="1"/>
          </p:cNvSpPr>
          <p:nvPr>
            <p:ph type="title"/>
          </p:nvPr>
        </p:nvSpPr>
        <p:spPr/>
        <p:txBody>
          <a:bodyPr/>
          <a:lstStyle/>
          <a:p>
            <a:r>
              <a:rPr lang="en-GB" dirty="0"/>
              <a:t>Mortgage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a:extLst>
              <a:ext uri="{FF2B5EF4-FFF2-40B4-BE49-F238E27FC236}">
                <a16:creationId xmlns:a16="http://schemas.microsoft.com/office/drawing/2014/main" id="{4159DDB5-A725-E498-6BCD-686754532BC6}"/>
              </a:ext>
            </a:extLst>
          </p:cNvPr>
          <p:cNvSpPr>
            <a:spLocks noGrp="1" noChangeArrowheads="1"/>
          </p:cNvSpPr>
          <p:nvPr>
            <p:ph idx="1"/>
          </p:nvPr>
        </p:nvSpPr>
        <p:spPr/>
        <p:txBody>
          <a:bodyPr rtlCol="0">
            <a:normAutofit fontScale="85000" lnSpcReduction="20000"/>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r>
              <a:rPr lang="en-GB" altLang="en-US" sz="3100" dirty="0">
                <a:solidFill>
                  <a:schemeClr val="tx2">
                    <a:lumMod val="20000"/>
                    <a:lumOff val="80000"/>
                  </a:schemeClr>
                </a:solidFill>
              </a:rPr>
              <a:t>Business may be able to obtain grants from the government, local authorities or other agencies and funding bodies.  Usually, grants would be awarded only in quite specific circumstances and may have strict conditions attached.</a:t>
            </a:r>
          </a:p>
          <a:p>
            <a:pPr>
              <a:lnSpc>
                <a:spcPct val="8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accent2"/>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www.businesslink.gov.uk</a:t>
            </a:r>
            <a:endParaRPr lang="en-GB" altLang="en-US" sz="2400" dirty="0">
              <a:solidFill>
                <a:schemeClr val="accent2"/>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accent2"/>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www.is4profit.com</a:t>
            </a:r>
            <a:endParaRPr lang="en-GB" altLang="en-US" sz="2400" dirty="0">
              <a:solidFill>
                <a:schemeClr val="accent2"/>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accent2"/>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www.bizhelp24.com</a:t>
            </a:r>
            <a:endParaRPr lang="en-GB" altLang="en-US" sz="2400" dirty="0">
              <a:solidFill>
                <a:schemeClr val="accent2"/>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www.smallbusiness.co.uk</a:t>
            </a:r>
            <a:endParaRPr lang="en-GB" altLang="en-US" sz="2400" dirty="0">
              <a:solidFill>
                <a:schemeClr val="accent2"/>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7" name="Rectangle 4">
            <a:extLst>
              <a:ext uri="{FF2B5EF4-FFF2-40B4-BE49-F238E27FC236}">
                <a16:creationId xmlns:a16="http://schemas.microsoft.com/office/drawing/2014/main" id="{E46B48D7-9603-4DB6-7F3D-81848C9AEB6A}"/>
              </a:ext>
            </a:extLst>
          </p:cNvPr>
          <p:cNvSpPr>
            <a:spLocks noGrp="1" noChangeArrowheads="1"/>
          </p:cNvSpPr>
          <p:nvPr>
            <p:ph type="title"/>
          </p:nvPr>
        </p:nvSpPr>
        <p:spPr>
          <a:xfrm>
            <a:off x="0" y="-24037"/>
            <a:ext cx="9229800" cy="1195537"/>
          </a:xfrm>
          <a:solidFill>
            <a:schemeClr val="tx2">
              <a:lumMod val="20000"/>
              <a:lumOff val="80000"/>
            </a:schemeClr>
          </a:solidFill>
        </p:spPr>
        <p:txBody>
          <a:bodyPr>
            <a:normAutofit/>
          </a:bodyPr>
          <a:lstStyle/>
          <a:p>
            <a:pPr algn="ctr"/>
            <a:r>
              <a:rPr lang="en-GB" altLang="en-US" dirty="0">
                <a:solidFill>
                  <a:schemeClr val="tx2">
                    <a:lumMod val="75000"/>
                  </a:schemeClr>
                </a:solidFill>
                <a:latin typeface="Calibri" panose="020F0502020204030204" pitchFamily="34" charset="0"/>
                <a:cs typeface="Calibri" panose="020F0502020204030204" pitchFamily="34" charset="0"/>
              </a:rPr>
              <a:t>Grants</a:t>
            </a:r>
          </a:p>
        </p:txBody>
      </p:sp>
      <p:sp>
        <p:nvSpPr>
          <p:cNvPr id="72708" name="Slide Number Placeholder 1">
            <a:extLst>
              <a:ext uri="{FF2B5EF4-FFF2-40B4-BE49-F238E27FC236}">
                <a16:creationId xmlns:a16="http://schemas.microsoft.com/office/drawing/2014/main" id="{A41DF017-A6B1-0FDF-2382-6BAA6C9B294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39</a:t>
            </a:fld>
            <a:endParaRPr lang="en-GB" altLang="en-US">
              <a:solidFill>
                <a:schemeClr val="bg1"/>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8425</TotalTime>
  <Words>2146</Words>
  <Application>Microsoft Office PowerPoint</Application>
  <PresentationFormat>On-screen Show (4:3)</PresentationFormat>
  <Paragraphs>383</Paragraphs>
  <Slides>39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Century Gothic</vt:lpstr>
      <vt:lpstr>Comic Sans MS</vt:lpstr>
      <vt:lpstr>Times New Roman</vt:lpstr>
      <vt:lpstr>Wingdings 3</vt:lpstr>
      <vt:lpstr>20140311PresentationUWTSDTemplate</vt:lpstr>
      <vt:lpstr>MBA  Corporate Finance</vt:lpstr>
      <vt:lpstr>PowerPoint Presentation</vt:lpstr>
      <vt:lpstr>Why do businesses need finance?</vt:lpstr>
      <vt:lpstr>What factors affect the choice of finance?</vt:lpstr>
      <vt:lpstr>Most businesses have a combination of both equity and debt</vt:lpstr>
      <vt:lpstr>Trade credit</vt:lpstr>
      <vt:lpstr>Depreciation - 1</vt:lpstr>
      <vt:lpstr>Depreciation - 2</vt:lpstr>
      <vt:lpstr>Depreciation - 3</vt:lpstr>
      <vt:lpstr>Depreciation - 4</vt:lpstr>
      <vt:lpstr>Main ways to raise finance</vt:lpstr>
      <vt:lpstr>Retained profits</vt:lpstr>
      <vt:lpstr>Sale of assets</vt:lpstr>
      <vt:lpstr>PowerPoint Presentation</vt:lpstr>
      <vt:lpstr>Sale and lease-back</vt:lpstr>
      <vt:lpstr>PowerPoint Presentation</vt:lpstr>
      <vt:lpstr>Bank borrowing- overdraft versus bank loan</vt:lpstr>
      <vt:lpstr>Venture capital</vt:lpstr>
      <vt:lpstr>Share capital - 1</vt:lpstr>
      <vt:lpstr>Share capital - 2</vt:lpstr>
      <vt:lpstr>Share capital - 3</vt:lpstr>
      <vt:lpstr>Share capital - 4</vt:lpstr>
      <vt:lpstr>Bonds - 1</vt:lpstr>
      <vt:lpstr>Bonds - 2</vt:lpstr>
      <vt:lpstr>Bonds - 3</vt:lpstr>
      <vt:lpstr>Bonds - 4</vt:lpstr>
      <vt:lpstr>Bonds - 5</vt:lpstr>
      <vt:lpstr>Warrants</vt:lpstr>
      <vt:lpstr>Commercial paper (CP) and medium-term notes</vt:lpstr>
      <vt:lpstr>Debentures - 1</vt:lpstr>
      <vt:lpstr>Debentures - 2</vt:lpstr>
      <vt:lpstr>PowerPoint Presentation</vt:lpstr>
      <vt:lpstr>PowerPoint Presentation</vt:lpstr>
      <vt:lpstr>Hire purchase</vt:lpstr>
      <vt:lpstr>Leasing - 1 </vt:lpstr>
      <vt:lpstr> Leasing - 2</vt:lpstr>
      <vt:lpstr>Leasing example</vt:lpstr>
      <vt:lpstr>Mortgage</vt:lpstr>
      <vt:lpstr>Grants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313</cp:revision>
  <cp:lastPrinted>2022-11-08T12:19:29Z</cp:lastPrinted>
  <dcterms:created xsi:type="dcterms:W3CDTF">2013-10-11T12:05:37Z</dcterms:created>
  <dcterms:modified xsi:type="dcterms:W3CDTF">2023-10-24T09:32:11Z</dcterms:modified>
</cp:coreProperties>
</file>