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383" r:id="rId3"/>
    <p:sldId id="384" r:id="rId4"/>
    <p:sldId id="370" r:id="rId5"/>
    <p:sldId id="385" r:id="rId6"/>
    <p:sldId id="386" r:id="rId7"/>
    <p:sldId id="351" r:id="rId8"/>
    <p:sldId id="350" r:id="rId9"/>
    <p:sldId id="349" r:id="rId10"/>
    <p:sldId id="348" r:id="rId11"/>
    <p:sldId id="318" r:id="rId12"/>
    <p:sldId id="319" r:id="rId13"/>
    <p:sldId id="389" r:id="rId14"/>
    <p:sldId id="388" r:id="rId15"/>
    <p:sldId id="390" r:id="rId16"/>
    <p:sldId id="3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501130-184A-E905-2464-DEBED92359FC}" v="67" dt="2024-05-30T11:50:02.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60" y="5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9/29/2026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myWxG4It3M"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zLHiWjMFYUU"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a01zosRYGnk"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www.coursera.org/lecture/the-public-health-toolkit/bradshaws-taxonomy-of-need-VX1NP"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scope.org.uk/about-us/social-model-of-disabilit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92D576E0-F94B-BA35-1C36-5EBBC3718097}"/>
              </a:ext>
            </a:extLst>
          </p:cNvPr>
          <p:cNvSpPr>
            <a:spLocks noGrp="1"/>
          </p:cNvSpPr>
          <p:nvPr>
            <p:ph type="ctrTitle"/>
          </p:nvPr>
        </p:nvSpPr>
        <p:spPr>
          <a:xfrm>
            <a:off x="2208213" y="2495465"/>
            <a:ext cx="7772400" cy="2016125"/>
          </a:xfrm>
        </p:spPr>
        <p:txBody>
          <a:bodyPr>
            <a:noAutofit/>
          </a:bodyPr>
          <a:lstStyle/>
          <a:p>
            <a:r>
              <a:rPr lang="en-GB" altLang="en-US" sz="3600" b="1" dirty="0">
                <a:latin typeface="Arial"/>
                <a:cs typeface="Arial"/>
              </a:rPr>
              <a:t>BMHP5016</a:t>
            </a:r>
            <a:br>
              <a:rPr lang="en-GB" altLang="en-US" sz="4000" b="1" dirty="0">
                <a:latin typeface="Arial" panose="020B0604020202020204" pitchFamily="34" charset="0"/>
                <a:cs typeface="Arial" panose="020B0604020202020204" pitchFamily="34" charset="0"/>
              </a:rPr>
            </a:br>
            <a:r>
              <a:rPr lang="en-US" altLang="en-US" sz="3600" b="1" dirty="0">
                <a:latin typeface="Arial"/>
                <a:cs typeface="Arial"/>
              </a:rPr>
              <a:t>Principles of Health &amp; Social Care</a:t>
            </a:r>
            <a:br>
              <a:rPr lang="en-US" altLang="en-US" sz="3600" b="1" dirty="0">
                <a:latin typeface="Arial" panose="020B0604020202020204" pitchFamily="34" charset="0"/>
                <a:cs typeface="Arial" panose="020B0604020202020204" pitchFamily="34" charset="0"/>
              </a:rPr>
            </a:br>
            <a:br>
              <a:rPr lang="en-US" altLang="en-US" sz="3600" b="1" dirty="0">
                <a:latin typeface="Arial" panose="020B0604020202020204" pitchFamily="34" charset="0"/>
                <a:cs typeface="Arial" panose="020B0604020202020204" pitchFamily="34" charset="0"/>
              </a:rPr>
            </a:br>
            <a:r>
              <a:rPr lang="en-US" altLang="en-US" sz="3600" b="1" dirty="0">
                <a:latin typeface="Arial"/>
                <a:cs typeface="Arial"/>
              </a:rPr>
              <a:t>Week 5 Theories and Models</a:t>
            </a:r>
            <a:br>
              <a:rPr lang="en-GB" altLang="en-US" sz="3600" dirty="0">
                <a:latin typeface="Arial" panose="020B0604020202020204" pitchFamily="34" charset="0"/>
                <a:cs typeface="Arial" panose="020B0604020202020204" pitchFamily="34" charset="0"/>
              </a:rPr>
            </a:br>
            <a:endParaRPr lang="en-GB" altLang="en-US" sz="3600" dirty="0">
              <a:latin typeface="Arial" panose="020B0604020202020204" pitchFamily="34" charset="0"/>
              <a:cs typeface="Arial" panose="020B0604020202020204" pitchFamily="34" charset="0"/>
            </a:endParaRPr>
          </a:p>
        </p:txBody>
      </p:sp>
      <p:sp>
        <p:nvSpPr>
          <p:cNvPr id="3" name="Date Placeholder 2">
            <a:extLst>
              <a:ext uri="{FF2B5EF4-FFF2-40B4-BE49-F238E27FC236}">
                <a16:creationId xmlns:a16="http://schemas.microsoft.com/office/drawing/2014/main" id="{3369EE70-F6E8-764A-5EB8-9832D504CF6B}"/>
              </a:ext>
            </a:extLst>
          </p:cNvPr>
          <p:cNvSpPr>
            <a:spLocks noGrp="1"/>
          </p:cNvSpPr>
          <p:nvPr>
            <p:ph type="dt" sz="quarter" idx="10"/>
          </p:nvPr>
        </p:nvSpPr>
        <p:spPr/>
        <p:txBody>
          <a:bodyPr/>
          <a:lstStyle/>
          <a:p>
            <a:pPr>
              <a:defRPr/>
            </a:pPr>
            <a:fld id="{5EC0FA7E-6D3B-48D7-9F80-6C4D37659D9C}" type="datetime1">
              <a:rPr lang="en-GB" altLang="en-US"/>
              <a:pPr>
                <a:defRPr/>
              </a:pPr>
              <a:t>29/09/2026</a:t>
            </a:fld>
            <a:endParaRPr lang="en-GB" altLang="en-US" dirty="0"/>
          </a:p>
        </p:txBody>
      </p:sp>
      <p:sp>
        <p:nvSpPr>
          <p:cNvPr id="6149" name="Slide Number Placeholder 5">
            <a:extLst>
              <a:ext uri="{FF2B5EF4-FFF2-40B4-BE49-F238E27FC236}">
                <a16:creationId xmlns:a16="http://schemas.microsoft.com/office/drawing/2014/main" id="{3B64190F-FD82-3E14-6B64-2BB158A3C7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3E58632-6638-42DB-8C3C-4C25532D884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367419BA-723F-6B09-6C06-285172561D6D}"/>
              </a:ext>
            </a:extLst>
          </p:cNvPr>
          <p:cNvPicPr>
            <a:picLocks noChangeAspect="1"/>
          </p:cNvPicPr>
          <p:nvPr/>
        </p:nvPicPr>
        <p:blipFill>
          <a:blip r:embed="rId2"/>
          <a:stretch>
            <a:fillRect/>
          </a:stretch>
        </p:blipFill>
        <p:spPr>
          <a:xfrm>
            <a:off x="-1674" y="5697237"/>
            <a:ext cx="12195346" cy="115793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29/09/2026</a:t>
            </a:fld>
            <a:endParaRPr lang="en-GB" altLang="en-US"/>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pic>
        <p:nvPicPr>
          <p:cNvPr id="2" name="Picture 1">
            <a:extLst>
              <a:ext uri="{FF2B5EF4-FFF2-40B4-BE49-F238E27FC236}">
                <a16:creationId xmlns:a16="http://schemas.microsoft.com/office/drawing/2014/main" id="{0B431BF5-42F6-890B-14F1-2A59865541EC}"/>
              </a:ext>
            </a:extLst>
          </p:cNvPr>
          <p:cNvPicPr>
            <a:picLocks noChangeAspect="1"/>
          </p:cNvPicPr>
          <p:nvPr/>
        </p:nvPicPr>
        <p:blipFill>
          <a:blip r:embed="rId2"/>
          <a:stretch>
            <a:fillRect/>
          </a:stretch>
        </p:blipFill>
        <p:spPr>
          <a:xfrm>
            <a:off x="2127115" y="726723"/>
            <a:ext cx="7869676" cy="4441516"/>
          </a:xfrm>
          <a:prstGeom prst="rect">
            <a:avLst/>
          </a:prstGeom>
        </p:spPr>
      </p:pic>
      <p:pic>
        <p:nvPicPr>
          <p:cNvPr id="3" name="Picture 2" descr="A blue and white text on a blue background&#10;&#10;Description automatically generated">
            <a:extLst>
              <a:ext uri="{FF2B5EF4-FFF2-40B4-BE49-F238E27FC236}">
                <a16:creationId xmlns:a16="http://schemas.microsoft.com/office/drawing/2014/main" id="{0C5DB441-9AF2-54BB-8B59-745A2A5E3962}"/>
              </a:ext>
            </a:extLst>
          </p:cNvPr>
          <p:cNvPicPr>
            <a:picLocks noChangeAspect="1"/>
          </p:cNvPicPr>
          <p:nvPr/>
        </p:nvPicPr>
        <p:blipFill>
          <a:blip r:embed="rId3"/>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2031714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29/09/2026</a:t>
            </a:fld>
            <a:endParaRPr lang="en-GB" altLang="en-US"/>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3" name="TextBox 2">
            <a:extLst>
              <a:ext uri="{FF2B5EF4-FFF2-40B4-BE49-F238E27FC236}">
                <a16:creationId xmlns:a16="http://schemas.microsoft.com/office/drawing/2014/main" id="{4885FED1-61A4-4648-7C5E-4D59C42060C2}"/>
              </a:ext>
            </a:extLst>
          </p:cNvPr>
          <p:cNvSpPr txBox="1"/>
          <p:nvPr/>
        </p:nvSpPr>
        <p:spPr>
          <a:xfrm>
            <a:off x="10242414" y="525293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C08EF0A5-7639-0507-5B12-FA65E5B80618}"/>
              </a:ext>
            </a:extLst>
          </p:cNvPr>
          <p:cNvSpPr txBox="1"/>
          <p:nvPr/>
        </p:nvSpPr>
        <p:spPr>
          <a:xfrm>
            <a:off x="1801238" y="1006812"/>
            <a:ext cx="8450904"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Arial"/>
              </a:rPr>
              <a:t>The purpose of health theories is to provide </a:t>
            </a:r>
            <a:r>
              <a:rPr lang="en-US" sz="2800" b="1">
                <a:latin typeface="Arial"/>
                <a:cs typeface="Arial"/>
              </a:rPr>
              <a:t>frameworks</a:t>
            </a:r>
            <a:r>
              <a:rPr lang="en-US" sz="2800">
                <a:latin typeface="Arial"/>
                <a:cs typeface="Arial"/>
              </a:rPr>
              <a:t> and </a:t>
            </a:r>
            <a:r>
              <a:rPr lang="en-US" sz="2800" b="1">
                <a:latin typeface="Arial"/>
                <a:cs typeface="Arial"/>
              </a:rPr>
              <a:t>explanations</a:t>
            </a:r>
            <a:r>
              <a:rPr lang="en-US" sz="2800">
                <a:latin typeface="Arial"/>
                <a:cs typeface="Arial"/>
              </a:rPr>
              <a:t> for understanding various aspects of health, well-being, and healthcare</a:t>
            </a:r>
          </a:p>
          <a:p>
            <a:pPr marL="285750" indent="-285750">
              <a:buFont typeface="Arial"/>
              <a:buChar char="•"/>
            </a:pPr>
            <a:endParaRPr lang="en-US" sz="2800">
              <a:latin typeface="Arial"/>
              <a:cs typeface="Arial"/>
            </a:endParaRPr>
          </a:p>
          <a:p>
            <a:pPr marL="342900" indent="-342900">
              <a:buFont typeface="Arial"/>
              <a:buChar char="•"/>
            </a:pPr>
            <a:r>
              <a:rPr lang="en-US" sz="2800">
                <a:latin typeface="Arial"/>
                <a:cs typeface="Arial"/>
              </a:rPr>
              <a:t>Health theories serve as essential tools for </a:t>
            </a:r>
            <a:r>
              <a:rPr lang="en-US" sz="2800" b="1">
                <a:latin typeface="Arial"/>
                <a:cs typeface="Arial"/>
              </a:rPr>
              <a:t>understanding, explaining</a:t>
            </a:r>
            <a:r>
              <a:rPr lang="en-US" sz="2800">
                <a:latin typeface="Arial"/>
                <a:cs typeface="Arial"/>
              </a:rPr>
              <a:t>, and</a:t>
            </a:r>
            <a:r>
              <a:rPr lang="en-US" sz="2800" b="1">
                <a:latin typeface="Arial"/>
                <a:cs typeface="Arial"/>
              </a:rPr>
              <a:t> improving</a:t>
            </a:r>
            <a:r>
              <a:rPr lang="en-US" sz="2800">
                <a:latin typeface="Arial"/>
                <a:cs typeface="Arial"/>
              </a:rPr>
              <a:t> various aspects of health and healthcare. They play a critical role in </a:t>
            </a:r>
            <a:r>
              <a:rPr lang="en-US" sz="2800" b="1">
                <a:latin typeface="Arial"/>
                <a:cs typeface="Arial"/>
              </a:rPr>
              <a:t>guiding research, practice, and policy</a:t>
            </a:r>
            <a:r>
              <a:rPr lang="en-US" sz="2800">
                <a:latin typeface="Arial"/>
                <a:cs typeface="Arial"/>
              </a:rPr>
              <a:t> in the field of public health and medicine.</a:t>
            </a:r>
          </a:p>
        </p:txBody>
      </p:sp>
      <p:sp>
        <p:nvSpPr>
          <p:cNvPr id="7" name="TextBox 6">
            <a:extLst>
              <a:ext uri="{FF2B5EF4-FFF2-40B4-BE49-F238E27FC236}">
                <a16:creationId xmlns:a16="http://schemas.microsoft.com/office/drawing/2014/main" id="{1BB005E7-D626-95DE-7583-204295EF8220}"/>
              </a:ext>
            </a:extLst>
          </p:cNvPr>
          <p:cNvSpPr txBox="1"/>
          <p:nvPr/>
        </p:nvSpPr>
        <p:spPr>
          <a:xfrm>
            <a:off x="2273030" y="243192"/>
            <a:ext cx="7286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Why do I need to learn theories?</a:t>
            </a:r>
            <a:endParaRPr lang="en-GB" sz="3600" b="1"/>
          </a:p>
        </p:txBody>
      </p:sp>
      <p:pic>
        <p:nvPicPr>
          <p:cNvPr id="6" name="Picture 5" descr="A blue and white text on a blue background&#10;&#10;Description automatically generated">
            <a:extLst>
              <a:ext uri="{FF2B5EF4-FFF2-40B4-BE49-F238E27FC236}">
                <a16:creationId xmlns:a16="http://schemas.microsoft.com/office/drawing/2014/main" id="{7C0358F5-83EE-54EE-2D5B-107F737CBB3C}"/>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796225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C0D1E15-E12B-F33C-6273-EE7DE05D1ACC}"/>
              </a:ext>
            </a:extLst>
          </p:cNvPr>
          <p:cNvSpPr>
            <a:spLocks noGrp="1"/>
          </p:cNvSpPr>
          <p:nvPr>
            <p:ph type="title"/>
          </p:nvPr>
        </p:nvSpPr>
        <p:spPr>
          <a:xfrm>
            <a:off x="1774826" y="136526"/>
            <a:ext cx="8435975" cy="771525"/>
          </a:xfrm>
        </p:spPr>
        <p:txBody>
          <a:bodyPr/>
          <a:lstStyle/>
          <a:p>
            <a:pPr algn="ctr"/>
            <a:r>
              <a:rPr lang="en-GB" altLang="en-US" sz="3600" b="1" dirty="0">
                <a:latin typeface="Arial" panose="020B0604020202020204" pitchFamily="34" charset="0"/>
                <a:cs typeface="Arial" panose="020B0604020202020204" pitchFamily="34" charset="0"/>
              </a:rPr>
              <a:t>Theories and Models</a:t>
            </a:r>
          </a:p>
        </p:txBody>
      </p:sp>
      <p:sp>
        <p:nvSpPr>
          <p:cNvPr id="3" name="Content Placeholder 2">
            <a:extLst>
              <a:ext uri="{FF2B5EF4-FFF2-40B4-BE49-F238E27FC236}">
                <a16:creationId xmlns:a16="http://schemas.microsoft.com/office/drawing/2014/main" id="{DDBF04E6-1DF6-EA18-1F82-D9A86F246293}"/>
              </a:ext>
            </a:extLst>
          </p:cNvPr>
          <p:cNvSpPr>
            <a:spLocks noGrp="1"/>
          </p:cNvSpPr>
          <p:nvPr>
            <p:ph idx="1"/>
          </p:nvPr>
        </p:nvSpPr>
        <p:spPr>
          <a:xfrm>
            <a:off x="1631951" y="908051"/>
            <a:ext cx="8856663" cy="4608513"/>
          </a:xfrm>
        </p:spPr>
        <p:txBody>
          <a:bodyPr>
            <a:normAutofit fontScale="92500" lnSpcReduction="20000"/>
          </a:bodyPr>
          <a:lstStyle/>
          <a:p>
            <a:pPr>
              <a:buFont typeface="Wingdings" panose="05000000000000000000" pitchFamily="2" charset="2"/>
              <a:buChar char="v"/>
              <a:defRPr/>
            </a:pPr>
            <a:r>
              <a:rPr lang="en-US" sz="2000" dirty="0">
                <a:solidFill>
                  <a:srgbClr val="FF0000"/>
                </a:solidFill>
                <a:latin typeface="Arial" panose="020B0604020202020204" pitchFamily="34" charset="0"/>
                <a:cs typeface="Arial" panose="020B0604020202020204" pitchFamily="34" charset="0"/>
              </a:rPr>
              <a:t>Theories of development provide a framework for thinking and understanding human growth and development.</a:t>
            </a:r>
          </a:p>
          <a:p>
            <a:pPr>
              <a:buFont typeface="Wingdings" panose="05000000000000000000" pitchFamily="2" charset="2"/>
              <a:buChar char="v"/>
              <a:defRPr/>
            </a:pPr>
            <a:r>
              <a:rPr lang="en-US" sz="2000" dirty="0">
                <a:solidFill>
                  <a:srgbClr val="FF0000"/>
                </a:solidFill>
                <a:latin typeface="Arial" panose="020B0604020202020204" pitchFamily="34" charset="0"/>
                <a:cs typeface="Arial" panose="020B0604020202020204" pitchFamily="34" charset="0"/>
              </a:rPr>
              <a:t>These theories will give you an insight into what motivates human thought and </a:t>
            </a:r>
            <a:r>
              <a:rPr lang="en-US" sz="2000" dirty="0" err="1">
                <a:solidFill>
                  <a:srgbClr val="FF0000"/>
                </a:solidFill>
                <a:latin typeface="Arial" panose="020B0604020202020204" pitchFamily="34" charset="0"/>
                <a:cs typeface="Arial" panose="020B0604020202020204" pitchFamily="34" charset="0"/>
              </a:rPr>
              <a:t>behaviour</a:t>
            </a:r>
            <a:r>
              <a:rPr lang="en-US" sz="2000" dirty="0">
                <a:solidFill>
                  <a:srgbClr val="FF0000"/>
                </a:solidFill>
                <a:latin typeface="Arial" panose="020B0604020202020204" pitchFamily="34" charset="0"/>
                <a:cs typeface="Arial" panose="020B0604020202020204" pitchFamily="34" charset="0"/>
              </a:rPr>
              <a:t>. </a:t>
            </a:r>
          </a:p>
          <a:p>
            <a:pPr>
              <a:buFont typeface="Wingdings" panose="05000000000000000000" pitchFamily="2" charset="2"/>
              <a:buChar char="v"/>
              <a:defRPr/>
            </a:pPr>
            <a:r>
              <a:rPr lang="en-GB" sz="2000" dirty="0">
                <a:solidFill>
                  <a:schemeClr val="accent6"/>
                </a:solidFill>
              </a:rPr>
              <a:t>Models of health are frameworks used to understand and define what constitutes health and how it can be maintained or improved. They help in analysing the factors affecting health and in designing strategies for health promotion and disease prevention</a:t>
            </a:r>
            <a:endParaRPr lang="en-US" sz="2000" dirty="0">
              <a:solidFill>
                <a:schemeClr val="accent6"/>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2000" dirty="0">
                <a:latin typeface="Arial" panose="020B0604020202020204" pitchFamily="34" charset="0"/>
                <a:cs typeface="Arial" panose="020B0604020202020204" pitchFamily="34" charset="0"/>
              </a:rPr>
              <a:t>We will explore the following:</a:t>
            </a:r>
          </a:p>
          <a:p>
            <a:pPr marL="457200" indent="-457200">
              <a:buFont typeface="+mj-lt"/>
              <a:buAutoNum type="arabicPeriod"/>
              <a:defRPr/>
            </a:pPr>
            <a:endParaRPr lang="en-US" sz="2000" b="1" dirty="0">
              <a:latin typeface="Arial"/>
              <a:cs typeface="Arial"/>
            </a:endParaRPr>
          </a:p>
          <a:p>
            <a:pPr marL="457200" indent="-457200">
              <a:buFont typeface="+mj-lt"/>
              <a:buAutoNum type="arabicPeriod"/>
              <a:defRPr/>
            </a:pPr>
            <a:r>
              <a:rPr lang="en-US" sz="2000" b="1" dirty="0">
                <a:solidFill>
                  <a:srgbClr val="FF0000"/>
                </a:solidFill>
                <a:latin typeface="Arial"/>
                <a:cs typeface="Arial"/>
              </a:rPr>
              <a:t>Bronfenbrenner’s Ecological Model of Human Development</a:t>
            </a:r>
          </a:p>
          <a:p>
            <a:pPr marL="457200" indent="-457200">
              <a:buFont typeface="+mj-lt"/>
              <a:buAutoNum type="arabicPeriod"/>
              <a:defRPr/>
            </a:pPr>
            <a:r>
              <a:rPr lang="en-US" sz="2000" b="1" dirty="0">
                <a:solidFill>
                  <a:srgbClr val="FF0000"/>
                </a:solidFill>
                <a:latin typeface="Arial"/>
                <a:cs typeface="Arial"/>
              </a:rPr>
              <a:t>Maslow’s Hierarchy of Needs</a:t>
            </a:r>
          </a:p>
          <a:p>
            <a:pPr marL="457200" indent="-457200">
              <a:buFont typeface="+mj-lt"/>
              <a:buAutoNum type="arabicPeriod"/>
              <a:defRPr/>
            </a:pPr>
            <a:r>
              <a:rPr lang="en-US" sz="2000" b="1" dirty="0" err="1">
                <a:solidFill>
                  <a:srgbClr val="FF0000"/>
                </a:solidFill>
                <a:latin typeface="Arial"/>
                <a:cs typeface="Arial"/>
              </a:rPr>
              <a:t>Aldfer</a:t>
            </a:r>
            <a:r>
              <a:rPr lang="en-US" sz="2000" b="1" dirty="0">
                <a:solidFill>
                  <a:srgbClr val="FF0000"/>
                </a:solidFill>
                <a:latin typeface="Arial"/>
                <a:cs typeface="Arial"/>
              </a:rPr>
              <a:t> ERG Theory of Motivation </a:t>
            </a:r>
          </a:p>
          <a:p>
            <a:pPr marL="457200" indent="-457200">
              <a:buFont typeface="+mj-lt"/>
              <a:buAutoNum type="arabicPeriod"/>
              <a:defRPr/>
            </a:pPr>
            <a:r>
              <a:rPr lang="en-US" sz="2000" b="1" dirty="0">
                <a:solidFill>
                  <a:srgbClr val="FF0000"/>
                </a:solidFill>
                <a:latin typeface="Arial"/>
                <a:cs typeface="Arial"/>
              </a:rPr>
              <a:t>Bradshaw’s Taxonomy of Social Needs </a:t>
            </a:r>
          </a:p>
          <a:p>
            <a:pPr marL="457200" indent="-457200">
              <a:buFont typeface="+mj-lt"/>
              <a:buAutoNum type="arabicPeriod"/>
              <a:defRPr/>
            </a:pPr>
            <a:r>
              <a:rPr lang="en-US" sz="2000" b="1" dirty="0">
                <a:solidFill>
                  <a:schemeClr val="accent6"/>
                </a:solidFill>
                <a:latin typeface="Arial"/>
                <a:cs typeface="Arial"/>
              </a:rPr>
              <a:t>Medical Model of Health</a:t>
            </a:r>
          </a:p>
          <a:p>
            <a:pPr marL="457200" indent="-457200">
              <a:buFont typeface="+mj-lt"/>
              <a:buAutoNum type="arabicPeriod"/>
              <a:defRPr/>
            </a:pPr>
            <a:r>
              <a:rPr lang="en-US" sz="2000" b="1" dirty="0">
                <a:solidFill>
                  <a:schemeClr val="accent6"/>
                </a:solidFill>
                <a:latin typeface="Arial"/>
                <a:cs typeface="Arial"/>
              </a:rPr>
              <a:t>Social Model of Health</a:t>
            </a:r>
            <a:endParaRPr lang="en-US" sz="2000" b="1" dirty="0">
              <a:solidFill>
                <a:schemeClr val="accent6"/>
              </a:solidFill>
              <a:latin typeface="Arial" panose="020B0604020202020204" pitchFamily="34" charset="0"/>
              <a:cs typeface="Arial" panose="020B0604020202020204" pitchFamily="34" charset="0"/>
            </a:endParaRPr>
          </a:p>
          <a:p>
            <a:pPr marL="457200" indent="-457200">
              <a:buFont typeface="+mj-lt"/>
              <a:buAutoNum type="arabicPeriod"/>
              <a:defRPr/>
            </a:pPr>
            <a:endParaRPr lang="en-US" sz="2000" dirty="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2699F0E4-759E-0D8F-C4FB-19F127FC066F}"/>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14341" name="Slide Number Placeholder 4">
            <a:extLst>
              <a:ext uri="{FF2B5EF4-FFF2-40B4-BE49-F238E27FC236}">
                <a16:creationId xmlns:a16="http://schemas.microsoft.com/office/drawing/2014/main" id="{D89F2643-00F0-5A6E-041F-B3A9205ECF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0E1FAA8-F89C-428B-A0A8-7C36E87DD3D7}"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877F96C4-9654-8B4A-5AE2-3F58CFC81BB1}"/>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2112051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C0D1E15-E12B-F33C-6273-EE7DE05D1ACC}"/>
              </a:ext>
            </a:extLst>
          </p:cNvPr>
          <p:cNvSpPr>
            <a:spLocks noGrp="1"/>
          </p:cNvSpPr>
          <p:nvPr>
            <p:ph type="title"/>
          </p:nvPr>
        </p:nvSpPr>
        <p:spPr>
          <a:xfrm>
            <a:off x="1774826" y="136526"/>
            <a:ext cx="8435975" cy="771525"/>
          </a:xfrm>
        </p:spPr>
        <p:txBody>
          <a:bodyPr/>
          <a:lstStyle/>
          <a:p>
            <a:r>
              <a:rPr lang="en-GB" altLang="en-US" sz="3600" b="1">
                <a:latin typeface="Arial"/>
                <a:cs typeface="Arial"/>
              </a:rPr>
              <a:t>Gallery Walk </a:t>
            </a:r>
          </a:p>
        </p:txBody>
      </p:sp>
      <p:sp>
        <p:nvSpPr>
          <p:cNvPr id="3" name="Content Placeholder 2">
            <a:extLst>
              <a:ext uri="{FF2B5EF4-FFF2-40B4-BE49-F238E27FC236}">
                <a16:creationId xmlns:a16="http://schemas.microsoft.com/office/drawing/2014/main" id="{DDBF04E6-1DF6-EA18-1F82-D9A86F246293}"/>
              </a:ext>
            </a:extLst>
          </p:cNvPr>
          <p:cNvSpPr>
            <a:spLocks noGrp="1"/>
          </p:cNvSpPr>
          <p:nvPr>
            <p:ph idx="1"/>
          </p:nvPr>
        </p:nvSpPr>
        <p:spPr>
          <a:xfrm>
            <a:off x="1827962" y="1340644"/>
            <a:ext cx="8856663" cy="4608513"/>
          </a:xfrm>
        </p:spPr>
        <p:txBody>
          <a:bodyPr vert="horz" lIns="91440" tIns="45720" rIns="91440" bIns="45720" rtlCol="0" anchor="t">
            <a:normAutofit/>
          </a:bodyPr>
          <a:lstStyle/>
          <a:p>
            <a:pPr>
              <a:buFont typeface="Wingdings" panose="05000000000000000000" pitchFamily="2" charset="2"/>
              <a:buChar char="v"/>
              <a:defRPr/>
            </a:pPr>
            <a:r>
              <a:rPr lang="en-US" sz="1800" dirty="0">
                <a:latin typeface="Arial"/>
                <a:cs typeface="Arial"/>
              </a:rPr>
              <a:t>Theory can be difficult to take in, understand and apply</a:t>
            </a:r>
          </a:p>
          <a:p>
            <a:pPr>
              <a:buFont typeface="Wingdings" panose="05000000000000000000" pitchFamily="2" charset="2"/>
              <a:buChar char="v"/>
              <a:defRPr/>
            </a:pPr>
            <a:r>
              <a:rPr lang="en-US" sz="1800" dirty="0">
                <a:latin typeface="Arial"/>
                <a:cs typeface="Arial"/>
              </a:rPr>
              <a:t>To aid the retention of information we will be doing a class activity</a:t>
            </a:r>
          </a:p>
          <a:p>
            <a:pPr>
              <a:buFont typeface="Wingdings" panose="05000000000000000000" pitchFamily="2" charset="2"/>
              <a:buChar char="v"/>
              <a:defRPr/>
            </a:pPr>
            <a:r>
              <a:rPr lang="en-US" sz="1800" dirty="0">
                <a:latin typeface="Arial"/>
                <a:cs typeface="Arial"/>
              </a:rPr>
              <a:t>The class will be divided in to 6 groups to work on a specific theory or Model</a:t>
            </a:r>
          </a:p>
          <a:p>
            <a:pPr>
              <a:buFont typeface="Wingdings" panose="05000000000000000000" pitchFamily="2" charset="2"/>
              <a:buChar char="v"/>
              <a:defRPr/>
            </a:pPr>
            <a:r>
              <a:rPr lang="en-US" sz="1800" dirty="0">
                <a:latin typeface="Arial"/>
                <a:cs typeface="Arial"/>
              </a:rPr>
              <a:t>You must c</a:t>
            </a:r>
            <a:r>
              <a:rPr lang="en-US" sz="1800" dirty="0">
                <a:latin typeface="Arial"/>
                <a:ea typeface="+mn-lt"/>
                <a:cs typeface="Arial"/>
              </a:rPr>
              <a:t>reate a visual representation of your assigned theory/model on the paper. You can use diagrams, drawings, symbols, or charts to illustrate key concepts</a:t>
            </a:r>
            <a:endParaRPr lang="en-US" sz="1800" dirty="0">
              <a:latin typeface="Arial"/>
              <a:cs typeface="Arial"/>
            </a:endParaRPr>
          </a:p>
          <a:p>
            <a:pPr>
              <a:buFont typeface="Wingdings" panose="05000000000000000000" pitchFamily="2" charset="2"/>
              <a:buChar char="v"/>
              <a:defRPr/>
            </a:pPr>
            <a:r>
              <a:rPr lang="en-US" sz="1800" dirty="0">
                <a:latin typeface="Arial"/>
                <a:cs typeface="Arial"/>
              </a:rPr>
              <a:t>The theory sheets and visual representations will be displayed around the room</a:t>
            </a:r>
            <a:endParaRPr lang="en-US" sz="1800" dirty="0">
              <a:latin typeface="Arial" panose="020B0604020202020204" pitchFamily="34" charset="0"/>
              <a:cs typeface="Arial" panose="020B0604020202020204" pitchFamily="34" charset="0"/>
            </a:endParaRPr>
          </a:p>
          <a:p>
            <a:pPr>
              <a:buFont typeface="Arial" panose="05000000000000000000" pitchFamily="2" charset="2"/>
              <a:buChar char="•"/>
              <a:defRPr/>
            </a:pPr>
            <a:r>
              <a:rPr lang="en-US" sz="1800" b="1" dirty="0">
                <a:solidFill>
                  <a:srgbClr val="FF0000"/>
                </a:solidFill>
                <a:latin typeface="Arial"/>
                <a:cs typeface="Arial"/>
              </a:rPr>
              <a:t>In your groups visit </a:t>
            </a:r>
            <a:r>
              <a:rPr lang="en-US" sz="1800" b="1" dirty="0">
                <a:solidFill>
                  <a:srgbClr val="FF0000"/>
                </a:solidFill>
                <a:latin typeface="Arial"/>
                <a:ea typeface="+mn-lt"/>
                <a:cs typeface="Arial"/>
              </a:rPr>
              <a:t>each theory station. You should spend a few minutes at each station to:</a:t>
            </a:r>
            <a:endParaRPr lang="en-US" sz="1800" b="1" dirty="0">
              <a:solidFill>
                <a:srgbClr val="FF0000"/>
              </a:solidFill>
              <a:latin typeface="Arial"/>
              <a:cs typeface="Arial"/>
            </a:endParaRPr>
          </a:p>
          <a:p>
            <a:pPr>
              <a:buFont typeface="Arial" panose="05000000000000000000" pitchFamily="2" charset="2"/>
              <a:buChar char="•"/>
              <a:defRPr/>
            </a:pPr>
            <a:r>
              <a:rPr lang="en-US" sz="1800" b="1" dirty="0">
                <a:solidFill>
                  <a:srgbClr val="FF0000"/>
                </a:solidFill>
                <a:latin typeface="Arial"/>
                <a:ea typeface="+mn-lt"/>
                <a:cs typeface="Arial"/>
              </a:rPr>
              <a:t>Examine the visual representation of the theory.</a:t>
            </a:r>
            <a:endParaRPr lang="en-US" sz="1800" b="1" dirty="0">
              <a:solidFill>
                <a:srgbClr val="FF0000"/>
              </a:solidFill>
              <a:latin typeface="Arial"/>
              <a:cs typeface="Arial"/>
            </a:endParaRPr>
          </a:p>
          <a:p>
            <a:pPr>
              <a:buFont typeface="Arial" panose="05000000000000000000" pitchFamily="2" charset="2"/>
              <a:buChar char="•"/>
              <a:defRPr/>
            </a:pPr>
            <a:r>
              <a:rPr lang="en-US" sz="1800" b="1" dirty="0">
                <a:solidFill>
                  <a:srgbClr val="FF0000"/>
                </a:solidFill>
                <a:latin typeface="Arial"/>
                <a:ea typeface="+mn-lt"/>
                <a:cs typeface="Arial"/>
              </a:rPr>
              <a:t>Read the printed description of the theory.</a:t>
            </a:r>
            <a:endParaRPr lang="en-US" sz="1800" b="1" dirty="0">
              <a:solidFill>
                <a:srgbClr val="FF0000"/>
              </a:solidFill>
              <a:latin typeface="Arial"/>
              <a:cs typeface="Arial"/>
            </a:endParaRPr>
          </a:p>
          <a:p>
            <a:pPr>
              <a:buFont typeface="Arial" panose="05000000000000000000" pitchFamily="2" charset="2"/>
              <a:buChar char="•"/>
              <a:defRPr/>
            </a:pPr>
            <a:r>
              <a:rPr lang="en-US" sz="1800" b="1" dirty="0">
                <a:solidFill>
                  <a:srgbClr val="FF0000"/>
                </a:solidFill>
                <a:latin typeface="Arial"/>
                <a:ea typeface="+mn-lt"/>
                <a:cs typeface="Arial"/>
              </a:rPr>
              <a:t>Take notes or jot down questions.</a:t>
            </a:r>
            <a:endParaRPr lang="en-US" sz="1800" b="1" dirty="0">
              <a:solidFill>
                <a:srgbClr val="FF0000"/>
              </a:solidFill>
              <a:latin typeface="Arial"/>
              <a:cs typeface="Arial"/>
            </a:endParaRPr>
          </a:p>
          <a:p>
            <a:pPr marL="0" indent="0">
              <a:buNone/>
              <a:defRPr/>
            </a:pPr>
            <a:endParaRPr lang="en-US" sz="1200" b="1" dirty="0">
              <a:solidFill>
                <a:srgbClr val="374151"/>
              </a:solidFill>
            </a:endParaRPr>
          </a:p>
          <a:p>
            <a:pPr>
              <a:buFont typeface="Wingdings" panose="05000000000000000000" pitchFamily="2" charset="2"/>
              <a:buChar char="v"/>
              <a:defRPr/>
            </a:pPr>
            <a:endParaRPr lang="en-US" sz="1200" dirty="0">
              <a:solidFill>
                <a:srgbClr val="374151"/>
              </a:solidFill>
            </a:endParaRPr>
          </a:p>
          <a:p>
            <a:pPr marL="457200" indent="-457200">
              <a:buFont typeface="Myriad Pro"/>
              <a:buAutoNum type="arabicPeriod"/>
              <a:defRPr/>
            </a:pPr>
            <a:endParaRPr lang="en-US" sz="2000" dirty="0"/>
          </a:p>
          <a:p>
            <a:pPr marL="0" indent="0">
              <a:buNone/>
              <a:defRPr/>
            </a:pPr>
            <a:endParaRPr lang="en-GB" sz="2400" dirty="0"/>
          </a:p>
        </p:txBody>
      </p:sp>
      <p:sp>
        <p:nvSpPr>
          <p:cNvPr id="4" name="Date Placeholder 3">
            <a:extLst>
              <a:ext uri="{FF2B5EF4-FFF2-40B4-BE49-F238E27FC236}">
                <a16:creationId xmlns:a16="http://schemas.microsoft.com/office/drawing/2014/main" id="{2699F0E4-759E-0D8F-C4FB-19F127FC066F}"/>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14341" name="Slide Number Placeholder 4">
            <a:extLst>
              <a:ext uri="{FF2B5EF4-FFF2-40B4-BE49-F238E27FC236}">
                <a16:creationId xmlns:a16="http://schemas.microsoft.com/office/drawing/2014/main" id="{D89F2643-00F0-5A6E-041F-B3A9205ECF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0E1FAA8-F89C-428B-A0A8-7C36E87DD3D7}"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42B88140-EEFE-33C7-62C0-9D49FE1C1500}"/>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31841338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C0D1E15-E12B-F33C-6273-EE7DE05D1ACC}"/>
              </a:ext>
            </a:extLst>
          </p:cNvPr>
          <p:cNvSpPr>
            <a:spLocks noGrp="1"/>
          </p:cNvSpPr>
          <p:nvPr>
            <p:ph type="title"/>
          </p:nvPr>
        </p:nvSpPr>
        <p:spPr>
          <a:xfrm>
            <a:off x="1774826" y="136526"/>
            <a:ext cx="8435975" cy="771525"/>
          </a:xfrm>
        </p:spPr>
        <p:txBody>
          <a:bodyPr/>
          <a:lstStyle/>
          <a:p>
            <a:r>
              <a:rPr lang="en-GB" sz="3200" b="1">
                <a:latin typeface="Myriad Pro"/>
                <a:cs typeface="Arial"/>
              </a:rPr>
              <a:t>Discussion and Reflection</a:t>
            </a:r>
          </a:p>
        </p:txBody>
      </p:sp>
      <p:sp>
        <p:nvSpPr>
          <p:cNvPr id="3" name="Content Placeholder 2">
            <a:extLst>
              <a:ext uri="{FF2B5EF4-FFF2-40B4-BE49-F238E27FC236}">
                <a16:creationId xmlns:a16="http://schemas.microsoft.com/office/drawing/2014/main" id="{DDBF04E6-1DF6-EA18-1F82-D9A86F246293}"/>
              </a:ext>
            </a:extLst>
          </p:cNvPr>
          <p:cNvSpPr>
            <a:spLocks noGrp="1"/>
          </p:cNvSpPr>
          <p:nvPr>
            <p:ph idx="1"/>
          </p:nvPr>
        </p:nvSpPr>
        <p:spPr>
          <a:xfrm>
            <a:off x="1661134" y="1715447"/>
            <a:ext cx="8856663" cy="4608513"/>
          </a:xfrm>
        </p:spPr>
        <p:txBody>
          <a:bodyPr/>
          <a:lstStyle/>
          <a:p>
            <a:pPr>
              <a:buFont typeface="Arial"/>
              <a:buChar char="•"/>
              <a:defRPr/>
            </a:pPr>
            <a:r>
              <a:rPr lang="en-US" sz="2000">
                <a:latin typeface="Arial" panose="020B0604020202020204" pitchFamily="34" charset="0"/>
                <a:ea typeface="+mn-lt"/>
                <a:cs typeface="Arial" panose="020B0604020202020204" pitchFamily="34" charset="0"/>
              </a:rPr>
              <a:t>Do you have any questions related to a specific theory?</a:t>
            </a:r>
          </a:p>
          <a:p>
            <a:pPr>
              <a:buFont typeface="Arial"/>
              <a:buChar char="•"/>
              <a:defRPr/>
            </a:pPr>
            <a:r>
              <a:rPr lang="en-US" sz="2000">
                <a:latin typeface="Arial" panose="020B0604020202020204" pitchFamily="34" charset="0"/>
                <a:ea typeface="+mn-lt"/>
                <a:cs typeface="Arial" panose="020B0604020202020204" pitchFamily="34" charset="0"/>
              </a:rPr>
              <a:t>What have you learned about theories during the gallery walk?</a:t>
            </a:r>
            <a:endParaRPr lang="en-US" sz="2000">
              <a:latin typeface="Arial" panose="020B0604020202020204" pitchFamily="34" charset="0"/>
              <a:cs typeface="Arial" panose="020B0604020202020204" pitchFamily="34" charset="0"/>
            </a:endParaRPr>
          </a:p>
          <a:p>
            <a:pPr>
              <a:buFont typeface="Arial"/>
              <a:buChar char="•"/>
              <a:defRPr/>
            </a:pPr>
            <a:r>
              <a:rPr lang="en-US" sz="2000">
                <a:latin typeface="Arial" panose="020B0604020202020204" pitchFamily="34" charset="0"/>
                <a:ea typeface="+mn-lt"/>
                <a:cs typeface="Arial" panose="020B0604020202020204" pitchFamily="34" charset="0"/>
              </a:rPr>
              <a:t>What commonalities and differences were observed among the theories?</a:t>
            </a:r>
            <a:endParaRPr lang="en-US" sz="2000">
              <a:latin typeface="Arial" panose="020B0604020202020204" pitchFamily="34" charset="0"/>
              <a:cs typeface="Arial" panose="020B0604020202020204" pitchFamily="34" charset="0"/>
            </a:endParaRPr>
          </a:p>
          <a:p>
            <a:pPr>
              <a:buFont typeface="Arial"/>
              <a:buChar char="•"/>
              <a:defRPr/>
            </a:pPr>
            <a:r>
              <a:rPr lang="en-US" sz="2000">
                <a:latin typeface="Arial" panose="020B0604020202020204" pitchFamily="34" charset="0"/>
                <a:ea typeface="+mn-lt"/>
                <a:cs typeface="Arial" panose="020B0604020202020204" pitchFamily="34" charset="0"/>
              </a:rPr>
              <a:t>Which theory resonated with you the most, and why?</a:t>
            </a:r>
            <a:endParaRPr lang="en-US" sz="2000">
              <a:latin typeface="Arial" panose="020B0604020202020204" pitchFamily="34" charset="0"/>
              <a:cs typeface="Arial" panose="020B0604020202020204" pitchFamily="34" charset="0"/>
            </a:endParaRPr>
          </a:p>
          <a:p>
            <a:pPr>
              <a:buFont typeface="Arial"/>
              <a:buChar char="•"/>
              <a:defRPr/>
            </a:pPr>
            <a:r>
              <a:rPr lang="en-US" sz="2000">
                <a:latin typeface="Arial" panose="020B0604020202020204" pitchFamily="34" charset="0"/>
                <a:ea typeface="+mn-lt"/>
                <a:cs typeface="Arial" panose="020B0604020202020204" pitchFamily="34" charset="0"/>
              </a:rPr>
              <a:t>How might these theories be applied in real-life situations, such as healthcare, education, or social work?</a:t>
            </a:r>
            <a:endParaRPr lang="en-US" sz="2000">
              <a:latin typeface="Arial" panose="020B0604020202020204" pitchFamily="34" charset="0"/>
              <a:cs typeface="Arial" panose="020B0604020202020204" pitchFamily="34" charset="0"/>
            </a:endParaRPr>
          </a:p>
          <a:p>
            <a:pPr>
              <a:buFont typeface="Arial"/>
              <a:buChar char="•"/>
              <a:defRPr/>
            </a:pPr>
            <a:r>
              <a:rPr lang="en-US" sz="2000">
                <a:latin typeface="Arial" panose="020B0604020202020204" pitchFamily="34" charset="0"/>
                <a:ea typeface="+mn-lt"/>
                <a:cs typeface="Arial" panose="020B0604020202020204" pitchFamily="34" charset="0"/>
              </a:rPr>
              <a:t>What insights did you gain about the complexities of human development and motivation?</a:t>
            </a:r>
            <a:endParaRPr lang="en-US" sz="2000">
              <a:latin typeface="Arial" panose="020B0604020202020204" pitchFamily="34" charset="0"/>
              <a:cs typeface="Arial" panose="020B0604020202020204" pitchFamily="34" charset="0"/>
            </a:endParaRPr>
          </a:p>
          <a:p>
            <a:pPr marL="0" indent="0">
              <a:buNone/>
              <a:defRPr/>
            </a:pPr>
            <a:endParaRPr lang="en-US" sz="1200">
              <a:solidFill>
                <a:srgbClr val="374151"/>
              </a:solidFill>
            </a:endParaRPr>
          </a:p>
          <a:p>
            <a:pPr>
              <a:buFont typeface="Wingdings" panose="05000000000000000000" pitchFamily="2" charset="2"/>
              <a:buChar char="v"/>
              <a:defRPr/>
            </a:pPr>
            <a:endParaRPr lang="en-US" sz="1200">
              <a:solidFill>
                <a:srgbClr val="374151"/>
              </a:solidFill>
            </a:endParaRPr>
          </a:p>
          <a:p>
            <a:pPr marL="457200" indent="-457200">
              <a:buFont typeface="Myriad Pro"/>
              <a:buAutoNum type="arabicPeriod"/>
              <a:defRPr/>
            </a:pPr>
            <a:endParaRPr lang="en-US" sz="2000"/>
          </a:p>
          <a:p>
            <a:pPr marL="0" indent="0">
              <a:buNone/>
              <a:defRPr/>
            </a:pPr>
            <a:endParaRPr lang="en-GB" sz="2400"/>
          </a:p>
        </p:txBody>
      </p:sp>
      <p:sp>
        <p:nvSpPr>
          <p:cNvPr id="4" name="Date Placeholder 3">
            <a:extLst>
              <a:ext uri="{FF2B5EF4-FFF2-40B4-BE49-F238E27FC236}">
                <a16:creationId xmlns:a16="http://schemas.microsoft.com/office/drawing/2014/main" id="{2699F0E4-759E-0D8F-C4FB-19F127FC066F}"/>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14341" name="Slide Number Placeholder 4">
            <a:extLst>
              <a:ext uri="{FF2B5EF4-FFF2-40B4-BE49-F238E27FC236}">
                <a16:creationId xmlns:a16="http://schemas.microsoft.com/office/drawing/2014/main" id="{D89F2643-00F0-5A6E-041F-B3A9205ECF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0E1FAA8-F89C-428B-A0A8-7C36E87DD3D7}"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5AA24F14-7637-9B66-4A5A-C3C98AC41A7C}"/>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330413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178FD067-5B0B-8836-C90F-7A28F5B55984}"/>
              </a:ext>
            </a:extLst>
          </p:cNvPr>
          <p:cNvSpPr>
            <a:spLocks noGrp="1"/>
          </p:cNvSpPr>
          <p:nvPr>
            <p:ph type="title"/>
          </p:nvPr>
        </p:nvSpPr>
        <p:spPr>
          <a:xfrm>
            <a:off x="1981200" y="136525"/>
            <a:ext cx="8229600" cy="628650"/>
          </a:xfrm>
        </p:spPr>
        <p:txBody>
          <a:bodyPr>
            <a:normAutofit fontScale="90000"/>
          </a:bodyPr>
          <a:lstStyle/>
          <a:p>
            <a:r>
              <a:rPr lang="en-US" altLang="en-US" sz="3200" b="1">
                <a:latin typeface="Arial" panose="020B0604020202020204" pitchFamily="34" charset="0"/>
                <a:cs typeface="Arial" panose="020B0604020202020204" pitchFamily="34" charset="0"/>
              </a:rPr>
              <a:t>Bronfenbrenner Ecological Theory of Human Development</a:t>
            </a:r>
            <a:endParaRPr lang="en-GB" altLang="en-US" sz="3200" b="1">
              <a:latin typeface="Arial" panose="020B0604020202020204" pitchFamily="34" charset="0"/>
              <a:cs typeface="Arial" panose="020B0604020202020204" pitchFamily="34" charset="0"/>
            </a:endParaRPr>
          </a:p>
        </p:txBody>
      </p:sp>
      <p:pic>
        <p:nvPicPr>
          <p:cNvPr id="33795" name="Content Placeholder 5">
            <a:extLst>
              <a:ext uri="{FF2B5EF4-FFF2-40B4-BE49-F238E27FC236}">
                <a16:creationId xmlns:a16="http://schemas.microsoft.com/office/drawing/2014/main" id="{052E0F67-0EB6-3D82-91E7-7143BA0411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087938" y="981076"/>
            <a:ext cx="5338762" cy="4608513"/>
          </a:xfrm>
        </p:spPr>
      </p:pic>
      <p:sp>
        <p:nvSpPr>
          <p:cNvPr id="4" name="Date Placeholder 3">
            <a:extLst>
              <a:ext uri="{FF2B5EF4-FFF2-40B4-BE49-F238E27FC236}">
                <a16:creationId xmlns:a16="http://schemas.microsoft.com/office/drawing/2014/main" id="{4456DFA9-991A-0866-2588-A2103136DA26}"/>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33797" name="Slide Number Placeholder 4">
            <a:extLst>
              <a:ext uri="{FF2B5EF4-FFF2-40B4-BE49-F238E27FC236}">
                <a16:creationId xmlns:a16="http://schemas.microsoft.com/office/drawing/2014/main" id="{BFE30EC6-FD81-F6CF-BC59-192798594F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234103-C142-44A1-BA45-3DA54BEB5817}"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7" name="Rectangle 6">
            <a:extLst>
              <a:ext uri="{FF2B5EF4-FFF2-40B4-BE49-F238E27FC236}">
                <a16:creationId xmlns:a16="http://schemas.microsoft.com/office/drawing/2014/main" id="{F803D62D-052C-2744-6FA1-0B4148203366}"/>
              </a:ext>
            </a:extLst>
          </p:cNvPr>
          <p:cNvSpPr/>
          <p:nvPr/>
        </p:nvSpPr>
        <p:spPr>
          <a:xfrm>
            <a:off x="1524000" y="1166814"/>
            <a:ext cx="3563938" cy="4154487"/>
          </a:xfrm>
          <a:prstGeom prst="rect">
            <a:avLst/>
          </a:prstGeom>
        </p:spPr>
        <p:txBody>
          <a:bodyPr wrap="square">
            <a:spAutoFit/>
          </a:bodyPr>
          <a:lstStyle/>
          <a:p>
            <a:pPr>
              <a:defRPr/>
            </a:pPr>
            <a:r>
              <a:rPr lang="en-US" sz="2400"/>
              <a:t>Key aspects of theory</a:t>
            </a:r>
          </a:p>
          <a:p>
            <a:pPr>
              <a:defRPr/>
            </a:pPr>
            <a:r>
              <a:rPr lang="en-US" sz="2400"/>
              <a:t> </a:t>
            </a:r>
          </a:p>
          <a:p>
            <a:pPr marL="342900" indent="-342900">
              <a:buFont typeface="Arial" panose="020B0604020202020204" pitchFamily="34" charset="0"/>
              <a:buChar char="•"/>
              <a:defRPr/>
            </a:pPr>
            <a:r>
              <a:rPr lang="en-US" sz="2400"/>
              <a:t>The inherent qualities of a child and their environment interact to influence growth and development. </a:t>
            </a:r>
          </a:p>
          <a:p>
            <a:pPr marL="342900" indent="-342900">
              <a:buFont typeface="Arial" panose="020B0604020202020204" pitchFamily="34" charset="0"/>
              <a:buChar char="•"/>
              <a:defRPr/>
            </a:pPr>
            <a:endParaRPr lang="en-US" sz="2400"/>
          </a:p>
          <a:p>
            <a:pPr marL="342900" indent="-342900">
              <a:buFont typeface="Arial" panose="020B0604020202020204" pitchFamily="34" charset="0"/>
              <a:buChar char="•"/>
              <a:defRPr/>
            </a:pPr>
            <a:r>
              <a:rPr lang="en-US" sz="2400"/>
              <a:t>The importance of a child in the context of multiple environments</a:t>
            </a:r>
            <a:endParaRPr lang="en-GB" sz="2400"/>
          </a:p>
        </p:txBody>
      </p:sp>
      <p:sp>
        <p:nvSpPr>
          <p:cNvPr id="33799" name="TextBox 7">
            <a:extLst>
              <a:ext uri="{FF2B5EF4-FFF2-40B4-BE49-F238E27FC236}">
                <a16:creationId xmlns:a16="http://schemas.microsoft.com/office/drawing/2014/main" id="{2FC22E79-3DDA-E280-D196-DE98E8733DBB}"/>
              </a:ext>
            </a:extLst>
          </p:cNvPr>
          <p:cNvSpPr txBox="1">
            <a:spLocks noChangeArrowheads="1"/>
          </p:cNvSpPr>
          <p:nvPr/>
        </p:nvSpPr>
        <p:spPr bwMode="auto">
          <a:xfrm>
            <a:off x="1631950" y="5314951"/>
            <a:ext cx="4751388"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600">
                <a:hlinkClick r:id="rId3"/>
              </a:rPr>
              <a:t>https://www.youtube.com/watch?v=JmyWxG4It3M</a:t>
            </a:r>
            <a:r>
              <a:rPr lang="en-GB" altLang="en-US" sz="1600"/>
              <a:t> </a:t>
            </a:r>
          </a:p>
        </p:txBody>
      </p:sp>
      <p:pic>
        <p:nvPicPr>
          <p:cNvPr id="3" name="Picture 2" descr="A blue and white text on a blue background&#10;&#10;Description automatically generated">
            <a:extLst>
              <a:ext uri="{FF2B5EF4-FFF2-40B4-BE49-F238E27FC236}">
                <a16:creationId xmlns:a16="http://schemas.microsoft.com/office/drawing/2014/main" id="{6BC52FA4-DF71-79A6-879B-9A5B68FB1310}"/>
              </a:ext>
            </a:extLst>
          </p:cNvPr>
          <p:cNvPicPr>
            <a:picLocks noChangeAspect="1"/>
          </p:cNvPicPr>
          <p:nvPr/>
        </p:nvPicPr>
        <p:blipFill>
          <a:blip r:embed="rId4"/>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8491972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BB84ED51-0881-27D1-CFA7-5AA453478F24}"/>
              </a:ext>
            </a:extLst>
          </p:cNvPr>
          <p:cNvSpPr>
            <a:spLocks noGrp="1"/>
          </p:cNvSpPr>
          <p:nvPr>
            <p:ph type="title"/>
          </p:nvPr>
        </p:nvSpPr>
        <p:spPr>
          <a:xfrm>
            <a:off x="1981200" y="136525"/>
            <a:ext cx="8229600" cy="915988"/>
          </a:xfrm>
        </p:spPr>
        <p:txBody>
          <a:bodyPr/>
          <a:lstStyle/>
          <a:p>
            <a:r>
              <a:rPr lang="en-GB" altLang="en-US" sz="3600" b="1">
                <a:latin typeface="Arial" panose="020B0604020202020204" pitchFamily="34" charset="0"/>
                <a:cs typeface="Arial" panose="020B0604020202020204" pitchFamily="34" charset="0"/>
              </a:rPr>
              <a:t>Maslow's Hierarchy of Need 1943</a:t>
            </a:r>
          </a:p>
        </p:txBody>
      </p:sp>
      <p:pic>
        <p:nvPicPr>
          <p:cNvPr id="34819" name="Content Placeholder 5">
            <a:extLst>
              <a:ext uri="{FF2B5EF4-FFF2-40B4-BE49-F238E27FC236}">
                <a16:creationId xmlns:a16="http://schemas.microsoft.com/office/drawing/2014/main" id="{A0CDC6B0-BAF2-C60C-38F9-8F90A504F83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51088" y="1268413"/>
            <a:ext cx="7753350" cy="3916362"/>
          </a:xfrm>
        </p:spPr>
      </p:pic>
      <p:sp>
        <p:nvSpPr>
          <p:cNvPr id="4" name="Date Placeholder 3">
            <a:extLst>
              <a:ext uri="{FF2B5EF4-FFF2-40B4-BE49-F238E27FC236}">
                <a16:creationId xmlns:a16="http://schemas.microsoft.com/office/drawing/2014/main" id="{F256B715-C146-B1CF-E6B5-71B6835AAF03}"/>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34821" name="Slide Number Placeholder 4">
            <a:extLst>
              <a:ext uri="{FF2B5EF4-FFF2-40B4-BE49-F238E27FC236}">
                <a16:creationId xmlns:a16="http://schemas.microsoft.com/office/drawing/2014/main" id="{42158C8C-A5B6-7C51-1C40-2E970B814DA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20560D5-E66F-490E-AFA0-1B47EC295EB9}"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34822" name="TextBox 6">
            <a:extLst>
              <a:ext uri="{FF2B5EF4-FFF2-40B4-BE49-F238E27FC236}">
                <a16:creationId xmlns:a16="http://schemas.microsoft.com/office/drawing/2014/main" id="{181367BC-1F37-6E4B-362B-0CCC762969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3"/>
              </a:rPr>
              <a:t>https://www.youtube.com/watch?v=zLHiWjMFYUU</a:t>
            </a:r>
            <a:r>
              <a:rPr lang="en-GB" altLang="en-US"/>
              <a:t> </a:t>
            </a:r>
          </a:p>
        </p:txBody>
      </p:sp>
      <p:pic>
        <p:nvPicPr>
          <p:cNvPr id="3" name="Picture 2" descr="A blue and white text on a blue background&#10;&#10;Description automatically generated">
            <a:extLst>
              <a:ext uri="{FF2B5EF4-FFF2-40B4-BE49-F238E27FC236}">
                <a16:creationId xmlns:a16="http://schemas.microsoft.com/office/drawing/2014/main" id="{2A3A8822-6C73-A9FB-895F-B408066722B4}"/>
              </a:ext>
            </a:extLst>
          </p:cNvPr>
          <p:cNvPicPr>
            <a:picLocks noChangeAspect="1"/>
          </p:cNvPicPr>
          <p:nvPr/>
        </p:nvPicPr>
        <p:blipFill>
          <a:blip r:embed="rId4"/>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2090095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E300495-E7AA-9846-172A-8C01E1EE0610}"/>
              </a:ext>
            </a:extLst>
          </p:cNvPr>
          <p:cNvSpPr>
            <a:spLocks noGrp="1"/>
          </p:cNvSpPr>
          <p:nvPr>
            <p:ph type="title"/>
          </p:nvPr>
        </p:nvSpPr>
        <p:spPr>
          <a:xfrm>
            <a:off x="1981200" y="274638"/>
            <a:ext cx="8229600" cy="850900"/>
          </a:xfrm>
        </p:spPr>
        <p:txBody>
          <a:bodyPr/>
          <a:lstStyle/>
          <a:p>
            <a:r>
              <a:rPr lang="en-GB" altLang="en-US" sz="3200" b="1">
                <a:latin typeface="Arial" panose="020B0604020202020204" pitchFamily="34" charset="0"/>
                <a:cs typeface="Arial" panose="020B0604020202020204" pitchFamily="34" charset="0"/>
              </a:rPr>
              <a:t>Alderfer ERG Theory of Motivation 1969</a:t>
            </a:r>
          </a:p>
        </p:txBody>
      </p:sp>
      <p:sp>
        <p:nvSpPr>
          <p:cNvPr id="4" name="Date Placeholder 3">
            <a:extLst>
              <a:ext uri="{FF2B5EF4-FFF2-40B4-BE49-F238E27FC236}">
                <a16:creationId xmlns:a16="http://schemas.microsoft.com/office/drawing/2014/main" id="{E52C0B08-A06D-7C4B-4E21-547A2F44B637}"/>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35844" name="Slide Number Placeholder 4">
            <a:extLst>
              <a:ext uri="{FF2B5EF4-FFF2-40B4-BE49-F238E27FC236}">
                <a16:creationId xmlns:a16="http://schemas.microsoft.com/office/drawing/2014/main" id="{2C177CCC-1944-9DCF-A648-216E18360E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C5CF416-3745-4714-A186-2B543DBD20C9}" type="slidenum">
              <a:rPr lang="en-GB" altLang="en-US" sz="1200" dirty="0" smtClean="0">
                <a:solidFill>
                  <a:srgbClr val="898989"/>
                </a:solidFill>
              </a:rPr>
              <a:pPr>
                <a:spcBef>
                  <a:spcPct val="0"/>
                </a:spcBef>
                <a:buFontTx/>
                <a:buNone/>
              </a:pPr>
              <a:t>9</a:t>
            </a:fld>
            <a:endParaRPr lang="en-GB" altLang="en-US" sz="1200">
              <a:solidFill>
                <a:srgbClr val="898989"/>
              </a:solidFill>
            </a:endParaRPr>
          </a:p>
        </p:txBody>
      </p:sp>
      <p:sp>
        <p:nvSpPr>
          <p:cNvPr id="7" name="Content Placeholder 6">
            <a:extLst>
              <a:ext uri="{FF2B5EF4-FFF2-40B4-BE49-F238E27FC236}">
                <a16:creationId xmlns:a16="http://schemas.microsoft.com/office/drawing/2014/main" id="{4FBD0531-F895-A35D-88DF-F1246E07D637}"/>
              </a:ext>
            </a:extLst>
          </p:cNvPr>
          <p:cNvSpPr>
            <a:spLocks noGrp="1"/>
          </p:cNvSpPr>
          <p:nvPr>
            <p:ph idx="1"/>
          </p:nvPr>
        </p:nvSpPr>
        <p:spPr>
          <a:xfrm>
            <a:off x="1838325" y="925513"/>
            <a:ext cx="4249738" cy="2520950"/>
          </a:xfrm>
        </p:spPr>
        <p:txBody>
          <a:bodyPr>
            <a:normAutofit fontScale="77500" lnSpcReduction="20000"/>
          </a:bodyPr>
          <a:lstStyle/>
          <a:p>
            <a:pPr marL="0" indent="0">
              <a:buFont typeface="Arial" panose="020B0604020202020204" pitchFamily="34" charset="0"/>
              <a:buNone/>
              <a:defRPr/>
            </a:pPr>
            <a:endParaRPr lang="en-US" sz="2400"/>
          </a:p>
          <a:p>
            <a:pPr marL="0" indent="0">
              <a:buFont typeface="Arial" panose="020B0604020202020204" pitchFamily="34" charset="0"/>
              <a:buNone/>
              <a:defRPr/>
            </a:pPr>
            <a:endParaRPr lang="en-US" sz="2400"/>
          </a:p>
          <a:p>
            <a:pPr marL="0" indent="0">
              <a:buFont typeface="Arial" panose="020B0604020202020204" pitchFamily="34" charset="0"/>
              <a:buNone/>
              <a:defRPr/>
            </a:pPr>
            <a:r>
              <a:rPr lang="en-US" sz="2400">
                <a:latin typeface="Arial" panose="020B0604020202020204" pitchFamily="34" charset="0"/>
                <a:cs typeface="Arial" panose="020B0604020202020204" pitchFamily="34" charset="0"/>
              </a:rPr>
              <a:t>Alderfer has compacted Maslow’s five needs into three broad categories.</a:t>
            </a:r>
          </a:p>
          <a:p>
            <a:pPr marL="0" indent="0">
              <a:buFont typeface="Arial" panose="020B0604020202020204" pitchFamily="34" charset="0"/>
              <a:buNone/>
              <a:defRPr/>
            </a:pPr>
            <a:endParaRPr lang="en-US" sz="2400"/>
          </a:p>
          <a:p>
            <a:pPr>
              <a:defRPr/>
            </a:pPr>
            <a:r>
              <a:rPr lang="en-US" sz="2400">
                <a:latin typeface="Arial" panose="020B0604020202020204" pitchFamily="34" charset="0"/>
                <a:cs typeface="Arial" panose="020B0604020202020204" pitchFamily="34" charset="0"/>
              </a:rPr>
              <a:t>Existence, </a:t>
            </a:r>
          </a:p>
          <a:p>
            <a:pPr>
              <a:defRPr/>
            </a:pPr>
            <a:r>
              <a:rPr lang="en-US" sz="2400">
                <a:latin typeface="Arial" panose="020B0604020202020204" pitchFamily="34" charset="0"/>
                <a:cs typeface="Arial" panose="020B0604020202020204" pitchFamily="34" charset="0"/>
              </a:rPr>
              <a:t>Relatedness, </a:t>
            </a:r>
          </a:p>
          <a:p>
            <a:pPr>
              <a:defRPr/>
            </a:pPr>
            <a:r>
              <a:rPr lang="en-US" sz="2400">
                <a:latin typeface="Arial" panose="020B0604020202020204" pitchFamily="34" charset="0"/>
                <a:cs typeface="Arial" panose="020B0604020202020204" pitchFamily="34" charset="0"/>
              </a:rPr>
              <a:t>Growth</a:t>
            </a:r>
            <a:endParaRPr lang="en-GB" sz="2400">
              <a:latin typeface="Arial" panose="020B0604020202020204" pitchFamily="34" charset="0"/>
              <a:cs typeface="Arial" panose="020B0604020202020204" pitchFamily="34" charset="0"/>
            </a:endParaRPr>
          </a:p>
        </p:txBody>
      </p:sp>
      <p:pic>
        <p:nvPicPr>
          <p:cNvPr id="35846" name="Picture 7">
            <a:extLst>
              <a:ext uri="{FF2B5EF4-FFF2-40B4-BE49-F238E27FC236}">
                <a16:creationId xmlns:a16="http://schemas.microsoft.com/office/drawing/2014/main" id="{D4C1B34E-74F0-ACB9-DF83-505665912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500" y="1044576"/>
            <a:ext cx="4762500"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092F4319-10F9-3FE9-A7ED-D8D80C64E594}"/>
              </a:ext>
            </a:extLst>
          </p:cNvPr>
          <p:cNvSpPr txBox="1">
            <a:spLocks noChangeArrowheads="1"/>
          </p:cNvSpPr>
          <p:nvPr/>
        </p:nvSpPr>
        <p:spPr bwMode="auto">
          <a:xfrm>
            <a:off x="1528763" y="5281614"/>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a:hlinkClick r:id="rId3"/>
              </a:rPr>
              <a:t>https://www.youtube.com/watch?v=a01zosRYGnk</a:t>
            </a:r>
            <a:r>
              <a:rPr lang="en-GB" altLang="en-US" sz="1400"/>
              <a:t> </a:t>
            </a:r>
          </a:p>
        </p:txBody>
      </p:sp>
      <p:pic>
        <p:nvPicPr>
          <p:cNvPr id="3" name="Picture 2" descr="A blue and white text on a blue background&#10;&#10;Description automatically generated">
            <a:extLst>
              <a:ext uri="{FF2B5EF4-FFF2-40B4-BE49-F238E27FC236}">
                <a16:creationId xmlns:a16="http://schemas.microsoft.com/office/drawing/2014/main" id="{E15615B4-8912-5960-F644-A161A6677473}"/>
              </a:ext>
            </a:extLst>
          </p:cNvPr>
          <p:cNvPicPr>
            <a:picLocks noChangeAspect="1"/>
          </p:cNvPicPr>
          <p:nvPr/>
        </p:nvPicPr>
        <p:blipFill>
          <a:blip r:embed="rId4"/>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137093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8EE0B24-5212-89FC-153C-C69BFCDAB11E}"/>
              </a:ext>
            </a:extLst>
          </p:cNvPr>
          <p:cNvSpPr>
            <a:spLocks noGrp="1"/>
          </p:cNvSpPr>
          <p:nvPr>
            <p:ph type="title"/>
          </p:nvPr>
        </p:nvSpPr>
        <p:spPr>
          <a:xfrm>
            <a:off x="1631950" y="187326"/>
            <a:ext cx="8794750" cy="777875"/>
          </a:xfrm>
        </p:spPr>
        <p:txBody>
          <a:bodyPr/>
          <a:lstStyle/>
          <a:p>
            <a:r>
              <a:rPr lang="en-US" altLang="en-US" sz="3200" b="1">
                <a:latin typeface="Arial" panose="020B0604020202020204" pitchFamily="34" charset="0"/>
                <a:cs typeface="Arial" panose="020B0604020202020204" pitchFamily="34" charset="0"/>
              </a:rPr>
              <a:t>Bradshaw’s Taxonomy of Social Needs 1972</a:t>
            </a:r>
            <a:endParaRPr lang="en-GB" altLang="en-US" sz="3200" b="1">
              <a:latin typeface="Arial" panose="020B0604020202020204" pitchFamily="34" charset="0"/>
              <a:cs typeface="Arial" panose="020B0604020202020204" pitchFamily="34" charset="0"/>
            </a:endParaRPr>
          </a:p>
        </p:txBody>
      </p:sp>
      <p:pic>
        <p:nvPicPr>
          <p:cNvPr id="36867" name="Content Placeholder 5">
            <a:extLst>
              <a:ext uri="{FF2B5EF4-FFF2-40B4-BE49-F238E27FC236}">
                <a16:creationId xmlns:a16="http://schemas.microsoft.com/office/drawing/2014/main" id="{4E87DA31-87F8-EB7D-85CC-EDC9843D82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63751" y="836613"/>
            <a:ext cx="7643813" cy="4464050"/>
          </a:xfrm>
        </p:spPr>
      </p:pic>
      <p:sp>
        <p:nvSpPr>
          <p:cNvPr id="4" name="Date Placeholder 3">
            <a:extLst>
              <a:ext uri="{FF2B5EF4-FFF2-40B4-BE49-F238E27FC236}">
                <a16:creationId xmlns:a16="http://schemas.microsoft.com/office/drawing/2014/main" id="{381CA82B-400D-656F-E432-E8FF02FA29FD}"/>
              </a:ext>
            </a:extLst>
          </p:cNvPr>
          <p:cNvSpPr>
            <a:spLocks noGrp="1"/>
          </p:cNvSpPr>
          <p:nvPr>
            <p:ph type="dt" sz="quarter" idx="10"/>
          </p:nvPr>
        </p:nvSpPr>
        <p:spPr/>
        <p:txBody>
          <a:bodyPr/>
          <a:lstStyle/>
          <a:p>
            <a:pPr>
              <a:defRPr/>
            </a:pPr>
            <a:fld id="{28DDA8DA-7A9D-4D8F-A771-5117253E7342}" type="datetime1">
              <a:rPr lang="en-GB" altLang="en-US" smtClean="0"/>
              <a:pPr>
                <a:defRPr/>
              </a:pPr>
              <a:t>29/09/2026</a:t>
            </a:fld>
            <a:endParaRPr lang="en-GB" altLang="en-US"/>
          </a:p>
        </p:txBody>
      </p:sp>
      <p:sp>
        <p:nvSpPr>
          <p:cNvPr id="36869" name="Slide Number Placeholder 4">
            <a:extLst>
              <a:ext uri="{FF2B5EF4-FFF2-40B4-BE49-F238E27FC236}">
                <a16:creationId xmlns:a16="http://schemas.microsoft.com/office/drawing/2014/main" id="{7F0050BF-A529-6121-777C-A468DF6FB20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9810E06-7223-4E36-A3E5-689FFC52A9DC}" type="slidenum">
              <a:rPr lang="en-GB" altLang="en-US" sz="1200" dirty="0" smtClean="0">
                <a:solidFill>
                  <a:srgbClr val="898989"/>
                </a:solidFill>
              </a:rPr>
              <a:pPr>
                <a:spcBef>
                  <a:spcPct val="0"/>
                </a:spcBef>
                <a:buFontTx/>
                <a:buNone/>
              </a:pPr>
              <a:t>10</a:t>
            </a:fld>
            <a:endParaRPr lang="en-GB" altLang="en-US" sz="1200">
              <a:solidFill>
                <a:srgbClr val="898989"/>
              </a:solidFill>
            </a:endParaRPr>
          </a:p>
        </p:txBody>
      </p:sp>
      <p:sp>
        <p:nvSpPr>
          <p:cNvPr id="36870" name="TextBox 6">
            <a:extLst>
              <a:ext uri="{FF2B5EF4-FFF2-40B4-BE49-F238E27FC236}">
                <a16:creationId xmlns:a16="http://schemas.microsoft.com/office/drawing/2014/main" id="{CD642F73-D302-D9B5-F6DB-C32F1A283848}"/>
              </a:ext>
            </a:extLst>
          </p:cNvPr>
          <p:cNvSpPr txBox="1">
            <a:spLocks noChangeArrowheads="1"/>
          </p:cNvSpPr>
          <p:nvPr/>
        </p:nvSpPr>
        <p:spPr bwMode="auto">
          <a:xfrm>
            <a:off x="1747838" y="5308601"/>
            <a:ext cx="90360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a:hlinkClick r:id="rId3"/>
              </a:rPr>
              <a:t>https://www.coursera.org/lecture/the-public-health-toolkit/bradshaws-taxonomy-of-need-VX1NP</a:t>
            </a:r>
            <a:r>
              <a:rPr lang="en-GB" altLang="en-US" sz="1400"/>
              <a:t> </a:t>
            </a:r>
          </a:p>
        </p:txBody>
      </p:sp>
      <p:pic>
        <p:nvPicPr>
          <p:cNvPr id="3" name="Picture 2" descr="A blue and white text on a blue background&#10;&#10;Description automatically generated">
            <a:extLst>
              <a:ext uri="{FF2B5EF4-FFF2-40B4-BE49-F238E27FC236}">
                <a16:creationId xmlns:a16="http://schemas.microsoft.com/office/drawing/2014/main" id="{66B638D3-8D22-BE13-747D-AF5455B04025}"/>
              </a:ext>
            </a:extLst>
          </p:cNvPr>
          <p:cNvPicPr>
            <a:picLocks noChangeAspect="1"/>
          </p:cNvPicPr>
          <p:nvPr/>
        </p:nvPicPr>
        <p:blipFill>
          <a:blip r:embed="rId4"/>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3243274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a:extLst>
              <a:ext uri="{FF2B5EF4-FFF2-40B4-BE49-F238E27FC236}">
                <a16:creationId xmlns:a16="http://schemas.microsoft.com/office/drawing/2014/main" id="{C442577F-8975-B457-3673-B2F8C87D207C}"/>
              </a:ext>
            </a:extLst>
          </p:cNvPr>
          <p:cNvSpPr>
            <a:spLocks noGrp="1"/>
          </p:cNvSpPr>
          <p:nvPr>
            <p:ph type="title"/>
          </p:nvPr>
        </p:nvSpPr>
        <p:spPr>
          <a:xfrm>
            <a:off x="1981200" y="136525"/>
            <a:ext cx="8229600" cy="700088"/>
          </a:xfrm>
        </p:spPr>
        <p:txBody>
          <a:bodyPr/>
          <a:lstStyle/>
          <a:p>
            <a:r>
              <a:rPr lang="en-US" altLang="en-US" sz="2400" b="1">
                <a:cs typeface="Arial" panose="020B0604020202020204" pitchFamily="34" charset="0"/>
              </a:rPr>
              <a:t>Medical Model of Health</a:t>
            </a:r>
            <a:endParaRPr lang="en-GB" altLang="en-US" sz="2400" b="1"/>
          </a:p>
        </p:txBody>
      </p:sp>
      <p:sp>
        <p:nvSpPr>
          <p:cNvPr id="3" name="Content Placeholder 2">
            <a:extLst>
              <a:ext uri="{FF2B5EF4-FFF2-40B4-BE49-F238E27FC236}">
                <a16:creationId xmlns:a16="http://schemas.microsoft.com/office/drawing/2014/main" id="{09869295-3C2F-10BC-34A4-381B8AE57F1E}"/>
              </a:ext>
            </a:extLst>
          </p:cNvPr>
          <p:cNvSpPr>
            <a:spLocks noGrp="1"/>
          </p:cNvSpPr>
          <p:nvPr>
            <p:ph idx="1"/>
          </p:nvPr>
        </p:nvSpPr>
        <p:spPr>
          <a:xfrm>
            <a:off x="1774825" y="1125539"/>
            <a:ext cx="8642350" cy="4391025"/>
          </a:xfrm>
        </p:spPr>
        <p:txBody>
          <a:bodyPr/>
          <a:lstStyle/>
          <a:p>
            <a:pPr algn="just">
              <a:spcBef>
                <a:spcPts val="0"/>
              </a:spcBef>
              <a:buSzPct val="93333"/>
              <a:buFont typeface="Arial" panose="020B0604020202020204" pitchFamily="34" charset="0"/>
              <a:buNone/>
              <a:defRPr/>
            </a:pPr>
            <a:r>
              <a:rPr lang="en-US" sz="2000"/>
              <a:t>The medical model assumes that disability is an individual problem caused by impairment, lacking part or all of a limb, or having a defective limb, organism or mechanism of the body.</a:t>
            </a:r>
          </a:p>
          <a:p>
            <a:pPr algn="just">
              <a:spcBef>
                <a:spcPts val="0"/>
              </a:spcBef>
              <a:buSzPct val="93333"/>
              <a:buFont typeface="Arial" panose="020B0604020202020204" pitchFamily="34" charset="0"/>
              <a:buNone/>
              <a:defRPr/>
            </a:pPr>
            <a:endParaRPr lang="en-US" sz="2000"/>
          </a:p>
          <a:p>
            <a:pPr algn="just">
              <a:spcBef>
                <a:spcPts val="0"/>
              </a:spcBef>
              <a:buSzPct val="93333"/>
              <a:buFont typeface="Arial" panose="020B0604020202020204" pitchFamily="34" charset="0"/>
              <a:buNone/>
              <a:defRPr/>
            </a:pPr>
            <a:r>
              <a:rPr lang="en-US" sz="2000"/>
              <a:t>The focus is on treating the impairment with the aim of improving or restoring the function that is lost or missing.</a:t>
            </a:r>
          </a:p>
          <a:p>
            <a:pPr algn="just">
              <a:spcBef>
                <a:spcPts val="0"/>
              </a:spcBef>
              <a:buSzPct val="93333"/>
              <a:buFont typeface="Arial" panose="020B0604020202020204" pitchFamily="34" charset="0"/>
              <a:buNone/>
              <a:defRPr/>
            </a:pPr>
            <a:endParaRPr lang="en-US" sz="2000"/>
          </a:p>
          <a:p>
            <a:pPr algn="just">
              <a:spcBef>
                <a:spcPts val="0"/>
              </a:spcBef>
              <a:buSzPct val="93333"/>
              <a:buFont typeface="Arial" panose="020B0604020202020204" pitchFamily="34" charset="0"/>
              <a:buNone/>
              <a:defRPr/>
            </a:pPr>
            <a:r>
              <a:rPr lang="en-US" sz="2000"/>
              <a:t>The focus is therefore on investing in health care and related resources to research, identify, diagnose, cure, manage, alter and control illness. It does not account for social and environmental influences which contribute to an individual's level of 'disability’.</a:t>
            </a:r>
          </a:p>
          <a:p>
            <a:pPr algn="just">
              <a:spcBef>
                <a:spcPts val="0"/>
              </a:spcBef>
              <a:buSzPct val="93333"/>
              <a:buFont typeface="Arial" panose="020B0604020202020204" pitchFamily="34" charset="0"/>
              <a:buNone/>
              <a:defRPr/>
            </a:pPr>
            <a:endParaRPr lang="en-US" sz="2000"/>
          </a:p>
          <a:p>
            <a:pPr algn="just">
              <a:spcBef>
                <a:spcPts val="0"/>
              </a:spcBef>
              <a:buSzPct val="93333"/>
              <a:buFont typeface="Arial" panose="020B0604020202020204" pitchFamily="34" charset="0"/>
              <a:buNone/>
              <a:defRPr/>
            </a:pPr>
            <a:r>
              <a:rPr lang="en-US" sz="2000"/>
              <a:t>							(Scope, 2020)</a:t>
            </a:r>
          </a:p>
          <a:p>
            <a:pPr marL="0" indent="0">
              <a:buFont typeface="Arial" panose="020B0604020202020204" pitchFamily="34" charset="0"/>
              <a:buNone/>
              <a:defRPr/>
            </a:pPr>
            <a:endParaRPr lang="en-GB" sz="2000"/>
          </a:p>
        </p:txBody>
      </p:sp>
      <p:sp>
        <p:nvSpPr>
          <p:cNvPr id="4" name="Date Placeholder 3">
            <a:extLst>
              <a:ext uri="{FF2B5EF4-FFF2-40B4-BE49-F238E27FC236}">
                <a16:creationId xmlns:a16="http://schemas.microsoft.com/office/drawing/2014/main" id="{8DEF7894-74D0-1152-C200-350CB6296A90}"/>
              </a:ext>
            </a:extLst>
          </p:cNvPr>
          <p:cNvSpPr>
            <a:spLocks noGrp="1"/>
          </p:cNvSpPr>
          <p:nvPr>
            <p:ph type="dt" sz="quarter" idx="10"/>
          </p:nvPr>
        </p:nvSpPr>
        <p:spPr/>
        <p:txBody>
          <a:bodyPr/>
          <a:lstStyle/>
          <a:p>
            <a:pPr>
              <a:defRPr/>
            </a:pPr>
            <a:fld id="{8731FB55-FF44-4C55-AC29-8BD1A5510C6D}" type="datetime1">
              <a:rPr lang="en-GB" altLang="en-US" smtClean="0"/>
              <a:pPr>
                <a:defRPr/>
              </a:pPr>
              <a:t>29/09/2026</a:t>
            </a:fld>
            <a:endParaRPr lang="en-GB" altLang="en-US"/>
          </a:p>
        </p:txBody>
      </p:sp>
      <p:sp>
        <p:nvSpPr>
          <p:cNvPr id="62468" name="Slide Number Placeholder 4">
            <a:extLst>
              <a:ext uri="{FF2B5EF4-FFF2-40B4-BE49-F238E27FC236}">
                <a16:creationId xmlns:a16="http://schemas.microsoft.com/office/drawing/2014/main" id="{B192607F-F240-970C-AEFB-39A833D077B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C51D3B7-FD73-4D9D-869E-EFA517F31B41}"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B43511DC-279F-E70D-829A-B5C3F7339116}"/>
              </a:ext>
            </a:extLst>
          </p:cNvPr>
          <p:cNvPicPr>
            <a:picLocks noChangeAspect="1"/>
          </p:cNvPicPr>
          <p:nvPr/>
        </p:nvPicPr>
        <p:blipFill>
          <a:blip r:embed="rId2"/>
          <a:stretch>
            <a:fillRect/>
          </a:stretch>
        </p:blipFill>
        <p:spPr>
          <a:xfrm>
            <a:off x="-1674" y="5697237"/>
            <a:ext cx="12195346" cy="115793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1C5E386C-72CD-5AE0-FC52-9FA8CEEC4189}"/>
              </a:ext>
            </a:extLst>
          </p:cNvPr>
          <p:cNvSpPr>
            <a:spLocks noGrp="1"/>
          </p:cNvSpPr>
          <p:nvPr>
            <p:ph type="title"/>
          </p:nvPr>
        </p:nvSpPr>
        <p:spPr>
          <a:xfrm>
            <a:off x="1981200" y="136525"/>
            <a:ext cx="8229600" cy="700088"/>
          </a:xfrm>
        </p:spPr>
        <p:txBody>
          <a:bodyPr/>
          <a:lstStyle/>
          <a:p>
            <a:r>
              <a:rPr lang="en-US" altLang="en-US" sz="2400" b="1">
                <a:cs typeface="Arial" panose="020B0604020202020204" pitchFamily="34" charset="0"/>
              </a:rPr>
              <a:t>Social Model of Health</a:t>
            </a:r>
            <a:endParaRPr lang="en-GB" altLang="en-US" sz="2400" b="1"/>
          </a:p>
        </p:txBody>
      </p:sp>
      <p:sp>
        <p:nvSpPr>
          <p:cNvPr id="3" name="Content Placeholder 2">
            <a:extLst>
              <a:ext uri="{FF2B5EF4-FFF2-40B4-BE49-F238E27FC236}">
                <a16:creationId xmlns:a16="http://schemas.microsoft.com/office/drawing/2014/main" id="{68506F66-7D7B-4C93-AEE7-6C9255A07F68}"/>
              </a:ext>
            </a:extLst>
          </p:cNvPr>
          <p:cNvSpPr>
            <a:spLocks noGrp="1"/>
          </p:cNvSpPr>
          <p:nvPr>
            <p:ph idx="1"/>
          </p:nvPr>
        </p:nvSpPr>
        <p:spPr>
          <a:xfrm>
            <a:off x="1774825" y="1125539"/>
            <a:ext cx="8642350" cy="4391025"/>
          </a:xfrm>
        </p:spPr>
        <p:txBody>
          <a:bodyPr/>
          <a:lstStyle/>
          <a:p>
            <a:pPr marL="177800" algn="just">
              <a:spcBef>
                <a:spcPts val="0"/>
              </a:spcBef>
              <a:buSzPct val="93333"/>
              <a:defRPr/>
            </a:pPr>
            <a:r>
              <a:rPr lang="en-US" sz="2000"/>
              <a:t>The social model of health offers a distinctive and holistic definition and understanding of health that moves beyond the limitations within the medical model of health. </a:t>
            </a:r>
          </a:p>
          <a:p>
            <a:pPr marL="0" indent="0" algn="just">
              <a:spcBef>
                <a:spcPts val="0"/>
              </a:spcBef>
              <a:buSzPct val="93333"/>
              <a:buFont typeface="Arial" panose="020B0604020202020204" pitchFamily="34" charset="0"/>
              <a:buNone/>
              <a:defRPr/>
            </a:pPr>
            <a:endParaRPr lang="en-US" sz="2000"/>
          </a:p>
          <a:p>
            <a:pPr marL="177800" algn="just">
              <a:spcBef>
                <a:spcPts val="0"/>
              </a:spcBef>
              <a:buSzPct val="93333"/>
              <a:defRPr/>
            </a:pPr>
            <a:r>
              <a:rPr lang="en-US" sz="2000"/>
              <a:t>Health is not a state of being solely under the domain of the medical profession, nor is health and disease only made intelligible by findings of medical science. </a:t>
            </a:r>
          </a:p>
          <a:p>
            <a:pPr marL="0" indent="0" algn="just">
              <a:spcBef>
                <a:spcPts val="0"/>
              </a:spcBef>
              <a:buSzPct val="93333"/>
              <a:buFont typeface="Arial" panose="020B0604020202020204" pitchFamily="34" charset="0"/>
              <a:buNone/>
              <a:defRPr/>
            </a:pPr>
            <a:endParaRPr lang="en-US" sz="2000"/>
          </a:p>
          <a:p>
            <a:pPr marL="177800" algn="just">
              <a:spcBef>
                <a:spcPts val="0"/>
              </a:spcBef>
              <a:buSzPct val="93333"/>
              <a:defRPr/>
            </a:pPr>
            <a:r>
              <a:rPr lang="en-US" sz="2000"/>
              <a:t>Rather, a perspective of health is realized that embraces all aspects of </a:t>
            </a:r>
            <a:r>
              <a:rPr lang="en-US" sz="2000" b="1">
                <a:solidFill>
                  <a:srgbClr val="00B0F0"/>
                </a:solidFill>
              </a:rPr>
              <a:t>human experience</a:t>
            </a:r>
            <a:r>
              <a:rPr lang="en-US" sz="2000"/>
              <a:t> and places health fully in the dynamic interplay of </a:t>
            </a:r>
            <a:r>
              <a:rPr lang="en-US" sz="2000" b="1">
                <a:solidFill>
                  <a:srgbClr val="FF0000"/>
                </a:solidFill>
              </a:rPr>
              <a:t>social structures</a:t>
            </a:r>
            <a:r>
              <a:rPr lang="en-US" sz="2000"/>
              <a:t> and embodied </a:t>
            </a:r>
            <a:r>
              <a:rPr lang="en-US" sz="2000" b="1">
                <a:solidFill>
                  <a:srgbClr val="00B050"/>
                </a:solidFill>
              </a:rPr>
              <a:t>human agency</a:t>
            </a:r>
            <a:r>
              <a:rPr lang="en-US" sz="2000"/>
              <a:t>. </a:t>
            </a:r>
          </a:p>
          <a:p>
            <a:pPr marL="0" indent="0">
              <a:buFont typeface="Arial" panose="020B0604020202020204" pitchFamily="34" charset="0"/>
              <a:buNone/>
              <a:defRPr/>
            </a:pPr>
            <a:r>
              <a:rPr lang="en-GB" sz="2000"/>
              <a:t>						(Scope,2020)</a:t>
            </a:r>
          </a:p>
          <a:p>
            <a:pPr marL="0" indent="0">
              <a:buFont typeface="Arial" panose="020B0604020202020204" pitchFamily="34" charset="0"/>
              <a:buNone/>
              <a:defRPr/>
            </a:pPr>
            <a:r>
              <a:rPr lang="en-GB" altLang="en-US" sz="2000">
                <a:hlinkClick r:id="rId2"/>
              </a:rPr>
              <a:t>https://www.scope.org.uk/about-us/social-model-of-disability/</a:t>
            </a:r>
            <a:endParaRPr lang="en-GB" altLang="en-US" sz="2000"/>
          </a:p>
          <a:p>
            <a:pPr marL="0" indent="0">
              <a:buFont typeface="Arial" panose="020B0604020202020204" pitchFamily="34" charset="0"/>
              <a:buNone/>
              <a:defRPr/>
            </a:pPr>
            <a:endParaRPr lang="en-GB" sz="2000"/>
          </a:p>
        </p:txBody>
      </p:sp>
      <p:sp>
        <p:nvSpPr>
          <p:cNvPr id="4" name="Date Placeholder 3">
            <a:extLst>
              <a:ext uri="{FF2B5EF4-FFF2-40B4-BE49-F238E27FC236}">
                <a16:creationId xmlns:a16="http://schemas.microsoft.com/office/drawing/2014/main" id="{021F8808-1830-3AA8-8AF6-044BF772B515}"/>
              </a:ext>
            </a:extLst>
          </p:cNvPr>
          <p:cNvSpPr>
            <a:spLocks noGrp="1"/>
          </p:cNvSpPr>
          <p:nvPr>
            <p:ph type="dt" sz="quarter" idx="10"/>
          </p:nvPr>
        </p:nvSpPr>
        <p:spPr/>
        <p:txBody>
          <a:bodyPr/>
          <a:lstStyle/>
          <a:p>
            <a:pPr>
              <a:defRPr/>
            </a:pPr>
            <a:fld id="{8731FB55-FF44-4C55-AC29-8BD1A5510C6D}" type="datetime1">
              <a:rPr lang="en-GB" altLang="en-US" smtClean="0"/>
              <a:pPr>
                <a:defRPr/>
              </a:pPr>
              <a:t>29/09/2026</a:t>
            </a:fld>
            <a:endParaRPr lang="en-GB" altLang="en-US"/>
          </a:p>
        </p:txBody>
      </p:sp>
      <p:sp>
        <p:nvSpPr>
          <p:cNvPr id="63492" name="Slide Number Placeholder 4">
            <a:extLst>
              <a:ext uri="{FF2B5EF4-FFF2-40B4-BE49-F238E27FC236}">
                <a16:creationId xmlns:a16="http://schemas.microsoft.com/office/drawing/2014/main" id="{6A5D2A60-2578-8311-8130-92D2C0446B3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7ED1E35-1D51-44BC-9477-F47D70565AC4}"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ABE745EE-E31C-545D-81DB-FCD2DAE01FCA}"/>
              </a:ext>
            </a:extLst>
          </p:cNvPr>
          <p:cNvPicPr>
            <a:picLocks noChangeAspect="1"/>
          </p:cNvPicPr>
          <p:nvPr/>
        </p:nvPicPr>
        <p:blipFill>
          <a:blip r:embed="rId3"/>
          <a:stretch>
            <a:fillRect/>
          </a:stretch>
        </p:blipFill>
        <p:spPr>
          <a:xfrm>
            <a:off x="-1674" y="5697237"/>
            <a:ext cx="12195346" cy="115793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A55BA-9068-888D-88B6-69F50B169E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E129F9-09CD-406E-795C-28B4F56A7EED}"/>
              </a:ext>
            </a:extLst>
          </p:cNvPr>
          <p:cNvSpPr>
            <a:spLocks noGrp="1"/>
          </p:cNvSpPr>
          <p:nvPr>
            <p:ph type="title"/>
          </p:nvPr>
        </p:nvSpPr>
        <p:spPr>
          <a:xfrm>
            <a:off x="508000" y="105419"/>
            <a:ext cx="10515600" cy="1325563"/>
          </a:xfrm>
        </p:spPr>
        <p:txBody>
          <a:bodyPr/>
          <a:lstStyle/>
          <a:p>
            <a:r>
              <a:rPr lang="en-GB" dirty="0"/>
              <a:t>Self Reflection Relevancy </a:t>
            </a:r>
          </a:p>
        </p:txBody>
      </p:sp>
      <p:sp>
        <p:nvSpPr>
          <p:cNvPr id="3" name="Content Placeholder 2">
            <a:extLst>
              <a:ext uri="{FF2B5EF4-FFF2-40B4-BE49-F238E27FC236}">
                <a16:creationId xmlns:a16="http://schemas.microsoft.com/office/drawing/2014/main" id="{2A8B1B5E-092D-9C3E-3178-A0E109C16D1A}"/>
              </a:ext>
            </a:extLst>
          </p:cNvPr>
          <p:cNvSpPr>
            <a:spLocks noGrp="1"/>
          </p:cNvSpPr>
          <p:nvPr>
            <p:ph idx="1"/>
          </p:nvPr>
        </p:nvSpPr>
        <p:spPr>
          <a:xfrm>
            <a:off x="635000" y="1430982"/>
            <a:ext cx="10515600" cy="4351338"/>
          </a:xfrm>
        </p:spPr>
        <p:txBody>
          <a:bodyPr>
            <a:normAutofit fontScale="70000" lnSpcReduction="20000"/>
          </a:bodyPr>
          <a:lstStyle/>
          <a:p>
            <a:r>
              <a:rPr lang="en-GB" dirty="0"/>
              <a:t>1. </a:t>
            </a:r>
            <a:r>
              <a:rPr lang="en-GB" b="1" dirty="0"/>
              <a:t>Maslow’s Hierarchy of Needs</a:t>
            </a:r>
            <a:br>
              <a:rPr lang="en-GB" dirty="0"/>
            </a:br>
            <a:r>
              <a:rPr lang="en-GB" i="1" dirty="0"/>
              <a:t>“In future practice, I will use Maslow’s theory to ensure I recognise and prioritise the basic needs of individuals before expecting them to engage in more complex care plans. For example, I will check whether someone feels safe, respected, and emotionally supported before encouraging them to join group activities or long-term support programmes.”</a:t>
            </a:r>
          </a:p>
          <a:p>
            <a:endParaRPr lang="en-GB" i="1" dirty="0"/>
          </a:p>
          <a:p>
            <a:r>
              <a:rPr lang="en-GB" dirty="0"/>
              <a:t>2. </a:t>
            </a:r>
            <a:r>
              <a:rPr lang="en-GB" b="1" dirty="0"/>
              <a:t>Bradshaw’s Taxonomy of Social Needs</a:t>
            </a:r>
            <a:br>
              <a:rPr lang="en-GB" dirty="0"/>
            </a:br>
            <a:r>
              <a:rPr lang="en-GB" i="1" dirty="0"/>
              <a:t>“Going forward, I will be mindful that service users may have needs that are not clearly expressed. Using Bradshaw’s taxonomy, I plan to reflect on how I can identify both expressed and unspoken needs by listening carefully and working with other professionals to develop a clearer understanding of what support is appropriate.”</a:t>
            </a:r>
          </a:p>
          <a:p>
            <a:endParaRPr lang="en-GB" i="1" dirty="0"/>
          </a:p>
          <a:p>
            <a:r>
              <a:rPr lang="en-GB" dirty="0"/>
              <a:t> 3. </a:t>
            </a:r>
            <a:r>
              <a:rPr lang="en-GB" b="1" dirty="0"/>
              <a:t>Bronfenbrenner’s Ecological Model</a:t>
            </a:r>
            <a:br>
              <a:rPr lang="en-GB" dirty="0"/>
            </a:br>
            <a:r>
              <a:rPr lang="en-GB" i="1" dirty="0"/>
              <a:t>“When I start working in practice, I will consider how different systems such as family, school, or community influence a person’s wellbeing. I aim to build positive partnerships with other professionals such as teachers or housing workers, recognising that joined-up support can help meet the wider needs of service users in a person-centred way.”</a:t>
            </a:r>
          </a:p>
        </p:txBody>
      </p:sp>
      <p:pic>
        <p:nvPicPr>
          <p:cNvPr id="5" name="Picture 4" descr="A blue and white text on a blue background&#10;&#10;Description automatically generated">
            <a:extLst>
              <a:ext uri="{FF2B5EF4-FFF2-40B4-BE49-F238E27FC236}">
                <a16:creationId xmlns:a16="http://schemas.microsoft.com/office/drawing/2014/main" id="{6F344B3B-0001-0D29-85A3-B0672180A47C}"/>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888335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9D746-A0F7-8749-DBC2-6B39CB38DA27}"/>
              </a:ext>
            </a:extLst>
          </p:cNvPr>
          <p:cNvSpPr>
            <a:spLocks noGrp="1"/>
          </p:cNvSpPr>
          <p:nvPr>
            <p:ph type="title"/>
          </p:nvPr>
        </p:nvSpPr>
        <p:spPr/>
        <p:txBody>
          <a:bodyPr/>
          <a:lstStyle/>
          <a:p>
            <a:r>
              <a:rPr lang="en-GB" dirty="0"/>
              <a:t>Self Reflection Relevancy </a:t>
            </a:r>
          </a:p>
        </p:txBody>
      </p:sp>
      <p:sp>
        <p:nvSpPr>
          <p:cNvPr id="3" name="Content Placeholder 2">
            <a:extLst>
              <a:ext uri="{FF2B5EF4-FFF2-40B4-BE49-F238E27FC236}">
                <a16:creationId xmlns:a16="http://schemas.microsoft.com/office/drawing/2014/main" id="{8B3FEFB0-3F71-22EF-1531-91602AEC119E}"/>
              </a:ext>
            </a:extLst>
          </p:cNvPr>
          <p:cNvSpPr>
            <a:spLocks noGrp="1"/>
          </p:cNvSpPr>
          <p:nvPr>
            <p:ph idx="1"/>
          </p:nvPr>
        </p:nvSpPr>
        <p:spPr>
          <a:xfrm>
            <a:off x="838199" y="1518294"/>
            <a:ext cx="10515600" cy="4351338"/>
          </a:xfrm>
        </p:spPr>
        <p:txBody>
          <a:bodyPr>
            <a:normAutofit fontScale="70000" lnSpcReduction="20000"/>
          </a:bodyPr>
          <a:lstStyle/>
          <a:p>
            <a:r>
              <a:rPr lang="en-GB" dirty="0"/>
              <a:t>4. </a:t>
            </a:r>
            <a:r>
              <a:rPr lang="en-GB" b="1" dirty="0"/>
              <a:t>Alderfer’s ERG Theory of Motivation</a:t>
            </a:r>
            <a:br>
              <a:rPr lang="en-GB" dirty="0"/>
            </a:br>
            <a:r>
              <a:rPr lang="en-GB" dirty="0"/>
              <a:t> </a:t>
            </a:r>
            <a:r>
              <a:rPr lang="en-GB" i="1" dirty="0"/>
              <a:t>“In future roles, I will apply the ERG theory by identifying which types of needs - existence, relatedness, or growth that a person may be struggling with. This will guide me in tailoring support. For instance, if someone feels isolated, I’ll explore community connections that build relationships, not just focus on practical needs like accommodation.”</a:t>
            </a:r>
          </a:p>
          <a:p>
            <a:pPr marL="0" indent="0">
              <a:buNone/>
            </a:pPr>
            <a:endParaRPr lang="en-GB" i="1" dirty="0"/>
          </a:p>
          <a:p>
            <a:r>
              <a:rPr lang="en-GB" dirty="0"/>
              <a:t>5. </a:t>
            </a:r>
            <a:r>
              <a:rPr lang="en-GB" b="1" dirty="0"/>
              <a:t>Medical Model of Health </a:t>
            </a:r>
            <a:br>
              <a:rPr lang="en-GB" dirty="0"/>
            </a:br>
            <a:r>
              <a:rPr lang="en-GB" i="1" dirty="0"/>
              <a:t>“I understand that health is often treated medically first. But in my future work, I will reflect critically on this and ensure I don’t reduce a person to their diagnosis. Instead, I will involve them in decisions, respect their experiences, and take a more ethical, inclusive approach to care planning.”</a:t>
            </a:r>
          </a:p>
          <a:p>
            <a:pPr marL="0" indent="0">
              <a:buNone/>
            </a:pPr>
            <a:endParaRPr lang="en-GB" i="1" dirty="0"/>
          </a:p>
          <a:p>
            <a:r>
              <a:rPr lang="en-GB" dirty="0"/>
              <a:t>6. </a:t>
            </a:r>
            <a:r>
              <a:rPr lang="en-GB" b="1" dirty="0"/>
              <a:t>Social Model of Health </a:t>
            </a:r>
            <a:br>
              <a:rPr lang="en-GB" b="1" dirty="0"/>
            </a:br>
            <a:r>
              <a:rPr lang="en-GB" i="1" dirty="0"/>
              <a:t>“In future practice, I will use the social model to understand how poverty, housing, or discrimination impact health. This reflection will help me approach care holistically and work in partnership with other services to remove barriers that affect people’s ability to live healthy, independent lives.”</a:t>
            </a:r>
          </a:p>
        </p:txBody>
      </p:sp>
      <p:pic>
        <p:nvPicPr>
          <p:cNvPr id="5" name="Picture 4" descr="A blue and white text on a blue background&#10;&#10;Description automatically generated">
            <a:extLst>
              <a:ext uri="{FF2B5EF4-FFF2-40B4-BE49-F238E27FC236}">
                <a16:creationId xmlns:a16="http://schemas.microsoft.com/office/drawing/2014/main" id="{D4CB4526-6908-FEC5-9175-B821882D7B68}"/>
              </a:ext>
            </a:extLst>
          </p:cNvPr>
          <p:cNvPicPr>
            <a:picLocks noChangeAspect="1"/>
          </p:cNvPicPr>
          <p:nvPr/>
        </p:nvPicPr>
        <p:blipFill>
          <a:blip r:embed="rId2"/>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263884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52147-E973-BCAE-3C44-60E9BF66B3F5}"/>
              </a:ext>
            </a:extLst>
          </p:cNvPr>
          <p:cNvSpPr>
            <a:spLocks noGrp="1"/>
          </p:cNvSpPr>
          <p:nvPr>
            <p:ph type="title"/>
          </p:nvPr>
        </p:nvSpPr>
        <p:spPr>
          <a:xfrm>
            <a:off x="600382" y="59199"/>
            <a:ext cx="10515600" cy="1325563"/>
          </a:xfrm>
        </p:spPr>
        <p:txBody>
          <a:bodyPr/>
          <a:lstStyle/>
          <a:p>
            <a:r>
              <a:rPr lang="en-GB" dirty="0"/>
              <a:t>Utilising Theory Taught in Class</a:t>
            </a:r>
          </a:p>
        </p:txBody>
      </p:sp>
      <p:sp>
        <p:nvSpPr>
          <p:cNvPr id="3" name="Content Placeholder 2">
            <a:extLst>
              <a:ext uri="{FF2B5EF4-FFF2-40B4-BE49-F238E27FC236}">
                <a16:creationId xmlns:a16="http://schemas.microsoft.com/office/drawing/2014/main" id="{EE06E615-DB3D-A255-F7CC-587A1A9D4790}"/>
              </a:ext>
            </a:extLst>
          </p:cNvPr>
          <p:cNvSpPr>
            <a:spLocks noGrp="1"/>
          </p:cNvSpPr>
          <p:nvPr>
            <p:ph idx="1"/>
          </p:nvPr>
        </p:nvSpPr>
        <p:spPr>
          <a:xfrm>
            <a:off x="600382" y="1365331"/>
            <a:ext cx="11464618" cy="4351338"/>
          </a:xfrm>
        </p:spPr>
        <p:txBody>
          <a:bodyPr>
            <a:normAutofit fontScale="85000" lnSpcReduction="20000"/>
          </a:bodyPr>
          <a:lstStyle/>
          <a:p>
            <a:r>
              <a:rPr lang="en-GB" dirty="0"/>
              <a:t>Use the theories and models taught within this module to support your analysis, discussion and recommendations.</a:t>
            </a:r>
          </a:p>
          <a:p>
            <a:r>
              <a:rPr lang="en-GB" dirty="0"/>
              <a:t>Marks are awarded for the appropriate application of relevant theories and models, as this demonstrates your understanding of the module content and learning outcomes.</a:t>
            </a:r>
          </a:p>
          <a:p>
            <a:r>
              <a:rPr lang="en-GB" dirty="0"/>
              <a:t>Applying theory to practice helps show critical thinking and your ability to make evidence-informed judgements within health and social care contexts.</a:t>
            </a:r>
          </a:p>
          <a:p>
            <a:r>
              <a:rPr lang="en-GB" dirty="0"/>
              <a:t>The theories covered in class are foundational, well-established and widely used within health and social care practice, policy and research.</a:t>
            </a:r>
          </a:p>
          <a:p>
            <a:r>
              <a:rPr lang="en-GB" dirty="0"/>
              <a:t>While alternative theories and models may be relevant, students are expected to demonstrate engagement with the core theories introduced during teaching.</a:t>
            </a:r>
          </a:p>
          <a:p>
            <a:r>
              <a:rPr lang="en-GB" dirty="0"/>
              <a:t>Effective use of these frameworks will strengthen your academic work and provide clear evidence of subject-specific knowledge and understanding.</a:t>
            </a:r>
          </a:p>
        </p:txBody>
      </p:sp>
      <p:pic>
        <p:nvPicPr>
          <p:cNvPr id="7" name="Picture 6" descr="Exclamation mark. Red vector warn sign. Caution or attention icon. 34548064  Vector Art at Vecteezy">
            <a:extLst>
              <a:ext uri="{FF2B5EF4-FFF2-40B4-BE49-F238E27FC236}">
                <a16:creationId xmlns:a16="http://schemas.microsoft.com/office/drawing/2014/main" id="{31E42436-4901-E917-D527-0498F0B83EA0}"/>
              </a:ext>
            </a:extLst>
          </p:cNvPr>
          <p:cNvPicPr>
            <a:picLocks noChangeAspect="1"/>
          </p:cNvPicPr>
          <p:nvPr/>
        </p:nvPicPr>
        <p:blipFill>
          <a:blip r:embed="rId2"/>
          <a:stretch>
            <a:fillRect/>
          </a:stretch>
        </p:blipFill>
        <p:spPr>
          <a:xfrm>
            <a:off x="10851330" y="164611"/>
            <a:ext cx="1095308" cy="1095308"/>
          </a:xfrm>
          <a:prstGeom prst="rect">
            <a:avLst/>
          </a:prstGeom>
        </p:spPr>
      </p:pic>
      <p:pic>
        <p:nvPicPr>
          <p:cNvPr id="9" name="Picture 8" descr="A blue and white text on a blue background&#10;&#10;Description automatically generated">
            <a:extLst>
              <a:ext uri="{FF2B5EF4-FFF2-40B4-BE49-F238E27FC236}">
                <a16:creationId xmlns:a16="http://schemas.microsoft.com/office/drawing/2014/main" id="{6AEDBE84-44E3-29DD-CF80-A837010FE3A6}"/>
              </a:ext>
            </a:extLst>
          </p:cNvPr>
          <p:cNvPicPr>
            <a:picLocks noChangeAspect="1"/>
          </p:cNvPicPr>
          <p:nvPr/>
        </p:nvPicPr>
        <p:blipFill>
          <a:blip r:embed="rId3"/>
          <a:stretch>
            <a:fillRect/>
          </a:stretch>
        </p:blipFill>
        <p:spPr>
          <a:xfrm>
            <a:off x="-1674" y="5697237"/>
            <a:ext cx="12195346" cy="1157931"/>
          </a:xfrm>
          <a:prstGeom prst="rect">
            <a:avLst/>
          </a:prstGeom>
        </p:spPr>
      </p:pic>
    </p:spTree>
    <p:extLst>
      <p:ext uri="{BB962C8B-B14F-4D97-AF65-F5344CB8AC3E}">
        <p14:creationId xmlns:p14="http://schemas.microsoft.com/office/powerpoint/2010/main" val="1057344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510" name="Rectangle 6350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489" name="Title 1">
            <a:extLst>
              <a:ext uri="{FF2B5EF4-FFF2-40B4-BE49-F238E27FC236}">
                <a16:creationId xmlns:a16="http://schemas.microsoft.com/office/drawing/2014/main" id="{1C5E386C-72CD-5AE0-FC52-9FA8CEEC4189}"/>
              </a:ext>
            </a:extLst>
          </p:cNvPr>
          <p:cNvSpPr>
            <a:spLocks noGrp="1"/>
          </p:cNvSpPr>
          <p:nvPr>
            <p:ph type="title"/>
          </p:nvPr>
        </p:nvSpPr>
        <p:spPr>
          <a:xfrm>
            <a:off x="640080" y="329184"/>
            <a:ext cx="6894576" cy="1783080"/>
          </a:xfrm>
        </p:spPr>
        <p:txBody>
          <a:bodyPr anchor="b">
            <a:normAutofit/>
          </a:bodyPr>
          <a:lstStyle/>
          <a:p>
            <a:r>
              <a:rPr lang="en-GB" altLang="en-US" sz="5400" b="1"/>
              <a:t>Writing Retreat</a:t>
            </a:r>
          </a:p>
        </p:txBody>
      </p:sp>
      <p:sp>
        <p:nvSpPr>
          <p:cNvPr id="635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506F66-7D7B-4C93-AEE7-6C9255A07F68}"/>
              </a:ext>
            </a:extLst>
          </p:cNvPr>
          <p:cNvSpPr>
            <a:spLocks noGrp="1"/>
          </p:cNvSpPr>
          <p:nvPr>
            <p:ph idx="1"/>
          </p:nvPr>
        </p:nvSpPr>
        <p:spPr>
          <a:xfrm>
            <a:off x="640080" y="2706624"/>
            <a:ext cx="6894576" cy="3483864"/>
          </a:xfrm>
        </p:spPr>
        <p:txBody>
          <a:bodyPr>
            <a:normAutofit/>
          </a:bodyPr>
          <a:lstStyle/>
          <a:p>
            <a:pPr marL="0" indent="0">
              <a:buFont typeface="Arial" panose="020B0604020202020204" pitchFamily="34" charset="0"/>
              <a:buNone/>
              <a:defRPr/>
            </a:pPr>
            <a:r>
              <a:rPr lang="en-GB" sz="1500" dirty="0">
                <a:latin typeface="Arial" panose="020B0604020202020204" pitchFamily="34" charset="0"/>
                <a:cs typeface="Arial" panose="020B0604020202020204" pitchFamily="34" charset="0"/>
              </a:rPr>
              <a:t>Spend the remainder of the session writing your Component 1 Assignment</a:t>
            </a:r>
          </a:p>
          <a:p>
            <a:pPr marL="0" indent="0">
              <a:buFont typeface="Arial" panose="020B0604020202020204" pitchFamily="34" charset="0"/>
              <a:buNone/>
              <a:defRPr/>
            </a:pPr>
            <a:r>
              <a:rPr lang="en-US" sz="1500" dirty="0">
                <a:latin typeface="Arial" panose="020B0604020202020204" pitchFamily="34" charset="0"/>
                <a:cs typeface="Arial" panose="020B0604020202020204" pitchFamily="34" charset="0"/>
              </a:rPr>
              <a:t>Staying in class allows you to </a:t>
            </a:r>
            <a:r>
              <a:rPr lang="en-US" sz="1500" dirty="0" err="1">
                <a:latin typeface="Arial" panose="020B0604020202020204" pitchFamily="34" charset="0"/>
                <a:cs typeface="Arial" panose="020B0604020202020204" pitchFamily="34" charset="0"/>
              </a:rPr>
              <a:t>utilise</a:t>
            </a:r>
            <a:r>
              <a:rPr lang="en-US" sz="1500" dirty="0">
                <a:latin typeface="Arial" panose="020B0604020202020204" pitchFamily="34" charset="0"/>
                <a:cs typeface="Arial" panose="020B0604020202020204" pitchFamily="34" charset="0"/>
              </a:rPr>
              <a:t> the knowledge whilst it is fresh in your mind</a:t>
            </a:r>
          </a:p>
          <a:p>
            <a:pPr marL="0" indent="0">
              <a:buFont typeface="Arial" panose="020B0604020202020204" pitchFamily="34" charset="0"/>
              <a:buNone/>
              <a:defRPr/>
            </a:pPr>
            <a:r>
              <a:rPr lang="en-US" sz="1500" dirty="0">
                <a:latin typeface="Arial" panose="020B0604020202020204" pitchFamily="34" charset="0"/>
                <a:cs typeface="Arial" panose="020B0604020202020204" pitchFamily="34" charset="0"/>
              </a:rPr>
              <a:t>You can ask questions and receive feedback from your Lecturer or classmates while writing, which can help clarify your understanding and improve your work.</a:t>
            </a:r>
          </a:p>
          <a:p>
            <a:pPr marL="0" indent="0">
              <a:buFont typeface="Arial" panose="020B0604020202020204" pitchFamily="34" charset="0"/>
              <a:buNone/>
              <a:defRPr/>
            </a:pPr>
            <a:r>
              <a:rPr lang="en-US" sz="1500" dirty="0">
                <a:latin typeface="Arial" panose="020B0604020202020204" pitchFamily="34" charset="0"/>
                <a:cs typeface="Arial" panose="020B0604020202020204" pitchFamily="34" charset="0"/>
              </a:rPr>
              <a:t>Being in a class can motivate you to write and participate actively. You’re less likely to procrastinate when you’re surrounded by others working toward similar goals.</a:t>
            </a:r>
          </a:p>
          <a:p>
            <a:pPr marL="0" indent="0">
              <a:buFont typeface="Arial" panose="020B0604020202020204" pitchFamily="34" charset="0"/>
              <a:buNone/>
              <a:defRPr/>
            </a:pPr>
            <a:r>
              <a:rPr lang="en-US" sz="1500" dirty="0">
                <a:latin typeface="Arial" panose="020B0604020202020204" pitchFamily="34" charset="0"/>
                <a:cs typeface="Arial" panose="020B0604020202020204" pitchFamily="34" charset="0"/>
              </a:rPr>
              <a:t>Collaborating with peers during class can provide valuable insights and different perspectives that enrich your writing and understanding of the topic.</a:t>
            </a:r>
          </a:p>
          <a:p>
            <a:pPr marL="0" indent="0">
              <a:buFont typeface="Arial" panose="020B0604020202020204" pitchFamily="34" charset="0"/>
              <a:buNone/>
              <a:defRPr/>
            </a:pPr>
            <a:endParaRPr lang="en-GB" sz="1500" dirty="0">
              <a:latin typeface="Arial" panose="020B0604020202020204" pitchFamily="34" charset="0"/>
              <a:cs typeface="Arial" panose="020B0604020202020204" pitchFamily="34" charset="0"/>
            </a:endParaRPr>
          </a:p>
        </p:txBody>
      </p:sp>
      <p:pic>
        <p:nvPicPr>
          <p:cNvPr id="1028" name="Picture 4" descr="transitions for clearer writing ...">
            <a:extLst>
              <a:ext uri="{FF2B5EF4-FFF2-40B4-BE49-F238E27FC236}">
                <a16:creationId xmlns:a16="http://schemas.microsoft.com/office/drawing/2014/main" id="{00928975-74EC-3D50-D1BC-5DA343EC50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08528"/>
            <a:ext cx="4014216" cy="26712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blue and white text on a blue background&#10;&#10;Description automatically generated">
            <a:extLst>
              <a:ext uri="{FF2B5EF4-FFF2-40B4-BE49-F238E27FC236}">
                <a16:creationId xmlns:a16="http://schemas.microsoft.com/office/drawing/2014/main" id="{ABE745EE-E31C-545D-81DB-FCD2DAE01FCA}"/>
              </a:ext>
            </a:extLst>
          </p:cNvPr>
          <p:cNvPicPr>
            <a:picLocks noChangeAspect="1"/>
          </p:cNvPicPr>
          <p:nvPr/>
        </p:nvPicPr>
        <p:blipFill>
          <a:blip r:embed="rId3"/>
          <a:stretch>
            <a:fillRect/>
          </a:stretch>
        </p:blipFill>
        <p:spPr>
          <a:xfrm>
            <a:off x="0" y="5934269"/>
            <a:ext cx="12192000" cy="931561"/>
          </a:xfrm>
          <a:prstGeom prst="rect">
            <a:avLst/>
          </a:prstGeom>
        </p:spPr>
      </p:pic>
      <p:sp>
        <p:nvSpPr>
          <p:cNvPr id="4" name="Date Placeholder 3">
            <a:extLst>
              <a:ext uri="{FF2B5EF4-FFF2-40B4-BE49-F238E27FC236}">
                <a16:creationId xmlns:a16="http://schemas.microsoft.com/office/drawing/2014/main" id="{021F8808-1830-3AA8-8AF6-044BF772B515}"/>
              </a:ext>
            </a:extLst>
          </p:cNvPr>
          <p:cNvSpPr>
            <a:spLocks noGrp="1"/>
          </p:cNvSpPr>
          <p:nvPr>
            <p:ph type="dt" sz="quarter" idx="10"/>
          </p:nvPr>
        </p:nvSpPr>
        <p:spPr>
          <a:xfrm>
            <a:off x="838200" y="6356350"/>
            <a:ext cx="2743200" cy="365125"/>
          </a:xfrm>
        </p:spPr>
        <p:txBody>
          <a:bodyPr>
            <a:normAutofit/>
          </a:bodyPr>
          <a:lstStyle/>
          <a:p>
            <a:pPr>
              <a:spcAft>
                <a:spcPts val="600"/>
              </a:spcAft>
              <a:defRPr/>
            </a:pPr>
            <a:fld id="{8731FB55-FF44-4C55-AC29-8BD1A5510C6D}" type="datetime1">
              <a:rPr lang="en-GB" altLang="en-US" smtClean="0"/>
              <a:pPr>
                <a:spcAft>
                  <a:spcPts val="600"/>
                </a:spcAft>
                <a:defRPr/>
              </a:pPr>
              <a:t>29/09/2026</a:t>
            </a:fld>
            <a:endParaRPr lang="en-GB" altLang="en-US"/>
          </a:p>
        </p:txBody>
      </p:sp>
      <p:sp>
        <p:nvSpPr>
          <p:cNvPr id="63492" name="Slide Number Placeholder 4">
            <a:extLst>
              <a:ext uri="{FF2B5EF4-FFF2-40B4-BE49-F238E27FC236}">
                <a16:creationId xmlns:a16="http://schemas.microsoft.com/office/drawing/2014/main" id="{6A5D2A60-2578-8311-8130-92D2C0446B3B}"/>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57ED1E35-1D51-44BC-9477-F47D70565AC4}" type="slidenum">
              <a:rPr lang="en-GB" altLang="en-US" sz="1800" smtClean="0"/>
              <a:pPr>
                <a:lnSpc>
                  <a:spcPct val="90000"/>
                </a:lnSpc>
                <a:spcBef>
                  <a:spcPct val="0"/>
                </a:spcBef>
                <a:spcAft>
                  <a:spcPts val="600"/>
                </a:spcAft>
                <a:buFontTx/>
                <a:buNone/>
              </a:pPr>
              <a:t>16</a:t>
            </a:fld>
            <a:endParaRPr lang="en-GB" altLang="en-US" sz="1800"/>
          </a:p>
        </p:txBody>
      </p:sp>
    </p:spTree>
    <p:extLst>
      <p:ext uri="{BB962C8B-B14F-4D97-AF65-F5344CB8AC3E}">
        <p14:creationId xmlns:p14="http://schemas.microsoft.com/office/powerpoint/2010/main" val="3448196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1435</Words>
  <Application>Microsoft Office PowerPoint</Application>
  <PresentationFormat>Widescreen</PresentationFormat>
  <Paragraphs>125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Myriad Pro</vt:lpstr>
      <vt:lpstr>Aptos</vt:lpstr>
      <vt:lpstr>Aptos Display</vt:lpstr>
      <vt:lpstr>Arial</vt:lpstr>
      <vt:lpstr>Wingdings</vt:lpstr>
      <vt:lpstr>office theme</vt:lpstr>
      <vt:lpstr>BMHP5016 Principles of Health &amp; Social Care  Week 5 Theories and Models </vt:lpstr>
      <vt:lpstr>PowerPoint Presentation</vt:lpstr>
      <vt:lpstr>PowerPoint Presentation</vt:lpstr>
      <vt:lpstr>Theories and Models</vt:lpstr>
      <vt:lpstr>Gallery Walk </vt:lpstr>
      <vt:lpstr>Discussion and Reflection</vt:lpstr>
      <vt:lpstr>Bronfenbrenner Ecological Theory of Human Development</vt:lpstr>
      <vt:lpstr>Maslow's Hierarchy of Need 1943</vt:lpstr>
      <vt:lpstr>Alderfer ERG Theory of Motivation 1969</vt:lpstr>
      <vt:lpstr>Bradshaw’s Taxonomy of Social Needs 1972</vt:lpstr>
      <vt:lpstr>Medical Model of Health</vt:lpstr>
      <vt:lpstr>Social Model of Health</vt:lpstr>
      <vt:lpstr>Self Reflection Relevancy </vt:lpstr>
      <vt:lpstr>Self Reflection Relevancy </vt:lpstr>
      <vt:lpstr>Utilising Theory Taught in Class</vt:lpstr>
      <vt:lpstr>Writing Retreat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Parese Ahmed</cp:lastModifiedBy>
  <cp:revision>32</cp:revision>
  <dcterms:created xsi:type="dcterms:W3CDTF">2024-05-09T10:00:56Z</dcterms:created>
  <dcterms:modified xsi:type="dcterms:W3CDTF">2026-09-29T12:54:09Z</dcterms:modified>
</cp:coreProperties>
</file>