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9"/>
  </p:notesMasterIdLst>
  <p:sldIdLst>
    <p:sldId id="256" r:id="rId2"/>
    <p:sldId id="258" r:id="rId3"/>
    <p:sldId id="257" r:id="rId4"/>
    <p:sldId id="261" r:id="rId5"/>
    <p:sldId id="260" r:id="rId6"/>
    <p:sldId id="263"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982" autoAdjust="0"/>
  </p:normalViewPr>
  <p:slideViewPr>
    <p:cSldViewPr snapToGrid="0">
      <p:cViewPr varScale="1">
        <p:scale>
          <a:sx n="51" d="100"/>
          <a:sy n="51" d="100"/>
        </p:scale>
        <p:origin x="15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3D563A-E6DC-40EE-BDAC-39E0F44AB7D6}" type="datetimeFigureOut">
              <a:rPr lang="en-GB" smtClean="0"/>
              <a:t>24/05/2018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7BCD51-B938-448C-9161-C4534FBFE969}" type="slidenum">
              <a:rPr lang="en-GB" smtClean="0"/>
              <a:t>‹#›</a:t>
            </a:fld>
            <a:endParaRPr lang="en-GB"/>
          </a:p>
        </p:txBody>
      </p:sp>
    </p:spTree>
    <p:extLst>
      <p:ext uri="{BB962C8B-B14F-4D97-AF65-F5344CB8AC3E}">
        <p14:creationId xmlns:p14="http://schemas.microsoft.com/office/powerpoint/2010/main" val="212378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principles of one of the theorists (Foucault) and their usefulness in understanding anthropological data.</a:t>
            </a:r>
          </a:p>
          <a:p>
            <a:endParaRPr lang="en-GB" dirty="0"/>
          </a:p>
          <a:p>
            <a:r>
              <a:rPr lang="en-GB" dirty="0"/>
              <a:t>INTRODUCTION</a:t>
            </a:r>
          </a:p>
          <a:p>
            <a:endParaRPr lang="en-GB" dirty="0"/>
          </a:p>
          <a:p>
            <a:r>
              <a:rPr lang="en-GB" dirty="0"/>
              <a:t>My name is Jen Gibbard and I am a student on the MA Engaged Anthropology. This is my assignment submission for the module Engaging with Anthropological Theory.</a:t>
            </a:r>
          </a:p>
          <a:p>
            <a:endParaRPr lang="en-GB" dirty="0"/>
          </a:p>
          <a:p>
            <a:r>
              <a:rPr lang="en-GB" dirty="0"/>
              <a:t>I have chosen to present to you today on the key principles of the theories of Michel Foucault and their usefulness in understanding anthropological data.</a:t>
            </a:r>
          </a:p>
        </p:txBody>
      </p:sp>
      <p:sp>
        <p:nvSpPr>
          <p:cNvPr id="4" name="Slide Number Placeholder 3"/>
          <p:cNvSpPr>
            <a:spLocks noGrp="1"/>
          </p:cNvSpPr>
          <p:nvPr>
            <p:ph type="sldNum" sz="quarter" idx="10"/>
          </p:nvPr>
        </p:nvSpPr>
        <p:spPr/>
        <p:txBody>
          <a:bodyPr/>
          <a:lstStyle/>
          <a:p>
            <a:fld id="{1C7BCD51-B938-448C-9161-C4534FBFE969}" type="slidenum">
              <a:rPr lang="en-GB" smtClean="0"/>
              <a:t>1</a:t>
            </a:fld>
            <a:endParaRPr lang="en-GB"/>
          </a:p>
        </p:txBody>
      </p:sp>
    </p:spTree>
    <p:extLst>
      <p:ext uri="{BB962C8B-B14F-4D97-AF65-F5344CB8AC3E}">
        <p14:creationId xmlns:p14="http://schemas.microsoft.com/office/powerpoint/2010/main" val="1546915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Michel Foucault was a 20</a:t>
            </a:r>
            <a:r>
              <a:rPr lang="en-GB" baseline="30000" dirty="0"/>
              <a:t>th</a:t>
            </a:r>
            <a:r>
              <a:rPr lang="en-GB" dirty="0"/>
              <a:t> Century French philosopher and a social theorist.</a:t>
            </a:r>
          </a:p>
          <a:p>
            <a:endParaRPr lang="en-GB" dirty="0"/>
          </a:p>
          <a:p>
            <a:r>
              <a:rPr lang="en-GB" dirty="0"/>
              <a:t>Self-described as a Historian of Systems of thought – his work was chiefly concerned with the History of Ideas.</a:t>
            </a:r>
          </a:p>
          <a:p>
            <a:endParaRPr lang="en-GB" dirty="0"/>
          </a:p>
          <a:p>
            <a:r>
              <a:rPr lang="en-GB" dirty="0"/>
              <a:t>Foucault did not subscribe to the idea that science, thought and reason necessarily progressed or became better over time. He sought to use a philosophical approach to history as a method of uncovering historical ways of thinking to inform present day thinking.</a:t>
            </a:r>
          </a:p>
          <a:p>
            <a:endParaRPr lang="en-GB" dirty="0"/>
          </a:p>
          <a:p>
            <a:r>
              <a:rPr lang="en-GB" dirty="0"/>
              <a:t>From Foucault’s work I have drawn out three key principles that I will elaborate on in this presentation. Those key principles are: power, discourse, and the body.</a:t>
            </a:r>
          </a:p>
          <a:p>
            <a:endParaRPr lang="en-GB" dirty="0"/>
          </a:p>
          <a:p>
            <a:r>
              <a:rPr lang="en-GB" dirty="0"/>
              <a:t>I’ll begin by discussing Foucault’s views on power.</a:t>
            </a:r>
          </a:p>
        </p:txBody>
      </p:sp>
      <p:sp>
        <p:nvSpPr>
          <p:cNvPr id="4" name="Slide Number Placeholder 3"/>
          <p:cNvSpPr>
            <a:spLocks noGrp="1"/>
          </p:cNvSpPr>
          <p:nvPr>
            <p:ph type="sldNum" sz="quarter" idx="10"/>
          </p:nvPr>
        </p:nvSpPr>
        <p:spPr/>
        <p:txBody>
          <a:bodyPr/>
          <a:lstStyle/>
          <a:p>
            <a:fld id="{1C7BCD51-B938-448C-9161-C4534FBFE969}" type="slidenum">
              <a:rPr lang="en-GB" smtClean="0"/>
              <a:t>2</a:t>
            </a:fld>
            <a:endParaRPr lang="en-GB"/>
          </a:p>
        </p:txBody>
      </p:sp>
    </p:spTree>
    <p:extLst>
      <p:ext uri="{BB962C8B-B14F-4D97-AF65-F5344CB8AC3E}">
        <p14:creationId xmlns:p14="http://schemas.microsoft.com/office/powerpoint/2010/main" val="1248294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am looking at Foucault’s views on power in comparison to those of Marx.</a:t>
            </a:r>
          </a:p>
          <a:p>
            <a:endParaRPr lang="en-GB" dirty="0"/>
          </a:p>
          <a:p>
            <a:pPr marL="171450" indent="-171450">
              <a:buFont typeface="Arial" panose="020B0604020202020204" pitchFamily="34" charset="0"/>
              <a:buChar char="•"/>
            </a:pPr>
            <a:r>
              <a:rPr lang="en-GB" dirty="0"/>
              <a:t>Structuralist / Postmodern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what Barrett calls the structure/agency duality – on one side, we have Marx and his view of power as a driver of class division based on economic means, and Foucault firmly on the other arguing that power is not possessed but is exercised, embodied and enacted.</a:t>
            </a:r>
          </a:p>
          <a:p>
            <a:endParaRPr lang="en-GB" dirty="0"/>
          </a:p>
          <a:p>
            <a:pPr marL="171450" indent="-171450">
              <a:buFont typeface="Arial" panose="020B0604020202020204" pitchFamily="34" charset="0"/>
              <a:buChar char="•"/>
            </a:pPr>
            <a:r>
              <a:rPr lang="en-GB" dirty="0"/>
              <a:t>Situated / Not Situation</a:t>
            </a:r>
          </a:p>
          <a:p>
            <a:endParaRPr lang="en-GB" dirty="0"/>
          </a:p>
          <a:p>
            <a:r>
              <a:rPr lang="en-GB" dirty="0"/>
              <a:t>“he developed a concept of power that did not locate it in agencies (whether the state, individuals, economic forces etc) but saw it in terms of ‘micro’ operations of power” (Barrett, p134)</a:t>
            </a:r>
          </a:p>
          <a:p>
            <a:endParaRPr lang="en-GB" dirty="0"/>
          </a:p>
          <a:p>
            <a:pPr marL="171450" indent="-171450">
              <a:buFont typeface="Arial" panose="020B0604020202020204" pitchFamily="34" charset="0"/>
              <a:buChar char="•"/>
            </a:pPr>
            <a:r>
              <a:rPr lang="en-GB" dirty="0"/>
              <a:t>Transmitted hierarchically / Transmitted relationally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Marx says that power is transmitted through a top-down system of dominance. Foucault doesn’t agree.</a:t>
            </a:r>
          </a:p>
          <a:p>
            <a:endParaRPr lang="en-GB" dirty="0"/>
          </a:p>
          <a:p>
            <a:r>
              <a:rPr lang="en-GB" dirty="0"/>
              <a:t>Foucault argues that power is not synonymous with negativity – exercising power it is not just saying ‘no’. It is a relational and influential force.</a:t>
            </a:r>
          </a:p>
          <a:p>
            <a:endParaRPr lang="en-GB" dirty="0"/>
          </a:p>
        </p:txBody>
      </p:sp>
      <p:sp>
        <p:nvSpPr>
          <p:cNvPr id="4" name="Slide Number Placeholder 3"/>
          <p:cNvSpPr>
            <a:spLocks noGrp="1"/>
          </p:cNvSpPr>
          <p:nvPr>
            <p:ph type="sldNum" sz="quarter" idx="10"/>
          </p:nvPr>
        </p:nvSpPr>
        <p:spPr/>
        <p:txBody>
          <a:bodyPr/>
          <a:lstStyle/>
          <a:p>
            <a:fld id="{1C7BCD51-B938-448C-9161-C4534FBFE969}" type="slidenum">
              <a:rPr lang="en-GB" smtClean="0"/>
              <a:t>3</a:t>
            </a:fld>
            <a:endParaRPr lang="en-GB"/>
          </a:p>
        </p:txBody>
      </p:sp>
    </p:spTree>
    <p:extLst>
      <p:ext uri="{BB962C8B-B14F-4D97-AF65-F5344CB8AC3E}">
        <p14:creationId xmlns:p14="http://schemas.microsoft.com/office/powerpoint/2010/main" val="348880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the second of our three key principles, we’re looking at discourse.</a:t>
            </a:r>
          </a:p>
          <a:p>
            <a:endParaRPr lang="en-GB" dirty="0"/>
          </a:p>
          <a:p>
            <a:r>
              <a:rPr lang="en-GB" dirty="0"/>
              <a:t>Discourse is a postmodern lens through which Foucault says we can examine how people conceptualise and ‘know’ their reality – that is to say discourse serves as a method of knowledge-making. </a:t>
            </a:r>
          </a:p>
          <a:p>
            <a:endParaRPr lang="en-GB" dirty="0"/>
          </a:p>
          <a:p>
            <a:r>
              <a:rPr lang="en-GB" dirty="0"/>
              <a:t>Discourse is useful to an historian of ideas as it tells us far more about the knowledge and truth of statements at a given point in history than a merely ‘textual’ analysis can tell us. That is, discursivity allows room for us to reason about reality just as effectively ‘then’ as now.</a:t>
            </a:r>
          </a:p>
          <a:p>
            <a:endParaRPr lang="en-GB" dirty="0"/>
          </a:p>
          <a:p>
            <a:r>
              <a:rPr lang="en-GB" dirty="0"/>
              <a:t>Our own discourse will have developed as a result of power relations to which we have been subject and to which we have subjected others. Knowledge, truth and cultural norms are created and reinforced through the enactment and exercising of power relations through discourse.</a:t>
            </a:r>
          </a:p>
        </p:txBody>
      </p:sp>
      <p:sp>
        <p:nvSpPr>
          <p:cNvPr id="4" name="Slide Number Placeholder 3"/>
          <p:cNvSpPr>
            <a:spLocks noGrp="1"/>
          </p:cNvSpPr>
          <p:nvPr>
            <p:ph type="sldNum" sz="quarter" idx="10"/>
          </p:nvPr>
        </p:nvSpPr>
        <p:spPr/>
        <p:txBody>
          <a:bodyPr/>
          <a:lstStyle/>
          <a:p>
            <a:fld id="{1C7BCD51-B938-448C-9161-C4534FBFE969}" type="slidenum">
              <a:rPr lang="en-GB" smtClean="0"/>
              <a:t>4</a:t>
            </a:fld>
            <a:endParaRPr lang="en-GB"/>
          </a:p>
        </p:txBody>
      </p:sp>
    </p:spTree>
    <p:extLst>
      <p:ext uri="{BB962C8B-B14F-4D97-AF65-F5344CB8AC3E}">
        <p14:creationId xmlns:p14="http://schemas.microsoft.com/office/powerpoint/2010/main" val="616477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And on to the last of our three key principles, we will look at Foucault’s views on the body and biopower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Marxism deals with the body only insofar as being a facilitator of labour and production. This, Foucault argues is an example of the productive body first being a subjected body, i.e. that is subject to manipulation and discipline as a means to an end - that end, in a Marxist view point, being productive labour.</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Foucault takes the view that the body is both an object and target of power, and that p</a:t>
            </a:r>
            <a:r>
              <a:rPr lang="en-GB" dirty="0"/>
              <a:t>ower does not exist merely in consciousness or in abstract entities, it is enacted and exercised via the body.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Nikolas Rose in </a:t>
            </a:r>
            <a:r>
              <a:rPr lang="en-GB" sz="1200" b="0" i="1" kern="1200" dirty="0">
                <a:solidFill>
                  <a:schemeClr val="tx1"/>
                </a:solidFill>
                <a:effectLst/>
                <a:latin typeface="+mn-lt"/>
                <a:ea typeface="+mn-ea"/>
                <a:cs typeface="+mn-cs"/>
              </a:rPr>
              <a:t>The Politics of Life Itself </a:t>
            </a:r>
            <a:r>
              <a:rPr lang="en-GB" sz="1200" b="0" i="0" kern="1200" dirty="0">
                <a:solidFill>
                  <a:schemeClr val="tx1"/>
                </a:solidFill>
                <a:effectLst/>
                <a:latin typeface="+mn-lt"/>
                <a:ea typeface="+mn-ea"/>
                <a:cs typeface="+mn-cs"/>
              </a:rPr>
              <a:t>elaborates on Foucault’s thesis of Biopolitics in describing it as a political form of exercising power over the body (Biopolitics = “addresses the vital processes of human existence” (Rose, p1))</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result is that agents are compelled through power relations and truth discourses to make choices that contribute to the preservation of their health.</a:t>
            </a:r>
          </a:p>
          <a:p>
            <a:endParaRPr lang="en-GB" dirty="0"/>
          </a:p>
          <a:p>
            <a:r>
              <a:rPr lang="en-GB" dirty="0"/>
              <a:t>Disciplinary power is a type of power that is enacted on the body in such a way as to influence behaviours and reinforce cultural norms through control, discipline and surveillance.</a:t>
            </a:r>
          </a:p>
          <a:p>
            <a:endParaRPr lang="en-GB" dirty="0"/>
          </a:p>
          <a:p>
            <a:r>
              <a:rPr lang="en-GB" dirty="0"/>
              <a:t>Disciplinary power through surveillance and control of the body is described in Foucault’s </a:t>
            </a:r>
            <a:r>
              <a:rPr lang="en-GB" i="1" dirty="0"/>
              <a:t>Discipline and Punish </a:t>
            </a:r>
            <a:r>
              <a:rPr lang="en-GB" dirty="0"/>
              <a:t>using the example of the Panopticon.</a:t>
            </a:r>
          </a:p>
          <a:p>
            <a:endParaRPr lang="en-GB" dirty="0"/>
          </a:p>
          <a:p>
            <a:r>
              <a:rPr lang="en-GB" sz="1200" b="0" i="0" kern="1200" dirty="0">
                <a:solidFill>
                  <a:schemeClr val="tx1"/>
                </a:solidFill>
                <a:effectLst/>
                <a:latin typeface="+mn-lt"/>
                <a:ea typeface="+mn-ea"/>
                <a:cs typeface="+mn-cs"/>
              </a:rPr>
              <a:t>Foucault also tells us that disciplinary power looks kinder and gentler today that it once did - in the past disciplinary power was on display to the public in all its ugliness, for example in the form of public executions – such visible displays of power no longer serve their purpose having been superseded (and outperformed in terms of effectiveness) by the invisible power relationship enacted through surveillance and control. </a:t>
            </a:r>
            <a:endParaRPr lang="en-GB" dirty="0"/>
          </a:p>
        </p:txBody>
      </p:sp>
      <p:sp>
        <p:nvSpPr>
          <p:cNvPr id="4" name="Slide Number Placeholder 3"/>
          <p:cNvSpPr>
            <a:spLocks noGrp="1"/>
          </p:cNvSpPr>
          <p:nvPr>
            <p:ph type="sldNum" sz="quarter" idx="10"/>
          </p:nvPr>
        </p:nvSpPr>
        <p:spPr/>
        <p:txBody>
          <a:bodyPr/>
          <a:lstStyle/>
          <a:p>
            <a:fld id="{1C7BCD51-B938-448C-9161-C4534FBFE969}" type="slidenum">
              <a:rPr lang="en-GB" smtClean="0"/>
              <a:t>5</a:t>
            </a:fld>
            <a:endParaRPr lang="en-GB"/>
          </a:p>
        </p:txBody>
      </p:sp>
    </p:spTree>
    <p:extLst>
      <p:ext uri="{BB962C8B-B14F-4D97-AF65-F5344CB8AC3E}">
        <p14:creationId xmlns:p14="http://schemas.microsoft.com/office/powerpoint/2010/main" val="1363426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CONCLUSION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Returning now to our original question, are Foucault’s theories useful in understanding anthropological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Barrett would say yes - Foucault's concept of discourse offers an alternative (and in Barrett's view a preferable) 'theoretical lexicon' (p126) to ideology and social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pervasiveness of Foucault in anthropology is indicative of a paradigm shift whereby his theories, particularly the three key principles addressed in this presentation, have afforded anthropologists new analytical and interpretive models.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would argue that one of Foucault’s great strengths is his interdisciplinary relevance. That Foucault’s is a respected voice in disciplines with which Anthropology is ‘in conversation’ (e.g. sociology, history, politics, etc) only enriches his usefulness in understanding, interpreting and using anthropological data.</a:t>
            </a:r>
          </a:p>
        </p:txBody>
      </p:sp>
      <p:sp>
        <p:nvSpPr>
          <p:cNvPr id="4" name="Slide Number Placeholder 3"/>
          <p:cNvSpPr>
            <a:spLocks noGrp="1"/>
          </p:cNvSpPr>
          <p:nvPr>
            <p:ph type="sldNum" sz="quarter" idx="10"/>
          </p:nvPr>
        </p:nvSpPr>
        <p:spPr/>
        <p:txBody>
          <a:bodyPr/>
          <a:lstStyle/>
          <a:p>
            <a:fld id="{1C7BCD51-B938-448C-9161-C4534FBFE969}" type="slidenum">
              <a:rPr lang="en-GB" smtClean="0"/>
              <a:t>6</a:t>
            </a:fld>
            <a:endParaRPr lang="en-GB"/>
          </a:p>
        </p:txBody>
      </p:sp>
    </p:spTree>
    <p:extLst>
      <p:ext uri="{BB962C8B-B14F-4D97-AF65-F5344CB8AC3E}">
        <p14:creationId xmlns:p14="http://schemas.microsoft.com/office/powerpoint/2010/main" val="4136799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SLIDE</a:t>
            </a:r>
          </a:p>
          <a:p>
            <a:endParaRPr lang="en-GB" dirty="0"/>
          </a:p>
          <a:p>
            <a:r>
              <a:rPr lang="en-GB" dirty="0"/>
              <a:t>I’ll leave you with my references as my final slide.</a:t>
            </a:r>
          </a:p>
          <a:p>
            <a:endParaRPr lang="en-GB" dirty="0"/>
          </a:p>
          <a:p>
            <a:r>
              <a:rPr lang="en-GB" dirty="0"/>
              <a:t>Thank you very much for your attention.</a:t>
            </a:r>
          </a:p>
        </p:txBody>
      </p:sp>
      <p:sp>
        <p:nvSpPr>
          <p:cNvPr id="4" name="Slide Number Placeholder 3"/>
          <p:cNvSpPr>
            <a:spLocks noGrp="1"/>
          </p:cNvSpPr>
          <p:nvPr>
            <p:ph type="sldNum" sz="quarter" idx="10"/>
          </p:nvPr>
        </p:nvSpPr>
        <p:spPr/>
        <p:txBody>
          <a:bodyPr/>
          <a:lstStyle/>
          <a:p>
            <a:fld id="{1C7BCD51-B938-448C-9161-C4534FBFE969}" type="slidenum">
              <a:rPr lang="en-GB" smtClean="0"/>
              <a:t>7</a:t>
            </a:fld>
            <a:endParaRPr lang="en-GB"/>
          </a:p>
        </p:txBody>
      </p:sp>
    </p:spTree>
    <p:extLst>
      <p:ext uri="{BB962C8B-B14F-4D97-AF65-F5344CB8AC3E}">
        <p14:creationId xmlns:p14="http://schemas.microsoft.com/office/powerpoint/2010/main" val="2203519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FF94-EC98-45EA-A242-1FA8096840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911357-378D-4DD5-ABDD-8D798277E6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01770D-3F6B-42CD-821C-B9E95329569B}"/>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6A159491-8CBD-42B3-BC64-09CA77C80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055B1-2435-4F8D-BCFE-70A9F5C268A0}"/>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12740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BD01A-9980-437C-9D1D-7FD4EC13A9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538606-D4E6-4516-93F2-58922277E13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4AB859-7DA2-435D-85D9-1DC7C2538222}"/>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567A5600-A21D-41A7-BE4B-CB658A2C3D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83B32-5A80-4CDF-ADCE-BF0612516BE1}"/>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1560399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3E74F-E642-4D71-8F48-65FF2AF77E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D9E866-2C8F-4979-99DF-81C17E532D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E1EEC12-9913-4EDC-AD0B-ED2C58E8E064}"/>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A70C2164-BC3E-4E7C-AC32-EAB5BF4B9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16047-45D2-49AB-89D9-6E2649134D33}"/>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341350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8832F-389A-4645-B776-47B93BE57F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508A4-46FC-4C27-86F0-362762B468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D26FCA-97A6-49E8-B8D0-ED90A45674C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A9041E-A380-4A67-96D8-2E5266CA1C74}"/>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6" name="Footer Placeholder 5">
            <a:extLst>
              <a:ext uri="{FF2B5EF4-FFF2-40B4-BE49-F238E27FC236}">
                <a16:creationId xmlns:a16="http://schemas.microsoft.com/office/drawing/2014/main" id="{A7EB041B-34AF-40DE-BD30-4A2E308B1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C70DE0-9EFE-4B6B-8FB3-F91D72323F9A}"/>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223417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42C6F-022D-49AE-9FAC-38A2B6A964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1EB6B7-D2D4-459E-B831-69CB9AB58F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9FAD05-C841-4696-AF96-542A36C1641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DAB101-D5FE-4677-9C8B-160C9B8F19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0B1019C-2E0F-407E-BB0C-67C1893687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AA9777-3CF9-4C76-AFBD-8993B7B7DC71}"/>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8" name="Footer Placeholder 7">
            <a:extLst>
              <a:ext uri="{FF2B5EF4-FFF2-40B4-BE49-F238E27FC236}">
                <a16:creationId xmlns:a16="http://schemas.microsoft.com/office/drawing/2014/main" id="{7419EFEF-36E5-45EB-8722-FE6AD47660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4ECA99-FE4D-4B30-8B3C-34B1AC16A58F}"/>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4001144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64F43-CE6B-4552-814A-92DE43637F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83EF35-C8BB-4B22-9A99-1BEB7D3806E0}"/>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4" name="Footer Placeholder 3">
            <a:extLst>
              <a:ext uri="{FF2B5EF4-FFF2-40B4-BE49-F238E27FC236}">
                <a16:creationId xmlns:a16="http://schemas.microsoft.com/office/drawing/2014/main" id="{17B8805D-A5F1-46F5-955B-599B0CD5D2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AFB57D-3CBC-4D89-9F6E-5D9D2BA66399}"/>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4232693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F5591-9BD6-49DC-913D-94A74A5FB7C0}"/>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3" name="Footer Placeholder 2">
            <a:extLst>
              <a:ext uri="{FF2B5EF4-FFF2-40B4-BE49-F238E27FC236}">
                <a16:creationId xmlns:a16="http://schemas.microsoft.com/office/drawing/2014/main" id="{C847A868-DE10-4718-8186-6CBB5DC027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585735-A6A3-4CB9-AB4F-81F1F070EF9C}"/>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2478839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E7B98-FF79-4625-A462-E7ABF418FF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3E1A72-873B-4EDC-B4C7-C063854291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957836-F1C8-45EE-8370-C3ACA6F0E2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2B79887-00EE-4353-8C68-76917F20FDF4}"/>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6" name="Footer Placeholder 5">
            <a:extLst>
              <a:ext uri="{FF2B5EF4-FFF2-40B4-BE49-F238E27FC236}">
                <a16:creationId xmlns:a16="http://schemas.microsoft.com/office/drawing/2014/main" id="{966DCB0B-1E26-4885-992C-B793AF5B55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E440A-F571-4E4C-9BA5-F2CA5ADC6A1A}"/>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1904034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81F4-592B-4B66-8B85-D8F458B5F0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8F356C-F5F1-4659-B505-BF3C1E426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EEFA26-6634-4D07-BDE0-DC3121150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EC188F6-93D5-4383-B0C9-C5C5CA2787F9}"/>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6" name="Footer Placeholder 5">
            <a:extLst>
              <a:ext uri="{FF2B5EF4-FFF2-40B4-BE49-F238E27FC236}">
                <a16:creationId xmlns:a16="http://schemas.microsoft.com/office/drawing/2014/main" id="{430119F0-B406-43D6-BB4A-9CBE2E29ED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DE5635-B786-4D19-8D56-29C5CA2B1EF3}"/>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4061322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F119A-6482-444F-B9F6-C348DA5433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2AA62D-5F10-461C-A398-F4584F39CBB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42E2E-75EF-444E-A7B5-D5B0099F3B45}"/>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5C02CA94-16D7-4FE7-A944-207869A6C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01098B-8E67-410A-9397-290DBEFB1235}"/>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724243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B0B495-32ED-480C-91BC-EB28279051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48280F-3E0A-4745-ACFF-04E00D4C705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0B0CD-DC42-47D5-A8A2-F6809EB5B5AF}"/>
              </a:ext>
            </a:extLst>
          </p:cNvPr>
          <p:cNvSpPr>
            <a:spLocks noGrp="1"/>
          </p:cNvSpPr>
          <p:nvPr>
            <p:ph type="dt" sz="half" idx="10"/>
          </p:nvPr>
        </p:nvSpPr>
        <p:spPr/>
        <p:txBody>
          <a:body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D05F808E-328A-4B57-9EA6-B149EDA65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32B4EC-F743-4F77-9B56-B700E859F009}"/>
              </a:ext>
            </a:extLst>
          </p:cNvPr>
          <p:cNvSpPr>
            <a:spLocks noGrp="1"/>
          </p:cNvSpPr>
          <p:nvPr>
            <p:ph type="sldNum" sz="quarter" idx="12"/>
          </p:nvPr>
        </p:nvSpPr>
        <p:spPr/>
        <p:txBody>
          <a:bodyPr/>
          <a:lstStyle/>
          <a:p>
            <a:fld id="{41533C45-EDEC-471C-A7DE-39ACD848CF81}" type="slidenum">
              <a:rPr lang="en-GB" smtClean="0"/>
              <a:t>‹#›</a:t>
            </a:fld>
            <a:endParaRPr lang="en-GB"/>
          </a:p>
        </p:txBody>
      </p:sp>
    </p:spTree>
    <p:extLst>
      <p:ext uri="{BB962C8B-B14F-4D97-AF65-F5344CB8AC3E}">
        <p14:creationId xmlns:p14="http://schemas.microsoft.com/office/powerpoint/2010/main" val="3878118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3288F3-5C56-4E82-A2E7-B08E9C436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8DB81-D0F4-40ED-855F-0D273E342F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5D5BAD-5FB9-4F12-8B4D-B0FEC1F82C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E03140-FE65-4CBE-BC03-A85DD7ECF845}" type="datetimeFigureOut">
              <a:rPr lang="en-GB" smtClean="0"/>
              <a:t>24/05/2018</a:t>
            </a:fld>
            <a:endParaRPr lang="en-GB"/>
          </a:p>
        </p:txBody>
      </p:sp>
      <p:sp>
        <p:nvSpPr>
          <p:cNvPr id="5" name="Footer Placeholder 4">
            <a:extLst>
              <a:ext uri="{FF2B5EF4-FFF2-40B4-BE49-F238E27FC236}">
                <a16:creationId xmlns:a16="http://schemas.microsoft.com/office/drawing/2014/main" id="{FF9E120E-BE90-4647-B0BB-65022168AE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EEB4F9-BF87-4671-9874-DCFDFA4BB5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533C45-EDEC-471C-A7DE-39ACD848CF81}" type="slidenum">
              <a:rPr lang="en-GB" smtClean="0"/>
              <a:t>‹#›</a:t>
            </a:fld>
            <a:endParaRPr lang="en-GB"/>
          </a:p>
        </p:txBody>
      </p:sp>
    </p:spTree>
    <p:extLst>
      <p:ext uri="{BB962C8B-B14F-4D97-AF65-F5344CB8AC3E}">
        <p14:creationId xmlns:p14="http://schemas.microsoft.com/office/powerpoint/2010/main" val="17603408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23207CC6-EAA1-4BFF-A48A-DECAD8972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3">
            <a:extLst>
              <a:ext uri="{FF2B5EF4-FFF2-40B4-BE49-F238E27FC236}">
                <a16:creationId xmlns:a16="http://schemas.microsoft.com/office/drawing/2014/main" id="{B234A3DD-923D-4166-8B19-7DD58990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6">
            <a:extLst>
              <a:ext uri="{FF2B5EF4-FFF2-40B4-BE49-F238E27FC236}">
                <a16:creationId xmlns:a16="http://schemas.microsoft.com/office/drawing/2014/main" id="{F6ACA5AC-3C5D-4994-B40F-FC8349E4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0A3B-62B9-43BF-8FB6-02EA8AD20D85}"/>
              </a:ext>
            </a:extLst>
          </p:cNvPr>
          <p:cNvSpPr>
            <a:spLocks noGrp="1"/>
          </p:cNvSpPr>
          <p:nvPr>
            <p:ph type="ctrTitle"/>
          </p:nvPr>
        </p:nvSpPr>
        <p:spPr>
          <a:xfrm>
            <a:off x="804671" y="2600324"/>
            <a:ext cx="6777816" cy="3277961"/>
          </a:xfrm>
        </p:spPr>
        <p:txBody>
          <a:bodyPr anchor="t">
            <a:normAutofit fontScale="90000"/>
          </a:bodyPr>
          <a:lstStyle/>
          <a:p>
            <a:pPr algn="l"/>
            <a:br>
              <a:rPr lang="en-GB" sz="5400" dirty="0"/>
            </a:br>
            <a:br>
              <a:rPr lang="en-GB" sz="5400" dirty="0"/>
            </a:br>
            <a:r>
              <a:rPr lang="en-GB" sz="5400" b="1" u="sng" dirty="0"/>
              <a:t>FOUCAULT </a:t>
            </a:r>
            <a:br>
              <a:rPr lang="en-GB" sz="5400" b="1" u="sng" dirty="0"/>
            </a:br>
            <a:r>
              <a:rPr lang="en-GB" sz="2400" b="1" u="sng" dirty="0"/>
              <a:t> </a:t>
            </a:r>
            <a:br>
              <a:rPr lang="en-GB" sz="5400" b="1" u="sng" dirty="0"/>
            </a:br>
            <a:r>
              <a:rPr lang="en-GB" sz="2900" dirty="0"/>
              <a:t>Key principles and their usefulness in understanding anthropological data.</a:t>
            </a:r>
            <a:br>
              <a:rPr lang="en-GB" sz="5400" dirty="0"/>
            </a:br>
            <a:br>
              <a:rPr lang="en-GB" sz="5400" dirty="0"/>
            </a:br>
            <a:endParaRPr lang="en-GB" sz="3600" dirty="0"/>
          </a:p>
        </p:txBody>
      </p:sp>
      <p:sp>
        <p:nvSpPr>
          <p:cNvPr id="3" name="Subtitle 2">
            <a:extLst>
              <a:ext uri="{FF2B5EF4-FFF2-40B4-BE49-F238E27FC236}">
                <a16:creationId xmlns:a16="http://schemas.microsoft.com/office/drawing/2014/main" id="{8D368958-E2DD-4761-B0A2-7ACB9D9B20C2}"/>
              </a:ext>
            </a:extLst>
          </p:cNvPr>
          <p:cNvSpPr>
            <a:spLocks noGrp="1"/>
          </p:cNvSpPr>
          <p:nvPr>
            <p:ph type="subTitle" idx="1"/>
          </p:nvPr>
        </p:nvSpPr>
        <p:spPr>
          <a:xfrm>
            <a:off x="804671" y="1300450"/>
            <a:ext cx="5441384" cy="1155525"/>
          </a:xfrm>
        </p:spPr>
        <p:txBody>
          <a:bodyPr anchor="b">
            <a:normAutofit/>
          </a:bodyPr>
          <a:lstStyle/>
          <a:p>
            <a:pPr algn="l"/>
            <a:r>
              <a:rPr lang="en-GB" sz="3600" dirty="0"/>
              <a:t>AHAN7036</a:t>
            </a:r>
            <a:br>
              <a:rPr lang="en-GB" sz="3600" dirty="0"/>
            </a:br>
            <a:r>
              <a:rPr lang="en-GB" sz="2000" dirty="0"/>
              <a:t>Jennifer Gibbard</a:t>
            </a:r>
          </a:p>
        </p:txBody>
      </p:sp>
      <p:pic>
        <p:nvPicPr>
          <p:cNvPr id="4" name="Audio 3">
            <a:hlinkClick r:id="" action="ppaction://media"/>
            <a:extLst>
              <a:ext uri="{FF2B5EF4-FFF2-40B4-BE49-F238E27FC236}">
                <a16:creationId xmlns:a16="http://schemas.microsoft.com/office/drawing/2014/main" id="{7B476648-CFF8-43D6-B79F-86554FF1D1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426766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6513"/>
    </mc:Choice>
    <mc:Fallback xmlns="">
      <p:transition spd="slow" advTm="26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EC6545-723E-4A2D-9734-31514C7D2A82}"/>
              </a:ext>
            </a:extLst>
          </p:cNvPr>
          <p:cNvSpPr>
            <a:spLocks noGrp="1"/>
          </p:cNvSpPr>
          <p:nvPr>
            <p:ph type="title"/>
          </p:nvPr>
        </p:nvSpPr>
        <p:spPr>
          <a:xfrm>
            <a:off x="838200" y="365125"/>
            <a:ext cx="10515600" cy="1325563"/>
          </a:xfrm>
        </p:spPr>
        <p:txBody>
          <a:bodyPr>
            <a:normAutofit/>
          </a:bodyPr>
          <a:lstStyle/>
          <a:p>
            <a:r>
              <a:rPr lang="en-GB" dirty="0"/>
              <a:t>Michel Foucault</a:t>
            </a:r>
          </a:p>
        </p:txBody>
      </p:sp>
      <p:sp>
        <p:nvSpPr>
          <p:cNvPr id="3" name="Content Placeholder 2">
            <a:extLst>
              <a:ext uri="{FF2B5EF4-FFF2-40B4-BE49-F238E27FC236}">
                <a16:creationId xmlns:a16="http://schemas.microsoft.com/office/drawing/2014/main" id="{BE5E69B3-4DA4-472F-8AC0-18E8A6284D27}"/>
              </a:ext>
            </a:extLst>
          </p:cNvPr>
          <p:cNvSpPr>
            <a:spLocks noGrp="1"/>
          </p:cNvSpPr>
          <p:nvPr>
            <p:ph sz="half" idx="1"/>
          </p:nvPr>
        </p:nvSpPr>
        <p:spPr>
          <a:xfrm>
            <a:off x="838200" y="2010833"/>
            <a:ext cx="5096934" cy="4166130"/>
          </a:xfrm>
        </p:spPr>
        <p:txBody>
          <a:bodyPr>
            <a:normAutofit/>
          </a:bodyPr>
          <a:lstStyle/>
          <a:p>
            <a:r>
              <a:rPr lang="en-GB" dirty="0"/>
              <a:t>1926 – 1984</a:t>
            </a:r>
          </a:p>
          <a:p>
            <a:endParaRPr lang="en-GB" dirty="0"/>
          </a:p>
          <a:p>
            <a:r>
              <a:rPr lang="en-GB" dirty="0"/>
              <a:t>French philosopher and social theorist</a:t>
            </a:r>
          </a:p>
          <a:p>
            <a:endParaRPr lang="en-GB" dirty="0"/>
          </a:p>
          <a:p>
            <a:r>
              <a:rPr lang="en-GB" dirty="0"/>
              <a:t>Historian of Systems of Thought</a:t>
            </a:r>
          </a:p>
          <a:p>
            <a:pPr marL="0" indent="0">
              <a:buNone/>
            </a:pPr>
            <a:endParaRPr lang="en-GB" dirty="0"/>
          </a:p>
        </p:txBody>
      </p:sp>
      <p:pic>
        <p:nvPicPr>
          <p:cNvPr id="1026" name="Picture 2" descr="Image result">
            <a:extLst>
              <a:ext uri="{FF2B5EF4-FFF2-40B4-BE49-F238E27FC236}">
                <a16:creationId xmlns:a16="http://schemas.microsoft.com/office/drawing/2014/main" id="{DE0131F5-448F-4E92-AD18-E42571D0F66D}"/>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7054704" y="1690688"/>
            <a:ext cx="3355387" cy="411797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28DD4E22-C571-4599-BB4B-8123A27B86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279321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3582"/>
    </mc:Choice>
    <mc:Fallback xmlns="">
      <p:transition spd="slow" advTm="53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838B-3ED0-43F5-9A11-2DB5CEE850D1}"/>
              </a:ext>
            </a:extLst>
          </p:cNvPr>
          <p:cNvSpPr>
            <a:spLocks noGrp="1"/>
          </p:cNvSpPr>
          <p:nvPr>
            <p:ph type="title"/>
          </p:nvPr>
        </p:nvSpPr>
        <p:spPr/>
        <p:txBody>
          <a:bodyPr>
            <a:normAutofit/>
          </a:bodyPr>
          <a:lstStyle/>
          <a:p>
            <a:r>
              <a:rPr lang="en-GB" dirty="0">
                <a:solidFill>
                  <a:srgbClr val="FFFFFF"/>
                </a:solidFill>
              </a:rPr>
              <a:t>Key Principle: </a:t>
            </a:r>
            <a:r>
              <a:rPr lang="en-GB" b="1" dirty="0">
                <a:solidFill>
                  <a:srgbClr val="FFFFFF"/>
                </a:solidFill>
              </a:rPr>
              <a:t>Power</a:t>
            </a:r>
          </a:p>
        </p:txBody>
      </p:sp>
      <p:sp>
        <p:nvSpPr>
          <p:cNvPr id="4" name="Text Placeholder 3">
            <a:extLst>
              <a:ext uri="{FF2B5EF4-FFF2-40B4-BE49-F238E27FC236}">
                <a16:creationId xmlns:a16="http://schemas.microsoft.com/office/drawing/2014/main" id="{6EF6140C-1DF1-44CC-888C-6659ED6CDB8B}"/>
              </a:ext>
            </a:extLst>
          </p:cNvPr>
          <p:cNvSpPr>
            <a:spLocks noGrp="1"/>
          </p:cNvSpPr>
          <p:nvPr>
            <p:ph type="body" idx="1"/>
          </p:nvPr>
        </p:nvSpPr>
        <p:spPr>
          <a:ln>
            <a:solidFill>
              <a:schemeClr val="accent3"/>
            </a:solidFill>
          </a:ln>
        </p:spPr>
        <p:txBody>
          <a:bodyPr anchor="ctr"/>
          <a:lstStyle/>
          <a:p>
            <a:pPr algn="ctr"/>
            <a:r>
              <a:rPr lang="en-GB" u="sng" dirty="0"/>
              <a:t>Marx</a:t>
            </a:r>
          </a:p>
        </p:txBody>
      </p:sp>
      <p:sp>
        <p:nvSpPr>
          <p:cNvPr id="5" name="Content Placeholder 4">
            <a:extLst>
              <a:ext uri="{FF2B5EF4-FFF2-40B4-BE49-F238E27FC236}">
                <a16:creationId xmlns:a16="http://schemas.microsoft.com/office/drawing/2014/main" id="{1EAE811D-4CD6-4655-8726-B89A6D7EB452}"/>
              </a:ext>
            </a:extLst>
          </p:cNvPr>
          <p:cNvSpPr>
            <a:spLocks noGrp="1"/>
          </p:cNvSpPr>
          <p:nvPr>
            <p:ph sz="half" idx="2"/>
          </p:nvPr>
        </p:nvSpPr>
        <p:spPr/>
        <p:txBody>
          <a:bodyPr>
            <a:normAutofit/>
          </a:bodyPr>
          <a:lstStyle/>
          <a:p>
            <a:r>
              <a:rPr lang="en-GB" dirty="0"/>
              <a:t>Structuralist</a:t>
            </a:r>
          </a:p>
          <a:p>
            <a:endParaRPr lang="en-GB" dirty="0"/>
          </a:p>
          <a:p>
            <a:r>
              <a:rPr lang="en-GB" dirty="0"/>
              <a:t>Situated within the modes of production as controlled by the ruling class</a:t>
            </a:r>
          </a:p>
          <a:p>
            <a:endParaRPr lang="en-GB" dirty="0"/>
          </a:p>
          <a:p>
            <a:r>
              <a:rPr lang="en-GB" dirty="0"/>
              <a:t>Transmitted through a top-down system of dominance</a:t>
            </a:r>
          </a:p>
          <a:p>
            <a:endParaRPr lang="en-GB" dirty="0"/>
          </a:p>
          <a:p>
            <a:endParaRPr lang="en-GB" dirty="0"/>
          </a:p>
        </p:txBody>
      </p:sp>
      <p:sp>
        <p:nvSpPr>
          <p:cNvPr id="6" name="Text Placeholder 5">
            <a:extLst>
              <a:ext uri="{FF2B5EF4-FFF2-40B4-BE49-F238E27FC236}">
                <a16:creationId xmlns:a16="http://schemas.microsoft.com/office/drawing/2014/main" id="{9F6183E2-FC94-4CA7-9448-016D2401E7D6}"/>
              </a:ext>
            </a:extLst>
          </p:cNvPr>
          <p:cNvSpPr>
            <a:spLocks noGrp="1"/>
          </p:cNvSpPr>
          <p:nvPr>
            <p:ph type="body" sz="quarter" idx="3"/>
          </p:nvPr>
        </p:nvSpPr>
        <p:spPr>
          <a:ln>
            <a:solidFill>
              <a:schemeClr val="accent3"/>
            </a:solidFill>
          </a:ln>
        </p:spPr>
        <p:txBody>
          <a:bodyPr anchor="ctr"/>
          <a:lstStyle/>
          <a:p>
            <a:pPr algn="ctr"/>
            <a:r>
              <a:rPr lang="en-GB" u="sng" dirty="0"/>
              <a:t>Foucault</a:t>
            </a:r>
          </a:p>
        </p:txBody>
      </p:sp>
      <p:sp>
        <p:nvSpPr>
          <p:cNvPr id="7" name="Content Placeholder 6">
            <a:extLst>
              <a:ext uri="{FF2B5EF4-FFF2-40B4-BE49-F238E27FC236}">
                <a16:creationId xmlns:a16="http://schemas.microsoft.com/office/drawing/2014/main" id="{A6DDA0FB-EF55-4697-B32A-05E17096BE67}"/>
              </a:ext>
            </a:extLst>
          </p:cNvPr>
          <p:cNvSpPr>
            <a:spLocks noGrp="1"/>
          </p:cNvSpPr>
          <p:nvPr>
            <p:ph sz="quarter" idx="4"/>
          </p:nvPr>
        </p:nvSpPr>
        <p:spPr/>
        <p:txBody>
          <a:bodyPr>
            <a:normAutofit/>
          </a:bodyPr>
          <a:lstStyle/>
          <a:p>
            <a:r>
              <a:rPr lang="en-GB" dirty="0"/>
              <a:t>Postmodern</a:t>
            </a:r>
          </a:p>
          <a:p>
            <a:endParaRPr lang="en-GB" dirty="0"/>
          </a:p>
          <a:p>
            <a:r>
              <a:rPr lang="en-GB" dirty="0"/>
              <a:t>Not situated in abstract entities such as institutions or a ruling class </a:t>
            </a:r>
          </a:p>
          <a:p>
            <a:endParaRPr lang="en-GB" dirty="0"/>
          </a:p>
          <a:p>
            <a:r>
              <a:rPr lang="en-GB" dirty="0"/>
              <a:t>Relational and embodied</a:t>
            </a:r>
          </a:p>
        </p:txBody>
      </p:sp>
      <p:pic>
        <p:nvPicPr>
          <p:cNvPr id="9" name="Audio 8">
            <a:hlinkClick r:id="" action="ppaction://media"/>
            <a:extLst>
              <a:ext uri="{FF2B5EF4-FFF2-40B4-BE49-F238E27FC236}">
                <a16:creationId xmlns:a16="http://schemas.microsoft.com/office/drawing/2014/main" id="{059491DC-DA9C-4709-9183-F22F3A2C12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711541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0659"/>
    </mc:Choice>
    <mc:Fallback xmlns="">
      <p:transition spd="slow" advTm="90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CB838B-3ED0-43F5-9A11-2DB5CEE850D1}"/>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Key Principle: </a:t>
            </a:r>
            <a:r>
              <a:rPr lang="en-GB" b="1" dirty="0">
                <a:solidFill>
                  <a:srgbClr val="FFFFFF"/>
                </a:solidFill>
              </a:rPr>
              <a:t>Discourse</a:t>
            </a:r>
          </a:p>
        </p:txBody>
      </p:sp>
      <p:sp>
        <p:nvSpPr>
          <p:cNvPr id="3" name="Content Placeholder 2">
            <a:extLst>
              <a:ext uri="{FF2B5EF4-FFF2-40B4-BE49-F238E27FC236}">
                <a16:creationId xmlns:a16="http://schemas.microsoft.com/office/drawing/2014/main" id="{4E6F329C-4ECE-46C8-9E57-2D90EEB19C0C}"/>
              </a:ext>
            </a:extLst>
          </p:cNvPr>
          <p:cNvSpPr>
            <a:spLocks noGrp="1"/>
          </p:cNvSpPr>
          <p:nvPr>
            <p:ph idx="1"/>
          </p:nvPr>
        </p:nvSpPr>
        <p:spPr>
          <a:xfrm>
            <a:off x="838201" y="2022601"/>
            <a:ext cx="10515598" cy="4154361"/>
          </a:xfrm>
        </p:spPr>
        <p:txBody>
          <a:bodyPr>
            <a:normAutofit/>
          </a:bodyPr>
          <a:lstStyle/>
          <a:p>
            <a:pPr marL="0" indent="0">
              <a:buNone/>
            </a:pPr>
            <a:endParaRPr lang="en-GB" dirty="0">
              <a:solidFill>
                <a:srgbClr val="FFFFFF"/>
              </a:solidFill>
            </a:endParaRPr>
          </a:p>
          <a:p>
            <a:pPr marL="0" indent="0">
              <a:buNone/>
            </a:pPr>
            <a:endParaRPr lang="en-GB" dirty="0">
              <a:solidFill>
                <a:srgbClr val="FFFFFF"/>
              </a:solidFill>
            </a:endParaRPr>
          </a:p>
          <a:p>
            <a:r>
              <a:rPr lang="en-GB" dirty="0">
                <a:solidFill>
                  <a:srgbClr val="FFFFFF"/>
                </a:solidFill>
              </a:rPr>
              <a:t>Discourse as a way of ‘knowing’</a:t>
            </a:r>
          </a:p>
          <a:p>
            <a:endParaRPr lang="en-GB" dirty="0">
              <a:solidFill>
                <a:srgbClr val="FFFFFF"/>
              </a:solidFill>
            </a:endParaRPr>
          </a:p>
          <a:p>
            <a:r>
              <a:rPr lang="en-GB" dirty="0">
                <a:solidFill>
                  <a:srgbClr val="FFFFFF"/>
                </a:solidFill>
              </a:rPr>
              <a:t>Power – Knowledge relationship</a:t>
            </a:r>
          </a:p>
          <a:p>
            <a:endParaRPr lang="en-GB" dirty="0">
              <a:solidFill>
                <a:srgbClr val="FFFFFF"/>
              </a:solidFill>
            </a:endParaRPr>
          </a:p>
          <a:p>
            <a:endParaRPr lang="en-GB" dirty="0">
              <a:solidFill>
                <a:srgbClr val="FFFFFF"/>
              </a:solidFill>
            </a:endParaRPr>
          </a:p>
        </p:txBody>
      </p:sp>
      <p:pic>
        <p:nvPicPr>
          <p:cNvPr id="4" name="Audio 3">
            <a:hlinkClick r:id="" action="ppaction://media"/>
            <a:extLst>
              <a:ext uri="{FF2B5EF4-FFF2-40B4-BE49-F238E27FC236}">
                <a16:creationId xmlns:a16="http://schemas.microsoft.com/office/drawing/2014/main" id="{2A059134-40FC-4FBC-B320-552570A034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342428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8402"/>
    </mc:Choice>
    <mc:Fallback xmlns="">
      <p:transition spd="slow" advTm="68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CB838B-3ED0-43F5-9A11-2DB5CEE850D1}"/>
              </a:ext>
            </a:extLst>
          </p:cNvPr>
          <p:cNvSpPr>
            <a:spLocks noGrp="1"/>
          </p:cNvSpPr>
          <p:nvPr>
            <p:ph type="title"/>
          </p:nvPr>
        </p:nvSpPr>
        <p:spPr>
          <a:xfrm>
            <a:off x="833002" y="365125"/>
            <a:ext cx="10520702" cy="1325563"/>
          </a:xfrm>
        </p:spPr>
        <p:txBody>
          <a:bodyPr>
            <a:normAutofit/>
          </a:bodyPr>
          <a:lstStyle/>
          <a:p>
            <a:r>
              <a:rPr lang="en-GB" dirty="0"/>
              <a:t>Key Principle: </a:t>
            </a:r>
            <a:r>
              <a:rPr lang="en-GB" b="1" dirty="0"/>
              <a:t>The Body and Biopower</a:t>
            </a:r>
            <a:endParaRPr lang="en-GB" dirty="0">
              <a:solidFill>
                <a:srgbClr val="FFFFFF"/>
              </a:solidFill>
            </a:endParaRPr>
          </a:p>
        </p:txBody>
      </p:sp>
      <p:sp>
        <p:nvSpPr>
          <p:cNvPr id="3" name="Content Placeholder 2">
            <a:extLst>
              <a:ext uri="{FF2B5EF4-FFF2-40B4-BE49-F238E27FC236}">
                <a16:creationId xmlns:a16="http://schemas.microsoft.com/office/drawing/2014/main" id="{4E6F329C-4ECE-46C8-9E57-2D90EEB19C0C}"/>
              </a:ext>
            </a:extLst>
          </p:cNvPr>
          <p:cNvSpPr>
            <a:spLocks noGrp="1"/>
          </p:cNvSpPr>
          <p:nvPr>
            <p:ph idx="1"/>
          </p:nvPr>
        </p:nvSpPr>
        <p:spPr>
          <a:xfrm>
            <a:off x="838201" y="2022601"/>
            <a:ext cx="10515598" cy="4154361"/>
          </a:xfrm>
        </p:spPr>
        <p:txBody>
          <a:bodyPr>
            <a:normAutofit/>
          </a:bodyPr>
          <a:lstStyle/>
          <a:p>
            <a:r>
              <a:rPr lang="en-GB" dirty="0">
                <a:solidFill>
                  <a:srgbClr val="FFFFFF"/>
                </a:solidFill>
              </a:rPr>
              <a:t>Biopolitics – a political form of exercising power which </a:t>
            </a:r>
          </a:p>
          <a:p>
            <a:pPr marL="0" indent="0">
              <a:buNone/>
            </a:pPr>
            <a:r>
              <a:rPr lang="en-GB" dirty="0">
                <a:solidFill>
                  <a:srgbClr val="FFFFFF"/>
                </a:solidFill>
              </a:rPr>
              <a:t>                         “addresses the vital processes of human existence”</a:t>
            </a:r>
          </a:p>
          <a:p>
            <a:pPr marL="0" indent="0">
              <a:buNone/>
            </a:pPr>
            <a:endParaRPr lang="en-GB" dirty="0">
              <a:solidFill>
                <a:srgbClr val="FFFFFF"/>
              </a:solidFill>
            </a:endParaRPr>
          </a:p>
          <a:p>
            <a:r>
              <a:rPr lang="en-GB" dirty="0">
                <a:solidFill>
                  <a:srgbClr val="FFFFFF"/>
                </a:solidFill>
              </a:rPr>
              <a:t>Agents are compelled through power relations and truth discourses to choose behaviours to preserve their own health</a:t>
            </a:r>
          </a:p>
          <a:p>
            <a:endParaRPr lang="en-GB" dirty="0">
              <a:solidFill>
                <a:srgbClr val="FFFFFF"/>
              </a:solidFill>
            </a:endParaRPr>
          </a:p>
          <a:p>
            <a:r>
              <a:rPr lang="en-GB" dirty="0">
                <a:solidFill>
                  <a:srgbClr val="FFFFFF"/>
                </a:solidFill>
              </a:rPr>
              <a:t>Disciplinary power – self-surveillance / self-discipline </a:t>
            </a:r>
          </a:p>
          <a:p>
            <a:pPr marL="0" indent="0">
              <a:buNone/>
            </a:pPr>
            <a:r>
              <a:rPr lang="en-GB" dirty="0">
                <a:solidFill>
                  <a:srgbClr val="FFFFFF"/>
                </a:solidFill>
              </a:rPr>
              <a:t>                          </a:t>
            </a:r>
          </a:p>
        </p:txBody>
      </p:sp>
      <p:pic>
        <p:nvPicPr>
          <p:cNvPr id="4" name="Audio 3">
            <a:hlinkClick r:id="" action="ppaction://media"/>
            <a:extLst>
              <a:ext uri="{FF2B5EF4-FFF2-40B4-BE49-F238E27FC236}">
                <a16:creationId xmlns:a16="http://schemas.microsoft.com/office/drawing/2014/main" id="{74750118-9266-4131-B30C-321FCF3605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42021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2713"/>
    </mc:Choice>
    <mc:Fallback xmlns="">
      <p:transition spd="slow" advTm="142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CB838B-3ED0-43F5-9A11-2DB5CEE850D1}"/>
              </a:ext>
            </a:extLst>
          </p:cNvPr>
          <p:cNvSpPr>
            <a:spLocks noGrp="1"/>
          </p:cNvSpPr>
          <p:nvPr>
            <p:ph type="title"/>
          </p:nvPr>
        </p:nvSpPr>
        <p:spPr>
          <a:xfrm>
            <a:off x="833002" y="365125"/>
            <a:ext cx="10520702" cy="1325563"/>
          </a:xfrm>
        </p:spPr>
        <p:txBody>
          <a:bodyPr>
            <a:normAutofit/>
          </a:bodyPr>
          <a:lstStyle/>
          <a:p>
            <a:r>
              <a:rPr lang="en-GB" dirty="0"/>
              <a:t>Usefulness in Anthropology</a:t>
            </a:r>
            <a:endParaRPr lang="en-GB" b="1" dirty="0">
              <a:solidFill>
                <a:srgbClr val="FFFFFF"/>
              </a:solidFill>
            </a:endParaRPr>
          </a:p>
        </p:txBody>
      </p:sp>
      <p:sp>
        <p:nvSpPr>
          <p:cNvPr id="3" name="Content Placeholder 2">
            <a:extLst>
              <a:ext uri="{FF2B5EF4-FFF2-40B4-BE49-F238E27FC236}">
                <a16:creationId xmlns:a16="http://schemas.microsoft.com/office/drawing/2014/main" id="{4E6F329C-4ECE-46C8-9E57-2D90EEB19C0C}"/>
              </a:ext>
            </a:extLst>
          </p:cNvPr>
          <p:cNvSpPr>
            <a:spLocks noGrp="1"/>
          </p:cNvSpPr>
          <p:nvPr>
            <p:ph idx="1"/>
          </p:nvPr>
        </p:nvSpPr>
        <p:spPr>
          <a:xfrm>
            <a:off x="838201" y="2022601"/>
            <a:ext cx="10515598" cy="4154361"/>
          </a:xfrm>
        </p:spPr>
        <p:txBody>
          <a:bodyPr>
            <a:normAutofit/>
          </a:bodyPr>
          <a:lstStyle/>
          <a:p>
            <a:r>
              <a:rPr lang="en-GB" dirty="0">
                <a:solidFill>
                  <a:srgbClr val="FFFFFF"/>
                </a:solidFill>
              </a:rPr>
              <a:t>Compelling alternative to Marxist Structuralism</a:t>
            </a:r>
          </a:p>
          <a:p>
            <a:endParaRPr lang="en-GB" dirty="0">
              <a:solidFill>
                <a:srgbClr val="FFFFFF"/>
              </a:solidFill>
            </a:endParaRPr>
          </a:p>
          <a:p>
            <a:r>
              <a:rPr lang="en-GB" dirty="0">
                <a:solidFill>
                  <a:srgbClr val="FFFFFF"/>
                </a:solidFill>
              </a:rPr>
              <a:t>Shift in paradigm of analysis</a:t>
            </a:r>
          </a:p>
          <a:p>
            <a:endParaRPr lang="en-GB" dirty="0">
              <a:solidFill>
                <a:srgbClr val="FFFFFF"/>
              </a:solidFill>
            </a:endParaRPr>
          </a:p>
          <a:p>
            <a:r>
              <a:rPr lang="en-GB" dirty="0">
                <a:solidFill>
                  <a:srgbClr val="FFFFFF"/>
                </a:solidFill>
              </a:rPr>
              <a:t>Interdisciplinary applicability</a:t>
            </a:r>
          </a:p>
        </p:txBody>
      </p:sp>
      <p:pic>
        <p:nvPicPr>
          <p:cNvPr id="4" name="Audio 3">
            <a:hlinkClick r:id="" action="ppaction://media"/>
            <a:extLst>
              <a:ext uri="{FF2B5EF4-FFF2-40B4-BE49-F238E27FC236}">
                <a16:creationId xmlns:a16="http://schemas.microsoft.com/office/drawing/2014/main" id="{3C693FB0-E0FD-44EC-AEC4-30D56BC91E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6053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609"/>
    </mc:Choice>
    <mc:Fallback xmlns="">
      <p:transition spd="slow" advTm="73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CB838B-3ED0-43F5-9A11-2DB5CEE850D1}"/>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4E6F329C-4ECE-46C8-9E57-2D90EEB19C0C}"/>
              </a:ext>
            </a:extLst>
          </p:cNvPr>
          <p:cNvSpPr>
            <a:spLocks noGrp="1"/>
          </p:cNvSpPr>
          <p:nvPr>
            <p:ph idx="1"/>
          </p:nvPr>
        </p:nvSpPr>
        <p:spPr>
          <a:xfrm>
            <a:off x="838201" y="2022601"/>
            <a:ext cx="10515598" cy="4154361"/>
          </a:xfrm>
        </p:spPr>
        <p:txBody>
          <a:bodyPr>
            <a:normAutofit/>
          </a:bodyPr>
          <a:lstStyle/>
          <a:p>
            <a:r>
              <a:rPr lang="en-GB" dirty="0"/>
              <a:t>Barrett, M. (1991) </a:t>
            </a:r>
            <a:r>
              <a:rPr lang="en-GB" i="1" dirty="0"/>
              <a:t>The Politics of Truth: From Marx to Foucault</a:t>
            </a:r>
            <a:r>
              <a:rPr lang="en-GB" dirty="0"/>
              <a:t>, Polity Press: Cambridge</a:t>
            </a:r>
          </a:p>
          <a:p>
            <a:endParaRPr lang="en-GB" dirty="0"/>
          </a:p>
          <a:p>
            <a:r>
              <a:rPr lang="en-GB" dirty="0"/>
              <a:t>Foucault, M. (1991) in </a:t>
            </a:r>
            <a:r>
              <a:rPr lang="en-GB" dirty="0" err="1"/>
              <a:t>Rabinow</a:t>
            </a:r>
            <a:r>
              <a:rPr lang="en-GB" dirty="0"/>
              <a:t>, P. (Ed.) </a:t>
            </a:r>
            <a:r>
              <a:rPr lang="en-GB" i="1" dirty="0"/>
              <a:t>The Foucault Reader</a:t>
            </a:r>
            <a:r>
              <a:rPr lang="en-GB" dirty="0"/>
              <a:t>, Penguin: Devon</a:t>
            </a:r>
          </a:p>
          <a:p>
            <a:pPr marL="0" indent="0">
              <a:buNone/>
            </a:pPr>
            <a:endParaRPr lang="en-GB" dirty="0"/>
          </a:p>
          <a:p>
            <a:r>
              <a:rPr lang="en-GB" dirty="0"/>
              <a:t>Rose, N. (2001) The Politics of Life Itself in Theory, Culture and Society, Vol. 18, No 6, pp1-30</a:t>
            </a:r>
          </a:p>
          <a:p>
            <a:endParaRPr lang="en-GB" sz="2000" dirty="0">
              <a:solidFill>
                <a:srgbClr val="FFFFFF"/>
              </a:solidFill>
            </a:endParaRPr>
          </a:p>
        </p:txBody>
      </p:sp>
      <p:pic>
        <p:nvPicPr>
          <p:cNvPr id="4" name="Audio 3">
            <a:hlinkClick r:id="" action="ppaction://media"/>
            <a:extLst>
              <a:ext uri="{FF2B5EF4-FFF2-40B4-BE49-F238E27FC236}">
                <a16:creationId xmlns:a16="http://schemas.microsoft.com/office/drawing/2014/main" id="{197637F4-EE8C-417A-ADC8-5C67AF7F9A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102220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057"/>
    </mc:Choice>
    <mc:Fallback xmlns="">
      <p:transition spd="slow" advTm="13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336</TotalTime>
  <Words>968</Words>
  <Application>Microsoft Office PowerPoint</Application>
  <PresentationFormat>Widescreen</PresentationFormat>
  <Paragraphs>121</Paragraphs>
  <Slides>7</Slides>
  <Notes>7</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FOUCAULT    Key principles and their usefulness in understanding anthropological data.  </vt:lpstr>
      <vt:lpstr>Michel Foucault</vt:lpstr>
      <vt:lpstr>Key Principle: Power</vt:lpstr>
      <vt:lpstr>Key Principle: Discourse</vt:lpstr>
      <vt:lpstr>Key Principle: The Body and Biopower</vt:lpstr>
      <vt:lpstr>Usefulness in Anthropology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AHAN7036</dc:title>
  <dc:creator>Jen Gibbard</dc:creator>
  <cp:lastModifiedBy>Jen Gibbard</cp:lastModifiedBy>
  <cp:revision>49</cp:revision>
  <dcterms:created xsi:type="dcterms:W3CDTF">2018-05-16T18:13:08Z</dcterms:created>
  <dcterms:modified xsi:type="dcterms:W3CDTF">2018-05-24T22:33:52Z</dcterms:modified>
</cp:coreProperties>
</file>