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8" r:id="rId3"/>
    <p:sldId id="262" r:id="rId4"/>
    <p:sldId id="289" r:id="rId5"/>
    <p:sldId id="264" r:id="rId6"/>
    <p:sldId id="290" r:id="rId7"/>
    <p:sldId id="263" r:id="rId8"/>
    <p:sldId id="265" r:id="rId9"/>
    <p:sldId id="266" r:id="rId10"/>
    <p:sldId id="267" r:id="rId11"/>
    <p:sldId id="292" r:id="rId12"/>
    <p:sldId id="258" r:id="rId13"/>
    <p:sldId id="259" r:id="rId14"/>
    <p:sldId id="291" r:id="rId15"/>
    <p:sldId id="260" r:id="rId16"/>
    <p:sldId id="271" r:id="rId17"/>
    <p:sldId id="274" r:id="rId18"/>
    <p:sldId id="277" r:id="rId19"/>
    <p:sldId id="275" r:id="rId20"/>
    <p:sldId id="279" r:id="rId21"/>
    <p:sldId id="286" r:id="rId22"/>
    <p:sldId id="287" r:id="rId23"/>
    <p:sldId id="283" r:id="rId24"/>
    <p:sldId id="284" r:id="rId25"/>
    <p:sldId id="281" r:id="rId26"/>
    <p:sldId id="285" r:id="rId27"/>
    <p:sldId id="280" r:id="rId28"/>
    <p:sldId id="282" r:id="rId29"/>
    <p:sldId id="293" r:id="rId30"/>
    <p:sldId id="294" r:id="rId31"/>
    <p:sldId id="297" r:id="rId32"/>
    <p:sldId id="295" r:id="rId33"/>
    <p:sldId id="296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110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950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131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203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10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514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162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8723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0467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2582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017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3C3F8-236F-481C-8F3D-3DD469D04AC5}" type="datetimeFigureOut">
              <a:rPr lang="en-GB" smtClean="0"/>
              <a:t>17/03/2015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E27E7-949D-4AFB-8AB5-7A4FF69E52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896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080119"/>
          </a:xfrm>
        </p:spPr>
        <p:txBody>
          <a:bodyPr/>
          <a:lstStyle/>
          <a:p>
            <a:r>
              <a:rPr lang="en-GB" dirty="0" smtClean="0"/>
              <a:t>Leisure Attraction Management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1772816"/>
            <a:ext cx="6400800" cy="1296144"/>
          </a:xfrm>
        </p:spPr>
        <p:txBody>
          <a:bodyPr/>
          <a:lstStyle/>
          <a:p>
            <a:r>
              <a:rPr lang="en-GB" dirty="0" smtClean="0"/>
              <a:t>Case study Lecture</a:t>
            </a:r>
          </a:p>
          <a:p>
            <a:r>
              <a:rPr lang="en-GB" dirty="0" err="1" smtClean="0"/>
              <a:t>Saundersfoot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996952"/>
            <a:ext cx="7416823" cy="373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92147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Saundersfoot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28800"/>
            <a:ext cx="7632848" cy="4896544"/>
          </a:xfrm>
        </p:spPr>
      </p:pic>
    </p:spTree>
    <p:extLst>
      <p:ext uri="{BB962C8B-B14F-4D97-AF65-F5344CB8AC3E}">
        <p14:creationId xmlns:p14="http://schemas.microsoft.com/office/powerpoint/2010/main" val="213853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History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u="none" strike="noStrike" baseline="0" dirty="0" smtClean="0">
                <a:latin typeface="Arial"/>
              </a:rPr>
              <a:t>The name is thought to have derived from a combination of ‘Saunders’ –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the name of a locally important family and ‘foot’ a topographical feature</a:t>
            </a:r>
          </a:p>
          <a:p>
            <a:r>
              <a:rPr lang="en-GB" dirty="0" smtClean="0">
                <a:latin typeface="Arial"/>
              </a:rPr>
              <a:t>13</a:t>
            </a:r>
            <a:r>
              <a:rPr lang="en-GB" baseline="30000" dirty="0" smtClean="0">
                <a:latin typeface="Arial"/>
              </a:rPr>
              <a:t>th</a:t>
            </a:r>
            <a:r>
              <a:rPr lang="en-GB" dirty="0" smtClean="0">
                <a:latin typeface="Arial"/>
              </a:rPr>
              <a:t> century St </a:t>
            </a:r>
            <a:r>
              <a:rPr lang="en-GB" dirty="0" err="1" smtClean="0">
                <a:latin typeface="Arial"/>
              </a:rPr>
              <a:t>Issells</a:t>
            </a:r>
            <a:r>
              <a:rPr lang="en-GB" dirty="0" smtClean="0">
                <a:latin typeface="Arial"/>
              </a:rPr>
              <a:t> Church</a:t>
            </a:r>
          </a:p>
          <a:p>
            <a:r>
              <a:rPr lang="en-GB" dirty="0" smtClean="0">
                <a:latin typeface="Arial"/>
              </a:rPr>
              <a:t>1324 1</a:t>
            </a:r>
            <a:r>
              <a:rPr lang="en-GB" baseline="30000" dirty="0" smtClean="0">
                <a:latin typeface="Arial"/>
              </a:rPr>
              <a:t>st</a:t>
            </a:r>
            <a:r>
              <a:rPr lang="en-GB" dirty="0" smtClean="0">
                <a:latin typeface="Arial"/>
              </a:rPr>
              <a:t> record of coal mining</a:t>
            </a:r>
          </a:p>
          <a:p>
            <a:r>
              <a:rPr lang="en-GB" dirty="0" smtClean="0">
                <a:latin typeface="Arial"/>
              </a:rPr>
              <a:t>18</a:t>
            </a:r>
            <a:r>
              <a:rPr lang="en-GB" baseline="30000" dirty="0" smtClean="0">
                <a:latin typeface="Arial"/>
              </a:rPr>
              <a:t>th</a:t>
            </a:r>
            <a:r>
              <a:rPr lang="en-GB" dirty="0" smtClean="0">
                <a:latin typeface="Arial"/>
              </a:rPr>
              <a:t> century Industrial Revolution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034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Saundersfoot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628800"/>
            <a:ext cx="7704856" cy="4320480"/>
          </a:xfrm>
        </p:spPr>
      </p:pic>
    </p:spTree>
    <p:extLst>
      <p:ext uri="{BB962C8B-B14F-4D97-AF65-F5344CB8AC3E}">
        <p14:creationId xmlns:p14="http://schemas.microsoft.com/office/powerpoint/2010/main" val="44794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Village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By 1840 30 homes – Industrial links created growth</a:t>
            </a:r>
          </a:p>
          <a:p>
            <a:r>
              <a:rPr lang="en-GB" dirty="0" smtClean="0"/>
              <a:t>Village life – Shops and community</a:t>
            </a:r>
          </a:p>
          <a:p>
            <a:r>
              <a:rPr lang="en-GB" dirty="0" smtClean="0"/>
              <a:t>Schools, churches, Regency Hall and King George 5</a:t>
            </a:r>
            <a:r>
              <a:rPr lang="en-GB" baseline="30000" dirty="0" smtClean="0"/>
              <a:t>th</a:t>
            </a:r>
            <a:r>
              <a:rPr lang="en-GB" dirty="0" smtClean="0"/>
              <a:t> Memorial Fields</a:t>
            </a:r>
          </a:p>
          <a:p>
            <a:r>
              <a:rPr lang="en-GB" dirty="0" smtClean="0"/>
              <a:t>Sailing and </a:t>
            </a:r>
            <a:r>
              <a:rPr lang="en-GB" dirty="0" err="1" smtClean="0"/>
              <a:t>watersports</a:t>
            </a:r>
            <a:r>
              <a:rPr lang="en-GB" dirty="0" smtClean="0"/>
              <a:t> –Harbour and beaches</a:t>
            </a:r>
          </a:p>
          <a:p>
            <a:r>
              <a:rPr lang="en-GB" dirty="0" smtClean="0"/>
              <a:t>Regattas and Harbour Sports</a:t>
            </a:r>
          </a:p>
          <a:p>
            <a:r>
              <a:rPr lang="en-GB" dirty="0" smtClean="0"/>
              <a:t>Great Western Railway</a:t>
            </a:r>
          </a:p>
          <a:p>
            <a:r>
              <a:rPr lang="en-GB" dirty="0" smtClean="0"/>
              <a:t>Growth of small scale tourism - Hotels</a:t>
            </a:r>
          </a:p>
          <a:p>
            <a:r>
              <a:rPr lang="en-GB" dirty="0" smtClean="0"/>
              <a:t>Neighbouring Tenby was a Victorian Tourist Resort and Spa</a:t>
            </a:r>
          </a:p>
        </p:txBody>
      </p:sp>
    </p:spTree>
    <p:extLst>
      <p:ext uri="{BB962C8B-B14F-4D97-AF65-F5344CB8AC3E}">
        <p14:creationId xmlns:p14="http://schemas.microsoft.com/office/powerpoint/2010/main" val="13359512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Saundersfoot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340768"/>
            <a:ext cx="6807200" cy="4521200"/>
          </a:xfrm>
        </p:spPr>
      </p:pic>
    </p:spTree>
    <p:extLst>
      <p:ext uri="{BB962C8B-B14F-4D97-AF65-F5344CB8AC3E}">
        <p14:creationId xmlns:p14="http://schemas.microsoft.com/office/powerpoint/2010/main" val="871985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Industrial Heritage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b="0" i="0" u="none" strike="noStrike" baseline="0" dirty="0" smtClean="0">
                <a:latin typeface="Arial"/>
              </a:rPr>
              <a:t>Small scale ship building</a:t>
            </a:r>
          </a:p>
          <a:p>
            <a:r>
              <a:rPr lang="en-GB" b="0" i="0" u="none" strike="noStrike" baseline="0" dirty="0" smtClean="0">
                <a:latin typeface="Arial"/>
              </a:rPr>
              <a:t>1829 the </a:t>
            </a:r>
            <a:r>
              <a:rPr lang="en-GB" b="0" i="0" u="none" strike="noStrike" baseline="0" dirty="0" err="1" smtClean="0">
                <a:latin typeface="Arial"/>
              </a:rPr>
              <a:t>Saundersfoot</a:t>
            </a:r>
            <a:r>
              <a:rPr lang="en-GB" b="0" i="0" u="none" strike="noStrike" baseline="0" dirty="0" smtClean="0">
                <a:latin typeface="Arial"/>
              </a:rPr>
              <a:t> Railway and Harbour</a:t>
            </a:r>
          </a:p>
          <a:p>
            <a:r>
              <a:rPr lang="en-GB" b="0" i="0" u="none" strike="noStrike" baseline="0" dirty="0" smtClean="0">
                <a:latin typeface="Arial"/>
              </a:rPr>
              <a:t>Company was authorised by Parliament </a:t>
            </a:r>
          </a:p>
          <a:p>
            <a:r>
              <a:rPr lang="en-GB" dirty="0" smtClean="0">
                <a:latin typeface="Arial"/>
              </a:rPr>
              <a:t>Anthracite Coal – Queen Victoria and the Royal Yacht</a:t>
            </a:r>
            <a:endParaRPr lang="en-GB" b="0" i="0" u="none" strike="noStrike" baseline="0" dirty="0" smtClean="0">
              <a:latin typeface="Arial"/>
            </a:endParaRPr>
          </a:p>
          <a:p>
            <a:r>
              <a:rPr lang="en-GB" dirty="0">
                <a:latin typeface="Arial"/>
              </a:rPr>
              <a:t>T</a:t>
            </a:r>
            <a:r>
              <a:rPr lang="en-GB" b="0" i="0" u="none" strike="noStrike" baseline="0" dirty="0" smtClean="0">
                <a:latin typeface="Arial"/>
              </a:rPr>
              <a:t>ram road was built to connect a number of local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collieries. </a:t>
            </a:r>
          </a:p>
          <a:p>
            <a:r>
              <a:rPr lang="en-GB" dirty="0" smtClean="0">
                <a:latin typeface="Arial"/>
              </a:rPr>
              <a:t>Incline</a:t>
            </a:r>
            <a:endParaRPr lang="en-GB" b="0" i="0" u="none" strike="noStrike" baseline="0" dirty="0" smtClean="0">
              <a:latin typeface="Arial"/>
            </a:endParaRPr>
          </a:p>
          <a:p>
            <a:r>
              <a:rPr lang="en-GB" b="0" i="0" u="none" strike="noStrike" baseline="0" dirty="0" smtClean="0">
                <a:latin typeface="Arial"/>
              </a:rPr>
              <a:t>By 1837 five jetties were in full use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loading coal and iron ore.</a:t>
            </a:r>
          </a:p>
          <a:p>
            <a:r>
              <a:rPr lang="en-GB" dirty="0" smtClean="0">
                <a:latin typeface="Arial"/>
              </a:rPr>
              <a:t>Harbour</a:t>
            </a:r>
          </a:p>
          <a:p>
            <a:r>
              <a:rPr lang="en-GB" dirty="0" smtClean="0">
                <a:latin typeface="Arial"/>
              </a:rPr>
              <a:t>Coastal Tunnels</a:t>
            </a:r>
          </a:p>
          <a:p>
            <a:r>
              <a:rPr lang="en-GB" dirty="0" smtClean="0">
                <a:latin typeface="Arial"/>
              </a:rPr>
              <a:t>Rosalind link from </a:t>
            </a:r>
            <a:r>
              <a:rPr lang="en-GB" dirty="0" err="1" smtClean="0">
                <a:latin typeface="Arial"/>
              </a:rPr>
              <a:t>Saundersfoot</a:t>
            </a:r>
            <a:r>
              <a:rPr lang="en-GB" dirty="0" smtClean="0">
                <a:latin typeface="Arial"/>
              </a:rPr>
              <a:t> to Wiseman’s Bridge</a:t>
            </a:r>
            <a:endParaRPr lang="en-GB" b="0" i="0" u="none" strike="noStrike" baseline="0" dirty="0" smtClean="0">
              <a:latin typeface="Arial"/>
            </a:endParaRPr>
          </a:p>
          <a:p>
            <a:r>
              <a:rPr lang="en-GB" b="0" i="0" u="none" strike="noStrike" baseline="0" dirty="0" smtClean="0">
                <a:latin typeface="Arial"/>
              </a:rPr>
              <a:t>The </a:t>
            </a:r>
            <a:r>
              <a:rPr lang="en-GB" b="0" i="0" u="none" strike="noStrike" baseline="0" dirty="0" err="1" smtClean="0">
                <a:latin typeface="Arial"/>
              </a:rPr>
              <a:t>Stepaside</a:t>
            </a:r>
            <a:r>
              <a:rPr lang="en-GB" b="0" i="0" u="none" strike="noStrike" baseline="0" dirty="0" smtClean="0">
                <a:latin typeface="Arial"/>
              </a:rPr>
              <a:t> Ironworks provided further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employment for local men as did a fire brick works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at Wisemans Bridge.</a:t>
            </a:r>
          </a:p>
          <a:p>
            <a:endParaRPr lang="en-GB" b="0" i="0" u="none" strike="noStrike" baseline="0" dirty="0" smtClean="0"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955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Hean</a:t>
            </a:r>
            <a:r>
              <a:rPr lang="en-GB" dirty="0" smtClean="0"/>
              <a:t> Castle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Historical fortified site</a:t>
            </a:r>
          </a:p>
          <a:p>
            <a:r>
              <a:rPr lang="en-GB" dirty="0" smtClean="0"/>
              <a:t>1896 reconstructed by Charles </a:t>
            </a:r>
            <a:r>
              <a:rPr lang="en-GB" dirty="0" err="1" smtClean="0"/>
              <a:t>Vickerman</a:t>
            </a:r>
            <a:endParaRPr lang="en-GB" dirty="0" smtClean="0"/>
          </a:p>
          <a:p>
            <a:r>
              <a:rPr lang="en-GB" dirty="0" smtClean="0"/>
              <a:t>Industrial links</a:t>
            </a:r>
          </a:p>
          <a:p>
            <a:r>
              <a:rPr lang="en-GB" dirty="0" smtClean="0"/>
              <a:t>Lewis Merthyr Family</a:t>
            </a:r>
          </a:p>
          <a:p>
            <a:r>
              <a:rPr lang="en-GB" dirty="0" smtClean="0"/>
              <a:t>Estate</a:t>
            </a:r>
          </a:p>
          <a:p>
            <a:r>
              <a:rPr lang="en-GB" dirty="0" err="1" smtClean="0"/>
              <a:t>Coppitt</a:t>
            </a:r>
            <a:r>
              <a:rPr lang="en-GB" dirty="0" smtClean="0"/>
              <a:t> Hall – Coal Pit Haul</a:t>
            </a:r>
          </a:p>
          <a:p>
            <a:r>
              <a:rPr lang="en-GB" dirty="0" smtClean="0"/>
              <a:t>National Park and Coastal Path links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672218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Impact of War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Evacuees</a:t>
            </a:r>
          </a:p>
          <a:p>
            <a:r>
              <a:rPr lang="en-GB" dirty="0" smtClean="0"/>
              <a:t>Tourism limited</a:t>
            </a:r>
          </a:p>
          <a:p>
            <a:r>
              <a:rPr lang="en-GB" dirty="0" smtClean="0"/>
              <a:t>Royal Marines – St Brides Hotel</a:t>
            </a:r>
          </a:p>
          <a:p>
            <a:r>
              <a:rPr lang="en-GB" dirty="0" smtClean="0"/>
              <a:t>Operation </a:t>
            </a:r>
            <a:r>
              <a:rPr lang="en-GB" dirty="0" err="1" smtClean="0"/>
              <a:t>Jantzen</a:t>
            </a:r>
            <a:endParaRPr lang="en-GB" dirty="0" smtClean="0"/>
          </a:p>
          <a:p>
            <a:r>
              <a:rPr lang="en-GB" dirty="0" smtClean="0"/>
              <a:t>Practice for D day landings</a:t>
            </a:r>
          </a:p>
          <a:p>
            <a:r>
              <a:rPr lang="en-GB" dirty="0" smtClean="0"/>
              <a:t>Use of barbed wire fences</a:t>
            </a:r>
          </a:p>
          <a:p>
            <a:r>
              <a:rPr lang="en-GB" dirty="0" smtClean="0"/>
              <a:t>Security</a:t>
            </a:r>
          </a:p>
          <a:p>
            <a:r>
              <a:rPr lang="en-GB" dirty="0" smtClean="0"/>
              <a:t>Winston Churchill and President Eisenhower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175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 War Tourism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Village development and growth</a:t>
            </a:r>
          </a:p>
          <a:p>
            <a:r>
              <a:rPr lang="en-GB" b="1" dirty="0" smtClean="0"/>
              <a:t>Servicemen returned with families</a:t>
            </a:r>
          </a:p>
          <a:p>
            <a:r>
              <a:rPr lang="en-GB" b="1" dirty="0" smtClean="0"/>
              <a:t>Growth of seaside tourism</a:t>
            </a:r>
          </a:p>
          <a:p>
            <a:r>
              <a:rPr lang="en-GB" b="1" dirty="0" smtClean="0"/>
              <a:t>Since 1950’s caravan site development</a:t>
            </a:r>
          </a:p>
          <a:p>
            <a:r>
              <a:rPr lang="en-GB" i="0" u="none" strike="noStrike" baseline="0" dirty="0" smtClean="0">
                <a:latin typeface="Arial"/>
              </a:rPr>
              <a:t>self catering properties</a:t>
            </a:r>
          </a:p>
          <a:p>
            <a:r>
              <a:rPr lang="en-GB" i="0" u="none" strike="noStrike" baseline="0" dirty="0" smtClean="0">
                <a:latin typeface="Arial"/>
              </a:rPr>
              <a:t>Pubs, cafes, restaurants and other tourism-related businesses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48950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Saundersfoot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772816"/>
            <a:ext cx="6912768" cy="4402956"/>
          </a:xfrm>
        </p:spPr>
      </p:pic>
    </p:spTree>
    <p:extLst>
      <p:ext uri="{BB962C8B-B14F-4D97-AF65-F5344CB8AC3E}">
        <p14:creationId xmlns:p14="http://schemas.microsoft.com/office/powerpoint/2010/main" val="230377327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 smtClean="0"/>
              <a:t>1992 Action Plan</a:t>
            </a:r>
          </a:p>
          <a:p>
            <a:r>
              <a:rPr lang="en-GB" dirty="0" err="1" smtClean="0"/>
              <a:t>Saundersfoot</a:t>
            </a:r>
            <a:r>
              <a:rPr lang="en-GB" dirty="0" smtClean="0"/>
              <a:t> 2000 </a:t>
            </a:r>
            <a:r>
              <a:rPr lang="en-GB" b="0" i="0" u="none" strike="noStrike" baseline="0" dirty="0" smtClean="0">
                <a:latin typeface="Arial"/>
              </a:rPr>
              <a:t>Completed projects include: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Village History Leaflet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Interpretation Panels and plaques marking historic sites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Enhancement, including lighting and planting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Traffic calming and road signing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Playground improvements near the Regency Hall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Harbour Study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019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2000 Action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u="none" strike="noStrike" baseline="0" dirty="0" smtClean="0">
                <a:latin typeface="Arial"/>
              </a:rPr>
              <a:t>Future search weekend – 50</a:t>
            </a:r>
            <a:r>
              <a:rPr lang="en-GB" b="0" i="0" u="none" strike="noStrike" dirty="0" smtClean="0">
                <a:latin typeface="Arial"/>
              </a:rPr>
              <a:t> stakeholders</a:t>
            </a:r>
          </a:p>
          <a:p>
            <a:r>
              <a:rPr lang="en-GB" b="0" i="0" u="none" strike="noStrike" baseline="0" dirty="0" smtClean="0">
                <a:latin typeface="Arial"/>
              </a:rPr>
              <a:t>The Sensory Garden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A Feasibility Study of the old Coal Office (Barbecue Building)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Village centre enhancement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Highways improvements</a:t>
            </a:r>
          </a:p>
          <a:p>
            <a:r>
              <a:rPr lang="en-GB" b="0" i="0" u="none" strike="noStrike" baseline="0" dirty="0" smtClean="0">
                <a:latin typeface="SymbolMT"/>
              </a:rPr>
              <a:t>• </a:t>
            </a:r>
            <a:r>
              <a:rPr lang="en-GB" b="0" i="0" u="none" strike="noStrike" baseline="0" dirty="0" smtClean="0">
                <a:latin typeface="Arial"/>
              </a:rPr>
              <a:t>Regency Hall Study.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128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Saundersfoot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8400" y="1602581"/>
            <a:ext cx="6807200" cy="4521200"/>
          </a:xfrm>
        </p:spPr>
      </p:pic>
    </p:spTree>
    <p:extLst>
      <p:ext uri="{BB962C8B-B14F-4D97-AF65-F5344CB8AC3E}">
        <p14:creationId xmlns:p14="http://schemas.microsoft.com/office/powerpoint/2010/main" val="405860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2007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Community </a:t>
            </a:r>
            <a:r>
              <a:rPr lang="en-GB" dirty="0" smtClean="0"/>
              <a:t>vision exercises</a:t>
            </a:r>
          </a:p>
          <a:p>
            <a:r>
              <a:rPr lang="en-GB" dirty="0" smtClean="0"/>
              <a:t>PLANED, National Parks, Tourism Association and Local Authority</a:t>
            </a:r>
          </a:p>
          <a:p>
            <a:r>
              <a:rPr lang="en-GB" b="0" i="0" u="none" strike="noStrike" baseline="0" dirty="0" smtClean="0">
                <a:latin typeface="Arial"/>
              </a:rPr>
              <a:t>Something Special – special qualities of the </a:t>
            </a:r>
            <a:r>
              <a:rPr lang="en-GB" b="0" i="0" u="none" strike="noStrike" baseline="0" dirty="0" err="1" smtClean="0">
                <a:latin typeface="Arial"/>
              </a:rPr>
              <a:t>Saundersfoot</a:t>
            </a:r>
            <a:r>
              <a:rPr lang="en-GB" b="0" i="0" u="none" strike="noStrike" baseline="0" dirty="0" smtClean="0">
                <a:latin typeface="Arial"/>
              </a:rPr>
              <a:t> community.</a:t>
            </a:r>
          </a:p>
          <a:p>
            <a:r>
              <a:rPr lang="en-GB" b="0" i="0" u="none" strike="noStrike" baseline="0" dirty="0" smtClean="0">
                <a:latin typeface="Arial"/>
              </a:rPr>
              <a:t>A </a:t>
            </a:r>
            <a:r>
              <a:rPr lang="en-GB" b="0" i="0" u="none" strike="noStrike" baseline="0" dirty="0" smtClean="0">
                <a:latin typeface="Arial"/>
              </a:rPr>
              <a:t>Community Audit – listing the main features and </a:t>
            </a:r>
            <a:r>
              <a:rPr lang="en-GB" b="0" i="0" u="none" strike="noStrike" baseline="0" dirty="0" smtClean="0">
                <a:latin typeface="Arial"/>
              </a:rPr>
              <a:t>facilities</a:t>
            </a:r>
          </a:p>
          <a:p>
            <a:r>
              <a:rPr lang="en-GB" b="0" i="0" u="none" strike="noStrike" baseline="0" dirty="0" smtClean="0">
                <a:latin typeface="SymbolMT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The Community in the Bigger Picture – considering global and local issues</a:t>
            </a:r>
          </a:p>
          <a:p>
            <a:r>
              <a:rPr lang="en-GB" dirty="0" smtClean="0">
                <a:latin typeface="SymbolMT"/>
              </a:rPr>
              <a:t>SWOT</a:t>
            </a:r>
            <a:endParaRPr lang="en-GB" b="0" i="0" u="none" strike="noStrike" baseline="0" dirty="0" smtClean="0">
              <a:latin typeface="Arial"/>
            </a:endParaRPr>
          </a:p>
          <a:p>
            <a:r>
              <a:rPr lang="en-GB" b="0" i="0" u="none" strike="noStrike" baseline="0" dirty="0" smtClean="0">
                <a:latin typeface="Arial"/>
              </a:rPr>
              <a:t>The </a:t>
            </a:r>
            <a:r>
              <a:rPr lang="en-GB" b="0" i="0" u="none" strike="noStrike" baseline="0" dirty="0" smtClean="0">
                <a:latin typeface="Arial"/>
              </a:rPr>
              <a:t>Vision for 2020– </a:t>
            </a:r>
            <a:r>
              <a:rPr lang="en-GB" b="0" i="0" u="none" strike="noStrike" baseline="0" dirty="0" err="1" smtClean="0">
                <a:latin typeface="Arial"/>
              </a:rPr>
              <a:t>Saundersfoot</a:t>
            </a:r>
            <a:r>
              <a:rPr lang="en-GB" b="0" i="0" u="none" strike="noStrike" baseline="0" dirty="0" smtClean="0">
                <a:latin typeface="Arial"/>
              </a:rPr>
              <a:t> in the future</a:t>
            </a:r>
            <a:r>
              <a:rPr lang="en-GB" b="0" i="0" u="none" strike="noStrike" baseline="0" dirty="0" smtClean="0">
                <a:latin typeface="Arial"/>
              </a:rPr>
              <a:t>.</a:t>
            </a:r>
            <a:endParaRPr lang="en-GB" b="0" i="0" u="none" strike="noStrike" baseline="0" dirty="0" smtClean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1978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0" u="none" strike="noStrike" baseline="0" dirty="0" smtClean="0">
                <a:latin typeface="Arial"/>
              </a:rPr>
              <a:t>A Vision for the Future – the </a:t>
            </a:r>
            <a:r>
              <a:rPr lang="en-GB" b="1" i="0" u="none" strike="noStrike" baseline="0" dirty="0" err="1" smtClean="0">
                <a:latin typeface="Arial"/>
              </a:rPr>
              <a:t>Saundersfoot</a:t>
            </a:r>
            <a:r>
              <a:rPr lang="en-GB" b="1" i="0" u="none" strike="noStrike" baseline="0" dirty="0" smtClean="0">
                <a:latin typeface="Arial"/>
              </a:rPr>
              <a:t> Experience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0" i="0" u="none" strike="noStrike" baseline="0" dirty="0" smtClean="0">
                <a:latin typeface="Arial"/>
              </a:rPr>
              <a:t>It is a unique combination of an unspoilt natural environment, top grade accommodation, quality shopping and leisure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opportunities, with a year round calendar of events. </a:t>
            </a:r>
          </a:p>
          <a:p>
            <a:r>
              <a:rPr lang="en-GB" b="0" i="0" u="none" strike="noStrike" baseline="0" dirty="0" smtClean="0">
                <a:latin typeface="Arial"/>
              </a:rPr>
              <a:t>It is felt essential to retain the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integrity of a traditional working seaside village, offering opportunities for all ages,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including the chance for young people to live and work in their community.</a:t>
            </a:r>
          </a:p>
          <a:p>
            <a:pPr marL="0" indent="0">
              <a:buNone/>
            </a:pPr>
            <a:endParaRPr lang="en-GB" b="0" i="0" u="none" strike="noStrike" baseline="0" dirty="0" smtClean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733744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i="0" u="none" strike="noStrike" baseline="0" dirty="0" smtClean="0">
                <a:latin typeface="Arial"/>
              </a:rPr>
              <a:t>Enhancement, Environment &amp; Recycling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0" i="0" u="none" strike="noStrike" baseline="0" dirty="0" smtClean="0">
                <a:latin typeface="Arial"/>
              </a:rPr>
              <a:t>Maintaining the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quality of the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natural environment and of the village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centre</a:t>
            </a:r>
          </a:p>
          <a:p>
            <a:r>
              <a:rPr lang="en-GB" dirty="0" smtClean="0">
                <a:latin typeface="Arial"/>
              </a:rPr>
              <a:t>ISSUES</a:t>
            </a:r>
            <a:endParaRPr lang="en-GB" b="0" i="0" u="none" strike="noStrike" baseline="0" dirty="0" smtClean="0">
              <a:latin typeface="Arial"/>
            </a:endParaRPr>
          </a:p>
          <a:p>
            <a:r>
              <a:rPr lang="en-GB" b="0" i="0" u="none" strike="noStrike" baseline="0" dirty="0" smtClean="0">
                <a:latin typeface="Arial"/>
              </a:rPr>
              <a:t>cleanliness, litter, dog mess </a:t>
            </a:r>
          </a:p>
          <a:p>
            <a:r>
              <a:rPr lang="en-GB" b="0" i="0" u="none" strike="noStrike" baseline="0" dirty="0" smtClean="0">
                <a:latin typeface="Arial"/>
              </a:rPr>
              <a:t>‘shabby’ appearance of some shops an</a:t>
            </a:r>
            <a:r>
              <a:rPr lang="en-GB" dirty="0" smtClean="0">
                <a:latin typeface="Arial"/>
              </a:rPr>
              <a:t>d </a:t>
            </a:r>
            <a:r>
              <a:rPr lang="en-GB" b="0" i="0" u="none" strike="noStrike" dirty="0" smtClean="0">
                <a:latin typeface="Arial"/>
              </a:rPr>
              <a:t>buildings</a:t>
            </a:r>
          </a:p>
          <a:p>
            <a:r>
              <a:rPr lang="en-GB" dirty="0" smtClean="0">
                <a:latin typeface="Arial"/>
              </a:rPr>
              <a:t>Ownership of beach rights</a:t>
            </a:r>
          </a:p>
          <a:p>
            <a:pPr marL="0" indent="0">
              <a:buNone/>
            </a:pPr>
            <a:endParaRPr lang="en-GB" dirty="0" smtClean="0">
              <a:latin typeface="Arial"/>
            </a:endParaRPr>
          </a:p>
          <a:p>
            <a:pPr marL="0" indent="0">
              <a:buNone/>
            </a:pPr>
            <a:r>
              <a:rPr lang="en-GB" dirty="0" smtClean="0">
                <a:latin typeface="Arial"/>
              </a:rPr>
              <a:t>POLICIES</a:t>
            </a:r>
          </a:p>
          <a:p>
            <a:pPr marL="0" indent="0">
              <a:buNone/>
            </a:pPr>
            <a:r>
              <a:rPr lang="en-GB" dirty="0">
                <a:latin typeface="Arial"/>
              </a:rPr>
              <a:t>P</a:t>
            </a:r>
            <a:r>
              <a:rPr lang="en-GB" b="0" i="0" u="none" strike="noStrike" baseline="0" dirty="0" smtClean="0">
                <a:latin typeface="Arial"/>
              </a:rPr>
              <a:t>lanting schemes</a:t>
            </a:r>
          </a:p>
          <a:p>
            <a:pPr marL="0" indent="0">
              <a:buNone/>
            </a:pPr>
            <a:r>
              <a:rPr lang="en-GB" dirty="0" smtClean="0">
                <a:latin typeface="Arial"/>
              </a:rPr>
              <a:t>E</a:t>
            </a:r>
            <a:r>
              <a:rPr lang="en-GB" b="0" i="0" u="none" strike="noStrike" baseline="0" dirty="0" smtClean="0">
                <a:latin typeface="Arial"/>
              </a:rPr>
              <a:t>nhancement scheme</a:t>
            </a:r>
          </a:p>
          <a:p>
            <a:pPr marL="0" indent="0">
              <a:buNone/>
            </a:pPr>
            <a:r>
              <a:rPr lang="en-GB" dirty="0" smtClean="0">
                <a:latin typeface="Arial"/>
              </a:rPr>
              <a:t>Heritage Trail</a:t>
            </a:r>
            <a:endParaRPr lang="en-GB" b="0" i="0" u="none" strike="noStrike" baseline="0" dirty="0" smtClean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0880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Proposals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GB" sz="3600" b="1" i="0" u="none" strike="noStrike" baseline="0" dirty="0" smtClean="0">
              <a:latin typeface="Arial"/>
            </a:endParaRPr>
          </a:p>
          <a:p>
            <a:r>
              <a:rPr lang="en-GB" b="0" i="0" u="none" strike="noStrike" baseline="0" dirty="0" smtClean="0">
                <a:latin typeface="Courier New"/>
              </a:rPr>
              <a:t>o </a:t>
            </a:r>
            <a:r>
              <a:rPr lang="en-GB" b="0" i="0" u="none" strike="noStrike" baseline="0" dirty="0" err="1" smtClean="0">
                <a:latin typeface="Arial"/>
              </a:rPr>
              <a:t>Saundersfoot</a:t>
            </a:r>
            <a:r>
              <a:rPr lang="en-GB" b="0" i="0" u="none" strike="noStrike" baseline="0" dirty="0" smtClean="0">
                <a:latin typeface="Arial"/>
              </a:rPr>
              <a:t> Forum will continue to support the Chamber for Tourism to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promote the village and its special qualities - ‘The </a:t>
            </a:r>
            <a:r>
              <a:rPr lang="en-GB" b="0" i="0" u="none" strike="noStrike" baseline="0" dirty="0" err="1" smtClean="0">
                <a:latin typeface="Arial"/>
              </a:rPr>
              <a:t>Saundersfoot</a:t>
            </a:r>
            <a:r>
              <a:rPr lang="en-GB" b="0" i="0" u="none" strike="noStrike" baseline="0" dirty="0" smtClean="0">
                <a:latin typeface="Arial"/>
              </a:rPr>
              <a:t> Experience.’</a:t>
            </a:r>
          </a:p>
          <a:p>
            <a:r>
              <a:rPr lang="en-GB" b="0" i="0" u="none" strike="noStrike" baseline="0" dirty="0" smtClean="0">
                <a:latin typeface="Courier New"/>
              </a:rPr>
              <a:t>o </a:t>
            </a:r>
            <a:r>
              <a:rPr lang="en-GB" b="0" i="0" u="none" strike="noStrike" baseline="0" dirty="0" smtClean="0">
                <a:latin typeface="Arial"/>
              </a:rPr>
              <a:t>Continue to support work of the Tourism Growth Area group and keep the local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community informed of possible developments.</a:t>
            </a:r>
          </a:p>
          <a:p>
            <a:r>
              <a:rPr lang="en-GB" b="0" i="0" u="none" strike="noStrike" baseline="0" dirty="0" smtClean="0">
                <a:latin typeface="Courier New"/>
              </a:rPr>
              <a:t>o </a:t>
            </a:r>
            <a:r>
              <a:rPr lang="en-GB" b="0" i="0" u="none" strike="noStrike" baseline="0" dirty="0" smtClean="0">
                <a:latin typeface="Arial"/>
              </a:rPr>
              <a:t>Commission a study of potential Wet Weather Facilities.</a:t>
            </a:r>
          </a:p>
          <a:p>
            <a:r>
              <a:rPr lang="en-GB" b="0" i="0" u="none" strike="noStrike" baseline="0" dirty="0" smtClean="0">
                <a:latin typeface="Courier New"/>
              </a:rPr>
              <a:t>o </a:t>
            </a:r>
            <a:r>
              <a:rPr lang="en-GB" b="0" i="0" u="none" strike="noStrike" baseline="0" dirty="0" smtClean="0">
                <a:latin typeface="Arial"/>
              </a:rPr>
              <a:t>Support a Harbour Study and a Village Enhancement Study.</a:t>
            </a:r>
          </a:p>
          <a:p>
            <a:pPr marL="0" indent="0">
              <a:buNone/>
            </a:pPr>
            <a:endParaRPr lang="en-GB" b="0" i="0" u="none" strike="noStrike" baseline="0" dirty="0" smtClean="0">
              <a:latin typeface="Arial"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727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Heritage Opportunities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Industrial heritage</a:t>
            </a:r>
          </a:p>
          <a:p>
            <a:r>
              <a:rPr lang="en-GB" dirty="0" smtClean="0"/>
              <a:t>Railway</a:t>
            </a:r>
          </a:p>
          <a:p>
            <a:r>
              <a:rPr lang="en-GB" dirty="0" smtClean="0"/>
              <a:t>Use of the old Mining office (Barbeque building) on the harbour – TIC</a:t>
            </a:r>
          </a:p>
          <a:p>
            <a:r>
              <a:rPr lang="en-GB" dirty="0" smtClean="0"/>
              <a:t>Trails</a:t>
            </a:r>
          </a:p>
          <a:p>
            <a:r>
              <a:rPr lang="en-GB" dirty="0" smtClean="0"/>
              <a:t>Willie Frost – flights</a:t>
            </a:r>
          </a:p>
          <a:p>
            <a:r>
              <a:rPr lang="en-GB" dirty="0" smtClean="0"/>
              <a:t>War impacts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23669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Macro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0" i="0" u="none" strike="noStrike" baseline="0" dirty="0" smtClean="0">
                <a:latin typeface="Arial"/>
              </a:rPr>
              <a:t>The Wales Spatial Plan </a:t>
            </a:r>
            <a:endParaRPr lang="en-GB" dirty="0">
              <a:latin typeface="Arial"/>
            </a:endParaRPr>
          </a:p>
          <a:p>
            <a:r>
              <a:rPr lang="en-GB" b="0" i="0" u="none" strike="noStrike" baseline="0" dirty="0" smtClean="0">
                <a:latin typeface="Arial"/>
              </a:rPr>
              <a:t>‘Wales a Better Country’; the ‘Sustainable Development</a:t>
            </a:r>
            <a:r>
              <a:rPr lang="en-GB" b="0" i="0" u="none" strike="noStrike" dirty="0" smtClean="0">
                <a:latin typeface="Arial"/>
              </a:rPr>
              <a:t> </a:t>
            </a:r>
            <a:r>
              <a:rPr lang="en-GB" b="0" i="0" u="none" strike="noStrike" baseline="0" dirty="0" smtClean="0">
                <a:latin typeface="Arial"/>
              </a:rPr>
              <a:t>Scheme’ </a:t>
            </a:r>
            <a:endParaRPr lang="en-GB" dirty="0">
              <a:latin typeface="Arial"/>
            </a:endParaRPr>
          </a:p>
          <a:p>
            <a:r>
              <a:rPr lang="en-GB" b="0" i="0" u="none" strike="noStrike" baseline="0" dirty="0" smtClean="0">
                <a:latin typeface="Arial"/>
              </a:rPr>
              <a:t>‘Wales: A Vibrant Economy.’</a:t>
            </a:r>
          </a:p>
          <a:p>
            <a:r>
              <a:rPr lang="en-GB" dirty="0" smtClean="0">
                <a:latin typeface="Arial"/>
              </a:rPr>
              <a:t>Coastal Tourism Strategy</a:t>
            </a:r>
          </a:p>
          <a:p>
            <a:r>
              <a:rPr lang="en-GB" b="0" i="0" u="none" strike="noStrike" baseline="0" dirty="0" smtClean="0">
                <a:latin typeface="Arial"/>
              </a:rPr>
              <a:t>Green Seas</a:t>
            </a:r>
          </a:p>
          <a:p>
            <a:r>
              <a:rPr lang="en-GB" dirty="0" err="1" smtClean="0">
                <a:latin typeface="Arial"/>
              </a:rPr>
              <a:t>Cadw</a:t>
            </a:r>
            <a:r>
              <a:rPr lang="en-GB" dirty="0" smtClean="0">
                <a:latin typeface="Arial"/>
              </a:rPr>
              <a:t> Projects</a:t>
            </a:r>
            <a:endParaRPr lang="en-GB" b="0" i="0" u="none" strike="noStrike" baseline="0" dirty="0" smtClean="0">
              <a:latin typeface="Arial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844490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Pembrokeshire Tourism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Destination partnerships – Private, Public and voluntary</a:t>
            </a:r>
          </a:p>
          <a:p>
            <a:r>
              <a:rPr lang="en-GB" dirty="0" smtClean="0"/>
              <a:t>Beaches</a:t>
            </a:r>
            <a:r>
              <a:rPr lang="en-GB" dirty="0"/>
              <a:t> </a:t>
            </a:r>
            <a:r>
              <a:rPr lang="en-GB" dirty="0" smtClean="0"/>
              <a:t>– Water Quality, Blue Flag and Seaside Awards</a:t>
            </a:r>
          </a:p>
          <a:p>
            <a:r>
              <a:rPr lang="en-GB" dirty="0" smtClean="0"/>
              <a:t>Facilities</a:t>
            </a:r>
          </a:p>
          <a:p>
            <a:r>
              <a:rPr lang="en-GB" dirty="0" smtClean="0"/>
              <a:t>Experience</a:t>
            </a:r>
          </a:p>
        </p:txBody>
      </p:sp>
    </p:spTree>
    <p:extLst>
      <p:ext uri="{BB962C8B-B14F-4D97-AF65-F5344CB8AC3E}">
        <p14:creationId xmlns:p14="http://schemas.microsoft.com/office/powerpoint/2010/main" val="373530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Tourism in Pembrokeshire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Staycation</a:t>
            </a:r>
            <a:r>
              <a:rPr lang="en-GB" dirty="0" smtClean="0"/>
              <a:t>?</a:t>
            </a:r>
          </a:p>
          <a:p>
            <a:r>
              <a:rPr lang="en-GB" dirty="0" smtClean="0"/>
              <a:t>2010 4.2m visitors </a:t>
            </a:r>
          </a:p>
          <a:p>
            <a:r>
              <a:rPr lang="en-GB" dirty="0" smtClean="0"/>
              <a:t>2010 £5.44m injection</a:t>
            </a:r>
          </a:p>
          <a:p>
            <a:r>
              <a:rPr lang="en-GB" dirty="0" smtClean="0"/>
              <a:t>16,300 full time jobs</a:t>
            </a:r>
          </a:p>
          <a:p>
            <a:r>
              <a:rPr lang="en-GB" dirty="0" smtClean="0"/>
              <a:t>2011 37% of tourism businesses saw an increase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54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Coastal Tourism Strategy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spcAft>
                <a:spcPts val="0"/>
              </a:spcAft>
            </a:pPr>
            <a:r>
              <a:rPr lang="en-GB" b="1" i="1" dirty="0">
                <a:latin typeface="Syntax-Italic"/>
                <a:ea typeface="Times New Roman"/>
                <a:cs typeface="Syntax-Italic"/>
              </a:rPr>
              <a:t>‘An integrated year round coastal tourism industry, based on an </a:t>
            </a:r>
            <a:r>
              <a:rPr lang="en-GB" b="1" i="1" dirty="0" smtClean="0">
                <a:latin typeface="Syntax-Italic"/>
                <a:ea typeface="Times New Roman"/>
                <a:cs typeface="Syntax-Italic"/>
              </a:rPr>
              <a:t>outstanding</a:t>
            </a:r>
            <a:r>
              <a:rPr lang="en-GB" sz="4400" dirty="0" smtClean="0">
                <a:latin typeface="Arial"/>
                <a:ea typeface="Times New Roman"/>
                <a:cs typeface="Times New Roman"/>
              </a:rPr>
              <a:t> </a:t>
            </a:r>
            <a:r>
              <a:rPr lang="en-GB" b="1" i="1" dirty="0" smtClean="0">
                <a:latin typeface="Syntax-Italic"/>
                <a:ea typeface="Times New Roman"/>
                <a:cs typeface="Syntax-Italic"/>
              </a:rPr>
              <a:t>natural </a:t>
            </a:r>
            <a:r>
              <a:rPr lang="en-GB" b="1" i="1" dirty="0">
                <a:latin typeface="Syntax-Italic"/>
                <a:ea typeface="Times New Roman"/>
                <a:cs typeface="Syntax-Italic"/>
              </a:rPr>
              <a:t>environment and a quality tourism product that exceeds </a:t>
            </a:r>
            <a:r>
              <a:rPr lang="en-GB" b="1" i="1" dirty="0" err="1" smtClean="0">
                <a:latin typeface="Syntax-Italic"/>
                <a:ea typeface="Times New Roman"/>
                <a:cs typeface="Syntax-Italic"/>
              </a:rPr>
              <a:t>visitorbexpectations</a:t>
            </a:r>
            <a:r>
              <a:rPr lang="en-GB" b="1" i="1" dirty="0">
                <a:latin typeface="Syntax-Italic"/>
                <a:ea typeface="Times New Roman"/>
                <a:cs typeface="Syntax-Italic"/>
              </a:rPr>
              <a:t>, whilst bringing economic, social, cultural and </a:t>
            </a:r>
            <a:r>
              <a:rPr lang="en-GB" b="1" i="1" dirty="0" smtClean="0">
                <a:latin typeface="Syntax-Italic"/>
                <a:ea typeface="Times New Roman"/>
                <a:cs typeface="Syntax-Italic"/>
              </a:rPr>
              <a:t>environmental</a:t>
            </a:r>
            <a:r>
              <a:rPr lang="en-GB" sz="4400" dirty="0" smtClean="0">
                <a:latin typeface="Arial"/>
                <a:ea typeface="Times New Roman"/>
                <a:cs typeface="Times New Roman"/>
              </a:rPr>
              <a:t> </a:t>
            </a:r>
            <a:r>
              <a:rPr lang="en-GB" b="1" i="1" dirty="0" smtClean="0">
                <a:latin typeface="Syntax-Italic"/>
                <a:ea typeface="Times New Roman"/>
                <a:cs typeface="Syntax-Italic"/>
              </a:rPr>
              <a:t>benefits </a:t>
            </a:r>
            <a:r>
              <a:rPr lang="en-GB" b="1" i="1" dirty="0">
                <a:latin typeface="Syntax-Italic"/>
                <a:ea typeface="Times New Roman"/>
                <a:cs typeface="Syntax-Italic"/>
              </a:rPr>
              <a:t>to coastal communities’.</a:t>
            </a:r>
            <a:endParaRPr lang="en-GB" sz="4400" dirty="0">
              <a:latin typeface="Arial"/>
              <a:ea typeface="Times New Roman"/>
              <a:cs typeface="Times New Roman"/>
            </a:endParaRPr>
          </a:p>
          <a:p>
            <a:pPr marL="0" indent="0">
              <a:spcAft>
                <a:spcPts val="0"/>
              </a:spcAft>
              <a:buNone/>
            </a:pPr>
            <a:r>
              <a:rPr lang="en-GB" b="1" i="1" dirty="0">
                <a:latin typeface="Syntax-Italic"/>
                <a:ea typeface="Times New Roman"/>
                <a:cs typeface="Syntax-Italic"/>
              </a:rPr>
              <a:t> </a:t>
            </a:r>
            <a:endParaRPr lang="en-GB" sz="4400" dirty="0">
              <a:effectLst/>
              <a:latin typeface="Arial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280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en-GB" dirty="0">
                <a:latin typeface="Syntax-Italic"/>
                <a:ea typeface="Times New Roman"/>
                <a:cs typeface="Syntax-Italic"/>
              </a:rPr>
              <a:t>Wales Coastal Path</a:t>
            </a:r>
            <a:endParaRPr lang="en-GB" sz="4400" dirty="0">
              <a:latin typeface="Arial"/>
              <a:ea typeface="Times New Roman"/>
              <a:cs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en-GB" dirty="0">
                <a:latin typeface="Syntax-Italic"/>
                <a:ea typeface="Times New Roman"/>
                <a:cs typeface="Syntax-Italic"/>
              </a:rPr>
              <a:t>Strengthen resorts/resort regeneration</a:t>
            </a:r>
            <a:endParaRPr lang="en-GB" sz="4400" dirty="0">
              <a:latin typeface="Arial"/>
              <a:ea typeface="Times New Roman"/>
              <a:cs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en-GB" dirty="0">
                <a:latin typeface="Syntax-Italic"/>
                <a:ea typeface="Times New Roman"/>
                <a:cs typeface="Syntax-Italic"/>
              </a:rPr>
              <a:t>Encourage improvements in accommodation stock</a:t>
            </a:r>
            <a:endParaRPr lang="en-GB" sz="4400" dirty="0">
              <a:latin typeface="Arial"/>
              <a:ea typeface="Times New Roman"/>
              <a:cs typeface="Times New Roman"/>
            </a:endParaRPr>
          </a:p>
          <a:p>
            <a:pPr lvl="0">
              <a:buFont typeface="Symbol"/>
              <a:buChar char=""/>
              <a:tabLst>
                <a:tab pos="457200" algn="l"/>
              </a:tabLst>
            </a:pPr>
            <a:r>
              <a:rPr lang="en-GB" dirty="0">
                <a:latin typeface="Syntax-Italic"/>
                <a:ea typeface="Times New Roman"/>
                <a:cs typeface="Syntax-Italic"/>
              </a:rPr>
              <a:t>Strengthen community involvement (encourage engagement in the management of the rural coast)</a:t>
            </a:r>
            <a:endParaRPr lang="en-GB" sz="4400" dirty="0">
              <a:latin typeface="Arial"/>
              <a:ea typeface="Times New Roman"/>
              <a:cs typeface="Times New Roman"/>
            </a:endParaRPr>
          </a:p>
          <a:p>
            <a:pPr>
              <a:spcAft>
                <a:spcPts val="0"/>
              </a:spcAft>
            </a:pPr>
            <a:r>
              <a:rPr lang="en-GB" b="1" dirty="0">
                <a:solidFill>
                  <a:srgbClr val="FF0000"/>
                </a:solidFill>
                <a:latin typeface="Arial"/>
                <a:ea typeface="Times New Roman"/>
              </a:rPr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116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Centres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Minister for Heritage </a:t>
            </a:r>
            <a:r>
              <a:rPr lang="en-GB" dirty="0" err="1"/>
              <a:t>Alun</a:t>
            </a:r>
            <a:r>
              <a:rPr lang="en-GB" dirty="0"/>
              <a:t> </a:t>
            </a:r>
            <a:r>
              <a:rPr lang="en-GB" dirty="0" err="1"/>
              <a:t>Ffred</a:t>
            </a:r>
            <a:r>
              <a:rPr lang="en-GB" dirty="0"/>
              <a:t> Jones </a:t>
            </a:r>
          </a:p>
          <a:p>
            <a:r>
              <a:rPr lang="en-GB" dirty="0" smtClean="0"/>
              <a:t> </a:t>
            </a:r>
            <a:r>
              <a:rPr lang="en-GB" dirty="0"/>
              <a:t>"The centres will provide top class facilities to improve the visitor experience of Wales' outstanding coast and help showcase what Wales has to offer to visitors."</a:t>
            </a:r>
          </a:p>
        </p:txBody>
      </p:sp>
    </p:spTree>
    <p:extLst>
      <p:ext uri="{BB962C8B-B14F-4D97-AF65-F5344CB8AC3E}">
        <p14:creationId xmlns:p14="http://schemas.microsoft.com/office/powerpoint/2010/main" val="30045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Cadw</a:t>
            </a:r>
            <a:r>
              <a:rPr lang="en-GB" dirty="0" smtClean="0"/>
              <a:t> Pan Wales Interpretation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0"/>
              </a:spcAft>
            </a:pPr>
            <a:r>
              <a:rPr lang="en-GB" dirty="0">
                <a:latin typeface="Arial"/>
                <a:ea typeface="Times New Roman"/>
                <a:cs typeface="Arial"/>
              </a:rPr>
              <a:t>O</a:t>
            </a:r>
            <a:r>
              <a:rPr lang="en-GB" dirty="0" smtClean="0">
                <a:latin typeface="Arial"/>
                <a:ea typeface="Times New Roman"/>
                <a:cs typeface="Arial"/>
              </a:rPr>
              <a:t>pportunity </a:t>
            </a:r>
            <a:r>
              <a:rPr lang="en-GB" dirty="0">
                <a:latin typeface="Arial"/>
                <a:ea typeface="Times New Roman"/>
                <a:cs typeface="Arial"/>
              </a:rPr>
              <a:t>for interpretation consultant to create an interpretation plan for maritime Wales. This will include wider consultation with organisations with an interest / holding on the coast </a:t>
            </a:r>
          </a:p>
          <a:p>
            <a:pPr>
              <a:spcAft>
                <a:spcPts val="0"/>
              </a:spcAft>
            </a:pPr>
            <a:r>
              <a:rPr lang="en-GB" dirty="0" smtClean="0">
                <a:latin typeface="Arial"/>
                <a:ea typeface="Times New Roman"/>
                <a:cs typeface="Arial"/>
              </a:rPr>
              <a:t>Framework </a:t>
            </a:r>
            <a:r>
              <a:rPr lang="en-GB" dirty="0">
                <a:latin typeface="Arial"/>
                <a:ea typeface="Times New Roman"/>
                <a:cs typeface="Arial"/>
              </a:rPr>
              <a:t>for future heritage interpretation work along the coast. </a:t>
            </a:r>
            <a:endParaRPr lang="en-GB" sz="4400" dirty="0">
              <a:latin typeface="Arial"/>
              <a:ea typeface="Times New Roman"/>
              <a:cs typeface="Times New Roman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236736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Coppett</a:t>
            </a:r>
            <a:r>
              <a:rPr lang="en-GB" dirty="0" smtClean="0"/>
              <a:t> Hall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Wales wide Coastal Tourism Project - £17.5m</a:t>
            </a:r>
          </a:p>
          <a:p>
            <a:r>
              <a:rPr lang="en-GB" dirty="0" smtClean="0"/>
              <a:t>£2m ERDF </a:t>
            </a:r>
          </a:p>
          <a:p>
            <a:r>
              <a:rPr lang="en-GB" dirty="0" smtClean="0"/>
              <a:t>Pembs CC and Partners</a:t>
            </a:r>
          </a:p>
          <a:p>
            <a:r>
              <a:rPr lang="en-GB" dirty="0" smtClean="0"/>
              <a:t>Aim improve the visitor experience</a:t>
            </a:r>
          </a:p>
          <a:p>
            <a:r>
              <a:rPr lang="en-GB" dirty="0" smtClean="0"/>
              <a:t>Improved facilities</a:t>
            </a:r>
          </a:p>
          <a:p>
            <a:r>
              <a:rPr lang="en-GB" dirty="0" smtClean="0"/>
              <a:t>Access Issues</a:t>
            </a:r>
          </a:p>
          <a:p>
            <a:r>
              <a:rPr lang="en-GB" dirty="0" smtClean="0"/>
              <a:t>Links between attractions</a:t>
            </a:r>
          </a:p>
          <a:p>
            <a:r>
              <a:rPr lang="en-GB" dirty="0" smtClean="0"/>
              <a:t>“ To help </a:t>
            </a:r>
            <a:r>
              <a:rPr lang="en-GB" dirty="0"/>
              <a:t>Pembrokeshire meet and exceed the expectations of our many visitors</a:t>
            </a:r>
            <a:r>
              <a:rPr lang="en-GB" dirty="0" smtClean="0"/>
              <a:t>.“ Rob Lewis PCC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3576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Coppet</a:t>
            </a:r>
            <a:r>
              <a:rPr lang="en-GB" dirty="0"/>
              <a:t> Hall visitor centre and car park (The </a:t>
            </a:r>
            <a:r>
              <a:rPr lang="en-GB" dirty="0" err="1"/>
              <a:t>Hean</a:t>
            </a:r>
            <a:r>
              <a:rPr lang="en-GB" dirty="0"/>
              <a:t> Castle Estate).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D</a:t>
            </a:r>
            <a:r>
              <a:rPr lang="en-GB" dirty="0" smtClean="0"/>
              <a:t>emolish </a:t>
            </a:r>
            <a:r>
              <a:rPr lang="en-GB" dirty="0"/>
              <a:t>the existing toilets and to upgrade </a:t>
            </a:r>
            <a:endParaRPr lang="en-GB" dirty="0" smtClean="0"/>
          </a:p>
          <a:p>
            <a:r>
              <a:rPr lang="en-GB" dirty="0" smtClean="0"/>
              <a:t>Upgrade and re-surface </a:t>
            </a:r>
            <a:r>
              <a:rPr lang="en-GB" dirty="0"/>
              <a:t>the car park incorporating some light landscaping and seafront disabled parking. </a:t>
            </a:r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/>
              <a:t>new multi-functional two storey building </a:t>
            </a:r>
            <a:r>
              <a:rPr lang="en-GB" dirty="0" smtClean="0"/>
              <a:t>with public conveniences will </a:t>
            </a:r>
            <a:r>
              <a:rPr lang="en-GB" dirty="0"/>
              <a:t>be constructed to provide exhibition space. </a:t>
            </a:r>
          </a:p>
          <a:p>
            <a:r>
              <a:rPr lang="en-GB" dirty="0" smtClean="0"/>
              <a:t>Restaurant </a:t>
            </a:r>
            <a:r>
              <a:rPr lang="en-GB" dirty="0"/>
              <a:t>and tourist related retail outlets. </a:t>
            </a:r>
          </a:p>
        </p:txBody>
      </p:sp>
    </p:spTree>
    <p:extLst>
      <p:ext uri="{BB962C8B-B14F-4D97-AF65-F5344CB8AC3E}">
        <p14:creationId xmlns:p14="http://schemas.microsoft.com/office/powerpoint/2010/main" val="3885780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Saundersfoot</a:t>
            </a:r>
            <a:r>
              <a:rPr lang="en-GB" dirty="0" smtClean="0"/>
              <a:t> Harbour Redevelopment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£4m Project</a:t>
            </a:r>
          </a:p>
          <a:p>
            <a:r>
              <a:rPr lang="en-GB" dirty="0"/>
              <a:t>£463,500 European Regional Development Funding (ERDF) towards a £927,000 total project </a:t>
            </a:r>
            <a:r>
              <a:rPr lang="en-GB" dirty="0" smtClean="0"/>
              <a:t>cost</a:t>
            </a:r>
          </a:p>
          <a:p>
            <a:r>
              <a:rPr lang="en-GB" dirty="0"/>
              <a:t>£200,000 </a:t>
            </a:r>
            <a:r>
              <a:rPr lang="en-GB" dirty="0" smtClean="0"/>
              <a:t>via Tourism </a:t>
            </a:r>
            <a:r>
              <a:rPr lang="en-GB" dirty="0"/>
              <a:t>Infrastructure Support Scheme </a:t>
            </a:r>
            <a:r>
              <a:rPr lang="en-GB" dirty="0" smtClean="0"/>
              <a:t>fund</a:t>
            </a:r>
            <a:endParaRPr lang="en-GB" dirty="0"/>
          </a:p>
          <a:p>
            <a:r>
              <a:rPr lang="en-GB" dirty="0" smtClean="0"/>
              <a:t>Colliery Offices - TIC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47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International Marine Tourism Destination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Improve Access</a:t>
            </a:r>
          </a:p>
          <a:p>
            <a:pPr lvl="0"/>
            <a:r>
              <a:rPr lang="en-GB" sz="3000" dirty="0">
                <a:solidFill>
                  <a:prstClr val="black"/>
                </a:solidFill>
              </a:rPr>
              <a:t>“ensure long term viability</a:t>
            </a:r>
            <a:r>
              <a:rPr lang="en-GB" sz="3000" dirty="0" smtClean="0">
                <a:solidFill>
                  <a:prstClr val="black"/>
                </a:solidFill>
              </a:rPr>
              <a:t>”</a:t>
            </a:r>
          </a:p>
          <a:p>
            <a:pPr lvl="0"/>
            <a:r>
              <a:rPr lang="en-GB" sz="3000" dirty="0" err="1" smtClean="0">
                <a:solidFill>
                  <a:prstClr val="black"/>
                </a:solidFill>
              </a:rPr>
              <a:t>Saundersfoot</a:t>
            </a:r>
            <a:r>
              <a:rPr lang="en-GB" sz="3000" dirty="0" smtClean="0">
                <a:solidFill>
                  <a:prstClr val="black"/>
                </a:solidFill>
              </a:rPr>
              <a:t> Harbour </a:t>
            </a:r>
            <a:r>
              <a:rPr lang="en-GB" sz="3000" dirty="0" err="1" smtClean="0">
                <a:solidFill>
                  <a:prstClr val="black"/>
                </a:solidFill>
              </a:rPr>
              <a:t>Commisioners</a:t>
            </a:r>
            <a:r>
              <a:rPr lang="en-GB" sz="3000" dirty="0" smtClean="0">
                <a:solidFill>
                  <a:prstClr val="black"/>
                </a:solidFill>
              </a:rPr>
              <a:t> to a Trust Port</a:t>
            </a:r>
          </a:p>
          <a:p>
            <a:pPr lvl="0"/>
            <a:r>
              <a:rPr lang="en-GB" sz="3000" dirty="0" smtClean="0">
                <a:solidFill>
                  <a:prstClr val="black"/>
                </a:solidFill>
              </a:rPr>
              <a:t>Iconic Tourism Destination</a:t>
            </a:r>
            <a:endParaRPr lang="en-GB" sz="3000" dirty="0">
              <a:solidFill>
                <a:prstClr val="black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8953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New Attractions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72816"/>
            <a:ext cx="7200800" cy="4176463"/>
          </a:xfrm>
        </p:spPr>
      </p:pic>
    </p:spTree>
    <p:extLst>
      <p:ext uri="{BB962C8B-B14F-4D97-AF65-F5344CB8AC3E}">
        <p14:creationId xmlns:p14="http://schemas.microsoft.com/office/powerpoint/2010/main" val="131673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Project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New </a:t>
            </a:r>
            <a:r>
              <a:rPr lang="en-GB" dirty="0"/>
              <a:t>commercial </a:t>
            </a:r>
            <a:r>
              <a:rPr lang="en-GB" dirty="0" smtClean="0"/>
              <a:t>slipway </a:t>
            </a:r>
          </a:p>
          <a:p>
            <a:r>
              <a:rPr lang="en-GB" dirty="0"/>
              <a:t>A</a:t>
            </a:r>
            <a:r>
              <a:rPr lang="en-GB" dirty="0" smtClean="0"/>
              <a:t>n </a:t>
            </a:r>
            <a:r>
              <a:rPr lang="en-GB" dirty="0"/>
              <a:t>inner harbour landing pontoon and access bridge </a:t>
            </a:r>
          </a:p>
          <a:p>
            <a:r>
              <a:rPr lang="en-GB" dirty="0" smtClean="0"/>
              <a:t>Installation </a:t>
            </a:r>
            <a:r>
              <a:rPr lang="en-GB" dirty="0"/>
              <a:t>of decking over the existing sluice to enable open-air events to be </a:t>
            </a:r>
            <a:r>
              <a:rPr lang="en-GB" dirty="0" smtClean="0"/>
              <a:t>held</a:t>
            </a:r>
          </a:p>
          <a:p>
            <a:r>
              <a:rPr lang="en-GB" dirty="0"/>
              <a:t>“</a:t>
            </a:r>
            <a:r>
              <a:rPr lang="en-GB" dirty="0" err="1"/>
              <a:t>Saundersfoot</a:t>
            </a:r>
            <a:r>
              <a:rPr lang="en-GB" dirty="0"/>
              <a:t> is a vibrant tourist destination and the harbour is a key feature which has an important role to play in attracting visitors</a:t>
            </a:r>
            <a:r>
              <a:rPr lang="en-GB" dirty="0" smtClean="0"/>
              <a:t>.”</a:t>
            </a:r>
          </a:p>
          <a:p>
            <a:r>
              <a:rPr lang="en-GB" dirty="0" smtClean="0"/>
              <a:t>Phil </a:t>
            </a:r>
            <a:r>
              <a:rPr lang="en-GB" dirty="0" err="1" smtClean="0"/>
              <a:t>Odley</a:t>
            </a:r>
            <a:r>
              <a:rPr lang="en-GB" dirty="0" smtClean="0"/>
              <a:t> Chair of the Chamber of Tourism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22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Harbour Redevelopment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62" y="1915319"/>
            <a:ext cx="5857875" cy="3895725"/>
          </a:xfrm>
        </p:spPr>
      </p:pic>
    </p:spTree>
    <p:extLst>
      <p:ext uri="{BB962C8B-B14F-4D97-AF65-F5344CB8AC3E}">
        <p14:creationId xmlns:p14="http://schemas.microsoft.com/office/powerpoint/2010/main" val="3354858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1089</Words>
  <Application>Microsoft Office PowerPoint</Application>
  <PresentationFormat>On-screen Show (4:3)</PresentationFormat>
  <Paragraphs>177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Leisure Attraction Management</vt:lpstr>
      <vt:lpstr>Saundersfoot</vt:lpstr>
      <vt:lpstr>History</vt:lpstr>
      <vt:lpstr>Saundersfoot</vt:lpstr>
      <vt:lpstr>Village</vt:lpstr>
      <vt:lpstr>Saundersfoot</vt:lpstr>
      <vt:lpstr>Industrial Heritage</vt:lpstr>
      <vt:lpstr>Hean Castle</vt:lpstr>
      <vt:lpstr>Impact of War</vt:lpstr>
      <vt:lpstr>Post War Tourism</vt:lpstr>
      <vt:lpstr>Saundersfoot</vt:lpstr>
      <vt:lpstr>Projects</vt:lpstr>
      <vt:lpstr>2000 Action Plan</vt:lpstr>
      <vt:lpstr>Saundersfoot</vt:lpstr>
      <vt:lpstr>2007</vt:lpstr>
      <vt:lpstr>A Vision for the Future – the Saundersfoot Experience</vt:lpstr>
      <vt:lpstr>Enhancement, Environment &amp; Recycling</vt:lpstr>
      <vt:lpstr>Proposals</vt:lpstr>
      <vt:lpstr>Heritage Opportunities</vt:lpstr>
      <vt:lpstr>Macro Issues</vt:lpstr>
      <vt:lpstr>Pembrokeshire Tourism</vt:lpstr>
      <vt:lpstr>Tourism in Pembrokeshire</vt:lpstr>
      <vt:lpstr>Coastal Tourism Strategy</vt:lpstr>
      <vt:lpstr>Aims</vt:lpstr>
      <vt:lpstr>Centres</vt:lpstr>
      <vt:lpstr>Cadw Pan Wales Interpretation</vt:lpstr>
      <vt:lpstr>Coppett Hall</vt:lpstr>
      <vt:lpstr>Coppet Hall visitor centre and car park (The Hean Castle Estate).</vt:lpstr>
      <vt:lpstr>Saundersfoot Harbour Redevelopment</vt:lpstr>
      <vt:lpstr>Aims</vt:lpstr>
      <vt:lpstr>New Attractions</vt:lpstr>
      <vt:lpstr>Project</vt:lpstr>
      <vt:lpstr>Harbour Redevelopment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</dc:creator>
  <cp:lastModifiedBy>J Jones</cp:lastModifiedBy>
  <cp:revision>19</cp:revision>
  <dcterms:created xsi:type="dcterms:W3CDTF">2012-04-22T09:36:29Z</dcterms:created>
  <dcterms:modified xsi:type="dcterms:W3CDTF">2015-03-17T17:33:35Z</dcterms:modified>
</cp:coreProperties>
</file>