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6" r:id="rId9"/>
    <p:sldId id="260" r:id="rId10"/>
    <p:sldId id="264" r:id="rId11"/>
    <p:sldId id="265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14A2F44-43FB-2D38-E020-C18DAF1E071E}" v="53" dt="2026-02-15T23:22:26.81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63" d="100"/>
          <a:sy n="63" d="100"/>
        </p:scale>
        <p:origin x="612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F47DC44-971C-49B2-917B-ED526E39319D}" type="doc">
      <dgm:prSet loTypeId="urn:microsoft.com/office/officeart/2005/8/layout/default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7E797326-6A5F-4C3C-A210-8DC0BB95223D}">
      <dgm:prSet/>
      <dgm:spPr/>
      <dgm:t>
        <a:bodyPr/>
        <a:lstStyle/>
        <a:p>
          <a:r>
            <a:rPr lang="en-GB"/>
            <a:t>Jenny’s caring role may have affected her emotional development.</a:t>
          </a:r>
          <a:endParaRPr lang="en-US"/>
        </a:p>
      </dgm:t>
    </dgm:pt>
    <dgm:pt modelId="{6C1CB102-3EF4-4FB9-9B70-F0E6838C8D7D}" type="parTrans" cxnId="{61C16A00-C172-45D0-BF55-390548DE81A4}">
      <dgm:prSet/>
      <dgm:spPr/>
      <dgm:t>
        <a:bodyPr/>
        <a:lstStyle/>
        <a:p>
          <a:endParaRPr lang="en-US"/>
        </a:p>
      </dgm:t>
    </dgm:pt>
    <dgm:pt modelId="{FB9EE253-47ED-4D50-80C0-50FE90995DDC}" type="sibTrans" cxnId="{61C16A00-C172-45D0-BF55-390548DE81A4}">
      <dgm:prSet/>
      <dgm:spPr/>
      <dgm:t>
        <a:bodyPr/>
        <a:lstStyle/>
        <a:p>
          <a:endParaRPr lang="en-US"/>
        </a:p>
      </dgm:t>
    </dgm:pt>
    <dgm:pt modelId="{6876D9FA-704A-4F72-B863-99527591584C}">
      <dgm:prSet/>
      <dgm:spPr/>
      <dgm:t>
        <a:bodyPr/>
        <a:lstStyle/>
        <a:p>
          <a:r>
            <a:rPr lang="en-GB"/>
            <a:t>Possible effects include:</a:t>
          </a:r>
          <a:endParaRPr lang="en-US"/>
        </a:p>
      </dgm:t>
    </dgm:pt>
    <dgm:pt modelId="{97ECC342-9659-4392-A7EA-C6711945EE6A}" type="parTrans" cxnId="{A1CDDB9E-6A38-4878-9E13-9963B93B3D56}">
      <dgm:prSet/>
      <dgm:spPr/>
      <dgm:t>
        <a:bodyPr/>
        <a:lstStyle/>
        <a:p>
          <a:endParaRPr lang="en-US"/>
        </a:p>
      </dgm:t>
    </dgm:pt>
    <dgm:pt modelId="{55B84D1D-53A1-40F0-A772-1550E8B83543}" type="sibTrans" cxnId="{A1CDDB9E-6A38-4878-9E13-9963B93B3D56}">
      <dgm:prSet/>
      <dgm:spPr/>
      <dgm:t>
        <a:bodyPr/>
        <a:lstStyle/>
        <a:p>
          <a:endParaRPr lang="en-US"/>
        </a:p>
      </dgm:t>
    </dgm:pt>
    <dgm:pt modelId="{1B2302B2-4964-43A0-8B7B-B4629991D399}">
      <dgm:prSet/>
      <dgm:spPr/>
      <dgm:t>
        <a:bodyPr/>
        <a:lstStyle/>
        <a:p>
          <a:r>
            <a:rPr lang="en-GB"/>
            <a:t>Missing out on teenage experiences</a:t>
          </a:r>
          <a:endParaRPr lang="en-US"/>
        </a:p>
      </dgm:t>
    </dgm:pt>
    <dgm:pt modelId="{BA393D2B-C1F1-497E-9FED-EE66F57A5CD7}" type="parTrans" cxnId="{7E806074-B244-4009-B0C6-4A2D831B0763}">
      <dgm:prSet/>
      <dgm:spPr/>
      <dgm:t>
        <a:bodyPr/>
        <a:lstStyle/>
        <a:p>
          <a:endParaRPr lang="en-US"/>
        </a:p>
      </dgm:t>
    </dgm:pt>
    <dgm:pt modelId="{ED937E6A-DECE-4193-A31E-341A1CE334D4}" type="sibTrans" cxnId="{7E806074-B244-4009-B0C6-4A2D831B0763}">
      <dgm:prSet/>
      <dgm:spPr/>
      <dgm:t>
        <a:bodyPr/>
        <a:lstStyle/>
        <a:p>
          <a:endParaRPr lang="en-US"/>
        </a:p>
      </dgm:t>
    </dgm:pt>
    <dgm:pt modelId="{C0874F77-F1D4-4552-813A-BFF03A77F6B9}">
      <dgm:prSet/>
      <dgm:spPr/>
      <dgm:t>
        <a:bodyPr/>
        <a:lstStyle/>
        <a:p>
          <a:r>
            <a:rPr lang="en-GB"/>
            <a:t>Feeling different from peers</a:t>
          </a:r>
          <a:endParaRPr lang="en-US"/>
        </a:p>
      </dgm:t>
    </dgm:pt>
    <dgm:pt modelId="{2A7B92E9-C689-429F-B356-6A303A7072BA}" type="parTrans" cxnId="{AB1A6599-5D2A-4DA0-84ED-CB5A6C40E201}">
      <dgm:prSet/>
      <dgm:spPr/>
      <dgm:t>
        <a:bodyPr/>
        <a:lstStyle/>
        <a:p>
          <a:endParaRPr lang="en-US"/>
        </a:p>
      </dgm:t>
    </dgm:pt>
    <dgm:pt modelId="{29687931-F2DF-4866-85EF-CA43FDB41741}" type="sibTrans" cxnId="{AB1A6599-5D2A-4DA0-84ED-CB5A6C40E201}">
      <dgm:prSet/>
      <dgm:spPr/>
      <dgm:t>
        <a:bodyPr/>
        <a:lstStyle/>
        <a:p>
          <a:endParaRPr lang="en-US"/>
        </a:p>
      </dgm:t>
    </dgm:pt>
    <dgm:pt modelId="{2F53508F-7213-41C1-BD65-6A74E1175A8E}">
      <dgm:prSet/>
      <dgm:spPr/>
      <dgm:t>
        <a:bodyPr/>
        <a:lstStyle/>
        <a:p>
          <a:r>
            <a:rPr lang="en-GB"/>
            <a:t>Stress and responsibility</a:t>
          </a:r>
          <a:endParaRPr lang="en-US"/>
        </a:p>
      </dgm:t>
    </dgm:pt>
    <dgm:pt modelId="{C2DD1AA2-C7AF-4092-85B0-6507D00DAC5C}" type="parTrans" cxnId="{11A7C4E0-BCDE-4DD9-8659-4EED22A9AAD7}">
      <dgm:prSet/>
      <dgm:spPr/>
      <dgm:t>
        <a:bodyPr/>
        <a:lstStyle/>
        <a:p>
          <a:endParaRPr lang="en-US"/>
        </a:p>
      </dgm:t>
    </dgm:pt>
    <dgm:pt modelId="{1A3F11B2-A00F-490C-ADE0-0F0E49E7FCFE}" type="sibTrans" cxnId="{11A7C4E0-BCDE-4DD9-8659-4EED22A9AAD7}">
      <dgm:prSet/>
      <dgm:spPr/>
      <dgm:t>
        <a:bodyPr/>
        <a:lstStyle/>
        <a:p>
          <a:endParaRPr lang="en-US"/>
        </a:p>
      </dgm:t>
    </dgm:pt>
    <dgm:pt modelId="{8162B9A3-380C-4188-8D73-C77D36C0C35B}">
      <dgm:prSet/>
      <dgm:spPr/>
      <dgm:t>
        <a:bodyPr/>
        <a:lstStyle/>
        <a:p>
          <a:r>
            <a:rPr lang="en-GB"/>
            <a:t>Limited independence</a:t>
          </a:r>
          <a:endParaRPr lang="en-US"/>
        </a:p>
      </dgm:t>
    </dgm:pt>
    <dgm:pt modelId="{35EFADF2-E4D5-48FA-874D-D280C73FFD53}" type="parTrans" cxnId="{77C29D56-BB48-44D5-BC48-43B27FB40FD9}">
      <dgm:prSet/>
      <dgm:spPr/>
      <dgm:t>
        <a:bodyPr/>
        <a:lstStyle/>
        <a:p>
          <a:endParaRPr lang="en-US"/>
        </a:p>
      </dgm:t>
    </dgm:pt>
    <dgm:pt modelId="{CBFE050B-06C6-4FD0-A30D-90A280FBC3D1}" type="sibTrans" cxnId="{77C29D56-BB48-44D5-BC48-43B27FB40FD9}">
      <dgm:prSet/>
      <dgm:spPr/>
      <dgm:t>
        <a:bodyPr/>
        <a:lstStyle/>
        <a:p>
          <a:endParaRPr lang="en-US"/>
        </a:p>
      </dgm:t>
    </dgm:pt>
    <dgm:pt modelId="{9BF8CF8A-2F1A-429A-9946-AD724C8DFCE3}">
      <dgm:prSet/>
      <dgm:spPr/>
      <dgm:t>
        <a:bodyPr/>
        <a:lstStyle/>
        <a:p>
          <a:r>
            <a:rPr lang="en-GB"/>
            <a:t>She may focus more on caring than on developing her own identity.</a:t>
          </a:r>
          <a:endParaRPr lang="en-US"/>
        </a:p>
      </dgm:t>
    </dgm:pt>
    <dgm:pt modelId="{6D07EDBD-4F6E-4FFC-A163-B049642E1025}" type="parTrans" cxnId="{3CFFEE45-0ACE-4697-8C8B-17F582F24405}">
      <dgm:prSet/>
      <dgm:spPr/>
      <dgm:t>
        <a:bodyPr/>
        <a:lstStyle/>
        <a:p>
          <a:endParaRPr lang="en-US"/>
        </a:p>
      </dgm:t>
    </dgm:pt>
    <dgm:pt modelId="{4925A812-7AF6-4F29-B52A-48ABD1230527}" type="sibTrans" cxnId="{3CFFEE45-0ACE-4697-8C8B-17F582F24405}">
      <dgm:prSet/>
      <dgm:spPr/>
      <dgm:t>
        <a:bodyPr/>
        <a:lstStyle/>
        <a:p>
          <a:endParaRPr lang="en-US"/>
        </a:p>
      </dgm:t>
    </dgm:pt>
    <dgm:pt modelId="{1466F9CA-DBD5-4E2A-85D8-2FE9C7C2B198}">
      <dgm:prSet/>
      <dgm:spPr/>
      <dgm:t>
        <a:bodyPr/>
        <a:lstStyle/>
        <a:p>
          <a:r>
            <a:rPr lang="en-GB"/>
            <a:t>The death of her father may also have caused grief and emotional difficulties.</a:t>
          </a:r>
          <a:endParaRPr lang="en-US"/>
        </a:p>
      </dgm:t>
    </dgm:pt>
    <dgm:pt modelId="{D34ACC00-2762-4ACB-AB1A-F8813D8A65E8}" type="parTrans" cxnId="{9AFB38F7-4CAD-42A1-BF63-4651A6A665F2}">
      <dgm:prSet/>
      <dgm:spPr/>
      <dgm:t>
        <a:bodyPr/>
        <a:lstStyle/>
        <a:p>
          <a:endParaRPr lang="en-US"/>
        </a:p>
      </dgm:t>
    </dgm:pt>
    <dgm:pt modelId="{DA40AF70-025F-4A1D-B79C-8DBAEB5480D9}" type="sibTrans" cxnId="{9AFB38F7-4CAD-42A1-BF63-4651A6A665F2}">
      <dgm:prSet/>
      <dgm:spPr/>
      <dgm:t>
        <a:bodyPr/>
        <a:lstStyle/>
        <a:p>
          <a:endParaRPr lang="en-US"/>
        </a:p>
      </dgm:t>
    </dgm:pt>
    <dgm:pt modelId="{73AD4804-B175-4E9B-8F8B-BA0D17CACDB3}">
      <dgm:prSet/>
      <dgm:spPr/>
      <dgm:t>
        <a:bodyPr/>
        <a:lstStyle/>
        <a:p>
          <a:r>
            <a:rPr lang="en-GB" b="1"/>
            <a:t>(Erikson, 1968; Bowlby, 1988)</a:t>
          </a:r>
          <a:endParaRPr lang="en-US"/>
        </a:p>
      </dgm:t>
    </dgm:pt>
    <dgm:pt modelId="{52A46014-90DF-4824-A5AE-8176EA133369}" type="parTrans" cxnId="{2FDAEC18-5804-4991-8C76-AF17FC8D9175}">
      <dgm:prSet/>
      <dgm:spPr/>
      <dgm:t>
        <a:bodyPr/>
        <a:lstStyle/>
        <a:p>
          <a:endParaRPr lang="en-US"/>
        </a:p>
      </dgm:t>
    </dgm:pt>
    <dgm:pt modelId="{07420052-CEE8-4D56-A395-2A44980D23B0}" type="sibTrans" cxnId="{2FDAEC18-5804-4991-8C76-AF17FC8D9175}">
      <dgm:prSet/>
      <dgm:spPr/>
      <dgm:t>
        <a:bodyPr/>
        <a:lstStyle/>
        <a:p>
          <a:endParaRPr lang="en-US"/>
        </a:p>
      </dgm:t>
    </dgm:pt>
    <dgm:pt modelId="{507D13C8-FE69-4042-81AC-DCDAA7270539}" type="pres">
      <dgm:prSet presAssocID="{CF47DC44-971C-49B2-917B-ED526E39319D}" presName="diagram" presStyleCnt="0">
        <dgm:presLayoutVars>
          <dgm:dir/>
          <dgm:resizeHandles val="exact"/>
        </dgm:presLayoutVars>
      </dgm:prSet>
      <dgm:spPr/>
    </dgm:pt>
    <dgm:pt modelId="{1902BB2B-59BC-483C-A212-4041849812AE}" type="pres">
      <dgm:prSet presAssocID="{7E797326-6A5F-4C3C-A210-8DC0BB95223D}" presName="node" presStyleLbl="node1" presStyleIdx="0" presStyleCnt="9">
        <dgm:presLayoutVars>
          <dgm:bulletEnabled val="1"/>
        </dgm:presLayoutVars>
      </dgm:prSet>
      <dgm:spPr/>
    </dgm:pt>
    <dgm:pt modelId="{EFF76A7D-AC76-401C-ADDF-BD99C25B0F98}" type="pres">
      <dgm:prSet presAssocID="{FB9EE253-47ED-4D50-80C0-50FE90995DDC}" presName="sibTrans" presStyleCnt="0"/>
      <dgm:spPr/>
    </dgm:pt>
    <dgm:pt modelId="{ECC4DDF5-E720-42CD-A163-06A35F85F87B}" type="pres">
      <dgm:prSet presAssocID="{6876D9FA-704A-4F72-B863-99527591584C}" presName="node" presStyleLbl="node1" presStyleIdx="1" presStyleCnt="9">
        <dgm:presLayoutVars>
          <dgm:bulletEnabled val="1"/>
        </dgm:presLayoutVars>
      </dgm:prSet>
      <dgm:spPr/>
    </dgm:pt>
    <dgm:pt modelId="{26458DA9-9F69-4CDB-AFE7-9F981FA3B0C9}" type="pres">
      <dgm:prSet presAssocID="{55B84D1D-53A1-40F0-A772-1550E8B83543}" presName="sibTrans" presStyleCnt="0"/>
      <dgm:spPr/>
    </dgm:pt>
    <dgm:pt modelId="{4250A8E5-9812-457D-B8C4-7CD822FE24D6}" type="pres">
      <dgm:prSet presAssocID="{1B2302B2-4964-43A0-8B7B-B4629991D399}" presName="node" presStyleLbl="node1" presStyleIdx="2" presStyleCnt="9">
        <dgm:presLayoutVars>
          <dgm:bulletEnabled val="1"/>
        </dgm:presLayoutVars>
      </dgm:prSet>
      <dgm:spPr/>
    </dgm:pt>
    <dgm:pt modelId="{197B437B-BFFE-4342-B89A-5083CC919579}" type="pres">
      <dgm:prSet presAssocID="{ED937E6A-DECE-4193-A31E-341A1CE334D4}" presName="sibTrans" presStyleCnt="0"/>
      <dgm:spPr/>
    </dgm:pt>
    <dgm:pt modelId="{076206DE-ABA8-412C-ABA5-DDDED82AA04B}" type="pres">
      <dgm:prSet presAssocID="{C0874F77-F1D4-4552-813A-BFF03A77F6B9}" presName="node" presStyleLbl="node1" presStyleIdx="3" presStyleCnt="9">
        <dgm:presLayoutVars>
          <dgm:bulletEnabled val="1"/>
        </dgm:presLayoutVars>
      </dgm:prSet>
      <dgm:spPr/>
    </dgm:pt>
    <dgm:pt modelId="{51A1D161-3FA7-4163-B295-CA88B0DB8752}" type="pres">
      <dgm:prSet presAssocID="{29687931-F2DF-4866-85EF-CA43FDB41741}" presName="sibTrans" presStyleCnt="0"/>
      <dgm:spPr/>
    </dgm:pt>
    <dgm:pt modelId="{796E0AED-87ED-4206-B1FA-AD60F50A58CE}" type="pres">
      <dgm:prSet presAssocID="{2F53508F-7213-41C1-BD65-6A74E1175A8E}" presName="node" presStyleLbl="node1" presStyleIdx="4" presStyleCnt="9">
        <dgm:presLayoutVars>
          <dgm:bulletEnabled val="1"/>
        </dgm:presLayoutVars>
      </dgm:prSet>
      <dgm:spPr/>
    </dgm:pt>
    <dgm:pt modelId="{D87EB862-1195-47E4-86C3-B60B5DFF2E0A}" type="pres">
      <dgm:prSet presAssocID="{1A3F11B2-A00F-490C-ADE0-0F0E49E7FCFE}" presName="sibTrans" presStyleCnt="0"/>
      <dgm:spPr/>
    </dgm:pt>
    <dgm:pt modelId="{D40FA7E6-D9EA-4123-B897-28BA1FEAFDB2}" type="pres">
      <dgm:prSet presAssocID="{8162B9A3-380C-4188-8D73-C77D36C0C35B}" presName="node" presStyleLbl="node1" presStyleIdx="5" presStyleCnt="9">
        <dgm:presLayoutVars>
          <dgm:bulletEnabled val="1"/>
        </dgm:presLayoutVars>
      </dgm:prSet>
      <dgm:spPr/>
    </dgm:pt>
    <dgm:pt modelId="{D5E69025-5799-46E0-BD65-328BD67CACD7}" type="pres">
      <dgm:prSet presAssocID="{CBFE050B-06C6-4FD0-A30D-90A280FBC3D1}" presName="sibTrans" presStyleCnt="0"/>
      <dgm:spPr/>
    </dgm:pt>
    <dgm:pt modelId="{A21BCBA6-A833-405D-96CD-828C5523CCA5}" type="pres">
      <dgm:prSet presAssocID="{9BF8CF8A-2F1A-429A-9946-AD724C8DFCE3}" presName="node" presStyleLbl="node1" presStyleIdx="6" presStyleCnt="9">
        <dgm:presLayoutVars>
          <dgm:bulletEnabled val="1"/>
        </dgm:presLayoutVars>
      </dgm:prSet>
      <dgm:spPr/>
    </dgm:pt>
    <dgm:pt modelId="{AD623DC1-C55F-412F-BA7C-DB0FC75B6980}" type="pres">
      <dgm:prSet presAssocID="{4925A812-7AF6-4F29-B52A-48ABD1230527}" presName="sibTrans" presStyleCnt="0"/>
      <dgm:spPr/>
    </dgm:pt>
    <dgm:pt modelId="{2EBF5D7B-5CF2-4619-B7AE-E9A83344E2AB}" type="pres">
      <dgm:prSet presAssocID="{1466F9CA-DBD5-4E2A-85D8-2FE9C7C2B198}" presName="node" presStyleLbl="node1" presStyleIdx="7" presStyleCnt="9">
        <dgm:presLayoutVars>
          <dgm:bulletEnabled val="1"/>
        </dgm:presLayoutVars>
      </dgm:prSet>
      <dgm:spPr/>
    </dgm:pt>
    <dgm:pt modelId="{DBD7E8F8-9E16-49A4-A846-717F9F193327}" type="pres">
      <dgm:prSet presAssocID="{DA40AF70-025F-4A1D-B79C-8DBAEB5480D9}" presName="sibTrans" presStyleCnt="0"/>
      <dgm:spPr/>
    </dgm:pt>
    <dgm:pt modelId="{E332BA5F-A74D-4AD0-BD7D-3E6E279AFB3C}" type="pres">
      <dgm:prSet presAssocID="{73AD4804-B175-4E9B-8F8B-BA0D17CACDB3}" presName="node" presStyleLbl="node1" presStyleIdx="8" presStyleCnt="9">
        <dgm:presLayoutVars>
          <dgm:bulletEnabled val="1"/>
        </dgm:presLayoutVars>
      </dgm:prSet>
      <dgm:spPr/>
    </dgm:pt>
  </dgm:ptLst>
  <dgm:cxnLst>
    <dgm:cxn modelId="{61C16A00-C172-45D0-BF55-390548DE81A4}" srcId="{CF47DC44-971C-49B2-917B-ED526E39319D}" destId="{7E797326-6A5F-4C3C-A210-8DC0BB95223D}" srcOrd="0" destOrd="0" parTransId="{6C1CB102-3EF4-4FB9-9B70-F0E6838C8D7D}" sibTransId="{FB9EE253-47ED-4D50-80C0-50FE90995DDC}"/>
    <dgm:cxn modelId="{2FDAEC18-5804-4991-8C76-AF17FC8D9175}" srcId="{CF47DC44-971C-49B2-917B-ED526E39319D}" destId="{73AD4804-B175-4E9B-8F8B-BA0D17CACDB3}" srcOrd="8" destOrd="0" parTransId="{52A46014-90DF-4824-A5AE-8176EA133369}" sibTransId="{07420052-CEE8-4D56-A395-2A44980D23B0}"/>
    <dgm:cxn modelId="{0599B92F-7A9E-4C6A-8E9E-DC06B70C3996}" type="presOf" srcId="{1466F9CA-DBD5-4E2A-85D8-2FE9C7C2B198}" destId="{2EBF5D7B-5CF2-4619-B7AE-E9A83344E2AB}" srcOrd="0" destOrd="0" presId="urn:microsoft.com/office/officeart/2005/8/layout/default"/>
    <dgm:cxn modelId="{67CA3065-6A62-4CC3-B484-54BA2138F07F}" type="presOf" srcId="{9BF8CF8A-2F1A-429A-9946-AD724C8DFCE3}" destId="{A21BCBA6-A833-405D-96CD-828C5523CCA5}" srcOrd="0" destOrd="0" presId="urn:microsoft.com/office/officeart/2005/8/layout/default"/>
    <dgm:cxn modelId="{284E8B45-2C0E-4D37-B1F9-0BEA2714BA8D}" type="presOf" srcId="{8162B9A3-380C-4188-8D73-C77D36C0C35B}" destId="{D40FA7E6-D9EA-4123-B897-28BA1FEAFDB2}" srcOrd="0" destOrd="0" presId="urn:microsoft.com/office/officeart/2005/8/layout/default"/>
    <dgm:cxn modelId="{3CFFEE45-0ACE-4697-8C8B-17F582F24405}" srcId="{CF47DC44-971C-49B2-917B-ED526E39319D}" destId="{9BF8CF8A-2F1A-429A-9946-AD724C8DFCE3}" srcOrd="6" destOrd="0" parTransId="{6D07EDBD-4F6E-4FFC-A163-B049642E1025}" sibTransId="{4925A812-7AF6-4F29-B52A-48ABD1230527}"/>
    <dgm:cxn modelId="{311AE367-DC0B-40C2-ADC4-826C37CBB99F}" type="presOf" srcId="{CF47DC44-971C-49B2-917B-ED526E39319D}" destId="{507D13C8-FE69-4042-81AC-DCDAA7270539}" srcOrd="0" destOrd="0" presId="urn:microsoft.com/office/officeart/2005/8/layout/default"/>
    <dgm:cxn modelId="{7E806074-B244-4009-B0C6-4A2D831B0763}" srcId="{CF47DC44-971C-49B2-917B-ED526E39319D}" destId="{1B2302B2-4964-43A0-8B7B-B4629991D399}" srcOrd="2" destOrd="0" parTransId="{BA393D2B-C1F1-497E-9FED-EE66F57A5CD7}" sibTransId="{ED937E6A-DECE-4193-A31E-341A1CE334D4}"/>
    <dgm:cxn modelId="{77C29D56-BB48-44D5-BC48-43B27FB40FD9}" srcId="{CF47DC44-971C-49B2-917B-ED526E39319D}" destId="{8162B9A3-380C-4188-8D73-C77D36C0C35B}" srcOrd="5" destOrd="0" parTransId="{35EFADF2-E4D5-48FA-874D-D280C73FFD53}" sibTransId="{CBFE050B-06C6-4FD0-A30D-90A280FBC3D1}"/>
    <dgm:cxn modelId="{0CD39781-B527-486F-B763-660A1BA2BB0F}" type="presOf" srcId="{6876D9FA-704A-4F72-B863-99527591584C}" destId="{ECC4DDF5-E720-42CD-A163-06A35F85F87B}" srcOrd="0" destOrd="0" presId="urn:microsoft.com/office/officeart/2005/8/layout/default"/>
    <dgm:cxn modelId="{60635F85-9CA0-49D7-B6B2-49998BCE2E94}" type="presOf" srcId="{2F53508F-7213-41C1-BD65-6A74E1175A8E}" destId="{796E0AED-87ED-4206-B1FA-AD60F50A58CE}" srcOrd="0" destOrd="0" presId="urn:microsoft.com/office/officeart/2005/8/layout/default"/>
    <dgm:cxn modelId="{0C51B197-072F-45EF-B68D-CE14E4D1ECFC}" type="presOf" srcId="{1B2302B2-4964-43A0-8B7B-B4629991D399}" destId="{4250A8E5-9812-457D-B8C4-7CD822FE24D6}" srcOrd="0" destOrd="0" presId="urn:microsoft.com/office/officeart/2005/8/layout/default"/>
    <dgm:cxn modelId="{AB1A6599-5D2A-4DA0-84ED-CB5A6C40E201}" srcId="{CF47DC44-971C-49B2-917B-ED526E39319D}" destId="{C0874F77-F1D4-4552-813A-BFF03A77F6B9}" srcOrd="3" destOrd="0" parTransId="{2A7B92E9-C689-429F-B356-6A303A7072BA}" sibTransId="{29687931-F2DF-4866-85EF-CA43FDB41741}"/>
    <dgm:cxn modelId="{A1CDDB9E-6A38-4878-9E13-9963B93B3D56}" srcId="{CF47DC44-971C-49B2-917B-ED526E39319D}" destId="{6876D9FA-704A-4F72-B863-99527591584C}" srcOrd="1" destOrd="0" parTransId="{97ECC342-9659-4392-A7EA-C6711945EE6A}" sibTransId="{55B84D1D-53A1-40F0-A772-1550E8B83543}"/>
    <dgm:cxn modelId="{4A93B4CD-FB75-41D8-A994-DFD7D10C3AF8}" type="presOf" srcId="{C0874F77-F1D4-4552-813A-BFF03A77F6B9}" destId="{076206DE-ABA8-412C-ABA5-DDDED82AA04B}" srcOrd="0" destOrd="0" presId="urn:microsoft.com/office/officeart/2005/8/layout/default"/>
    <dgm:cxn modelId="{1121B1DA-4597-4066-92F2-6A199C0C8311}" type="presOf" srcId="{7E797326-6A5F-4C3C-A210-8DC0BB95223D}" destId="{1902BB2B-59BC-483C-A212-4041849812AE}" srcOrd="0" destOrd="0" presId="urn:microsoft.com/office/officeart/2005/8/layout/default"/>
    <dgm:cxn modelId="{11A7C4E0-BCDE-4DD9-8659-4EED22A9AAD7}" srcId="{CF47DC44-971C-49B2-917B-ED526E39319D}" destId="{2F53508F-7213-41C1-BD65-6A74E1175A8E}" srcOrd="4" destOrd="0" parTransId="{C2DD1AA2-C7AF-4092-85B0-6507D00DAC5C}" sibTransId="{1A3F11B2-A00F-490C-ADE0-0F0E49E7FCFE}"/>
    <dgm:cxn modelId="{1A5411E2-151B-438C-BBB0-01C5D5CBCBFF}" type="presOf" srcId="{73AD4804-B175-4E9B-8F8B-BA0D17CACDB3}" destId="{E332BA5F-A74D-4AD0-BD7D-3E6E279AFB3C}" srcOrd="0" destOrd="0" presId="urn:microsoft.com/office/officeart/2005/8/layout/default"/>
    <dgm:cxn modelId="{9AFB38F7-4CAD-42A1-BF63-4651A6A665F2}" srcId="{CF47DC44-971C-49B2-917B-ED526E39319D}" destId="{1466F9CA-DBD5-4E2A-85D8-2FE9C7C2B198}" srcOrd="7" destOrd="0" parTransId="{D34ACC00-2762-4ACB-AB1A-F8813D8A65E8}" sibTransId="{DA40AF70-025F-4A1D-B79C-8DBAEB5480D9}"/>
    <dgm:cxn modelId="{7766D2E2-FD28-4058-9700-5FB842310C8D}" type="presParOf" srcId="{507D13C8-FE69-4042-81AC-DCDAA7270539}" destId="{1902BB2B-59BC-483C-A212-4041849812AE}" srcOrd="0" destOrd="0" presId="urn:microsoft.com/office/officeart/2005/8/layout/default"/>
    <dgm:cxn modelId="{9C26E5CF-742D-4340-B00E-5F36C6867897}" type="presParOf" srcId="{507D13C8-FE69-4042-81AC-DCDAA7270539}" destId="{EFF76A7D-AC76-401C-ADDF-BD99C25B0F98}" srcOrd="1" destOrd="0" presId="urn:microsoft.com/office/officeart/2005/8/layout/default"/>
    <dgm:cxn modelId="{05B4737E-6D73-4E60-A97F-EF840523192D}" type="presParOf" srcId="{507D13C8-FE69-4042-81AC-DCDAA7270539}" destId="{ECC4DDF5-E720-42CD-A163-06A35F85F87B}" srcOrd="2" destOrd="0" presId="urn:microsoft.com/office/officeart/2005/8/layout/default"/>
    <dgm:cxn modelId="{211DDA66-EFE3-425D-85F6-4D18B1B34455}" type="presParOf" srcId="{507D13C8-FE69-4042-81AC-DCDAA7270539}" destId="{26458DA9-9F69-4CDB-AFE7-9F981FA3B0C9}" srcOrd="3" destOrd="0" presId="urn:microsoft.com/office/officeart/2005/8/layout/default"/>
    <dgm:cxn modelId="{BD024AC0-B333-4C9F-A720-666C9A96A48C}" type="presParOf" srcId="{507D13C8-FE69-4042-81AC-DCDAA7270539}" destId="{4250A8E5-9812-457D-B8C4-7CD822FE24D6}" srcOrd="4" destOrd="0" presId="urn:microsoft.com/office/officeart/2005/8/layout/default"/>
    <dgm:cxn modelId="{2A3860A5-0B33-42EC-8562-60A8BA6A7BB9}" type="presParOf" srcId="{507D13C8-FE69-4042-81AC-DCDAA7270539}" destId="{197B437B-BFFE-4342-B89A-5083CC919579}" srcOrd="5" destOrd="0" presId="urn:microsoft.com/office/officeart/2005/8/layout/default"/>
    <dgm:cxn modelId="{230F5C7C-AA6B-4187-9DDD-5909160FB3F1}" type="presParOf" srcId="{507D13C8-FE69-4042-81AC-DCDAA7270539}" destId="{076206DE-ABA8-412C-ABA5-DDDED82AA04B}" srcOrd="6" destOrd="0" presId="urn:microsoft.com/office/officeart/2005/8/layout/default"/>
    <dgm:cxn modelId="{4A53AFCA-36FD-4C45-AAA0-77C82CF0242E}" type="presParOf" srcId="{507D13C8-FE69-4042-81AC-DCDAA7270539}" destId="{51A1D161-3FA7-4163-B295-CA88B0DB8752}" srcOrd="7" destOrd="0" presId="urn:microsoft.com/office/officeart/2005/8/layout/default"/>
    <dgm:cxn modelId="{4B64CA3A-48CF-4CCC-BB7E-DCB7B0A5B465}" type="presParOf" srcId="{507D13C8-FE69-4042-81AC-DCDAA7270539}" destId="{796E0AED-87ED-4206-B1FA-AD60F50A58CE}" srcOrd="8" destOrd="0" presId="urn:microsoft.com/office/officeart/2005/8/layout/default"/>
    <dgm:cxn modelId="{70EC63E1-D60E-457F-BF85-32A3AD713EAC}" type="presParOf" srcId="{507D13C8-FE69-4042-81AC-DCDAA7270539}" destId="{D87EB862-1195-47E4-86C3-B60B5DFF2E0A}" srcOrd="9" destOrd="0" presId="urn:microsoft.com/office/officeart/2005/8/layout/default"/>
    <dgm:cxn modelId="{1D7C5FFE-2DE1-46EB-A529-C00B3E509D0C}" type="presParOf" srcId="{507D13C8-FE69-4042-81AC-DCDAA7270539}" destId="{D40FA7E6-D9EA-4123-B897-28BA1FEAFDB2}" srcOrd="10" destOrd="0" presId="urn:microsoft.com/office/officeart/2005/8/layout/default"/>
    <dgm:cxn modelId="{577E3A3B-45D4-409D-8D02-1C4E5EABA897}" type="presParOf" srcId="{507D13C8-FE69-4042-81AC-DCDAA7270539}" destId="{D5E69025-5799-46E0-BD65-328BD67CACD7}" srcOrd="11" destOrd="0" presId="urn:microsoft.com/office/officeart/2005/8/layout/default"/>
    <dgm:cxn modelId="{882E37BD-74BB-49D8-A4B9-EF09DDFF84A9}" type="presParOf" srcId="{507D13C8-FE69-4042-81AC-DCDAA7270539}" destId="{A21BCBA6-A833-405D-96CD-828C5523CCA5}" srcOrd="12" destOrd="0" presId="urn:microsoft.com/office/officeart/2005/8/layout/default"/>
    <dgm:cxn modelId="{C2D08C84-B1CB-47CC-AD01-D8A0D8756BDA}" type="presParOf" srcId="{507D13C8-FE69-4042-81AC-DCDAA7270539}" destId="{AD623DC1-C55F-412F-BA7C-DB0FC75B6980}" srcOrd="13" destOrd="0" presId="urn:microsoft.com/office/officeart/2005/8/layout/default"/>
    <dgm:cxn modelId="{A73130A0-9CB1-483F-AA5B-4F03A6B3109B}" type="presParOf" srcId="{507D13C8-FE69-4042-81AC-DCDAA7270539}" destId="{2EBF5D7B-5CF2-4619-B7AE-E9A83344E2AB}" srcOrd="14" destOrd="0" presId="urn:microsoft.com/office/officeart/2005/8/layout/default"/>
    <dgm:cxn modelId="{EE03964F-AAB6-4530-B376-D7B62C48FB30}" type="presParOf" srcId="{507D13C8-FE69-4042-81AC-DCDAA7270539}" destId="{DBD7E8F8-9E16-49A4-A846-717F9F193327}" srcOrd="15" destOrd="0" presId="urn:microsoft.com/office/officeart/2005/8/layout/default"/>
    <dgm:cxn modelId="{CD498DFA-8422-4449-9649-E1660EA1AA09}" type="presParOf" srcId="{507D13C8-FE69-4042-81AC-DCDAA7270539}" destId="{E332BA5F-A74D-4AD0-BD7D-3E6E279AFB3C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02BB2B-59BC-483C-A212-4041849812AE}">
      <dsp:nvSpPr>
        <dsp:cNvPr id="0" name=""/>
        <dsp:cNvSpPr/>
      </dsp:nvSpPr>
      <dsp:spPr>
        <a:xfrm>
          <a:off x="582645" y="1178"/>
          <a:ext cx="2174490" cy="1304694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Jenny’s caring role may have affected her emotional development.</a:t>
          </a:r>
          <a:endParaRPr lang="en-US" sz="1700" kern="1200"/>
        </a:p>
      </dsp:txBody>
      <dsp:txXfrm>
        <a:off x="582645" y="1178"/>
        <a:ext cx="2174490" cy="1304694"/>
      </dsp:txXfrm>
    </dsp:sp>
    <dsp:sp modelId="{ECC4DDF5-E720-42CD-A163-06A35F85F87B}">
      <dsp:nvSpPr>
        <dsp:cNvPr id="0" name=""/>
        <dsp:cNvSpPr/>
      </dsp:nvSpPr>
      <dsp:spPr>
        <a:xfrm>
          <a:off x="2974584" y="1178"/>
          <a:ext cx="2174490" cy="1304694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Possible effects include:</a:t>
          </a:r>
          <a:endParaRPr lang="en-US" sz="1700" kern="1200"/>
        </a:p>
      </dsp:txBody>
      <dsp:txXfrm>
        <a:off x="2974584" y="1178"/>
        <a:ext cx="2174490" cy="1304694"/>
      </dsp:txXfrm>
    </dsp:sp>
    <dsp:sp modelId="{4250A8E5-9812-457D-B8C4-7CD822FE24D6}">
      <dsp:nvSpPr>
        <dsp:cNvPr id="0" name=""/>
        <dsp:cNvSpPr/>
      </dsp:nvSpPr>
      <dsp:spPr>
        <a:xfrm>
          <a:off x="5366524" y="1178"/>
          <a:ext cx="2174490" cy="1304694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Missing out on teenage experiences</a:t>
          </a:r>
          <a:endParaRPr lang="en-US" sz="1700" kern="1200"/>
        </a:p>
      </dsp:txBody>
      <dsp:txXfrm>
        <a:off x="5366524" y="1178"/>
        <a:ext cx="2174490" cy="1304694"/>
      </dsp:txXfrm>
    </dsp:sp>
    <dsp:sp modelId="{076206DE-ABA8-412C-ABA5-DDDED82AA04B}">
      <dsp:nvSpPr>
        <dsp:cNvPr id="0" name=""/>
        <dsp:cNvSpPr/>
      </dsp:nvSpPr>
      <dsp:spPr>
        <a:xfrm>
          <a:off x="7758464" y="1178"/>
          <a:ext cx="2174490" cy="1304694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Feeling different from peers</a:t>
          </a:r>
          <a:endParaRPr lang="en-US" sz="1700" kern="1200"/>
        </a:p>
      </dsp:txBody>
      <dsp:txXfrm>
        <a:off x="7758464" y="1178"/>
        <a:ext cx="2174490" cy="1304694"/>
      </dsp:txXfrm>
    </dsp:sp>
    <dsp:sp modelId="{796E0AED-87ED-4206-B1FA-AD60F50A58CE}">
      <dsp:nvSpPr>
        <dsp:cNvPr id="0" name=""/>
        <dsp:cNvSpPr/>
      </dsp:nvSpPr>
      <dsp:spPr>
        <a:xfrm>
          <a:off x="582645" y="1523321"/>
          <a:ext cx="2174490" cy="1304694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Stress and responsibility</a:t>
          </a:r>
          <a:endParaRPr lang="en-US" sz="1700" kern="1200"/>
        </a:p>
      </dsp:txBody>
      <dsp:txXfrm>
        <a:off x="582645" y="1523321"/>
        <a:ext cx="2174490" cy="1304694"/>
      </dsp:txXfrm>
    </dsp:sp>
    <dsp:sp modelId="{D40FA7E6-D9EA-4123-B897-28BA1FEAFDB2}">
      <dsp:nvSpPr>
        <dsp:cNvPr id="0" name=""/>
        <dsp:cNvSpPr/>
      </dsp:nvSpPr>
      <dsp:spPr>
        <a:xfrm>
          <a:off x="2974584" y="1523321"/>
          <a:ext cx="2174490" cy="1304694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Limited independence</a:t>
          </a:r>
          <a:endParaRPr lang="en-US" sz="1700" kern="1200"/>
        </a:p>
      </dsp:txBody>
      <dsp:txXfrm>
        <a:off x="2974584" y="1523321"/>
        <a:ext cx="2174490" cy="1304694"/>
      </dsp:txXfrm>
    </dsp:sp>
    <dsp:sp modelId="{A21BCBA6-A833-405D-96CD-828C5523CCA5}">
      <dsp:nvSpPr>
        <dsp:cNvPr id="0" name=""/>
        <dsp:cNvSpPr/>
      </dsp:nvSpPr>
      <dsp:spPr>
        <a:xfrm>
          <a:off x="5366524" y="1523321"/>
          <a:ext cx="2174490" cy="1304694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She may focus more on caring than on developing her own identity.</a:t>
          </a:r>
          <a:endParaRPr lang="en-US" sz="1700" kern="1200"/>
        </a:p>
      </dsp:txBody>
      <dsp:txXfrm>
        <a:off x="5366524" y="1523321"/>
        <a:ext cx="2174490" cy="1304694"/>
      </dsp:txXfrm>
    </dsp:sp>
    <dsp:sp modelId="{2EBF5D7B-5CF2-4619-B7AE-E9A83344E2AB}">
      <dsp:nvSpPr>
        <dsp:cNvPr id="0" name=""/>
        <dsp:cNvSpPr/>
      </dsp:nvSpPr>
      <dsp:spPr>
        <a:xfrm>
          <a:off x="7758464" y="1523321"/>
          <a:ext cx="2174490" cy="1304694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 death of her father may also have caused grief and emotional difficulties.</a:t>
          </a:r>
          <a:endParaRPr lang="en-US" sz="1700" kern="1200"/>
        </a:p>
      </dsp:txBody>
      <dsp:txXfrm>
        <a:off x="7758464" y="1523321"/>
        <a:ext cx="2174490" cy="1304694"/>
      </dsp:txXfrm>
    </dsp:sp>
    <dsp:sp modelId="{E332BA5F-A74D-4AD0-BD7D-3E6E279AFB3C}">
      <dsp:nvSpPr>
        <dsp:cNvPr id="0" name=""/>
        <dsp:cNvSpPr/>
      </dsp:nvSpPr>
      <dsp:spPr>
        <a:xfrm>
          <a:off x="4170554" y="3045465"/>
          <a:ext cx="2174490" cy="1304694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(Erikson, 1968; Bowlby, 1988)</a:t>
          </a:r>
          <a:endParaRPr lang="en-US" sz="1700" kern="1200"/>
        </a:p>
      </dsp:txBody>
      <dsp:txXfrm>
        <a:off x="4170554" y="3045465"/>
        <a:ext cx="2174490" cy="130469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A7895A40-19A4-42D6-9D30-DBC1E8002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02F429C4-ABC9-46FC-818A-B5429CDE4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1270325" y="3369273"/>
            <a:ext cx="32004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2CEF98E4-3709-4952-8F42-2305CCE34F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374475" y="1040470"/>
            <a:ext cx="6858003" cy="477704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F10BCCF5-D685-47FF-B675-647EAEB72C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7914" y="857786"/>
            <a:ext cx="11067024" cy="520893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 idx="4294967295"/>
          </p:nvPr>
        </p:nvSpPr>
        <p:spPr>
          <a:xfrm>
            <a:off x="987689" y="3071183"/>
            <a:ext cx="9910296" cy="259002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Name: Jawaheer Atta</a:t>
            </a:r>
            <a:br>
              <a:rPr lang="en-US" sz="3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Student number: 2236701</a:t>
            </a:r>
            <a:br>
              <a:rPr lang="en-US" sz="3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Module title: Psychology in Health and Social Care</a:t>
            </a:r>
            <a:br>
              <a:rPr lang="en-US" sz="3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Module code: LCHS4010</a:t>
            </a:r>
            <a:br>
              <a:rPr lang="en-US" sz="3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Assignment title: Component 1</a:t>
            </a: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B0EE8A42-107A-4D4C-8D56-BBAE95C7FC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1524009" y="3366125"/>
            <a:ext cx="32004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A7084A-9254-02DC-D2FE-3AB2D58386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290513"/>
            <a:ext cx="3932237" cy="3255169"/>
          </a:xfrm>
        </p:spPr>
        <p:txBody>
          <a:bodyPr>
            <a:normAutofit/>
          </a:bodyPr>
          <a:lstStyle/>
          <a:p>
            <a:r>
              <a:rPr lang="en-GB" sz="2000" b="1" dirty="0">
                <a:solidFill>
                  <a:srgbClr val="0D0D0D"/>
                </a:solidFill>
                <a:highlight>
                  <a:srgbClr val="FFFFFF"/>
                </a:highlight>
                <a:latin typeface="Arial Nova"/>
              </a:rPr>
              <a:t>Jenny is 16 years old and has been caring for her mother for 5 years since her father died</a:t>
            </a:r>
            <a:endParaRPr lang="en-US" sz="2000" b="1" dirty="0">
              <a:latin typeface="Arial Nova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7C69A7-4265-3CB5-3A78-606754B49F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endParaRPr lang="en-GB" sz="1600" dirty="0">
              <a:solidFill>
                <a:srgbClr val="0D0D0D"/>
              </a:solidFill>
              <a:highlight>
                <a:srgbClr val="FFFFFF"/>
              </a:highlight>
              <a:latin typeface="Arial Nova"/>
            </a:endParaRPr>
          </a:p>
          <a:p>
            <a:pPr marL="0" indent="0">
              <a:buNone/>
            </a:pPr>
            <a:r>
              <a:rPr lang="en-GB" sz="160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Her mother has:</a:t>
            </a:r>
            <a:endParaRPr lang="en-GB" sz="1600">
              <a:latin typeface="Arial Nova"/>
            </a:endParaRPr>
          </a:p>
          <a:p>
            <a:r>
              <a:rPr lang="en-GB" sz="1600" dirty="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Mobility problems</a:t>
            </a:r>
            <a:endParaRPr lang="en-GB" sz="1600">
              <a:latin typeface="Arial Nova"/>
            </a:endParaRPr>
          </a:p>
          <a:p>
            <a:r>
              <a:rPr lang="en-GB" sz="1600" dirty="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Memory difficulties</a:t>
            </a:r>
            <a:endParaRPr lang="en-GB" sz="1600">
              <a:latin typeface="Arial Nova"/>
            </a:endParaRPr>
          </a:p>
          <a:p>
            <a:r>
              <a:rPr lang="en-GB" sz="1600" dirty="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Low mood</a:t>
            </a:r>
            <a:endParaRPr lang="en-GB" sz="1600">
              <a:latin typeface="Arial Nova"/>
            </a:endParaRPr>
          </a:p>
          <a:p>
            <a:pPr marL="0" indent="0">
              <a:buNone/>
            </a:pPr>
            <a:endParaRPr lang="en-GB" sz="1600" dirty="0">
              <a:solidFill>
                <a:srgbClr val="0D0D0D"/>
              </a:solidFill>
              <a:highlight>
                <a:srgbClr val="FFFFFF"/>
              </a:highlight>
              <a:latin typeface="Arial Nova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60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Jenny helps with cooking, cleaning, shopping, and paperwork.</a:t>
            </a:r>
            <a:endParaRPr lang="en-GB" sz="1600">
              <a:latin typeface="Arial Nova"/>
            </a:endParaRPr>
          </a:p>
          <a:p>
            <a:pPr marL="0" indent="0">
              <a:buNone/>
            </a:pPr>
            <a:endParaRPr lang="en-GB" sz="1600" dirty="0">
              <a:solidFill>
                <a:srgbClr val="0D0D0D"/>
              </a:solidFill>
              <a:highlight>
                <a:srgbClr val="FFFFFF"/>
              </a:highlight>
              <a:latin typeface="Arial Nova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60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Being a young carer can affect a young person’s education, </a:t>
            </a:r>
            <a:r>
              <a:rPr lang="en-GB" sz="1600" dirty="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mental health, and social life.</a:t>
            </a:r>
            <a:endParaRPr lang="en-GB" sz="1600">
              <a:latin typeface="Arial Nova"/>
            </a:endParaRPr>
          </a:p>
          <a:p>
            <a:pPr marL="0" indent="0">
              <a:buNone/>
            </a:pPr>
            <a:endParaRPr lang="en-GB" sz="1600" dirty="0">
              <a:solidFill>
                <a:srgbClr val="0D0D0D"/>
              </a:solidFill>
              <a:highlight>
                <a:srgbClr val="FFFFFF"/>
              </a:highlight>
              <a:latin typeface="Arial Nova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60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This presentation will use Erikson’s psychosocial theory and </a:t>
            </a:r>
            <a:r>
              <a:rPr lang="en-GB" sz="1600" dirty="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Piaget’s cognitive theory to understand how caring has affected Jenny’s development and what support she needs.</a:t>
            </a:r>
            <a:endParaRPr lang="en-GB" sz="1600">
              <a:latin typeface="Arial Nova"/>
            </a:endParaRPr>
          </a:p>
          <a:p>
            <a:endParaRPr lang="en-GB" sz="1600" dirty="0">
              <a:solidFill>
                <a:srgbClr val="0D0D0D"/>
              </a:solidFill>
              <a:highlight>
                <a:srgbClr val="FFFFFF"/>
              </a:highlight>
            </a:endParaRPr>
          </a:p>
          <a:p>
            <a:endParaRPr lang="en-GB" sz="1600" dirty="0">
              <a:solidFill>
                <a:srgbClr val="0D0D0D"/>
              </a:solidFill>
              <a:highlight>
                <a:srgbClr val="FFFFFF"/>
              </a:highlight>
              <a:latin typeface="Arial Nova"/>
            </a:endParaRPr>
          </a:p>
          <a:p>
            <a:pPr marL="0" indent="0">
              <a:buNone/>
            </a:pPr>
            <a:r>
              <a:rPr lang="en-GB" sz="1600" b="1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(Aldridge, 2018; Becker and Becker, 2008)</a:t>
            </a:r>
            <a:endParaRPr lang="en-GB" sz="1600" dirty="0">
              <a:solidFill>
                <a:srgbClr val="0D0D0D"/>
              </a:solidFill>
              <a:highlight>
                <a:srgbClr val="FFFFFF"/>
              </a:highlight>
              <a:latin typeface="Arial Nova"/>
            </a:endParaRPr>
          </a:p>
          <a:p>
            <a:pPr marL="0" indent="0">
              <a:buNone/>
            </a:pPr>
            <a:endParaRPr lang="en-US" dirty="0"/>
          </a:p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CFE75F0-0711-5241-F161-2C7DE2CCAA1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152401"/>
            <a:ext cx="3932237" cy="5704681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01838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Erikson's Stages of Development">
            <a:extLst>
              <a:ext uri="{FF2B5EF4-FFF2-40B4-BE49-F238E27FC236}">
                <a16:creationId xmlns:a16="http://schemas.microsoft.com/office/drawing/2014/main" id="{9EF2A8C4-7BC2-221C-77A1-B4894211472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80" r="4502" b="-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FA6AE2-EAC7-7AA3-5C73-C01F43B9DB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b="1">
                <a:highlight>
                  <a:srgbClr val="FFFFFF"/>
                </a:highlight>
                <a:latin typeface="Arial Nova"/>
                <a:ea typeface="+mj-lt"/>
                <a:cs typeface="+mj-lt"/>
              </a:rPr>
              <a:t>Erikson’s Psychosocial Theory</a:t>
            </a:r>
            <a:endParaRPr lang="en-US" sz="4000" b="1">
              <a:latin typeface="Arial Nova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AC4B2E-FE07-C554-315D-8868436D6E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1700" b="1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Jenny is in the stage Identity vs Role Confusion (12–18 years).</a:t>
            </a:r>
            <a:endParaRPr lang="en-US" sz="1700"/>
          </a:p>
          <a:p>
            <a:pPr marL="0" indent="0">
              <a:buNone/>
            </a:pPr>
            <a:endParaRPr lang="en-GB" sz="1700">
              <a:highlight>
                <a:srgbClr val="FFFFFF"/>
              </a:highlight>
              <a:latin typeface="Arial Nova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700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Teenagers at this stage are developing:</a:t>
            </a:r>
            <a:endParaRPr lang="en-GB" sz="1700">
              <a:latin typeface="Arial Nova"/>
            </a:endParaRPr>
          </a:p>
          <a:p>
            <a:r>
              <a:rPr lang="en-GB" sz="1700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Identity</a:t>
            </a:r>
            <a:endParaRPr lang="en-GB" sz="1700">
              <a:latin typeface="Arial Nova"/>
            </a:endParaRPr>
          </a:p>
          <a:p>
            <a:r>
              <a:rPr lang="en-GB" sz="1700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Independence</a:t>
            </a:r>
            <a:endParaRPr lang="en-GB" sz="1700">
              <a:latin typeface="Arial Nova"/>
            </a:endParaRPr>
          </a:p>
          <a:p>
            <a:r>
              <a:rPr lang="en-GB" sz="1700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Friendships</a:t>
            </a:r>
            <a:endParaRPr lang="en-GB" sz="1700">
              <a:latin typeface="Arial Nova"/>
            </a:endParaRPr>
          </a:p>
          <a:p>
            <a:r>
              <a:rPr lang="en-GB" sz="1700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Future goals</a:t>
            </a:r>
            <a:endParaRPr lang="en-GB" sz="1700">
              <a:latin typeface="Arial Nova"/>
            </a:endParaRPr>
          </a:p>
          <a:p>
            <a:pPr marL="0" indent="0">
              <a:buNone/>
            </a:pPr>
            <a:r>
              <a:rPr lang="en-GB" sz="1700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If this stage is disrupted, they may feel confused about who they are.</a:t>
            </a:r>
            <a:endParaRPr lang="en-GB" sz="1700">
              <a:latin typeface="Arial Nova"/>
            </a:endParaRPr>
          </a:p>
          <a:p>
            <a:pPr marL="0" indent="0">
              <a:buNone/>
            </a:pPr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1019328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8423A76A-FB35-DF13-1926-8FC62CCB4AAC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21312" r="9085" b="366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5DA5C7-E480-ABD8-D60B-50F852A566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2800" b="1">
                <a:highlight>
                  <a:srgbClr val="FFFFFF"/>
                </a:highlight>
                <a:latin typeface="Arial Nova"/>
              </a:rPr>
              <a:t>Applying the Key Concepts </a:t>
            </a:r>
            <a:endParaRPr lang="en-US" sz="2800" b="1">
              <a:latin typeface="Arial Nova"/>
            </a:endParaRPr>
          </a:p>
          <a:p>
            <a:r>
              <a:rPr lang="en-GB" sz="2800" b="1">
                <a:highlight>
                  <a:srgbClr val="FFFFFF"/>
                </a:highlight>
                <a:latin typeface="Arial Nova"/>
                <a:ea typeface="+mj-lt"/>
                <a:cs typeface="+mj-lt"/>
              </a:rPr>
              <a:t>Jenny’s caring role may have affected her emotional development</a:t>
            </a:r>
            <a:r>
              <a:rPr lang="en-GB" sz="2800" b="1">
                <a:highlight>
                  <a:srgbClr val="FFFFFF"/>
                </a:highlight>
                <a:ea typeface="+mj-lt"/>
                <a:cs typeface="+mj-lt"/>
              </a:rPr>
              <a:t>.</a:t>
            </a:r>
            <a:endParaRPr lang="en-GB" sz="2800" b="1"/>
          </a:p>
          <a:p>
            <a:endParaRPr lang="en-GB" sz="28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27E672A-E1CC-6652-38AD-87D0FD64DF5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6678972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645027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A8AAC95-3719-4BCD-B710-4160043D92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73A6D7BA-50E4-42FE-A0E3-FC42B7EC43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2767722"/>
            <a:ext cx="3021543" cy="1532055"/>
          </a:xfrm>
          <a:custGeom>
            <a:avLst/>
            <a:gdLst>
              <a:gd name="connsiteX0" fmla="*/ 3021543 w 3021543"/>
              <a:gd name="connsiteY0" fmla="*/ 0 h 1532055"/>
              <a:gd name="connsiteX1" fmla="*/ 2963800 w 3021543"/>
              <a:gd name="connsiteY1" fmla="*/ 7730 h 1532055"/>
              <a:gd name="connsiteX2" fmla="*/ 2793803 w 3021543"/>
              <a:gd name="connsiteY2" fmla="*/ 25704 h 1532055"/>
              <a:gd name="connsiteX3" fmla="*/ 2414348 w 3021543"/>
              <a:gd name="connsiteY3" fmla="*/ 31695 h 1532055"/>
              <a:gd name="connsiteX4" fmla="*/ 2091558 w 3021543"/>
              <a:gd name="connsiteY4" fmla="*/ 29298 h 1532055"/>
              <a:gd name="connsiteX5" fmla="*/ 1645319 w 3021543"/>
              <a:gd name="connsiteY5" fmla="*/ 30497 h 1532055"/>
              <a:gd name="connsiteX6" fmla="*/ 1243602 w 3021543"/>
              <a:gd name="connsiteY6" fmla="*/ 64048 h 1532055"/>
              <a:gd name="connsiteX7" fmla="*/ 753851 w 3021543"/>
              <a:gd name="connsiteY7" fmla="*/ 61651 h 1532055"/>
              <a:gd name="connsiteX8" fmla="*/ 465465 w 3021543"/>
              <a:gd name="connsiteY8" fmla="*/ 123960 h 1532055"/>
              <a:gd name="connsiteX9" fmla="*/ 546416 w 3021543"/>
              <a:gd name="connsiteY9" fmla="*/ 145529 h 1532055"/>
              <a:gd name="connsiteX10" fmla="*/ 689091 w 3021543"/>
              <a:gd name="connsiteY10" fmla="*/ 192260 h 1532055"/>
              <a:gd name="connsiteX11" fmla="*/ 704269 w 3021543"/>
              <a:gd name="connsiteY11" fmla="*/ 222217 h 1532055"/>
              <a:gd name="connsiteX12" fmla="*/ 683020 w 3021543"/>
              <a:gd name="connsiteY12" fmla="*/ 236595 h 1532055"/>
              <a:gd name="connsiteX13" fmla="*/ 621295 w 3021543"/>
              <a:gd name="connsiteY13" fmla="*/ 264155 h 1532055"/>
              <a:gd name="connsiteX14" fmla="*/ 848968 w 3021543"/>
              <a:gd name="connsiteY14" fmla="*/ 304896 h 1532055"/>
              <a:gd name="connsiteX15" fmla="*/ 768018 w 3021543"/>
              <a:gd name="connsiteY15" fmla="*/ 330059 h 1532055"/>
              <a:gd name="connsiteX16" fmla="*/ 684032 w 3021543"/>
              <a:gd name="connsiteY16" fmla="*/ 348032 h 1532055"/>
              <a:gd name="connsiteX17" fmla="*/ 592962 w 3021543"/>
              <a:gd name="connsiteY17" fmla="*/ 361213 h 1532055"/>
              <a:gd name="connsiteX18" fmla="*/ 509988 w 3021543"/>
              <a:gd name="connsiteY18" fmla="*/ 387575 h 1532055"/>
              <a:gd name="connsiteX19" fmla="*/ 726531 w 3021543"/>
              <a:gd name="connsiteY19" fmla="*/ 398359 h 1532055"/>
              <a:gd name="connsiteX20" fmla="*/ 614212 w 3021543"/>
              <a:gd name="connsiteY20" fmla="*/ 422324 h 1532055"/>
              <a:gd name="connsiteX21" fmla="*/ 522131 w 3021543"/>
              <a:gd name="connsiteY21" fmla="*/ 453478 h 1532055"/>
              <a:gd name="connsiteX22" fmla="*/ 457370 w 3021543"/>
              <a:gd name="connsiteY22" fmla="*/ 467857 h 1532055"/>
              <a:gd name="connsiteX23" fmla="*/ 388562 w 3021543"/>
              <a:gd name="connsiteY23" fmla="*/ 471452 h 1532055"/>
              <a:gd name="connsiteX24" fmla="*/ 372372 w 3021543"/>
              <a:gd name="connsiteY24" fmla="*/ 494218 h 1532055"/>
              <a:gd name="connsiteX25" fmla="*/ 393622 w 3021543"/>
              <a:gd name="connsiteY25" fmla="*/ 518184 h 1532055"/>
              <a:gd name="connsiteX26" fmla="*/ 426002 w 3021543"/>
              <a:gd name="connsiteY26" fmla="*/ 520580 h 1532055"/>
              <a:gd name="connsiteX27" fmla="*/ 619271 w 3021543"/>
              <a:gd name="connsiteY27" fmla="*/ 526571 h 1532055"/>
              <a:gd name="connsiteX28" fmla="*/ 0 w 3021543"/>
              <a:gd name="connsiteY28" fmla="*/ 579294 h 1532055"/>
              <a:gd name="connsiteX29" fmla="*/ 83986 w 3021543"/>
              <a:gd name="connsiteY29" fmla="*/ 611647 h 1532055"/>
              <a:gd name="connsiteX30" fmla="*/ 112319 w 3021543"/>
              <a:gd name="connsiteY30" fmla="*/ 700317 h 1532055"/>
              <a:gd name="connsiteX31" fmla="*/ 215531 w 3021543"/>
              <a:gd name="connsiteY31" fmla="*/ 750643 h 1532055"/>
              <a:gd name="connsiteX32" fmla="*/ 282315 w 3021543"/>
              <a:gd name="connsiteY32" fmla="*/ 768617 h 1532055"/>
              <a:gd name="connsiteX33" fmla="*/ 435109 w 3021543"/>
              <a:gd name="connsiteY33" fmla="*/ 794979 h 1532055"/>
              <a:gd name="connsiteX34" fmla="*/ 457370 w 3021543"/>
              <a:gd name="connsiteY34" fmla="*/ 838116 h 1532055"/>
              <a:gd name="connsiteX35" fmla="*/ 476596 w 3021543"/>
              <a:gd name="connsiteY35" fmla="*/ 886046 h 1532055"/>
              <a:gd name="connsiteX36" fmla="*/ 517071 w 3021543"/>
              <a:gd name="connsiteY36" fmla="*/ 917200 h 1532055"/>
              <a:gd name="connsiteX37" fmla="*/ 202377 w 3021543"/>
              <a:gd name="connsiteY37" fmla="*/ 912407 h 1532055"/>
              <a:gd name="connsiteX38" fmla="*/ 557546 w 3021543"/>
              <a:gd name="connsiteY38" fmla="*/ 1013060 h 1532055"/>
              <a:gd name="connsiteX39" fmla="*/ 526178 w 3021543"/>
              <a:gd name="connsiteY39" fmla="*/ 1052602 h 1532055"/>
              <a:gd name="connsiteX40" fmla="*/ 720459 w 3021543"/>
              <a:gd name="connsiteY40" fmla="*/ 1106523 h 1532055"/>
              <a:gd name="connsiteX41" fmla="*/ 616236 w 3021543"/>
              <a:gd name="connsiteY41" fmla="*/ 1112514 h 1532055"/>
              <a:gd name="connsiteX42" fmla="*/ 1222353 w 3021543"/>
              <a:gd name="connsiteY42" fmla="*/ 1337785 h 1532055"/>
              <a:gd name="connsiteX43" fmla="*/ 2087511 w 3021543"/>
              <a:gd name="connsiteY43" fmla="*/ 1500747 h 1532055"/>
              <a:gd name="connsiteX44" fmla="*/ 2425479 w 3021543"/>
              <a:gd name="connsiteY44" fmla="*/ 1531901 h 1532055"/>
              <a:gd name="connsiteX45" fmla="*/ 2809994 w 3021543"/>
              <a:gd name="connsiteY45" fmla="*/ 1522315 h 1532055"/>
              <a:gd name="connsiteX46" fmla="*/ 2953618 w 3021543"/>
              <a:gd name="connsiteY46" fmla="*/ 1512448 h 1532055"/>
              <a:gd name="connsiteX47" fmla="*/ 3021543 w 3021543"/>
              <a:gd name="connsiteY47" fmla="*/ 1502657 h 15320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532055">
                <a:moveTo>
                  <a:pt x="3021543" y="0"/>
                </a:moveTo>
                <a:lnTo>
                  <a:pt x="2963800" y="7730"/>
                </a:lnTo>
                <a:cubicBezTo>
                  <a:pt x="2907134" y="14919"/>
                  <a:pt x="2850469" y="24506"/>
                  <a:pt x="2793803" y="25704"/>
                </a:cubicBezTo>
                <a:cubicBezTo>
                  <a:pt x="2667318" y="29298"/>
                  <a:pt x="2539821" y="20911"/>
                  <a:pt x="2414348" y="31695"/>
                </a:cubicBezTo>
                <a:cubicBezTo>
                  <a:pt x="2307089" y="41281"/>
                  <a:pt x="2198818" y="30497"/>
                  <a:pt x="2091558" y="29298"/>
                </a:cubicBezTo>
                <a:cubicBezTo>
                  <a:pt x="1942812" y="28100"/>
                  <a:pt x="1793053" y="19713"/>
                  <a:pt x="1645319" y="30497"/>
                </a:cubicBezTo>
                <a:cubicBezTo>
                  <a:pt x="1510738" y="38885"/>
                  <a:pt x="1376158" y="41281"/>
                  <a:pt x="1243602" y="64048"/>
                </a:cubicBezTo>
                <a:cubicBezTo>
                  <a:pt x="1079677" y="76030"/>
                  <a:pt x="916765" y="68841"/>
                  <a:pt x="753851" y="61651"/>
                </a:cubicBezTo>
                <a:cubicBezTo>
                  <a:pt x="653675" y="56858"/>
                  <a:pt x="554511" y="41281"/>
                  <a:pt x="465465" y="123960"/>
                </a:cubicBezTo>
                <a:cubicBezTo>
                  <a:pt x="489751" y="143132"/>
                  <a:pt x="519095" y="139537"/>
                  <a:pt x="546416" y="145529"/>
                </a:cubicBezTo>
                <a:cubicBezTo>
                  <a:pt x="594986" y="157511"/>
                  <a:pt x="643557" y="169493"/>
                  <a:pt x="689091" y="192260"/>
                </a:cubicBezTo>
                <a:cubicBezTo>
                  <a:pt x="699210" y="197053"/>
                  <a:pt x="708317" y="206639"/>
                  <a:pt x="704269" y="222217"/>
                </a:cubicBezTo>
                <a:cubicBezTo>
                  <a:pt x="701234" y="234199"/>
                  <a:pt x="691115" y="234199"/>
                  <a:pt x="683020" y="236595"/>
                </a:cubicBezTo>
                <a:cubicBezTo>
                  <a:pt x="664806" y="243785"/>
                  <a:pt x="642545" y="238992"/>
                  <a:pt x="621295" y="264155"/>
                </a:cubicBezTo>
                <a:cubicBezTo>
                  <a:pt x="702245" y="277336"/>
                  <a:pt x="780160" y="252172"/>
                  <a:pt x="848968" y="304896"/>
                </a:cubicBezTo>
                <a:cubicBezTo>
                  <a:pt x="823671" y="331257"/>
                  <a:pt x="795339" y="325266"/>
                  <a:pt x="768018" y="330059"/>
                </a:cubicBezTo>
                <a:cubicBezTo>
                  <a:pt x="739685" y="334852"/>
                  <a:pt x="712365" y="343240"/>
                  <a:pt x="684032" y="348032"/>
                </a:cubicBezTo>
                <a:cubicBezTo>
                  <a:pt x="653675" y="354023"/>
                  <a:pt x="623319" y="355222"/>
                  <a:pt x="592962" y="361213"/>
                </a:cubicBezTo>
                <a:cubicBezTo>
                  <a:pt x="567666" y="366006"/>
                  <a:pt x="540345" y="357618"/>
                  <a:pt x="509988" y="387575"/>
                </a:cubicBezTo>
                <a:cubicBezTo>
                  <a:pt x="584867" y="409143"/>
                  <a:pt x="652663" y="376790"/>
                  <a:pt x="726531" y="398359"/>
                </a:cubicBezTo>
                <a:cubicBezTo>
                  <a:pt x="683020" y="417531"/>
                  <a:pt x="647604" y="411539"/>
                  <a:pt x="614212" y="422324"/>
                </a:cubicBezTo>
                <a:cubicBezTo>
                  <a:pt x="583855" y="433108"/>
                  <a:pt x="547428" y="421126"/>
                  <a:pt x="522131" y="453478"/>
                </a:cubicBezTo>
                <a:cubicBezTo>
                  <a:pt x="502905" y="478641"/>
                  <a:pt x="482668" y="482236"/>
                  <a:pt x="457370" y="467857"/>
                </a:cubicBezTo>
                <a:cubicBezTo>
                  <a:pt x="435109" y="454676"/>
                  <a:pt x="410824" y="458271"/>
                  <a:pt x="388562" y="471452"/>
                </a:cubicBezTo>
                <a:cubicBezTo>
                  <a:pt x="380468" y="476245"/>
                  <a:pt x="372372" y="482236"/>
                  <a:pt x="372372" y="494218"/>
                </a:cubicBezTo>
                <a:cubicBezTo>
                  <a:pt x="372372" y="510994"/>
                  <a:pt x="382491" y="515787"/>
                  <a:pt x="393622" y="518184"/>
                </a:cubicBezTo>
                <a:cubicBezTo>
                  <a:pt x="403741" y="520580"/>
                  <a:pt x="415883" y="522977"/>
                  <a:pt x="426002" y="520580"/>
                </a:cubicBezTo>
                <a:cubicBezTo>
                  <a:pt x="490762" y="507399"/>
                  <a:pt x="554511" y="528968"/>
                  <a:pt x="619271" y="526571"/>
                </a:cubicBezTo>
                <a:cubicBezTo>
                  <a:pt x="415883" y="578096"/>
                  <a:pt x="210471" y="561321"/>
                  <a:pt x="0" y="579294"/>
                </a:cubicBezTo>
                <a:cubicBezTo>
                  <a:pt x="27321" y="615241"/>
                  <a:pt x="62737" y="585286"/>
                  <a:pt x="83986" y="611647"/>
                </a:cubicBezTo>
                <a:cubicBezTo>
                  <a:pt x="63748" y="666766"/>
                  <a:pt x="71844" y="696722"/>
                  <a:pt x="112319" y="700317"/>
                </a:cubicBezTo>
                <a:cubicBezTo>
                  <a:pt x="151782" y="703912"/>
                  <a:pt x="194281" y="684740"/>
                  <a:pt x="215531" y="750643"/>
                </a:cubicBezTo>
                <a:cubicBezTo>
                  <a:pt x="221602" y="771014"/>
                  <a:pt x="259042" y="765023"/>
                  <a:pt x="282315" y="768617"/>
                </a:cubicBezTo>
                <a:cubicBezTo>
                  <a:pt x="332909" y="777005"/>
                  <a:pt x="386539" y="768617"/>
                  <a:pt x="435109" y="794979"/>
                </a:cubicBezTo>
                <a:cubicBezTo>
                  <a:pt x="454335" y="804565"/>
                  <a:pt x="467489" y="811754"/>
                  <a:pt x="457370" y="838116"/>
                </a:cubicBezTo>
                <a:cubicBezTo>
                  <a:pt x="447252" y="865675"/>
                  <a:pt x="460406" y="875261"/>
                  <a:pt x="476596" y="886046"/>
                </a:cubicBezTo>
                <a:cubicBezTo>
                  <a:pt x="488739" y="894433"/>
                  <a:pt x="506953" y="892037"/>
                  <a:pt x="517071" y="917200"/>
                </a:cubicBezTo>
                <a:cubicBezTo>
                  <a:pt x="410824" y="913605"/>
                  <a:pt x="307612" y="893235"/>
                  <a:pt x="202377" y="912407"/>
                </a:cubicBezTo>
                <a:cubicBezTo>
                  <a:pt x="317731" y="960337"/>
                  <a:pt x="444216" y="957940"/>
                  <a:pt x="557546" y="1013060"/>
                </a:cubicBezTo>
                <a:cubicBezTo>
                  <a:pt x="553499" y="1032232"/>
                  <a:pt x="527190" y="1023844"/>
                  <a:pt x="526178" y="1052602"/>
                </a:cubicBezTo>
                <a:cubicBezTo>
                  <a:pt x="585879" y="1082558"/>
                  <a:pt x="657723" y="1062188"/>
                  <a:pt x="720459" y="1106523"/>
                </a:cubicBezTo>
                <a:cubicBezTo>
                  <a:pt x="684032" y="1126893"/>
                  <a:pt x="650640" y="1093342"/>
                  <a:pt x="616236" y="1112514"/>
                </a:cubicBezTo>
                <a:cubicBezTo>
                  <a:pt x="627367" y="1141273"/>
                  <a:pt x="1131283" y="1318613"/>
                  <a:pt x="1222353" y="1337785"/>
                </a:cubicBezTo>
                <a:cubicBezTo>
                  <a:pt x="1407527" y="1377327"/>
                  <a:pt x="1940788" y="1477980"/>
                  <a:pt x="2087511" y="1500747"/>
                </a:cubicBezTo>
                <a:cubicBezTo>
                  <a:pt x="2200841" y="1517522"/>
                  <a:pt x="2313160" y="1530703"/>
                  <a:pt x="2425479" y="1531901"/>
                </a:cubicBezTo>
                <a:cubicBezTo>
                  <a:pt x="2553988" y="1533099"/>
                  <a:pt x="2681485" y="1527108"/>
                  <a:pt x="2809994" y="1522315"/>
                </a:cubicBezTo>
                <a:cubicBezTo>
                  <a:pt x="2858058" y="1520518"/>
                  <a:pt x="2905933" y="1517372"/>
                  <a:pt x="2953618" y="1512448"/>
                </a:cubicBezTo>
                <a:lnTo>
                  <a:pt x="3021543" y="1502657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439B7C-8BB6-C3DB-7068-7AD2B05AD7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38199"/>
            <a:ext cx="4191000" cy="5338763"/>
          </a:xfrm>
        </p:spPr>
        <p:txBody>
          <a:bodyPr>
            <a:normAutofit/>
          </a:bodyPr>
          <a:lstStyle/>
          <a:p>
            <a:r>
              <a:rPr lang="en-GB" b="1">
                <a:highlight>
                  <a:srgbClr val="FFFFFF"/>
                </a:highlight>
                <a:latin typeface="Arial Nova"/>
              </a:rPr>
              <a:t>Practice Strategies / Support Plan</a:t>
            </a:r>
            <a:endParaRPr lang="en-US">
              <a:latin typeface="Arial Nova"/>
            </a:endParaRPr>
          </a:p>
          <a:p>
            <a:r>
              <a:rPr lang="en-GB">
                <a:highlight>
                  <a:srgbClr val="FFFFFF"/>
                </a:highlight>
                <a:latin typeface="Arial Nova"/>
                <a:ea typeface="+mj-lt"/>
                <a:cs typeface="+mj-lt"/>
              </a:rPr>
              <a:t>To support Jenny, a community plan should include:</a:t>
            </a:r>
            <a:endParaRPr lang="en-GB">
              <a:latin typeface="Arial Nova"/>
            </a:endParaRP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16A7E3-D9DE-E8F7-EB68-41DCC80951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2332" y="838199"/>
            <a:ext cx="6051468" cy="53387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900" b="1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Emotional support</a:t>
            </a:r>
            <a:endParaRPr lang="en-GB" sz="1900">
              <a:latin typeface="Arial Nova"/>
            </a:endParaRPr>
          </a:p>
          <a:p>
            <a:r>
              <a:rPr lang="en-GB" sz="1900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Counselling for grief and stress</a:t>
            </a:r>
            <a:endParaRPr lang="en-GB" sz="1900">
              <a:latin typeface="Arial Nova"/>
            </a:endParaRPr>
          </a:p>
          <a:p>
            <a:r>
              <a:rPr lang="en-GB" sz="1900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Young carers support group</a:t>
            </a:r>
            <a:endParaRPr lang="en-GB" sz="1900">
              <a:latin typeface="Arial Nova"/>
            </a:endParaRPr>
          </a:p>
          <a:p>
            <a:r>
              <a:rPr lang="en-GB" sz="1900" b="1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Practical support</a:t>
            </a:r>
            <a:endParaRPr lang="en-GB" sz="1900">
              <a:latin typeface="Arial Nova"/>
            </a:endParaRPr>
          </a:p>
          <a:p>
            <a:r>
              <a:rPr lang="en-GB" sz="1900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Home care services for her mother</a:t>
            </a:r>
            <a:endParaRPr lang="en-GB" sz="1900">
              <a:latin typeface="Arial Nova"/>
            </a:endParaRPr>
          </a:p>
          <a:p>
            <a:r>
              <a:rPr lang="en-GB" sz="1900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Help with housework and shopping</a:t>
            </a:r>
            <a:endParaRPr lang="en-GB" sz="1900">
              <a:latin typeface="Arial Nova"/>
            </a:endParaRPr>
          </a:p>
          <a:p>
            <a:r>
              <a:rPr lang="en-GB" sz="1900" b="1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Educational support</a:t>
            </a:r>
            <a:endParaRPr lang="en-GB" sz="1900">
              <a:latin typeface="Arial Nova"/>
            </a:endParaRPr>
          </a:p>
          <a:p>
            <a:r>
              <a:rPr lang="en-GB" sz="1900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Extra help at school</a:t>
            </a:r>
            <a:endParaRPr lang="en-GB" sz="1900">
              <a:latin typeface="Arial Nova"/>
            </a:endParaRPr>
          </a:p>
          <a:p>
            <a:r>
              <a:rPr lang="en-GB" sz="1900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Flexible deadlines</a:t>
            </a:r>
            <a:endParaRPr lang="en-GB" sz="1900">
              <a:latin typeface="Arial Nova"/>
            </a:endParaRPr>
          </a:p>
          <a:p>
            <a:r>
              <a:rPr lang="en-GB" sz="1900" b="1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Social support</a:t>
            </a:r>
            <a:endParaRPr lang="en-GB" sz="1900">
              <a:latin typeface="Arial Nova"/>
            </a:endParaRPr>
          </a:p>
          <a:p>
            <a:r>
              <a:rPr lang="en-GB" sz="1900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Time for hobbies and friends</a:t>
            </a:r>
            <a:endParaRPr lang="en-GB" sz="1900">
              <a:latin typeface="Arial Nova"/>
            </a:endParaRPr>
          </a:p>
          <a:p>
            <a:r>
              <a:rPr lang="en-GB" sz="1900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Opportunities to relax</a:t>
            </a:r>
            <a:endParaRPr lang="en-GB" sz="1900">
              <a:latin typeface="Arial Nova"/>
            </a:endParaRPr>
          </a:p>
          <a:p>
            <a:r>
              <a:rPr lang="en-GB" sz="1900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This will reduce pressure and support her development.</a:t>
            </a:r>
            <a:endParaRPr lang="en-GB" sz="1900">
              <a:latin typeface="Arial Nova"/>
            </a:endParaRPr>
          </a:p>
          <a:p>
            <a:endParaRPr lang="en-GB" sz="1900"/>
          </a:p>
        </p:txBody>
      </p:sp>
    </p:spTree>
    <p:extLst>
      <p:ext uri="{BB962C8B-B14F-4D97-AF65-F5344CB8AC3E}">
        <p14:creationId xmlns:p14="http://schemas.microsoft.com/office/powerpoint/2010/main" val="10622330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8762D8B-2CE3-7E71-87E7-9180433323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 b="1">
                <a:solidFill>
                  <a:schemeClr val="tx2"/>
                </a:solidFill>
                <a:highlight>
                  <a:srgbClr val="FFFFFF"/>
                </a:highlight>
                <a:latin typeface="Arial Nova"/>
              </a:rPr>
              <a:t>Slide 7 — Nature versus Nurture</a:t>
            </a:r>
            <a:endParaRPr lang="en-US" sz="3600">
              <a:solidFill>
                <a:schemeClr val="tx2"/>
              </a:solidFill>
              <a:latin typeface="Arial Nova"/>
            </a:endParaRPr>
          </a:p>
          <a:p>
            <a:r>
              <a:rPr lang="en-GB" sz="3600">
                <a:solidFill>
                  <a:schemeClr val="tx2"/>
                </a:solidFill>
                <a:highlight>
                  <a:srgbClr val="FFFFFF"/>
                </a:highlight>
                <a:latin typeface="Arial Nova"/>
                <a:ea typeface="+mj-lt"/>
                <a:cs typeface="+mj-lt"/>
              </a:rPr>
              <a:t>Jenny’s development is influenced by both nature and nurture.</a:t>
            </a:r>
            <a:endParaRPr lang="en-GB" sz="3600">
              <a:solidFill>
                <a:schemeClr val="tx2"/>
              </a:solidFill>
              <a:latin typeface="Arial Nova"/>
            </a:endParaRPr>
          </a:p>
          <a:p>
            <a:endParaRPr lang="en-GB" sz="36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703360-D3E7-6989-7075-C6CEB5CA55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800" b="1">
                <a:solidFill>
                  <a:schemeClr val="tx2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Nature (biological factors)</a:t>
            </a:r>
            <a:endParaRPr lang="en-GB" sz="1800">
              <a:solidFill>
                <a:schemeClr val="tx2"/>
              </a:solidFill>
              <a:latin typeface="Arial Nova"/>
            </a:endParaRPr>
          </a:p>
          <a:p>
            <a:r>
              <a:rPr lang="en-GB" sz="1800">
                <a:solidFill>
                  <a:schemeClr val="tx2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Brain development during adolescence</a:t>
            </a:r>
            <a:endParaRPr lang="en-GB" sz="1800">
              <a:solidFill>
                <a:schemeClr val="tx2"/>
              </a:solidFill>
              <a:latin typeface="Arial Nova"/>
            </a:endParaRPr>
          </a:p>
          <a:p>
            <a:r>
              <a:rPr lang="en-GB" sz="1800">
                <a:solidFill>
                  <a:schemeClr val="tx2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Effects of stress on sleep and mood</a:t>
            </a:r>
            <a:endParaRPr lang="en-GB" sz="1800">
              <a:solidFill>
                <a:schemeClr val="tx2"/>
              </a:solidFill>
              <a:latin typeface="Arial Nova"/>
            </a:endParaRPr>
          </a:p>
          <a:p>
            <a:r>
              <a:rPr lang="en-GB" sz="1800" b="1">
                <a:solidFill>
                  <a:schemeClr val="tx2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Nurture (environmental factors)</a:t>
            </a:r>
            <a:endParaRPr lang="en-GB" sz="1800">
              <a:solidFill>
                <a:schemeClr val="tx2"/>
              </a:solidFill>
              <a:latin typeface="Arial Nova"/>
            </a:endParaRPr>
          </a:p>
          <a:p>
            <a:r>
              <a:rPr lang="en-GB" sz="1800">
                <a:solidFill>
                  <a:schemeClr val="tx2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Loss of her father</a:t>
            </a:r>
            <a:endParaRPr lang="en-GB" sz="1800">
              <a:solidFill>
                <a:schemeClr val="tx2"/>
              </a:solidFill>
              <a:latin typeface="Arial Nova"/>
            </a:endParaRPr>
          </a:p>
          <a:p>
            <a:r>
              <a:rPr lang="en-GB" sz="1800">
                <a:solidFill>
                  <a:schemeClr val="tx2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Caring responsibilities</a:t>
            </a:r>
            <a:endParaRPr lang="en-GB" sz="1800">
              <a:solidFill>
                <a:schemeClr val="tx2"/>
              </a:solidFill>
              <a:latin typeface="Arial Nova"/>
            </a:endParaRPr>
          </a:p>
          <a:p>
            <a:r>
              <a:rPr lang="en-GB" sz="1800">
                <a:solidFill>
                  <a:schemeClr val="tx2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Family situation</a:t>
            </a:r>
            <a:endParaRPr lang="en-GB" sz="1800">
              <a:solidFill>
                <a:schemeClr val="tx2"/>
              </a:solidFill>
              <a:latin typeface="Arial Nova"/>
            </a:endParaRPr>
          </a:p>
          <a:p>
            <a:r>
              <a:rPr lang="en-GB" sz="1800">
                <a:solidFill>
                  <a:schemeClr val="tx2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Support available</a:t>
            </a:r>
            <a:endParaRPr lang="en-GB" sz="1800">
              <a:solidFill>
                <a:schemeClr val="tx2"/>
              </a:solidFill>
              <a:latin typeface="Arial Nova"/>
            </a:endParaRPr>
          </a:p>
          <a:p>
            <a:r>
              <a:rPr lang="en-GB" sz="1800">
                <a:solidFill>
                  <a:schemeClr val="tx2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Both factors work together to shape her development.</a:t>
            </a:r>
            <a:endParaRPr lang="en-GB" sz="1800">
              <a:solidFill>
                <a:schemeClr val="tx2"/>
              </a:solidFill>
              <a:highlight>
                <a:srgbClr val="FFFFFF"/>
              </a:highlight>
              <a:latin typeface="Arial Nova"/>
            </a:endParaRPr>
          </a:p>
          <a:p>
            <a:endParaRPr lang="en-GB" sz="1800">
              <a:solidFill>
                <a:schemeClr val="tx2"/>
              </a:solidFill>
              <a:highlight>
                <a:srgbClr val="FFFFFF"/>
              </a:highlight>
              <a:latin typeface="Arial Nova"/>
            </a:endParaRPr>
          </a:p>
          <a:p>
            <a:pPr marL="0" indent="0">
              <a:buNone/>
            </a:pPr>
            <a:r>
              <a:rPr lang="en-GB" sz="1800" b="1">
                <a:solidFill>
                  <a:schemeClr val="tx2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(Rutter, 2012; Aldridge, 2018)</a:t>
            </a:r>
            <a:endParaRPr lang="en-GB" sz="1800">
              <a:solidFill>
                <a:schemeClr val="tx2"/>
              </a:solidFill>
              <a:highlight>
                <a:srgbClr val="FFFFFF"/>
              </a:highlight>
              <a:latin typeface="Arial Nova"/>
            </a:endParaRPr>
          </a:p>
          <a:p>
            <a:endParaRPr lang="en-GB" sz="18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08279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5408913-B323-422F-B521-2957A5B7F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9">
            <a:extLst>
              <a:ext uri="{FF2B5EF4-FFF2-40B4-BE49-F238E27FC236}">
                <a16:creationId xmlns:a16="http://schemas.microsoft.com/office/drawing/2014/main" id="{AA770EBD-5B77-46EC-BF58-EF27ACD6B4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592" y="0"/>
            <a:ext cx="7299977" cy="6858000"/>
          </a:xfrm>
          <a:custGeom>
            <a:avLst/>
            <a:gdLst>
              <a:gd name="connsiteX0" fmla="*/ 1008599 w 7299977"/>
              <a:gd name="connsiteY0" fmla="*/ 0 h 6858000"/>
              <a:gd name="connsiteX1" fmla="*/ 4420653 w 7299977"/>
              <a:gd name="connsiteY1" fmla="*/ 0 h 6858000"/>
              <a:gd name="connsiteX2" fmla="*/ 5511704 w 7299977"/>
              <a:gd name="connsiteY2" fmla="*/ 0 h 6858000"/>
              <a:gd name="connsiteX3" fmla="*/ 7299977 w 7299977"/>
              <a:gd name="connsiteY3" fmla="*/ 0 h 6858000"/>
              <a:gd name="connsiteX4" fmla="*/ 7299977 w 7299977"/>
              <a:gd name="connsiteY4" fmla="*/ 6858000 h 6858000"/>
              <a:gd name="connsiteX5" fmla="*/ 5511704 w 7299977"/>
              <a:gd name="connsiteY5" fmla="*/ 6858000 h 6858000"/>
              <a:gd name="connsiteX6" fmla="*/ 4420653 w 7299977"/>
              <a:gd name="connsiteY6" fmla="*/ 6858000 h 6858000"/>
              <a:gd name="connsiteX7" fmla="*/ 1592997 w 7299977"/>
              <a:gd name="connsiteY7" fmla="*/ 6858000 h 6858000"/>
              <a:gd name="connsiteX8" fmla="*/ 1232473 w 7299977"/>
              <a:gd name="connsiteY8" fmla="*/ 6658805 h 6858000"/>
              <a:gd name="connsiteX9" fmla="*/ 1075471 w 7299977"/>
              <a:gd name="connsiteY9" fmla="*/ 6431153 h 6858000"/>
              <a:gd name="connsiteX10" fmla="*/ 1020229 w 7299977"/>
              <a:gd name="connsiteY10" fmla="*/ 6367127 h 6858000"/>
              <a:gd name="connsiteX11" fmla="*/ 883579 w 7299977"/>
              <a:gd name="connsiteY11" fmla="*/ 6281757 h 6858000"/>
              <a:gd name="connsiteX12" fmla="*/ 645167 w 7299977"/>
              <a:gd name="connsiteY12" fmla="*/ 6100347 h 6858000"/>
              <a:gd name="connsiteX13" fmla="*/ 732391 w 7299977"/>
              <a:gd name="connsiteY13" fmla="*/ 6057663 h 6858000"/>
              <a:gd name="connsiteX14" fmla="*/ 985339 w 7299977"/>
              <a:gd name="connsiteY14" fmla="*/ 6167932 h 6858000"/>
              <a:gd name="connsiteX15" fmla="*/ 1168509 w 7299977"/>
              <a:gd name="connsiteY15" fmla="*/ 6196388 h 6858000"/>
              <a:gd name="connsiteX16" fmla="*/ 909746 w 7299977"/>
              <a:gd name="connsiteY16" fmla="*/ 6004307 h 6858000"/>
              <a:gd name="connsiteX17" fmla="*/ 659704 w 7299977"/>
              <a:gd name="connsiteY17" fmla="*/ 5755314 h 6858000"/>
              <a:gd name="connsiteX18" fmla="*/ 851597 w 7299977"/>
              <a:gd name="connsiteY18" fmla="*/ 5801555 h 6858000"/>
              <a:gd name="connsiteX19" fmla="*/ 860319 w 7299977"/>
              <a:gd name="connsiteY19" fmla="*/ 5769542 h 6858000"/>
              <a:gd name="connsiteX20" fmla="*/ 691686 w 7299977"/>
              <a:gd name="connsiteY20" fmla="*/ 5474306 h 6858000"/>
              <a:gd name="connsiteX21" fmla="*/ 610278 w 7299977"/>
              <a:gd name="connsiteY21" fmla="*/ 5353367 h 6858000"/>
              <a:gd name="connsiteX22" fmla="*/ 238123 w 7299977"/>
              <a:gd name="connsiteY22" fmla="*/ 4994104 h 6858000"/>
              <a:gd name="connsiteX23" fmla="*/ 592833 w 7299977"/>
              <a:gd name="connsiteY23" fmla="*/ 5154171 h 6858000"/>
              <a:gd name="connsiteX24" fmla="*/ 226494 w 7299977"/>
              <a:gd name="connsiteY24" fmla="*/ 4805580 h 6858000"/>
              <a:gd name="connsiteX25" fmla="*/ 49139 w 7299977"/>
              <a:gd name="connsiteY25" fmla="*/ 4677526 h 6858000"/>
              <a:gd name="connsiteX26" fmla="*/ 5527 w 7299977"/>
              <a:gd name="connsiteY26" fmla="*/ 4602828 h 6858000"/>
              <a:gd name="connsiteX27" fmla="*/ 84029 w 7299977"/>
              <a:gd name="connsiteY27" fmla="*/ 4585042 h 6858000"/>
              <a:gd name="connsiteX28" fmla="*/ 325347 w 7299977"/>
              <a:gd name="connsiteY28" fmla="*/ 4613499 h 6858000"/>
              <a:gd name="connsiteX29" fmla="*/ 25879 w 7299977"/>
              <a:gd name="connsiteY29" fmla="*/ 4378734 h 6858000"/>
              <a:gd name="connsiteX30" fmla="*/ 249753 w 7299977"/>
              <a:gd name="connsiteY30" fmla="*/ 4414305 h 6858000"/>
              <a:gd name="connsiteX31" fmla="*/ 313718 w 7299977"/>
              <a:gd name="connsiteY31" fmla="*/ 4321821 h 6858000"/>
              <a:gd name="connsiteX32" fmla="*/ 418386 w 7299977"/>
              <a:gd name="connsiteY32" fmla="*/ 4172424 h 6858000"/>
              <a:gd name="connsiteX33" fmla="*/ 491072 w 7299977"/>
              <a:gd name="connsiteY33" fmla="*/ 4090612 h 6858000"/>
              <a:gd name="connsiteX34" fmla="*/ 520147 w 7299977"/>
              <a:gd name="connsiteY34" fmla="*/ 3827390 h 6858000"/>
              <a:gd name="connsiteX35" fmla="*/ 459090 w 7299977"/>
              <a:gd name="connsiteY35" fmla="*/ 3539269 h 6858000"/>
              <a:gd name="connsiteX36" fmla="*/ 290458 w 7299977"/>
              <a:gd name="connsiteY36" fmla="*/ 3393429 h 6858000"/>
              <a:gd name="connsiteX37" fmla="*/ 339884 w 7299977"/>
              <a:gd name="connsiteY37" fmla="*/ 3229805 h 6858000"/>
              <a:gd name="connsiteX38" fmla="*/ 697501 w 7299977"/>
              <a:gd name="connsiteY38" fmla="*/ 3329402 h 6858000"/>
              <a:gd name="connsiteX39" fmla="*/ 165437 w 7299977"/>
              <a:gd name="connsiteY39" fmla="*/ 2941684 h 6858000"/>
              <a:gd name="connsiteX40" fmla="*/ 255568 w 7299977"/>
              <a:gd name="connsiteY40" fmla="*/ 2923898 h 6858000"/>
              <a:gd name="connsiteX41" fmla="*/ 578296 w 7299977"/>
              <a:gd name="connsiteY41" fmla="*/ 2703362 h 6858000"/>
              <a:gd name="connsiteX42" fmla="*/ 595740 w 7299977"/>
              <a:gd name="connsiteY42" fmla="*/ 2692689 h 6858000"/>
              <a:gd name="connsiteX43" fmla="*/ 650982 w 7299977"/>
              <a:gd name="connsiteY43" fmla="*/ 2553965 h 6858000"/>
              <a:gd name="connsiteX44" fmla="*/ 825429 w 7299977"/>
              <a:gd name="connsiteY44" fmla="*/ 2532623 h 6858000"/>
              <a:gd name="connsiteX45" fmla="*/ 970802 w 7299977"/>
              <a:gd name="connsiteY45" fmla="*/ 2564636 h 6858000"/>
              <a:gd name="connsiteX46" fmla="*/ 1127805 w 7299977"/>
              <a:gd name="connsiteY46" fmla="*/ 2525509 h 6858000"/>
              <a:gd name="connsiteX47" fmla="*/ 1267362 w 7299977"/>
              <a:gd name="connsiteY47" fmla="*/ 2543294 h 6858000"/>
              <a:gd name="connsiteX48" fmla="*/ 1386568 w 7299977"/>
              <a:gd name="connsiteY48" fmla="*/ 2518395 h 6858000"/>
              <a:gd name="connsiteX49" fmla="*/ 1270270 w 7299977"/>
              <a:gd name="connsiteY49" fmla="*/ 2401012 h 6858000"/>
              <a:gd name="connsiteX50" fmla="*/ 1107453 w 7299977"/>
              <a:gd name="connsiteY50" fmla="*/ 2401012 h 6858000"/>
              <a:gd name="connsiteX51" fmla="*/ 991154 w 7299977"/>
              <a:gd name="connsiteY51" fmla="*/ 2326314 h 6858000"/>
              <a:gd name="connsiteX52" fmla="*/ 880671 w 7299977"/>
              <a:gd name="connsiteY52" fmla="*/ 2191146 h 6858000"/>
              <a:gd name="connsiteX53" fmla="*/ 491072 w 7299977"/>
              <a:gd name="connsiteY53" fmla="*/ 1974165 h 6858000"/>
              <a:gd name="connsiteX54" fmla="*/ 421293 w 7299977"/>
              <a:gd name="connsiteY54" fmla="*/ 1892353 h 6858000"/>
              <a:gd name="connsiteX55" fmla="*/ 1531941 w 7299977"/>
              <a:gd name="connsiteY55" fmla="*/ 2208931 h 6858000"/>
              <a:gd name="connsiteX56" fmla="*/ 1188861 w 7299977"/>
              <a:gd name="connsiteY56" fmla="*/ 2077320 h 6858000"/>
              <a:gd name="connsiteX57" fmla="*/ 1421458 w 7299977"/>
              <a:gd name="connsiteY57" fmla="*/ 2102219 h 6858000"/>
              <a:gd name="connsiteX58" fmla="*/ 1549386 w 7299977"/>
              <a:gd name="connsiteY58" fmla="*/ 2013292 h 6858000"/>
              <a:gd name="connsiteX59" fmla="*/ 1549386 w 7299977"/>
              <a:gd name="connsiteY59" fmla="*/ 1984836 h 6858000"/>
              <a:gd name="connsiteX60" fmla="*/ 1453440 w 7299977"/>
              <a:gd name="connsiteY60" fmla="*/ 1903025 h 6858000"/>
              <a:gd name="connsiteX61" fmla="*/ 1398198 w 7299977"/>
              <a:gd name="connsiteY61" fmla="*/ 1849668 h 6858000"/>
              <a:gd name="connsiteX62" fmla="*/ 1247011 w 7299977"/>
              <a:gd name="connsiteY62" fmla="*/ 1657587 h 6858000"/>
              <a:gd name="connsiteX63" fmla="*/ 1354586 w 7299977"/>
              <a:gd name="connsiteY63" fmla="*/ 1636245 h 6858000"/>
              <a:gd name="connsiteX64" fmla="*/ 1395290 w 7299977"/>
              <a:gd name="connsiteY64" fmla="*/ 1597117 h 6858000"/>
              <a:gd name="connsiteX65" fmla="*/ 1366216 w 7299977"/>
              <a:gd name="connsiteY65" fmla="*/ 1540204 h 6858000"/>
              <a:gd name="connsiteX66" fmla="*/ 1031858 w 7299977"/>
              <a:gd name="connsiteY66" fmla="*/ 1365909 h 6858000"/>
              <a:gd name="connsiteX67" fmla="*/ 1005692 w 7299977"/>
              <a:gd name="connsiteY67" fmla="*/ 1230741 h 6858000"/>
              <a:gd name="connsiteX68" fmla="*/ 1069655 w 7299977"/>
              <a:gd name="connsiteY68" fmla="*/ 1209399 h 6858000"/>
              <a:gd name="connsiteX69" fmla="*/ 1142342 w 7299977"/>
              <a:gd name="connsiteY69" fmla="*/ 1220069 h 6858000"/>
              <a:gd name="connsiteX70" fmla="*/ 1084193 w 7299977"/>
              <a:gd name="connsiteY70" fmla="*/ 1113358 h 6858000"/>
              <a:gd name="connsiteX71" fmla="*/ 848689 w 7299977"/>
              <a:gd name="connsiteY71" fmla="*/ 1006647 h 6858000"/>
              <a:gd name="connsiteX72" fmla="*/ 805077 w 7299977"/>
              <a:gd name="connsiteY72" fmla="*/ 949734 h 6858000"/>
              <a:gd name="connsiteX73" fmla="*/ 863226 w 7299977"/>
              <a:gd name="connsiteY73" fmla="*/ 921277 h 6858000"/>
              <a:gd name="connsiteX74" fmla="*/ 906838 w 7299977"/>
              <a:gd name="connsiteY74" fmla="*/ 910606 h 6858000"/>
              <a:gd name="connsiteX75" fmla="*/ 5527 w 7299977"/>
              <a:gd name="connsiteY75" fmla="*/ 465975 h 6858000"/>
              <a:gd name="connsiteX76" fmla="*/ 209049 w 7299977"/>
              <a:gd name="connsiteY76" fmla="*/ 462417 h 6858000"/>
              <a:gd name="connsiteX77" fmla="*/ 409664 w 7299977"/>
              <a:gd name="connsiteY77" fmla="*/ 533558 h 6858000"/>
              <a:gd name="connsiteX78" fmla="*/ 621908 w 7299977"/>
              <a:gd name="connsiteY78" fmla="*/ 522887 h 6858000"/>
              <a:gd name="connsiteX79" fmla="*/ 822522 w 7299977"/>
              <a:gd name="connsiteY79" fmla="*/ 558458 h 6858000"/>
              <a:gd name="connsiteX80" fmla="*/ 996969 w 7299977"/>
              <a:gd name="connsiteY80" fmla="*/ 558458 h 6858000"/>
              <a:gd name="connsiteX81" fmla="*/ 834151 w 7299977"/>
              <a:gd name="connsiteY81" fmla="*/ 505101 h 6858000"/>
              <a:gd name="connsiteX82" fmla="*/ 773095 w 7299977"/>
              <a:gd name="connsiteY82" fmla="*/ 416176 h 6858000"/>
              <a:gd name="connsiteX83" fmla="*/ 793447 w 7299977"/>
              <a:gd name="connsiteY83" fmla="*/ 334364 h 6858000"/>
              <a:gd name="connsiteX84" fmla="*/ 860319 w 7299977"/>
              <a:gd name="connsiteY84" fmla="*/ 359262 h 6858000"/>
              <a:gd name="connsiteX85" fmla="*/ 938820 w 7299977"/>
              <a:gd name="connsiteY85" fmla="*/ 451747 h 6858000"/>
              <a:gd name="connsiteX86" fmla="*/ 956265 w 7299977"/>
              <a:gd name="connsiteY86" fmla="*/ 394834 h 6858000"/>
              <a:gd name="connsiteX87" fmla="*/ 1002784 w 7299977"/>
              <a:gd name="connsiteY87" fmla="*/ 352148 h 6858000"/>
              <a:gd name="connsiteX88" fmla="*/ 1270270 w 7299977"/>
              <a:gd name="connsiteY88" fmla="*/ 373491 h 6858000"/>
              <a:gd name="connsiteX89" fmla="*/ 1092915 w 7299977"/>
              <a:gd name="connsiteY89" fmla="*/ 192082 h 6858000"/>
              <a:gd name="connsiteX90" fmla="*/ 979525 w 7299977"/>
              <a:gd name="connsiteY90" fmla="*/ 163625 h 6858000"/>
              <a:gd name="connsiteX91" fmla="*/ 953358 w 7299977"/>
              <a:gd name="connsiteY91" fmla="*/ 88927 h 6858000"/>
              <a:gd name="connsiteX92" fmla="*/ 1005692 w 7299977"/>
              <a:gd name="connsiteY92" fmla="*/ 71141 h 6858000"/>
              <a:gd name="connsiteX93" fmla="*/ 1267362 w 7299977"/>
              <a:gd name="connsiteY93" fmla="*/ 135168 h 6858000"/>
              <a:gd name="connsiteX94" fmla="*/ 1310975 w 7299977"/>
              <a:gd name="connsiteY94" fmla="*/ 110269 h 6858000"/>
              <a:gd name="connsiteX95" fmla="*/ 1008599 w 7299977"/>
              <a:gd name="connsiteY9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</a:cxnLst>
            <a:rect l="l" t="t" r="r" b="b"/>
            <a:pathLst>
              <a:path w="7299977" h="6858000">
                <a:moveTo>
                  <a:pt x="1008599" y="0"/>
                </a:moveTo>
                <a:lnTo>
                  <a:pt x="4420653" y="0"/>
                </a:lnTo>
                <a:lnTo>
                  <a:pt x="5511704" y="0"/>
                </a:lnTo>
                <a:lnTo>
                  <a:pt x="7299977" y="0"/>
                </a:lnTo>
                <a:lnTo>
                  <a:pt x="7299977" y="6858000"/>
                </a:lnTo>
                <a:lnTo>
                  <a:pt x="5511704" y="6858000"/>
                </a:lnTo>
                <a:lnTo>
                  <a:pt x="4420653" y="6858000"/>
                </a:lnTo>
                <a:lnTo>
                  <a:pt x="1592997" y="6858000"/>
                </a:lnTo>
                <a:cubicBezTo>
                  <a:pt x="1473792" y="6786859"/>
                  <a:pt x="1360401" y="6701489"/>
                  <a:pt x="1232473" y="6658805"/>
                </a:cubicBezTo>
                <a:cubicBezTo>
                  <a:pt x="1145250" y="6630349"/>
                  <a:pt x="1060933" y="6580550"/>
                  <a:pt x="1075471" y="6431153"/>
                </a:cubicBezTo>
                <a:cubicBezTo>
                  <a:pt x="1078378" y="6388469"/>
                  <a:pt x="1055118" y="6356456"/>
                  <a:pt x="1020229" y="6367127"/>
                </a:cubicBezTo>
                <a:cubicBezTo>
                  <a:pt x="953358" y="6388469"/>
                  <a:pt x="921375" y="6327999"/>
                  <a:pt x="883579" y="6281757"/>
                </a:cubicBezTo>
                <a:cubicBezTo>
                  <a:pt x="816707" y="6199945"/>
                  <a:pt x="752743" y="6114575"/>
                  <a:pt x="645167" y="6100347"/>
                </a:cubicBezTo>
                <a:cubicBezTo>
                  <a:pt x="665519" y="6036320"/>
                  <a:pt x="700408" y="6043434"/>
                  <a:pt x="732391" y="6057663"/>
                </a:cubicBezTo>
                <a:cubicBezTo>
                  <a:pt x="816707" y="6093234"/>
                  <a:pt x="901023" y="6132361"/>
                  <a:pt x="985339" y="6167932"/>
                </a:cubicBezTo>
                <a:cubicBezTo>
                  <a:pt x="1040581" y="6189274"/>
                  <a:pt x="1095822" y="6221287"/>
                  <a:pt x="1168509" y="6196388"/>
                </a:cubicBezTo>
                <a:cubicBezTo>
                  <a:pt x="1104545" y="6068335"/>
                  <a:pt x="996969" y="6043434"/>
                  <a:pt x="909746" y="6004307"/>
                </a:cubicBezTo>
                <a:cubicBezTo>
                  <a:pt x="802169" y="5954508"/>
                  <a:pt x="738206" y="5862025"/>
                  <a:pt x="659704" y="5755314"/>
                </a:cubicBezTo>
                <a:cubicBezTo>
                  <a:pt x="738206" y="5726858"/>
                  <a:pt x="787632" y="5805112"/>
                  <a:pt x="851597" y="5801555"/>
                </a:cubicBezTo>
                <a:cubicBezTo>
                  <a:pt x="854504" y="5790884"/>
                  <a:pt x="860319" y="5769542"/>
                  <a:pt x="860319" y="5769542"/>
                </a:cubicBezTo>
                <a:cubicBezTo>
                  <a:pt x="755650" y="5712629"/>
                  <a:pt x="709132" y="5605917"/>
                  <a:pt x="691686" y="5474306"/>
                </a:cubicBezTo>
                <a:cubicBezTo>
                  <a:pt x="685872" y="5406721"/>
                  <a:pt x="648075" y="5385379"/>
                  <a:pt x="610278" y="5353367"/>
                </a:cubicBezTo>
                <a:cubicBezTo>
                  <a:pt x="482350" y="5243097"/>
                  <a:pt x="345700" y="5143500"/>
                  <a:pt x="238123" y="4994104"/>
                </a:cubicBezTo>
                <a:cubicBezTo>
                  <a:pt x="363144" y="5011889"/>
                  <a:pt x="461997" y="5111487"/>
                  <a:pt x="592833" y="5154171"/>
                </a:cubicBezTo>
                <a:cubicBezTo>
                  <a:pt x="488165" y="4990547"/>
                  <a:pt x="351514" y="4905177"/>
                  <a:pt x="226494" y="4805580"/>
                </a:cubicBezTo>
                <a:cubicBezTo>
                  <a:pt x="168344" y="4759339"/>
                  <a:pt x="116011" y="4702425"/>
                  <a:pt x="49139" y="4677526"/>
                </a:cubicBezTo>
                <a:cubicBezTo>
                  <a:pt x="25879" y="4670412"/>
                  <a:pt x="-14826" y="4652628"/>
                  <a:pt x="5527" y="4602828"/>
                </a:cubicBezTo>
                <a:cubicBezTo>
                  <a:pt x="22972" y="4560144"/>
                  <a:pt x="54954" y="4574373"/>
                  <a:pt x="84029" y="4585042"/>
                </a:cubicBezTo>
                <a:cubicBezTo>
                  <a:pt x="153807" y="4613499"/>
                  <a:pt x="229401" y="4613499"/>
                  <a:pt x="325347" y="4613499"/>
                </a:cubicBezTo>
                <a:cubicBezTo>
                  <a:pt x="243939" y="4478331"/>
                  <a:pt x="95658" y="4521016"/>
                  <a:pt x="25879" y="4378734"/>
                </a:cubicBezTo>
                <a:cubicBezTo>
                  <a:pt x="113103" y="4353835"/>
                  <a:pt x="179975" y="4403633"/>
                  <a:pt x="249753" y="4414305"/>
                </a:cubicBezTo>
                <a:cubicBezTo>
                  <a:pt x="313718" y="4424975"/>
                  <a:pt x="328254" y="4400076"/>
                  <a:pt x="313718" y="4321821"/>
                </a:cubicBezTo>
                <a:cubicBezTo>
                  <a:pt x="290458" y="4200882"/>
                  <a:pt x="325347" y="4140411"/>
                  <a:pt x="418386" y="4172424"/>
                </a:cubicBezTo>
                <a:cubicBezTo>
                  <a:pt x="505609" y="4204438"/>
                  <a:pt x="514332" y="4158196"/>
                  <a:pt x="491072" y="4090612"/>
                </a:cubicBezTo>
                <a:cubicBezTo>
                  <a:pt x="456183" y="3991015"/>
                  <a:pt x="493979" y="3912759"/>
                  <a:pt x="520147" y="3827390"/>
                </a:cubicBezTo>
                <a:cubicBezTo>
                  <a:pt x="560851" y="3699337"/>
                  <a:pt x="543407" y="3635309"/>
                  <a:pt x="459090" y="3539269"/>
                </a:cubicBezTo>
                <a:cubicBezTo>
                  <a:pt x="409664" y="3485914"/>
                  <a:pt x="360236" y="3439672"/>
                  <a:pt x="290458" y="3393429"/>
                </a:cubicBezTo>
                <a:cubicBezTo>
                  <a:pt x="450368" y="3368530"/>
                  <a:pt x="284643" y="3283162"/>
                  <a:pt x="339884" y="3229805"/>
                </a:cubicBezTo>
                <a:cubicBezTo>
                  <a:pt x="453275" y="3208463"/>
                  <a:pt x="543407" y="3379202"/>
                  <a:pt x="697501" y="3329402"/>
                </a:cubicBezTo>
                <a:cubicBezTo>
                  <a:pt x="511425" y="3183563"/>
                  <a:pt x="302087" y="3137322"/>
                  <a:pt x="165437" y="2941684"/>
                </a:cubicBezTo>
                <a:cubicBezTo>
                  <a:pt x="197419" y="2899000"/>
                  <a:pt x="229401" y="2941684"/>
                  <a:pt x="255568" y="2923898"/>
                </a:cubicBezTo>
                <a:cubicBezTo>
                  <a:pt x="255568" y="2913227"/>
                  <a:pt x="560851" y="2980812"/>
                  <a:pt x="578296" y="2703362"/>
                </a:cubicBezTo>
                <a:cubicBezTo>
                  <a:pt x="584111" y="2703362"/>
                  <a:pt x="589926" y="2703362"/>
                  <a:pt x="595740" y="2692689"/>
                </a:cubicBezTo>
                <a:cubicBezTo>
                  <a:pt x="627722" y="2653563"/>
                  <a:pt x="598648" y="2561080"/>
                  <a:pt x="650982" y="2553965"/>
                </a:cubicBezTo>
                <a:cubicBezTo>
                  <a:pt x="709132" y="2546851"/>
                  <a:pt x="764373" y="2514837"/>
                  <a:pt x="825429" y="2532623"/>
                </a:cubicBezTo>
                <a:cubicBezTo>
                  <a:pt x="871949" y="2546851"/>
                  <a:pt x="921375" y="2564636"/>
                  <a:pt x="970802" y="2564636"/>
                </a:cubicBezTo>
                <a:cubicBezTo>
                  <a:pt x="1023136" y="2564636"/>
                  <a:pt x="1095822" y="2685576"/>
                  <a:pt x="1127805" y="2525509"/>
                </a:cubicBezTo>
                <a:cubicBezTo>
                  <a:pt x="1127805" y="2518395"/>
                  <a:pt x="1217936" y="2536181"/>
                  <a:pt x="1267362" y="2543294"/>
                </a:cubicBezTo>
                <a:cubicBezTo>
                  <a:pt x="1308067" y="2550408"/>
                  <a:pt x="1357494" y="2582422"/>
                  <a:pt x="1386568" y="2518395"/>
                </a:cubicBezTo>
                <a:cubicBezTo>
                  <a:pt x="1401105" y="2479267"/>
                  <a:pt x="1331326" y="2408126"/>
                  <a:pt x="1270270" y="2401012"/>
                </a:cubicBezTo>
                <a:cubicBezTo>
                  <a:pt x="1215029" y="2393898"/>
                  <a:pt x="1159787" y="2386784"/>
                  <a:pt x="1107453" y="2401012"/>
                </a:cubicBezTo>
                <a:cubicBezTo>
                  <a:pt x="1043489" y="2418796"/>
                  <a:pt x="1008599" y="2390340"/>
                  <a:pt x="991154" y="2326314"/>
                </a:cubicBezTo>
                <a:cubicBezTo>
                  <a:pt x="970802" y="2258731"/>
                  <a:pt x="933005" y="2223159"/>
                  <a:pt x="880671" y="2191146"/>
                </a:cubicBezTo>
                <a:cubicBezTo>
                  <a:pt x="752743" y="2112891"/>
                  <a:pt x="630630" y="2020407"/>
                  <a:pt x="491072" y="1974165"/>
                </a:cubicBezTo>
                <a:cubicBezTo>
                  <a:pt x="464905" y="1967051"/>
                  <a:pt x="432923" y="1952823"/>
                  <a:pt x="421293" y="1892353"/>
                </a:cubicBezTo>
                <a:cubicBezTo>
                  <a:pt x="799262" y="1984836"/>
                  <a:pt x="1142342" y="2223159"/>
                  <a:pt x="1531941" y="2208931"/>
                </a:cubicBezTo>
                <a:cubicBezTo>
                  <a:pt x="1427272" y="2134233"/>
                  <a:pt x="1302252" y="2130676"/>
                  <a:pt x="1188861" y="2077320"/>
                </a:cubicBezTo>
                <a:cubicBezTo>
                  <a:pt x="1270270" y="2038192"/>
                  <a:pt x="1345864" y="2080877"/>
                  <a:pt x="1421458" y="2102219"/>
                </a:cubicBezTo>
                <a:cubicBezTo>
                  <a:pt x="1485422" y="2120004"/>
                  <a:pt x="1543571" y="2123562"/>
                  <a:pt x="1549386" y="2013292"/>
                </a:cubicBezTo>
                <a:cubicBezTo>
                  <a:pt x="1549386" y="2002622"/>
                  <a:pt x="1549386" y="1995507"/>
                  <a:pt x="1549386" y="1984836"/>
                </a:cubicBezTo>
                <a:cubicBezTo>
                  <a:pt x="1526126" y="1938595"/>
                  <a:pt x="1494144" y="1917252"/>
                  <a:pt x="1453440" y="1903025"/>
                </a:cubicBezTo>
                <a:cubicBezTo>
                  <a:pt x="1430180" y="1895910"/>
                  <a:pt x="1398198" y="1881683"/>
                  <a:pt x="1398198" y="1849668"/>
                </a:cubicBezTo>
                <a:cubicBezTo>
                  <a:pt x="1401105" y="1728729"/>
                  <a:pt x="1322604" y="1693158"/>
                  <a:pt x="1247011" y="1657587"/>
                </a:cubicBezTo>
                <a:cubicBezTo>
                  <a:pt x="1287715" y="1597117"/>
                  <a:pt x="1322604" y="1639802"/>
                  <a:pt x="1354586" y="1636245"/>
                </a:cubicBezTo>
                <a:cubicBezTo>
                  <a:pt x="1374939" y="1632688"/>
                  <a:pt x="1395290" y="1629132"/>
                  <a:pt x="1395290" y="1597117"/>
                </a:cubicBezTo>
                <a:cubicBezTo>
                  <a:pt x="1395290" y="1572219"/>
                  <a:pt x="1386568" y="1540204"/>
                  <a:pt x="1366216" y="1540204"/>
                </a:cubicBezTo>
                <a:cubicBezTo>
                  <a:pt x="1238288" y="1536647"/>
                  <a:pt x="1165601" y="1365909"/>
                  <a:pt x="1031858" y="1365909"/>
                </a:cubicBezTo>
                <a:cubicBezTo>
                  <a:pt x="950450" y="1365909"/>
                  <a:pt x="1072563" y="1269868"/>
                  <a:pt x="1005692" y="1230741"/>
                </a:cubicBezTo>
                <a:cubicBezTo>
                  <a:pt x="991154" y="1220069"/>
                  <a:pt x="1046396" y="1205842"/>
                  <a:pt x="1069655" y="1209399"/>
                </a:cubicBezTo>
                <a:cubicBezTo>
                  <a:pt x="1092915" y="1212955"/>
                  <a:pt x="1113268" y="1237855"/>
                  <a:pt x="1142342" y="1220069"/>
                </a:cubicBezTo>
                <a:cubicBezTo>
                  <a:pt x="1156879" y="1156043"/>
                  <a:pt x="1119082" y="1131144"/>
                  <a:pt x="1084193" y="1113358"/>
                </a:cubicBezTo>
                <a:cubicBezTo>
                  <a:pt x="1008599" y="1070674"/>
                  <a:pt x="933005" y="1020875"/>
                  <a:pt x="848689" y="1006647"/>
                </a:cubicBezTo>
                <a:cubicBezTo>
                  <a:pt x="819615" y="1003089"/>
                  <a:pt x="802169" y="985305"/>
                  <a:pt x="805077" y="949734"/>
                </a:cubicBezTo>
                <a:cubicBezTo>
                  <a:pt x="810892" y="903491"/>
                  <a:pt x="839967" y="917720"/>
                  <a:pt x="863226" y="921277"/>
                </a:cubicBezTo>
                <a:cubicBezTo>
                  <a:pt x="877764" y="924835"/>
                  <a:pt x="892301" y="935506"/>
                  <a:pt x="906838" y="910606"/>
                </a:cubicBezTo>
                <a:cubicBezTo>
                  <a:pt x="566666" y="658055"/>
                  <a:pt x="386404" y="672284"/>
                  <a:pt x="5527" y="465975"/>
                </a:cubicBezTo>
                <a:cubicBezTo>
                  <a:pt x="89843" y="426847"/>
                  <a:pt x="150900" y="455303"/>
                  <a:pt x="209049" y="462417"/>
                </a:cubicBezTo>
                <a:cubicBezTo>
                  <a:pt x="354422" y="480203"/>
                  <a:pt x="264290" y="512216"/>
                  <a:pt x="409664" y="533558"/>
                </a:cubicBezTo>
                <a:cubicBezTo>
                  <a:pt x="479443" y="544229"/>
                  <a:pt x="543407" y="579800"/>
                  <a:pt x="621908" y="522887"/>
                </a:cubicBezTo>
                <a:cubicBezTo>
                  <a:pt x="674242" y="483759"/>
                  <a:pt x="758558" y="526444"/>
                  <a:pt x="822522" y="558458"/>
                </a:cubicBezTo>
                <a:cubicBezTo>
                  <a:pt x="874856" y="586915"/>
                  <a:pt x="927190" y="594028"/>
                  <a:pt x="996969" y="558458"/>
                </a:cubicBezTo>
                <a:cubicBezTo>
                  <a:pt x="933005" y="537116"/>
                  <a:pt x="883579" y="519330"/>
                  <a:pt x="834151" y="505101"/>
                </a:cubicBezTo>
                <a:cubicBezTo>
                  <a:pt x="793447" y="494431"/>
                  <a:pt x="770187" y="469532"/>
                  <a:pt x="773095" y="416176"/>
                </a:cubicBezTo>
                <a:cubicBezTo>
                  <a:pt x="773095" y="387720"/>
                  <a:pt x="764373" y="348592"/>
                  <a:pt x="793447" y="334364"/>
                </a:cubicBezTo>
                <a:cubicBezTo>
                  <a:pt x="816707" y="320135"/>
                  <a:pt x="848689" y="334364"/>
                  <a:pt x="860319" y="359262"/>
                </a:cubicBezTo>
                <a:cubicBezTo>
                  <a:pt x="874856" y="405504"/>
                  <a:pt x="889393" y="448189"/>
                  <a:pt x="938820" y="451747"/>
                </a:cubicBezTo>
                <a:cubicBezTo>
                  <a:pt x="1005692" y="458860"/>
                  <a:pt x="967894" y="430405"/>
                  <a:pt x="956265" y="394834"/>
                </a:cubicBezTo>
                <a:cubicBezTo>
                  <a:pt x="944635" y="355706"/>
                  <a:pt x="979525" y="345034"/>
                  <a:pt x="1002784" y="352148"/>
                </a:cubicBezTo>
                <a:cubicBezTo>
                  <a:pt x="1090008" y="384162"/>
                  <a:pt x="1180139" y="327250"/>
                  <a:pt x="1270270" y="373491"/>
                </a:cubicBezTo>
                <a:cubicBezTo>
                  <a:pt x="1247011" y="259665"/>
                  <a:pt x="1197583" y="209867"/>
                  <a:pt x="1092915" y="192082"/>
                </a:cubicBezTo>
                <a:cubicBezTo>
                  <a:pt x="1055118" y="188525"/>
                  <a:pt x="1014414" y="195638"/>
                  <a:pt x="979525" y="163625"/>
                </a:cubicBezTo>
                <a:cubicBezTo>
                  <a:pt x="959172" y="145839"/>
                  <a:pt x="938820" y="124497"/>
                  <a:pt x="953358" y="88927"/>
                </a:cubicBezTo>
                <a:cubicBezTo>
                  <a:pt x="962080" y="64027"/>
                  <a:pt x="985339" y="64027"/>
                  <a:pt x="1005692" y="71141"/>
                </a:cubicBezTo>
                <a:cubicBezTo>
                  <a:pt x="1090008" y="110269"/>
                  <a:pt x="1180139" y="120941"/>
                  <a:pt x="1267362" y="135168"/>
                </a:cubicBezTo>
                <a:cubicBezTo>
                  <a:pt x="1281900" y="138725"/>
                  <a:pt x="1296437" y="145839"/>
                  <a:pt x="1310975" y="110269"/>
                </a:cubicBezTo>
                <a:cubicBezTo>
                  <a:pt x="1209214" y="78255"/>
                  <a:pt x="1110360" y="35571"/>
                  <a:pt x="1008599" y="0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E78150-F280-271B-D886-CD1E0A04DA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065749"/>
            <a:ext cx="4953001" cy="4726502"/>
          </a:xfrm>
        </p:spPr>
        <p:txBody>
          <a:bodyPr>
            <a:normAutofit/>
          </a:bodyPr>
          <a:lstStyle/>
          <a:p>
            <a:r>
              <a:rPr lang="en-GB" b="1">
                <a:highlight>
                  <a:srgbClr val="FFFFFF"/>
                </a:highlight>
                <a:latin typeface="Arial Nova"/>
              </a:rPr>
              <a:t>Evaluation</a:t>
            </a:r>
            <a:endParaRPr lang="en-US" b="1">
              <a:highlight>
                <a:srgbClr val="FFFFFF"/>
              </a:highlight>
              <a:latin typeface="Arial Nova"/>
            </a:endParaRPr>
          </a:p>
          <a:p>
            <a:r>
              <a:rPr lang="en-GB" b="1">
                <a:highlight>
                  <a:srgbClr val="FFFFFF"/>
                </a:highlight>
                <a:latin typeface="Arial Nova"/>
                <a:ea typeface="+mj-lt"/>
                <a:cs typeface="+mj-lt"/>
              </a:rPr>
              <a:t>Erikson helps us understand Jenny’s emotional and social development.</a:t>
            </a:r>
            <a:endParaRPr lang="en-GB" b="1">
              <a:highlight>
                <a:srgbClr val="FFFFFF"/>
              </a:highlight>
              <a:latin typeface="Arial Nova"/>
            </a:endParaRPr>
          </a:p>
          <a:p>
            <a:r>
              <a:rPr lang="en-GB" b="1">
                <a:highlight>
                  <a:srgbClr val="FFFFFF"/>
                </a:highlight>
                <a:latin typeface="Arial Nova"/>
                <a:ea typeface="+mj-lt"/>
                <a:cs typeface="+mj-lt"/>
              </a:rPr>
              <a:t>Strengths:</a:t>
            </a:r>
            <a:endParaRPr lang="en-GB" b="1" dirty="0">
              <a:latin typeface="Aptos Display" panose="020F0302020204030204"/>
            </a:endParaRP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2B2949-55E8-2016-66E0-AB119F8DD0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8022" y="713313"/>
            <a:ext cx="3815778" cy="54313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900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Explain how adolescence is important</a:t>
            </a:r>
            <a:endParaRPr lang="en-GB" sz="1900">
              <a:latin typeface="Arial Nova"/>
            </a:endParaRPr>
          </a:p>
          <a:p>
            <a:r>
              <a:rPr lang="en-GB" sz="1900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Help identify her needs</a:t>
            </a:r>
            <a:endParaRPr lang="en-GB" sz="1900">
              <a:latin typeface="Arial Nova"/>
            </a:endParaRPr>
          </a:p>
          <a:p>
            <a:r>
              <a:rPr lang="en-GB" sz="1900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Useful for planning support</a:t>
            </a:r>
            <a:endParaRPr lang="en-GB" sz="1900">
              <a:latin typeface="Arial Nova"/>
            </a:endParaRPr>
          </a:p>
          <a:p>
            <a:r>
              <a:rPr lang="en-GB" sz="1900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Limitations:</a:t>
            </a:r>
            <a:endParaRPr lang="en-GB" sz="1900">
              <a:latin typeface="Arial Nova"/>
            </a:endParaRPr>
          </a:p>
          <a:p>
            <a:r>
              <a:rPr lang="en-GB" sz="1900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Do not consider all individual differences</a:t>
            </a:r>
            <a:endParaRPr lang="en-GB" sz="1900">
              <a:latin typeface="Arial Nova"/>
            </a:endParaRPr>
          </a:p>
          <a:p>
            <a:r>
              <a:rPr lang="en-GB" sz="1900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May not apply to every culture or situation</a:t>
            </a:r>
            <a:endParaRPr lang="en-GB" sz="1900">
              <a:latin typeface="Arial Nova"/>
            </a:endParaRPr>
          </a:p>
          <a:p>
            <a:r>
              <a:rPr lang="en-GB" sz="1900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Development does not always follow stages exactly</a:t>
            </a:r>
            <a:endParaRPr lang="en-GB" sz="1900">
              <a:latin typeface="Arial Nova"/>
            </a:endParaRPr>
          </a:p>
          <a:p>
            <a:r>
              <a:rPr lang="en-GB" sz="1900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Other factors like family support and personality also matter.</a:t>
            </a:r>
            <a:endParaRPr lang="en-GB" sz="1900">
              <a:highlight>
                <a:srgbClr val="FFFFFF"/>
              </a:highlight>
              <a:latin typeface="Arial Nova"/>
            </a:endParaRPr>
          </a:p>
          <a:p>
            <a:endParaRPr lang="en-GB" sz="1900">
              <a:highlight>
                <a:srgbClr val="FFFFFF"/>
              </a:highlight>
              <a:latin typeface="Arial Nova"/>
            </a:endParaRPr>
          </a:p>
          <a:p>
            <a:r>
              <a:rPr lang="en-GB" sz="1900" b="1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(Rutter, 2012; Vygotsky, 1978)</a:t>
            </a:r>
            <a:endParaRPr lang="en-GB" sz="1900">
              <a:highlight>
                <a:srgbClr val="FFFFFF"/>
              </a:highlight>
              <a:latin typeface="Arial Nova"/>
            </a:endParaRPr>
          </a:p>
          <a:p>
            <a:endParaRPr lang="en-GB" sz="1900"/>
          </a:p>
        </p:txBody>
      </p:sp>
    </p:spTree>
    <p:extLst>
      <p:ext uri="{BB962C8B-B14F-4D97-AF65-F5344CB8AC3E}">
        <p14:creationId xmlns:p14="http://schemas.microsoft.com/office/powerpoint/2010/main" val="11456381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5CEEBBB-BD46-BF26-57BD-1F05850A6B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176473-D9A7-DA4E-71BB-FF246041F0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b="1">
                <a:highlight>
                  <a:srgbClr val="FFFFFF"/>
                </a:highlight>
                <a:latin typeface="Arial Nova"/>
                <a:ea typeface="+mj-lt"/>
                <a:cs typeface="+mj-lt"/>
              </a:rPr>
              <a:t>Alternative theory: Piaget's theory of cognitive development</a:t>
            </a:r>
            <a:endParaRPr lang="en-US" b="1">
              <a:latin typeface="Arial Nova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316E5D-62C3-E1A5-8C54-F65DF92934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000" b="1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Piaget’s Cognitive Theory</a:t>
            </a:r>
            <a:endParaRPr lang="en-GB" sz="2000">
              <a:latin typeface="Arial Nova"/>
            </a:endParaRPr>
          </a:p>
          <a:p>
            <a:r>
              <a:rPr lang="en-GB" sz="2000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Jenny should be in the </a:t>
            </a:r>
            <a:r>
              <a:rPr lang="en-GB" sz="2000" b="1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Formal Operational Stage (12+ years)</a:t>
            </a:r>
            <a:r>
              <a:rPr lang="en-GB" sz="2000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.</a:t>
            </a:r>
            <a:endParaRPr lang="en-GB" sz="2000">
              <a:latin typeface="Arial Nova"/>
            </a:endParaRPr>
          </a:p>
          <a:p>
            <a:r>
              <a:rPr lang="en-GB" sz="2000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At this stage, young people can:</a:t>
            </a:r>
            <a:endParaRPr lang="en-GB" sz="2000">
              <a:latin typeface="Arial Nova"/>
            </a:endParaRPr>
          </a:p>
          <a:p>
            <a:r>
              <a:rPr lang="en-GB" sz="2000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Think logically</a:t>
            </a:r>
            <a:endParaRPr lang="en-GB" sz="2000">
              <a:latin typeface="Arial Nova"/>
            </a:endParaRPr>
          </a:p>
          <a:p>
            <a:r>
              <a:rPr lang="en-GB" sz="2000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Solve problems</a:t>
            </a:r>
            <a:endParaRPr lang="en-GB" sz="2000">
              <a:latin typeface="Arial Nova"/>
            </a:endParaRPr>
          </a:p>
          <a:p>
            <a:r>
              <a:rPr lang="en-GB" sz="2000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Plan for the future</a:t>
            </a:r>
            <a:endParaRPr lang="en-GB" sz="2000">
              <a:highlight>
                <a:srgbClr val="FFFFFF"/>
              </a:highlight>
              <a:latin typeface="Arial Nova"/>
            </a:endParaRPr>
          </a:p>
          <a:p>
            <a:pPr marL="0" indent="0">
              <a:buNone/>
            </a:pPr>
            <a:r>
              <a:rPr lang="en-GB" sz="2000" b="1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(Piaget, 1972)</a:t>
            </a:r>
            <a:endParaRPr lang="en-GB" sz="2000">
              <a:latin typeface="Arial Nova"/>
            </a:endParaRPr>
          </a:p>
          <a:p>
            <a:endParaRPr lang="en-GB" sz="2000"/>
          </a:p>
        </p:txBody>
      </p:sp>
      <p:pic>
        <p:nvPicPr>
          <p:cNvPr id="4" name="Picture 3" descr="Piaget's Theory of Cognitive Development | Download Scientific Diagram">
            <a:extLst>
              <a:ext uri="{FF2B5EF4-FFF2-40B4-BE49-F238E27FC236}">
                <a16:creationId xmlns:a16="http://schemas.microsoft.com/office/drawing/2014/main" id="{56A488CF-58A3-9CEB-4F3F-CE07A2DAF4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1532" y="3292246"/>
            <a:ext cx="5150277" cy="2098261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21007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515456E-B1B1-48C1-8164-7E567F5D4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A8CF0DC-D23A-4CA2-8463-27F8992834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B8A381C4-0C0D-491F-90D8-63CF760B4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5698">
            <a:off x="-195643" y="67946"/>
            <a:ext cx="6408310" cy="6912725"/>
          </a:xfrm>
          <a:custGeom>
            <a:avLst/>
            <a:gdLst>
              <a:gd name="connsiteX0" fmla="*/ 0 w 6408310"/>
              <a:gd name="connsiteY0" fmla="*/ 108934 h 6912725"/>
              <a:gd name="connsiteX1" fmla="*/ 1911522 w 6408310"/>
              <a:gd name="connsiteY1" fmla="*/ 0 h 6912725"/>
              <a:gd name="connsiteX2" fmla="*/ 1916026 w 6408310"/>
              <a:gd name="connsiteY2" fmla="*/ 4704 h 6912725"/>
              <a:gd name="connsiteX3" fmla="*/ 1911112 w 6408310"/>
              <a:gd name="connsiteY3" fmla="*/ 17418 h 6912725"/>
              <a:gd name="connsiteX4" fmla="*/ 1972871 w 6408310"/>
              <a:gd name="connsiteY4" fmla="*/ 72530 h 6912725"/>
              <a:gd name="connsiteX5" fmla="*/ 2069180 w 6408310"/>
              <a:gd name="connsiteY5" fmla="*/ 173199 h 6912725"/>
              <a:gd name="connsiteX6" fmla="*/ 2131569 w 6408310"/>
              <a:gd name="connsiteY6" fmla="*/ 227805 h 6912725"/>
              <a:gd name="connsiteX7" fmla="*/ 2162747 w 6408310"/>
              <a:gd name="connsiteY7" fmla="*/ 239714 h 6912725"/>
              <a:gd name="connsiteX8" fmla="*/ 2220499 w 6408310"/>
              <a:gd name="connsiteY8" fmla="*/ 289903 h 6912725"/>
              <a:gd name="connsiteX9" fmla="*/ 2381978 w 6408310"/>
              <a:gd name="connsiteY9" fmla="*/ 391093 h 6912725"/>
              <a:gd name="connsiteX10" fmla="*/ 2445910 w 6408310"/>
              <a:gd name="connsiteY10" fmla="*/ 463815 h 6912725"/>
              <a:gd name="connsiteX11" fmla="*/ 2531236 w 6408310"/>
              <a:gd name="connsiteY11" fmla="*/ 600817 h 6912725"/>
              <a:gd name="connsiteX12" fmla="*/ 2617149 w 6408310"/>
              <a:gd name="connsiteY12" fmla="*/ 703748 h 6912725"/>
              <a:gd name="connsiteX13" fmla="*/ 2650333 w 6408310"/>
              <a:gd name="connsiteY13" fmla="*/ 720900 h 6912725"/>
              <a:gd name="connsiteX14" fmla="*/ 2705541 w 6408310"/>
              <a:gd name="connsiteY14" fmla="*/ 750090 h 6912725"/>
              <a:gd name="connsiteX15" fmla="*/ 2757210 w 6408310"/>
              <a:gd name="connsiteY15" fmla="*/ 789489 h 6912725"/>
              <a:gd name="connsiteX16" fmla="*/ 2791660 w 6408310"/>
              <a:gd name="connsiteY16" fmla="*/ 816041 h 6912725"/>
              <a:gd name="connsiteX17" fmla="*/ 2840975 w 6408310"/>
              <a:gd name="connsiteY17" fmla="*/ 842225 h 6912725"/>
              <a:gd name="connsiteX18" fmla="*/ 2917970 w 6408310"/>
              <a:gd name="connsiteY18" fmla="*/ 879392 h 6912725"/>
              <a:gd name="connsiteX19" fmla="*/ 2957236 w 6408310"/>
              <a:gd name="connsiteY19" fmla="*/ 906835 h 6912725"/>
              <a:gd name="connsiteX20" fmla="*/ 3117215 w 6408310"/>
              <a:gd name="connsiteY20" fmla="*/ 1073714 h 6912725"/>
              <a:gd name="connsiteX21" fmla="*/ 3250958 w 6408310"/>
              <a:gd name="connsiteY21" fmla="*/ 1130397 h 6912725"/>
              <a:gd name="connsiteX22" fmla="*/ 3496717 w 6408310"/>
              <a:gd name="connsiteY22" fmla="*/ 1260412 h 6912725"/>
              <a:gd name="connsiteX23" fmla="*/ 3494992 w 6408310"/>
              <a:gd name="connsiteY23" fmla="*/ 1268283 h 6912725"/>
              <a:gd name="connsiteX24" fmla="*/ 3508993 w 6408310"/>
              <a:gd name="connsiteY24" fmla="*/ 1287737 h 6912725"/>
              <a:gd name="connsiteX25" fmla="*/ 3512115 w 6408310"/>
              <a:gd name="connsiteY25" fmla="*/ 1288544 h 6912725"/>
              <a:gd name="connsiteX26" fmla="*/ 3548697 w 6408310"/>
              <a:gd name="connsiteY26" fmla="*/ 1363739 h 6912725"/>
              <a:gd name="connsiteX27" fmla="*/ 3656567 w 6408310"/>
              <a:gd name="connsiteY27" fmla="*/ 1479533 h 6912725"/>
              <a:gd name="connsiteX28" fmla="*/ 3661987 w 6408310"/>
              <a:gd name="connsiteY28" fmla="*/ 1491779 h 6912725"/>
              <a:gd name="connsiteX29" fmla="*/ 3667389 w 6408310"/>
              <a:gd name="connsiteY29" fmla="*/ 1495409 h 6912725"/>
              <a:gd name="connsiteX30" fmla="*/ 3800461 w 6408310"/>
              <a:gd name="connsiteY30" fmla="*/ 1696689 h 6912725"/>
              <a:gd name="connsiteX31" fmla="*/ 3933737 w 6408310"/>
              <a:gd name="connsiteY31" fmla="*/ 1853325 h 6912725"/>
              <a:gd name="connsiteX32" fmla="*/ 3946446 w 6408310"/>
              <a:gd name="connsiteY32" fmla="*/ 1903446 h 6912725"/>
              <a:gd name="connsiteX33" fmla="*/ 3960581 w 6408310"/>
              <a:gd name="connsiteY33" fmla="*/ 1913244 h 6912725"/>
              <a:gd name="connsiteX34" fmla="*/ 4015111 w 6408310"/>
              <a:gd name="connsiteY34" fmla="*/ 1956512 h 6912725"/>
              <a:gd name="connsiteX35" fmla="*/ 4070740 w 6408310"/>
              <a:gd name="connsiteY35" fmla="*/ 1999693 h 6912725"/>
              <a:gd name="connsiteX36" fmla="*/ 4091495 w 6408310"/>
              <a:gd name="connsiteY36" fmla="*/ 2064313 h 6912725"/>
              <a:gd name="connsiteX37" fmla="*/ 4118353 w 6408310"/>
              <a:gd name="connsiteY37" fmla="*/ 2073901 h 6912725"/>
              <a:gd name="connsiteX38" fmla="*/ 4123293 w 6408310"/>
              <a:gd name="connsiteY38" fmla="*/ 2075261 h 6912725"/>
              <a:gd name="connsiteX39" fmla="*/ 4166582 w 6408310"/>
              <a:gd name="connsiteY39" fmla="*/ 2120685 h 6912725"/>
              <a:gd name="connsiteX40" fmla="*/ 4213721 w 6408310"/>
              <a:gd name="connsiteY40" fmla="*/ 2168493 h 6912725"/>
              <a:gd name="connsiteX41" fmla="*/ 4250795 w 6408310"/>
              <a:gd name="connsiteY41" fmla="*/ 2261746 h 6912725"/>
              <a:gd name="connsiteX42" fmla="*/ 4295408 w 6408310"/>
              <a:gd name="connsiteY42" fmla="*/ 2340515 h 6912725"/>
              <a:gd name="connsiteX43" fmla="*/ 4318976 w 6408310"/>
              <a:gd name="connsiteY43" fmla="*/ 2371504 h 6912725"/>
              <a:gd name="connsiteX44" fmla="*/ 4323314 w 6408310"/>
              <a:gd name="connsiteY44" fmla="*/ 2378166 h 6912725"/>
              <a:gd name="connsiteX45" fmla="*/ 4323235 w 6408310"/>
              <a:gd name="connsiteY45" fmla="*/ 2378475 h 6912725"/>
              <a:gd name="connsiteX46" fmla="*/ 4327479 w 6408310"/>
              <a:gd name="connsiteY46" fmla="*/ 2385858 h 6912725"/>
              <a:gd name="connsiteX47" fmla="*/ 4331226 w 6408310"/>
              <a:gd name="connsiteY47" fmla="*/ 2390318 h 6912725"/>
              <a:gd name="connsiteX48" fmla="*/ 4339643 w 6408310"/>
              <a:gd name="connsiteY48" fmla="*/ 2403246 h 6912725"/>
              <a:gd name="connsiteX49" fmla="*/ 4341435 w 6408310"/>
              <a:gd name="connsiteY49" fmla="*/ 2408870 h 6912725"/>
              <a:gd name="connsiteX50" fmla="*/ 4340548 w 6408310"/>
              <a:gd name="connsiteY50" fmla="*/ 2412798 h 6912725"/>
              <a:gd name="connsiteX51" fmla="*/ 4351634 w 6408310"/>
              <a:gd name="connsiteY51" fmla="*/ 2443869 h 6912725"/>
              <a:gd name="connsiteX52" fmla="*/ 4380688 w 6408310"/>
              <a:gd name="connsiteY52" fmla="*/ 2504819 h 6912725"/>
              <a:gd name="connsiteX53" fmla="*/ 4399892 w 6408310"/>
              <a:gd name="connsiteY53" fmla="*/ 2537002 h 6912725"/>
              <a:gd name="connsiteX54" fmla="*/ 4449690 w 6408310"/>
              <a:gd name="connsiteY54" fmla="*/ 2628144 h 6912725"/>
              <a:gd name="connsiteX55" fmla="*/ 4512427 w 6408310"/>
              <a:gd name="connsiteY55" fmla="*/ 2840755 h 6912725"/>
              <a:gd name="connsiteX56" fmla="*/ 4591091 w 6408310"/>
              <a:gd name="connsiteY56" fmla="*/ 3036586 h 6912725"/>
              <a:gd name="connsiteX57" fmla="*/ 4757297 w 6408310"/>
              <a:gd name="connsiteY57" fmla="*/ 3388741 h 6912725"/>
              <a:gd name="connsiteX58" fmla="*/ 4755264 w 6408310"/>
              <a:gd name="connsiteY58" fmla="*/ 3461211 h 6912725"/>
              <a:gd name="connsiteX59" fmla="*/ 4776842 w 6408310"/>
              <a:gd name="connsiteY59" fmla="*/ 3503606 h 6912725"/>
              <a:gd name="connsiteX60" fmla="*/ 4815953 w 6408310"/>
              <a:gd name="connsiteY60" fmla="*/ 3543897 h 6912725"/>
              <a:gd name="connsiteX61" fmla="*/ 4826382 w 6408310"/>
              <a:gd name="connsiteY61" fmla="*/ 3589602 h 6912725"/>
              <a:gd name="connsiteX62" fmla="*/ 4900664 w 6408310"/>
              <a:gd name="connsiteY62" fmla="*/ 3697326 h 6912725"/>
              <a:gd name="connsiteX63" fmla="*/ 4944717 w 6408310"/>
              <a:gd name="connsiteY63" fmla="*/ 3795461 h 6912725"/>
              <a:gd name="connsiteX64" fmla="*/ 4981260 w 6408310"/>
              <a:gd name="connsiteY64" fmla="*/ 3887734 h 6912725"/>
              <a:gd name="connsiteX65" fmla="*/ 5000423 w 6408310"/>
              <a:gd name="connsiteY65" fmla="*/ 3933089 h 6912725"/>
              <a:gd name="connsiteX66" fmla="*/ 5033013 w 6408310"/>
              <a:gd name="connsiteY66" fmla="*/ 3937041 h 6912725"/>
              <a:gd name="connsiteX67" fmla="*/ 5081597 w 6408310"/>
              <a:gd name="connsiteY67" fmla="*/ 4013154 h 6912725"/>
              <a:gd name="connsiteX68" fmla="*/ 5088052 w 6408310"/>
              <a:gd name="connsiteY68" fmla="*/ 4027525 h 6912725"/>
              <a:gd name="connsiteX69" fmla="*/ 5189054 w 6408310"/>
              <a:gd name="connsiteY69" fmla="*/ 4098668 h 6912725"/>
              <a:gd name="connsiteX70" fmla="*/ 5228545 w 6408310"/>
              <a:gd name="connsiteY70" fmla="*/ 4146658 h 6912725"/>
              <a:gd name="connsiteX71" fmla="*/ 5268336 w 6408310"/>
              <a:gd name="connsiteY71" fmla="*/ 4194504 h 6912725"/>
              <a:gd name="connsiteX72" fmla="*/ 5317950 w 6408310"/>
              <a:gd name="connsiteY72" fmla="*/ 4267325 h 6912725"/>
              <a:gd name="connsiteX73" fmla="*/ 5598270 w 6408310"/>
              <a:gd name="connsiteY73" fmla="*/ 4563876 h 6912725"/>
              <a:gd name="connsiteX74" fmla="*/ 5833068 w 6408310"/>
              <a:gd name="connsiteY74" fmla="*/ 5016605 h 6912725"/>
              <a:gd name="connsiteX75" fmla="*/ 6045916 w 6408310"/>
              <a:gd name="connsiteY75" fmla="*/ 5405287 h 6912725"/>
              <a:gd name="connsiteX76" fmla="*/ 6117737 w 6408310"/>
              <a:gd name="connsiteY76" fmla="*/ 5538137 h 6912725"/>
              <a:gd name="connsiteX77" fmla="*/ 6144230 w 6408310"/>
              <a:gd name="connsiteY77" fmla="*/ 5635151 h 6912725"/>
              <a:gd name="connsiteX78" fmla="*/ 6176742 w 6408310"/>
              <a:gd name="connsiteY78" fmla="*/ 5809044 h 6912725"/>
              <a:gd name="connsiteX79" fmla="*/ 6245199 w 6408310"/>
              <a:gd name="connsiteY79" fmla="*/ 6038018 h 6912725"/>
              <a:gd name="connsiteX80" fmla="*/ 6303931 w 6408310"/>
              <a:gd name="connsiteY80" fmla="*/ 6175618 h 6912725"/>
              <a:gd name="connsiteX81" fmla="*/ 6336313 w 6408310"/>
              <a:gd name="connsiteY81" fmla="*/ 6345837 h 6912725"/>
              <a:gd name="connsiteX82" fmla="*/ 6401195 w 6408310"/>
              <a:gd name="connsiteY82" fmla="*/ 6542084 h 6912725"/>
              <a:gd name="connsiteX83" fmla="*/ 6408310 w 6408310"/>
              <a:gd name="connsiteY83" fmla="*/ 6612865 h 6912725"/>
              <a:gd name="connsiteX84" fmla="*/ 1146484 w 6408310"/>
              <a:gd name="connsiteY84" fmla="*/ 6912725 h 6912725"/>
              <a:gd name="connsiteX85" fmla="*/ 1108438 w 6408310"/>
              <a:gd name="connsiteY85" fmla="*/ 6825083 h 6912725"/>
              <a:gd name="connsiteX86" fmla="*/ 997867 w 6408310"/>
              <a:gd name="connsiteY86" fmla="*/ 6378703 h 6912725"/>
              <a:gd name="connsiteX87" fmla="*/ 858750 w 6408310"/>
              <a:gd name="connsiteY87" fmla="*/ 5923784 h 6912725"/>
              <a:gd name="connsiteX88" fmla="*/ 860408 w 6408310"/>
              <a:gd name="connsiteY88" fmla="*/ 5860728 h 6912725"/>
              <a:gd name="connsiteX89" fmla="*/ 853644 w 6408310"/>
              <a:gd name="connsiteY89" fmla="*/ 5771381 h 6912725"/>
              <a:gd name="connsiteX90" fmla="*/ 852164 w 6408310"/>
              <a:gd name="connsiteY90" fmla="*/ 5615193 h 6912725"/>
              <a:gd name="connsiteX91" fmla="*/ 831986 w 6408310"/>
              <a:gd name="connsiteY91" fmla="*/ 5402745 h 6912725"/>
              <a:gd name="connsiteX92" fmla="*/ 759590 w 6408310"/>
              <a:gd name="connsiteY92" fmla="*/ 5239800 h 6912725"/>
              <a:gd name="connsiteX93" fmla="*/ 767251 w 6408310"/>
              <a:gd name="connsiteY93" fmla="*/ 5227414 h 6912725"/>
              <a:gd name="connsiteX94" fmla="*/ 745427 w 6408310"/>
              <a:gd name="connsiteY94" fmla="*/ 5118958 h 6912725"/>
              <a:gd name="connsiteX95" fmla="*/ 635950 w 6408310"/>
              <a:gd name="connsiteY95" fmla="*/ 4788294 h 6912725"/>
              <a:gd name="connsiteX96" fmla="*/ 558787 w 6408310"/>
              <a:gd name="connsiteY96" fmla="*/ 4518070 h 6912725"/>
              <a:gd name="connsiteX97" fmla="*/ 555530 w 6408310"/>
              <a:gd name="connsiteY97" fmla="*/ 4444433 h 6912725"/>
              <a:gd name="connsiteX98" fmla="*/ 549378 w 6408310"/>
              <a:gd name="connsiteY98" fmla="*/ 4320965 h 6912725"/>
              <a:gd name="connsiteX99" fmla="*/ 572361 w 6408310"/>
              <a:gd name="connsiteY99" fmla="*/ 4232369 h 6912725"/>
              <a:gd name="connsiteX100" fmla="*/ 556288 w 6408310"/>
              <a:gd name="connsiteY100" fmla="*/ 4127673 h 6912725"/>
              <a:gd name="connsiteX101" fmla="*/ 506660 w 6408310"/>
              <a:gd name="connsiteY101" fmla="*/ 3821119 h 6912725"/>
              <a:gd name="connsiteX102" fmla="*/ 494791 w 6408310"/>
              <a:gd name="connsiteY102" fmla="*/ 3723556 h 6912725"/>
              <a:gd name="connsiteX103" fmla="*/ 490230 w 6408310"/>
              <a:gd name="connsiteY103" fmla="*/ 3508893 h 6912725"/>
              <a:gd name="connsiteX104" fmla="*/ 484223 w 6408310"/>
              <a:gd name="connsiteY104" fmla="*/ 3233179 h 6912725"/>
              <a:gd name="connsiteX105" fmla="*/ 460329 w 6408310"/>
              <a:gd name="connsiteY105" fmla="*/ 3041244 h 6912725"/>
              <a:gd name="connsiteX106" fmla="*/ 407197 w 6408310"/>
              <a:gd name="connsiteY106" fmla="*/ 2812292 h 6912725"/>
              <a:gd name="connsiteX107" fmla="*/ 386122 w 6408310"/>
              <a:gd name="connsiteY107" fmla="*/ 2757841 h 6912725"/>
              <a:gd name="connsiteX108" fmla="*/ 363684 w 6408310"/>
              <a:gd name="connsiteY108" fmla="*/ 2714608 h 6912725"/>
              <a:gd name="connsiteX109" fmla="*/ 330746 w 6408310"/>
              <a:gd name="connsiteY109" fmla="*/ 2625146 h 6912725"/>
              <a:gd name="connsiteX110" fmla="*/ 299927 w 6408310"/>
              <a:gd name="connsiteY110" fmla="*/ 2566177 h 6912725"/>
              <a:gd name="connsiteX111" fmla="*/ 288272 w 6408310"/>
              <a:gd name="connsiteY111" fmla="*/ 2439923 h 6912725"/>
              <a:gd name="connsiteX112" fmla="*/ 233611 w 6408310"/>
              <a:gd name="connsiteY112" fmla="*/ 2326248 h 6912725"/>
              <a:gd name="connsiteX113" fmla="*/ 115057 w 6408310"/>
              <a:gd name="connsiteY113" fmla="*/ 2127916 h 6912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</a:cxnLst>
            <a:rect l="l" t="t" r="r" b="b"/>
            <a:pathLst>
              <a:path w="6408310" h="6912725">
                <a:moveTo>
                  <a:pt x="0" y="108934"/>
                </a:moveTo>
                <a:lnTo>
                  <a:pt x="1911522" y="0"/>
                </a:lnTo>
                <a:lnTo>
                  <a:pt x="1916026" y="4704"/>
                </a:lnTo>
                <a:cubicBezTo>
                  <a:pt x="1916562" y="7914"/>
                  <a:pt x="1915147" y="12061"/>
                  <a:pt x="1911112" y="17418"/>
                </a:cubicBezTo>
                <a:cubicBezTo>
                  <a:pt x="1943271" y="27853"/>
                  <a:pt x="1947645" y="36373"/>
                  <a:pt x="1972871" y="72530"/>
                </a:cubicBezTo>
                <a:cubicBezTo>
                  <a:pt x="1980767" y="117667"/>
                  <a:pt x="2061296" y="115435"/>
                  <a:pt x="2069180" y="173199"/>
                </a:cubicBezTo>
                <a:cubicBezTo>
                  <a:pt x="2075196" y="191586"/>
                  <a:pt x="2112853" y="231006"/>
                  <a:pt x="2131569" y="227805"/>
                </a:cubicBezTo>
                <a:cubicBezTo>
                  <a:pt x="2141808" y="233828"/>
                  <a:pt x="2146631" y="247405"/>
                  <a:pt x="2162747" y="239714"/>
                </a:cubicBezTo>
                <a:cubicBezTo>
                  <a:pt x="2183739" y="232191"/>
                  <a:pt x="2206491" y="310465"/>
                  <a:pt x="2220499" y="289903"/>
                </a:cubicBezTo>
                <a:cubicBezTo>
                  <a:pt x="2257038" y="315132"/>
                  <a:pt x="2344409" y="362107"/>
                  <a:pt x="2381978" y="391093"/>
                </a:cubicBezTo>
                <a:cubicBezTo>
                  <a:pt x="2419547" y="420079"/>
                  <a:pt x="2445794" y="442621"/>
                  <a:pt x="2445910" y="463815"/>
                </a:cubicBezTo>
                <a:cubicBezTo>
                  <a:pt x="2462109" y="546053"/>
                  <a:pt x="2496860" y="553382"/>
                  <a:pt x="2531236" y="600817"/>
                </a:cubicBezTo>
                <a:cubicBezTo>
                  <a:pt x="2573647" y="650501"/>
                  <a:pt x="2589314" y="613369"/>
                  <a:pt x="2617149" y="703748"/>
                </a:cubicBezTo>
                <a:cubicBezTo>
                  <a:pt x="2635983" y="695546"/>
                  <a:pt x="2643943" y="702017"/>
                  <a:pt x="2650333" y="720900"/>
                </a:cubicBezTo>
                <a:cubicBezTo>
                  <a:pt x="2671881" y="743975"/>
                  <a:pt x="2701744" y="706344"/>
                  <a:pt x="2705541" y="750090"/>
                </a:cubicBezTo>
                <a:cubicBezTo>
                  <a:pt x="2730861" y="760850"/>
                  <a:pt x="2742856" y="778498"/>
                  <a:pt x="2757210" y="789489"/>
                </a:cubicBezTo>
                <a:cubicBezTo>
                  <a:pt x="2776836" y="801882"/>
                  <a:pt x="2774652" y="796949"/>
                  <a:pt x="2791660" y="816041"/>
                </a:cubicBezTo>
                <a:cubicBezTo>
                  <a:pt x="2815343" y="835699"/>
                  <a:pt x="2784183" y="871086"/>
                  <a:pt x="2840975" y="842225"/>
                </a:cubicBezTo>
                <a:cubicBezTo>
                  <a:pt x="2854681" y="875427"/>
                  <a:pt x="2877032" y="859395"/>
                  <a:pt x="2917970" y="879392"/>
                </a:cubicBezTo>
                <a:cubicBezTo>
                  <a:pt x="2921487" y="903353"/>
                  <a:pt x="2937122" y="907916"/>
                  <a:pt x="2957236" y="906835"/>
                </a:cubicBezTo>
                <a:lnTo>
                  <a:pt x="3117215" y="1073714"/>
                </a:lnTo>
                <a:cubicBezTo>
                  <a:pt x="3153906" y="1089285"/>
                  <a:pt x="3232612" y="1124062"/>
                  <a:pt x="3250958" y="1130397"/>
                </a:cubicBezTo>
                <a:cubicBezTo>
                  <a:pt x="3409574" y="1172733"/>
                  <a:pt x="3456045" y="1237431"/>
                  <a:pt x="3496717" y="1260412"/>
                </a:cubicBezTo>
                <a:lnTo>
                  <a:pt x="3494992" y="1268283"/>
                </a:lnTo>
                <a:cubicBezTo>
                  <a:pt x="3495362" y="1274688"/>
                  <a:pt x="3498760" y="1281160"/>
                  <a:pt x="3508993" y="1287737"/>
                </a:cubicBezTo>
                <a:lnTo>
                  <a:pt x="3512115" y="1288544"/>
                </a:lnTo>
                <a:lnTo>
                  <a:pt x="3548697" y="1363739"/>
                </a:lnTo>
                <a:cubicBezTo>
                  <a:pt x="3572773" y="1395571"/>
                  <a:pt x="3623148" y="1421050"/>
                  <a:pt x="3656567" y="1479533"/>
                </a:cubicBezTo>
                <a:lnTo>
                  <a:pt x="3661987" y="1491779"/>
                </a:lnTo>
                <a:lnTo>
                  <a:pt x="3667389" y="1495409"/>
                </a:lnTo>
                <a:lnTo>
                  <a:pt x="3800461" y="1696689"/>
                </a:lnTo>
                <a:cubicBezTo>
                  <a:pt x="3835546" y="1747791"/>
                  <a:pt x="3913146" y="1811386"/>
                  <a:pt x="3933737" y="1853325"/>
                </a:cubicBezTo>
                <a:lnTo>
                  <a:pt x="3946446" y="1903446"/>
                </a:lnTo>
                <a:lnTo>
                  <a:pt x="3960581" y="1913244"/>
                </a:lnTo>
                <a:cubicBezTo>
                  <a:pt x="3979608" y="1926434"/>
                  <a:pt x="3998210" y="1940240"/>
                  <a:pt x="4015111" y="1956512"/>
                </a:cubicBezTo>
                <a:cubicBezTo>
                  <a:pt x="4083226" y="1956238"/>
                  <a:pt x="4031943" y="1969929"/>
                  <a:pt x="4070740" y="1999693"/>
                </a:cubicBezTo>
                <a:cubicBezTo>
                  <a:pt x="4027554" y="2022282"/>
                  <a:pt x="4128681" y="2025600"/>
                  <a:pt x="4091495" y="2064313"/>
                </a:cubicBezTo>
                <a:cubicBezTo>
                  <a:pt x="4099733" y="2068504"/>
                  <a:pt x="4108887" y="2071343"/>
                  <a:pt x="4118353" y="2073901"/>
                </a:cubicBezTo>
                <a:lnTo>
                  <a:pt x="4123293" y="2075261"/>
                </a:lnTo>
                <a:lnTo>
                  <a:pt x="4166582" y="2120685"/>
                </a:lnTo>
                <a:lnTo>
                  <a:pt x="4213721" y="2168493"/>
                </a:lnTo>
                <a:lnTo>
                  <a:pt x="4250795" y="2261746"/>
                </a:lnTo>
                <a:lnTo>
                  <a:pt x="4295408" y="2340515"/>
                </a:lnTo>
                <a:cubicBezTo>
                  <a:pt x="4303294" y="2350172"/>
                  <a:pt x="4311232" y="2360551"/>
                  <a:pt x="4318976" y="2371504"/>
                </a:cubicBezTo>
                <a:lnTo>
                  <a:pt x="4323314" y="2378166"/>
                </a:lnTo>
                <a:cubicBezTo>
                  <a:pt x="4323288" y="2378269"/>
                  <a:pt x="4323261" y="2378372"/>
                  <a:pt x="4323235" y="2378475"/>
                </a:cubicBezTo>
                <a:cubicBezTo>
                  <a:pt x="4323820" y="2380303"/>
                  <a:pt x="4325112" y="2382633"/>
                  <a:pt x="4327479" y="2385858"/>
                </a:cubicBezTo>
                <a:lnTo>
                  <a:pt x="4331226" y="2390318"/>
                </a:lnTo>
                <a:lnTo>
                  <a:pt x="4339643" y="2403246"/>
                </a:lnTo>
                <a:lnTo>
                  <a:pt x="4341435" y="2408870"/>
                </a:lnTo>
                <a:lnTo>
                  <a:pt x="4340548" y="2412798"/>
                </a:lnTo>
                <a:lnTo>
                  <a:pt x="4351634" y="2443869"/>
                </a:lnTo>
                <a:cubicBezTo>
                  <a:pt x="4370557" y="2458176"/>
                  <a:pt x="4365119" y="2472379"/>
                  <a:pt x="4380688" y="2504819"/>
                </a:cubicBezTo>
                <a:cubicBezTo>
                  <a:pt x="4393528" y="2510493"/>
                  <a:pt x="4397884" y="2522485"/>
                  <a:pt x="4399892" y="2537002"/>
                </a:cubicBezTo>
                <a:cubicBezTo>
                  <a:pt x="4420218" y="2562143"/>
                  <a:pt x="4430910" y="2594831"/>
                  <a:pt x="4449690" y="2628144"/>
                </a:cubicBezTo>
                <a:cubicBezTo>
                  <a:pt x="4468446" y="2678770"/>
                  <a:pt x="4488860" y="2772681"/>
                  <a:pt x="4512427" y="2840755"/>
                </a:cubicBezTo>
                <a:lnTo>
                  <a:pt x="4591091" y="3036586"/>
                </a:lnTo>
                <a:cubicBezTo>
                  <a:pt x="4639934" y="3158078"/>
                  <a:pt x="4730818" y="3310586"/>
                  <a:pt x="4757297" y="3388741"/>
                </a:cubicBezTo>
                <a:cubicBezTo>
                  <a:pt x="4756620" y="3412898"/>
                  <a:pt x="4755942" y="3437054"/>
                  <a:pt x="4755264" y="3461211"/>
                </a:cubicBezTo>
                <a:cubicBezTo>
                  <a:pt x="4763881" y="3469559"/>
                  <a:pt x="4774382" y="3498341"/>
                  <a:pt x="4776842" y="3503606"/>
                </a:cubicBezTo>
                <a:cubicBezTo>
                  <a:pt x="4776789" y="3503947"/>
                  <a:pt x="4816006" y="3543555"/>
                  <a:pt x="4815953" y="3543897"/>
                </a:cubicBezTo>
                <a:lnTo>
                  <a:pt x="4826382" y="3589602"/>
                </a:lnTo>
                <a:cubicBezTo>
                  <a:pt x="4854724" y="3618181"/>
                  <a:pt x="4872282" y="3672884"/>
                  <a:pt x="4900664" y="3697326"/>
                </a:cubicBezTo>
                <a:cubicBezTo>
                  <a:pt x="4872593" y="3751610"/>
                  <a:pt x="4889332" y="3712092"/>
                  <a:pt x="4944717" y="3795461"/>
                </a:cubicBezTo>
                <a:cubicBezTo>
                  <a:pt x="4981269" y="3830092"/>
                  <a:pt x="4951776" y="3836266"/>
                  <a:pt x="4981260" y="3887734"/>
                </a:cubicBezTo>
                <a:cubicBezTo>
                  <a:pt x="4992187" y="3900180"/>
                  <a:pt x="5000945" y="3922491"/>
                  <a:pt x="5000423" y="3933089"/>
                </a:cubicBezTo>
                <a:lnTo>
                  <a:pt x="5033013" y="3937041"/>
                </a:lnTo>
                <a:lnTo>
                  <a:pt x="5081597" y="4013154"/>
                </a:lnTo>
                <a:lnTo>
                  <a:pt x="5088052" y="4027525"/>
                </a:lnTo>
                <a:lnTo>
                  <a:pt x="5189054" y="4098668"/>
                </a:lnTo>
                <a:lnTo>
                  <a:pt x="5228545" y="4146658"/>
                </a:lnTo>
                <a:lnTo>
                  <a:pt x="5268336" y="4194504"/>
                </a:lnTo>
                <a:cubicBezTo>
                  <a:pt x="5282676" y="4201217"/>
                  <a:pt x="5302948" y="4267012"/>
                  <a:pt x="5317950" y="4267325"/>
                </a:cubicBezTo>
                <a:cubicBezTo>
                  <a:pt x="5371561" y="4431932"/>
                  <a:pt x="5512417" y="4438996"/>
                  <a:pt x="5598270" y="4563876"/>
                </a:cubicBezTo>
                <a:cubicBezTo>
                  <a:pt x="5684123" y="4688756"/>
                  <a:pt x="5658748" y="4766617"/>
                  <a:pt x="5833068" y="5016605"/>
                </a:cubicBezTo>
                <a:cubicBezTo>
                  <a:pt x="5917959" y="5167124"/>
                  <a:pt x="6007541" y="5258633"/>
                  <a:pt x="6045916" y="5405287"/>
                </a:cubicBezTo>
                <a:cubicBezTo>
                  <a:pt x="6053001" y="5431110"/>
                  <a:pt x="6137180" y="5517469"/>
                  <a:pt x="6117737" y="5538137"/>
                </a:cubicBezTo>
                <a:cubicBezTo>
                  <a:pt x="6096856" y="5567956"/>
                  <a:pt x="6185855" y="5633330"/>
                  <a:pt x="6144230" y="5635151"/>
                </a:cubicBezTo>
                <a:cubicBezTo>
                  <a:pt x="6206267" y="5682015"/>
                  <a:pt x="6167034" y="5753331"/>
                  <a:pt x="6176742" y="5809044"/>
                </a:cubicBezTo>
                <a:cubicBezTo>
                  <a:pt x="6181644" y="5871497"/>
                  <a:pt x="6197878" y="5926431"/>
                  <a:pt x="6245199" y="6038018"/>
                </a:cubicBezTo>
                <a:cubicBezTo>
                  <a:pt x="6276717" y="6104340"/>
                  <a:pt x="6288745" y="6124315"/>
                  <a:pt x="6303931" y="6175618"/>
                </a:cubicBezTo>
                <a:cubicBezTo>
                  <a:pt x="6319117" y="6226921"/>
                  <a:pt x="6298592" y="6320971"/>
                  <a:pt x="6336313" y="6345837"/>
                </a:cubicBezTo>
                <a:cubicBezTo>
                  <a:pt x="6368454" y="6400251"/>
                  <a:pt x="6388884" y="6464262"/>
                  <a:pt x="6401195" y="6542084"/>
                </a:cubicBezTo>
                <a:lnTo>
                  <a:pt x="6408310" y="6612865"/>
                </a:lnTo>
                <a:lnTo>
                  <a:pt x="1146484" y="6912725"/>
                </a:lnTo>
                <a:lnTo>
                  <a:pt x="1108438" y="6825083"/>
                </a:lnTo>
                <a:cubicBezTo>
                  <a:pt x="1057133" y="6684904"/>
                  <a:pt x="1090669" y="6637010"/>
                  <a:pt x="997867" y="6378703"/>
                </a:cubicBezTo>
                <a:cubicBezTo>
                  <a:pt x="956253" y="6228487"/>
                  <a:pt x="874761" y="6010797"/>
                  <a:pt x="858750" y="5923784"/>
                </a:cubicBezTo>
                <a:cubicBezTo>
                  <a:pt x="856924" y="5899993"/>
                  <a:pt x="844018" y="5873122"/>
                  <a:pt x="860408" y="5860728"/>
                </a:cubicBezTo>
                <a:cubicBezTo>
                  <a:pt x="878957" y="5840950"/>
                  <a:pt x="823834" y="5761906"/>
                  <a:pt x="853644" y="5771381"/>
                </a:cubicBezTo>
                <a:cubicBezTo>
                  <a:pt x="815383" y="5715186"/>
                  <a:pt x="852133" y="5665047"/>
                  <a:pt x="852164" y="5615193"/>
                </a:cubicBezTo>
                <a:cubicBezTo>
                  <a:pt x="817076" y="5571334"/>
                  <a:pt x="851740" y="5509975"/>
                  <a:pt x="831986" y="5402745"/>
                </a:cubicBezTo>
                <a:cubicBezTo>
                  <a:pt x="792037" y="5354630"/>
                  <a:pt x="819063" y="5330513"/>
                  <a:pt x="759590" y="5239800"/>
                </a:cubicBezTo>
                <a:cubicBezTo>
                  <a:pt x="762665" y="5236543"/>
                  <a:pt x="765245" y="5232371"/>
                  <a:pt x="767251" y="5227414"/>
                </a:cubicBezTo>
                <a:cubicBezTo>
                  <a:pt x="778914" y="5198604"/>
                  <a:pt x="769142" y="5150045"/>
                  <a:pt x="745427" y="5118958"/>
                </a:cubicBezTo>
                <a:cubicBezTo>
                  <a:pt x="660991" y="4975263"/>
                  <a:pt x="672599" y="4907855"/>
                  <a:pt x="635950" y="4788294"/>
                </a:cubicBezTo>
                <a:cubicBezTo>
                  <a:pt x="600650" y="4653678"/>
                  <a:pt x="646752" y="4690694"/>
                  <a:pt x="558787" y="4518070"/>
                </a:cubicBezTo>
                <a:cubicBezTo>
                  <a:pt x="577057" y="4502442"/>
                  <a:pt x="573633" y="4481342"/>
                  <a:pt x="555530" y="4444433"/>
                </a:cubicBezTo>
                <a:cubicBezTo>
                  <a:pt x="540027" y="4379200"/>
                  <a:pt x="596616" y="4390343"/>
                  <a:pt x="549378" y="4320965"/>
                </a:cubicBezTo>
                <a:cubicBezTo>
                  <a:pt x="581692" y="4336040"/>
                  <a:pt x="535024" y="4198883"/>
                  <a:pt x="572361" y="4232369"/>
                </a:cubicBezTo>
                <a:cubicBezTo>
                  <a:pt x="590648" y="4193014"/>
                  <a:pt x="541489" y="4167113"/>
                  <a:pt x="556288" y="4127673"/>
                </a:cubicBezTo>
                <a:lnTo>
                  <a:pt x="506660" y="3821119"/>
                </a:lnTo>
                <a:cubicBezTo>
                  <a:pt x="481478" y="3781010"/>
                  <a:pt x="483894" y="3751446"/>
                  <a:pt x="494791" y="3723556"/>
                </a:cubicBezTo>
                <a:cubicBezTo>
                  <a:pt x="472516" y="3634460"/>
                  <a:pt x="499836" y="3607209"/>
                  <a:pt x="490230" y="3508893"/>
                </a:cubicBezTo>
                <a:cubicBezTo>
                  <a:pt x="525541" y="3397546"/>
                  <a:pt x="482951" y="3307116"/>
                  <a:pt x="484223" y="3233179"/>
                </a:cubicBezTo>
                <a:cubicBezTo>
                  <a:pt x="465844" y="3133672"/>
                  <a:pt x="460855" y="3219289"/>
                  <a:pt x="460329" y="3041244"/>
                </a:cubicBezTo>
                <a:lnTo>
                  <a:pt x="407197" y="2812292"/>
                </a:lnTo>
                <a:cubicBezTo>
                  <a:pt x="391019" y="2768219"/>
                  <a:pt x="344571" y="2745090"/>
                  <a:pt x="386122" y="2757841"/>
                </a:cubicBezTo>
                <a:cubicBezTo>
                  <a:pt x="381879" y="2743275"/>
                  <a:pt x="360306" y="2721346"/>
                  <a:pt x="363684" y="2714608"/>
                </a:cubicBezTo>
                <a:lnTo>
                  <a:pt x="330746" y="2625146"/>
                </a:lnTo>
                <a:lnTo>
                  <a:pt x="299927" y="2566177"/>
                </a:lnTo>
                <a:cubicBezTo>
                  <a:pt x="300505" y="2524092"/>
                  <a:pt x="287694" y="2482008"/>
                  <a:pt x="288272" y="2439923"/>
                </a:cubicBezTo>
                <a:cubicBezTo>
                  <a:pt x="243273" y="2349673"/>
                  <a:pt x="278610" y="2382839"/>
                  <a:pt x="233611" y="2326248"/>
                </a:cubicBezTo>
                <a:lnTo>
                  <a:pt x="115057" y="2127916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9179D2-D10C-7C78-EBEE-1D75AF8533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685" y="3641651"/>
            <a:ext cx="4055418" cy="2146374"/>
          </a:xfrm>
        </p:spPr>
        <p:txBody>
          <a:bodyPr anchor="b">
            <a:normAutofit/>
          </a:bodyPr>
          <a:lstStyle/>
          <a:p>
            <a:r>
              <a:rPr lang="en-GB" sz="2800" b="1">
                <a:solidFill>
                  <a:schemeClr val="tx1">
                    <a:lumMod val="85000"/>
                    <a:lumOff val="15000"/>
                  </a:schemeClr>
                </a:solidFill>
                <a:highlight>
                  <a:srgbClr val="FFFFFF"/>
                </a:highlight>
                <a:latin typeface="Arial Nova"/>
              </a:rPr>
              <a:t> Applying the Key Concepts</a:t>
            </a:r>
            <a:endParaRPr lang="en-US" sz="2800" b="1">
              <a:solidFill>
                <a:schemeClr val="tx1">
                  <a:lumMod val="85000"/>
                  <a:lumOff val="15000"/>
                </a:schemeClr>
              </a:solidFill>
              <a:latin typeface="Arial Nova"/>
            </a:endParaRPr>
          </a:p>
          <a:p>
            <a:r>
              <a:rPr lang="en-GB" sz="2800" b="1">
                <a:solidFill>
                  <a:schemeClr val="tx1">
                    <a:lumMod val="85000"/>
                    <a:lumOff val="15000"/>
                  </a:schemeClr>
                </a:solidFill>
                <a:highlight>
                  <a:srgbClr val="FFFFFF"/>
                </a:highlight>
                <a:latin typeface="Arial Nova"/>
                <a:ea typeface="+mj-lt"/>
                <a:cs typeface="+mj-lt"/>
              </a:rPr>
              <a:t>Jenny’s cognitive development may also be affected.</a:t>
            </a:r>
            <a:endParaRPr lang="en-GB" sz="2800" b="1">
              <a:solidFill>
                <a:schemeClr val="tx1">
                  <a:lumMod val="85000"/>
                  <a:lumOff val="15000"/>
                </a:schemeClr>
              </a:solidFill>
              <a:latin typeface="Arial Nova"/>
            </a:endParaRPr>
          </a:p>
          <a:p>
            <a:endParaRPr lang="en-GB" sz="280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A6D8C3BF-62DA-8E66-BA5F-D4B44EB6F2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96469"/>
            <a:ext cx="5046196" cy="532335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>
                <a:solidFill>
                  <a:schemeClr val="tx1">
                    <a:lumMod val="85000"/>
                    <a:lumOff val="15000"/>
                  </a:schemeClr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Positive effects:</a:t>
            </a:r>
            <a:endParaRPr lang="en-GB" sz="2000">
              <a:solidFill>
                <a:schemeClr val="tx1">
                  <a:lumMod val="85000"/>
                  <a:lumOff val="15000"/>
                </a:schemeClr>
              </a:solidFill>
              <a:latin typeface="Arial Nova"/>
            </a:endParaRPr>
          </a:p>
          <a:p>
            <a:r>
              <a:rPr lang="en-GB" sz="2000">
                <a:solidFill>
                  <a:schemeClr val="tx1">
                    <a:lumMod val="85000"/>
                    <a:lumOff val="15000"/>
                  </a:schemeClr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Strong practical skills</a:t>
            </a:r>
            <a:endParaRPr lang="en-GB" sz="2000">
              <a:solidFill>
                <a:schemeClr val="tx1">
                  <a:lumMod val="85000"/>
                  <a:lumOff val="15000"/>
                </a:schemeClr>
              </a:solidFill>
              <a:latin typeface="Arial Nova"/>
            </a:endParaRPr>
          </a:p>
          <a:p>
            <a:r>
              <a:rPr lang="en-GB" sz="2000">
                <a:solidFill>
                  <a:schemeClr val="tx1">
                    <a:lumMod val="85000"/>
                    <a:lumOff val="15000"/>
                  </a:schemeClr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Problem-solving ability</a:t>
            </a:r>
            <a:endParaRPr lang="en-GB" sz="2000">
              <a:solidFill>
                <a:schemeClr val="tx1">
                  <a:lumMod val="85000"/>
                  <a:lumOff val="15000"/>
                </a:schemeClr>
              </a:solidFill>
              <a:latin typeface="Arial Nova"/>
            </a:endParaRPr>
          </a:p>
          <a:p>
            <a:r>
              <a:rPr lang="en-GB" sz="2000">
                <a:solidFill>
                  <a:schemeClr val="tx1">
                    <a:lumMod val="85000"/>
                    <a:lumOff val="15000"/>
                  </a:schemeClr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Responsibility</a:t>
            </a:r>
            <a:endParaRPr lang="en-GB" sz="2000">
              <a:solidFill>
                <a:schemeClr val="tx1">
                  <a:lumMod val="85000"/>
                  <a:lumOff val="15000"/>
                </a:schemeClr>
              </a:solidFill>
              <a:latin typeface="Arial Nova"/>
            </a:endParaRPr>
          </a:p>
          <a:p>
            <a:r>
              <a:rPr lang="en-GB" sz="2000">
                <a:solidFill>
                  <a:schemeClr val="tx1">
                    <a:lumMod val="85000"/>
                    <a:lumOff val="15000"/>
                  </a:schemeClr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Negative effects:</a:t>
            </a:r>
            <a:endParaRPr lang="en-GB" sz="2000">
              <a:solidFill>
                <a:schemeClr val="tx1">
                  <a:lumMod val="85000"/>
                  <a:lumOff val="15000"/>
                </a:schemeClr>
              </a:solidFill>
              <a:latin typeface="Arial Nova"/>
            </a:endParaRPr>
          </a:p>
          <a:p>
            <a:r>
              <a:rPr lang="en-GB" sz="2000">
                <a:solidFill>
                  <a:schemeClr val="tx1">
                    <a:lumMod val="85000"/>
                    <a:lumOff val="15000"/>
                  </a:schemeClr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Tiredness affecting schoolwork</a:t>
            </a:r>
            <a:endParaRPr lang="en-GB" sz="2000">
              <a:solidFill>
                <a:schemeClr val="tx1">
                  <a:lumMod val="85000"/>
                  <a:lumOff val="15000"/>
                </a:schemeClr>
              </a:solidFill>
              <a:latin typeface="Arial Nova"/>
            </a:endParaRPr>
          </a:p>
          <a:p>
            <a:r>
              <a:rPr lang="en-GB" sz="2000">
                <a:solidFill>
                  <a:schemeClr val="tx1">
                    <a:lumMod val="85000"/>
                    <a:lumOff val="15000"/>
                  </a:schemeClr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Difficulty concentrating</a:t>
            </a:r>
            <a:endParaRPr lang="en-GB" sz="2000">
              <a:solidFill>
                <a:schemeClr val="tx1">
                  <a:lumMod val="85000"/>
                  <a:lumOff val="15000"/>
                </a:schemeClr>
              </a:solidFill>
              <a:latin typeface="Arial Nova"/>
            </a:endParaRPr>
          </a:p>
          <a:p>
            <a:r>
              <a:rPr lang="en-GB" sz="2000">
                <a:solidFill>
                  <a:schemeClr val="tx1">
                    <a:lumMod val="85000"/>
                    <a:lumOff val="15000"/>
                  </a:schemeClr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Less time for homework</a:t>
            </a:r>
            <a:endParaRPr lang="en-GB" sz="2000">
              <a:solidFill>
                <a:schemeClr val="tx1">
                  <a:lumMod val="85000"/>
                  <a:lumOff val="15000"/>
                </a:schemeClr>
              </a:solidFill>
              <a:latin typeface="Arial Nova"/>
            </a:endParaRPr>
          </a:p>
          <a:p>
            <a:r>
              <a:rPr lang="en-GB" sz="2000">
                <a:solidFill>
                  <a:schemeClr val="tx1">
                    <a:lumMod val="85000"/>
                    <a:lumOff val="15000"/>
                  </a:schemeClr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Stress can affect memory and learning.</a:t>
            </a:r>
            <a:endParaRPr lang="en-GB" sz="2000">
              <a:solidFill>
                <a:schemeClr val="tx1">
                  <a:lumMod val="85000"/>
                  <a:lumOff val="15000"/>
                </a:schemeClr>
              </a:solidFill>
              <a:highlight>
                <a:srgbClr val="FFFFFF"/>
              </a:highlight>
              <a:latin typeface="Arial Nova"/>
            </a:endParaRPr>
          </a:p>
          <a:p>
            <a:endParaRPr lang="en-GB" sz="2000">
              <a:solidFill>
                <a:schemeClr val="tx1">
                  <a:lumMod val="85000"/>
                  <a:lumOff val="15000"/>
                </a:schemeClr>
              </a:solidFill>
              <a:highlight>
                <a:srgbClr val="FFFFFF"/>
              </a:highlight>
              <a:latin typeface="Arial Nova"/>
            </a:endParaRPr>
          </a:p>
          <a:p>
            <a:r>
              <a:rPr lang="en-GB" sz="2000" b="1">
                <a:solidFill>
                  <a:schemeClr val="tx1">
                    <a:lumMod val="85000"/>
                    <a:lumOff val="15000"/>
                  </a:schemeClr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(Piaget, 1972; Shonkoff et al., 2012)</a:t>
            </a:r>
            <a:endParaRPr lang="en-GB" sz="2000">
              <a:solidFill>
                <a:schemeClr val="tx1">
                  <a:lumMod val="85000"/>
                  <a:lumOff val="15000"/>
                </a:schemeClr>
              </a:solidFill>
              <a:highlight>
                <a:srgbClr val="FFFFFF"/>
              </a:highlight>
              <a:latin typeface="Arial Nova"/>
              <a:ea typeface="+mn-lt"/>
              <a:cs typeface="+mn-lt"/>
            </a:endParaRPr>
          </a:p>
          <a:p>
            <a:pPr marL="0" indent="0">
              <a:buNone/>
            </a:pPr>
            <a:endParaRPr lang="en-US" sz="20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endParaRPr lang="en-GB" sz="200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28424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5AC80C-2326-EDB9-AE4D-DF229288DD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GB" sz="1800" b="1">
                <a:highlight>
                  <a:srgbClr val="FFFFFF"/>
                </a:highlight>
              </a:rPr>
              <a:t> Conclusion</a:t>
            </a:r>
            <a:endParaRPr lang="en-US" sz="1800"/>
          </a:p>
          <a:p>
            <a:r>
              <a:rPr lang="en-GB" sz="1800">
                <a:highlight>
                  <a:srgbClr val="FFFFFF"/>
                </a:highlight>
                <a:ea typeface="+mj-lt"/>
                <a:cs typeface="+mj-lt"/>
              </a:rPr>
              <a:t>Jenny’s role as a young carer has likely affected her emotional, social, and cognitive development.</a:t>
            </a:r>
            <a:endParaRPr lang="en-GB" sz="1800"/>
          </a:p>
          <a:p>
            <a:r>
              <a:rPr lang="en-GB" sz="1800">
                <a:highlight>
                  <a:srgbClr val="FFFFFF"/>
                </a:highlight>
                <a:ea typeface="+mj-lt"/>
                <a:cs typeface="+mj-lt"/>
              </a:rPr>
              <a:t>Using Erikson and Piaget helps professionals understand her needs and plan support.</a:t>
            </a:r>
            <a:endParaRPr lang="en-GB" sz="1800"/>
          </a:p>
          <a:p>
            <a:r>
              <a:rPr lang="en-GB" sz="1800">
                <a:highlight>
                  <a:srgbClr val="FFFFFF"/>
                </a:highlight>
                <a:ea typeface="+mj-lt"/>
                <a:cs typeface="+mj-lt"/>
              </a:rPr>
              <a:t>With the right help, Jenny can:</a:t>
            </a:r>
            <a:endParaRPr lang="en-GB" sz="1800"/>
          </a:p>
          <a:p>
            <a:endParaRPr lang="en-GB" sz="180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24ED92-8DB1-661D-E33B-B1F6CC178E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900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With the right help, Jenny can:</a:t>
            </a:r>
            <a:endParaRPr lang="en-GB" sz="1900">
              <a:latin typeface="Arial Nova"/>
            </a:endParaRPr>
          </a:p>
          <a:p>
            <a:r>
              <a:rPr lang="en-GB" sz="1900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Improve her well-being</a:t>
            </a:r>
            <a:endParaRPr lang="en-GB" sz="1900">
              <a:latin typeface="Arial Nova"/>
            </a:endParaRPr>
          </a:p>
          <a:p>
            <a:r>
              <a:rPr lang="en-GB" sz="1900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Continue her education</a:t>
            </a:r>
            <a:endParaRPr lang="en-GB" sz="1900">
              <a:latin typeface="Arial Nova"/>
            </a:endParaRPr>
          </a:p>
          <a:p>
            <a:r>
              <a:rPr lang="en-GB" sz="1900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Develop her identity</a:t>
            </a:r>
            <a:endParaRPr lang="en-GB" sz="1900">
              <a:latin typeface="Arial Nova"/>
            </a:endParaRPr>
          </a:p>
          <a:p>
            <a:r>
              <a:rPr lang="en-GB" sz="1900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Have a better future</a:t>
            </a:r>
            <a:endParaRPr lang="en-GB" sz="1900">
              <a:latin typeface="Arial Nova"/>
            </a:endParaRPr>
          </a:p>
          <a:p>
            <a:r>
              <a:rPr lang="en-GB" sz="1900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Supporting young carers is important to protect their health and development.</a:t>
            </a:r>
            <a:endParaRPr lang="en-GB" sz="1900">
              <a:latin typeface="Arial Nova"/>
            </a:endParaRPr>
          </a:p>
          <a:p>
            <a:endParaRPr lang="en-US" sz="1900">
              <a:latin typeface="Arial Nova"/>
            </a:endParaRPr>
          </a:p>
          <a:p>
            <a:r>
              <a:rPr lang="en-US" sz="1900" b="1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(Erikson, 1968; Piaget, 1972)</a:t>
            </a:r>
            <a:br>
              <a:rPr lang="en-US" sz="1900"/>
            </a:br>
            <a:endParaRPr lang="en-US" sz="1900"/>
          </a:p>
        </p:txBody>
      </p:sp>
    </p:spTree>
    <p:extLst>
      <p:ext uri="{BB962C8B-B14F-4D97-AF65-F5344CB8AC3E}">
        <p14:creationId xmlns:p14="http://schemas.microsoft.com/office/powerpoint/2010/main" val="22231389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08FD47-7BFB-DBA2-0AED-C59980488C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000" b="1">
                <a:solidFill>
                  <a:srgbClr val="0D0D0D"/>
                </a:solidFill>
                <a:highlight>
                  <a:srgbClr val="FFFFFF"/>
                </a:highlight>
              </a:rPr>
              <a:t>References (Harvard Style)</a:t>
            </a:r>
            <a:endParaRPr lang="en-US" sz="2000"/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99D69F-5BD6-1290-6F8E-B5E94BEB65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29506"/>
            <a:ext cx="10515600" cy="514745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600" dirty="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Aldridge, J. (2018) </a:t>
            </a:r>
            <a:r>
              <a:rPr lang="en-GB" sz="1600" i="1" dirty="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Where are we now? Twenty-five years of research on young carers.</a:t>
            </a:r>
            <a:r>
              <a:rPr lang="en-GB" sz="1600" dirty="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 Critical Social Policy.</a:t>
            </a:r>
            <a:endParaRPr lang="en-GB" sz="1600" dirty="0">
              <a:solidFill>
                <a:srgbClr val="000000"/>
              </a:solidFill>
              <a:highlight>
                <a:srgbClr val="FFFFFF"/>
              </a:highlight>
              <a:latin typeface="Arial Nova"/>
              <a:ea typeface="+mn-lt"/>
              <a:cs typeface="+mn-lt"/>
            </a:endParaRPr>
          </a:p>
          <a:p>
            <a:pPr marL="0" indent="0">
              <a:buNone/>
            </a:pPr>
            <a:endParaRPr lang="en-GB" sz="1600" dirty="0">
              <a:solidFill>
                <a:srgbClr val="000000"/>
              </a:solidFill>
              <a:highlight>
                <a:srgbClr val="FFFFFF"/>
              </a:highlight>
              <a:latin typeface="Arial Nova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600" dirty="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Becker, F. and Becker, S. (2008) </a:t>
            </a:r>
            <a:r>
              <a:rPr lang="en-GB" sz="1600" i="1" dirty="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Young Adult Carers in the UK.</a:t>
            </a:r>
            <a:r>
              <a:rPr lang="en-GB" sz="1600" dirty="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 London: Princess Royal Trust for </a:t>
            </a:r>
            <a:r>
              <a:rPr lang="en-GB" sz="1600" dirty="0" err="1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Carers.Erikson</a:t>
            </a:r>
            <a:r>
              <a:rPr lang="en-GB" sz="1600" dirty="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, E.H. (1968) </a:t>
            </a:r>
            <a:r>
              <a:rPr lang="en-GB" sz="1600" i="1" dirty="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Identity: Youth and Crisis.</a:t>
            </a:r>
            <a:r>
              <a:rPr lang="en-GB" sz="1600" dirty="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 New York: Norton.</a:t>
            </a:r>
            <a:endParaRPr lang="en-GB" sz="1600" dirty="0"/>
          </a:p>
          <a:p>
            <a:pPr marL="0" indent="0">
              <a:buNone/>
            </a:pPr>
            <a:endParaRPr lang="en-GB" sz="1600" dirty="0">
              <a:solidFill>
                <a:srgbClr val="0D0D0D"/>
              </a:solidFill>
              <a:highlight>
                <a:srgbClr val="FFFFFF"/>
              </a:highlight>
              <a:latin typeface="Arial Nova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600" dirty="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Bowlby, J. (1988) </a:t>
            </a:r>
            <a:r>
              <a:rPr lang="en-GB" sz="1600" i="1" dirty="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A Secure Base.</a:t>
            </a:r>
            <a:r>
              <a:rPr lang="en-GB" sz="1600" dirty="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 London: Routledge.</a:t>
            </a:r>
            <a:endParaRPr lang="en-GB" sz="1600" dirty="0"/>
          </a:p>
          <a:p>
            <a:pPr marL="0" indent="0">
              <a:buNone/>
            </a:pPr>
            <a:endParaRPr lang="en-GB" sz="1600" dirty="0">
              <a:solidFill>
                <a:srgbClr val="0D0D0D"/>
              </a:solidFill>
              <a:highlight>
                <a:srgbClr val="FFFFFF"/>
              </a:highlight>
              <a:latin typeface="Arial Nova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600" dirty="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Piaget, J. (1972) </a:t>
            </a:r>
            <a:r>
              <a:rPr lang="en-GB" sz="1600" i="1" dirty="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The Psychology of the Child.</a:t>
            </a:r>
            <a:r>
              <a:rPr lang="en-GB" sz="1600" dirty="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 New York: Basic Books.</a:t>
            </a:r>
            <a:endParaRPr lang="en-GB" sz="1600" dirty="0">
              <a:solidFill>
                <a:srgbClr val="0D0D0D"/>
              </a:solidFill>
              <a:highlight>
                <a:srgbClr val="FFFFFF"/>
              </a:highlight>
              <a:latin typeface="Arial Nova"/>
            </a:endParaRPr>
          </a:p>
          <a:p>
            <a:pPr marL="0" indent="0">
              <a:buNone/>
            </a:pPr>
            <a:endParaRPr lang="en-GB" sz="1600" dirty="0">
              <a:solidFill>
                <a:srgbClr val="0D0D0D"/>
              </a:solidFill>
              <a:highlight>
                <a:srgbClr val="FFFFFF"/>
              </a:highlight>
              <a:latin typeface="Arial Nova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600" dirty="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Rutter, M. (2012) 'Resilience as a dynamic concept' </a:t>
            </a:r>
            <a:r>
              <a:rPr lang="en-GB" sz="1600" i="1" dirty="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Development and Psychopathology</a:t>
            </a:r>
            <a:r>
              <a:rPr lang="en-GB" sz="1600" dirty="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.</a:t>
            </a:r>
            <a:endParaRPr lang="en-GB" sz="1600" dirty="0">
              <a:latin typeface="Arial Nova"/>
            </a:endParaRPr>
          </a:p>
          <a:p>
            <a:pPr marL="0" indent="0">
              <a:buNone/>
            </a:pPr>
            <a:endParaRPr lang="en-GB" sz="1600" dirty="0">
              <a:solidFill>
                <a:srgbClr val="0D0D0D"/>
              </a:solidFill>
              <a:highlight>
                <a:srgbClr val="FFFFFF"/>
              </a:highlight>
              <a:latin typeface="Arial Nova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600" dirty="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Shonkoff, J.P. et al. (2012) </a:t>
            </a:r>
            <a:r>
              <a:rPr lang="en-GB" sz="1600" i="1" dirty="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The lifelong effects of early adversity.</a:t>
            </a:r>
            <a:r>
              <a:rPr lang="en-GB" sz="1600" dirty="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 </a:t>
            </a:r>
            <a:r>
              <a:rPr lang="en-GB" sz="1600" dirty="0" err="1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Pediatrics</a:t>
            </a:r>
            <a:r>
              <a:rPr lang="en-GB" sz="1600" dirty="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.</a:t>
            </a:r>
            <a:endParaRPr lang="en-GB" sz="1600" dirty="0">
              <a:latin typeface="Arial Nova"/>
            </a:endParaRPr>
          </a:p>
          <a:p>
            <a:pPr marL="0" indent="0">
              <a:buNone/>
            </a:pPr>
            <a:endParaRPr lang="en-GB" sz="1600" dirty="0">
              <a:solidFill>
                <a:srgbClr val="0D0D0D"/>
              </a:solidFill>
              <a:highlight>
                <a:srgbClr val="FFFFFF"/>
              </a:highlight>
              <a:latin typeface="Arial Nova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600" dirty="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Vygotsky, L.S. (1978) </a:t>
            </a:r>
            <a:r>
              <a:rPr lang="en-GB" sz="1600" i="1" dirty="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Mind in Society.</a:t>
            </a:r>
            <a:r>
              <a:rPr lang="en-GB" sz="1600" dirty="0">
                <a:solidFill>
                  <a:srgbClr val="0D0D0D"/>
                </a:solidFill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 Harvard University Press.</a:t>
            </a:r>
            <a:endParaRPr lang="en-GB" sz="1600" dirty="0">
              <a:latin typeface="Arial Nova"/>
            </a:endParaRPr>
          </a:p>
        </p:txBody>
      </p:sp>
    </p:spTree>
    <p:extLst>
      <p:ext uri="{BB962C8B-B14F-4D97-AF65-F5344CB8AC3E}">
        <p14:creationId xmlns:p14="http://schemas.microsoft.com/office/powerpoint/2010/main" val="10882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9</TotalTime>
  <Words>791</Words>
  <Application>Microsoft Office PowerPoint</Application>
  <PresentationFormat>Widescreen</PresentationFormat>
  <Paragraphs>124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Aptos Display</vt:lpstr>
      <vt:lpstr>Arial</vt:lpstr>
      <vt:lpstr>Arial Nova</vt:lpstr>
      <vt:lpstr>office theme</vt:lpstr>
      <vt:lpstr>Name: Jawaheer Atta Student number: 2236701 Module title: Psychology in Health and Social Care Module code: LCHS4010 Assignment title: Component 1</vt:lpstr>
      <vt:lpstr>Jenny is 16 years old and has been caring for her mother for 5 years since her father died</vt:lpstr>
      <vt:lpstr>Erikson’s Psychosocial Theory</vt:lpstr>
      <vt:lpstr>Applying the Key Concepts  Jenny’s caring role may have affected her emotional development. </vt:lpstr>
      <vt:lpstr>Practice Strategies / Support Plan To support Jenny, a community plan should include: </vt:lpstr>
      <vt:lpstr>Slide 7 — Nature versus Nurture Jenny’s development is influenced by both nature and nurture. </vt:lpstr>
      <vt:lpstr>Evaluation Erikson helps us understand Jenny’s emotional and social development. Strengths: </vt:lpstr>
      <vt:lpstr>Alternative theory: Piaget's theory of cognitive development</vt:lpstr>
      <vt:lpstr> Applying the Key Concepts Jenny’s cognitive development may also be affected. </vt:lpstr>
      <vt:lpstr> Conclusion Jenny’s role as a young carer has likely affected her emotional, social, and cognitive development. Using Erikson and Piaget helps professionals understand her needs and plan support. With the right help, Jenny can: </vt:lpstr>
      <vt:lpstr>References (Harvard Style)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WINDOWS11</dc:creator>
  <cp:lastModifiedBy>Jawaheer Atta (2236701)</cp:lastModifiedBy>
  <cp:revision>262</cp:revision>
  <dcterms:created xsi:type="dcterms:W3CDTF">2013-07-15T20:26:40Z</dcterms:created>
  <dcterms:modified xsi:type="dcterms:W3CDTF">2026-02-15T23:38:20Z</dcterms:modified>
</cp:coreProperties>
</file>