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2" r:id="rId1"/>
    <p:sldMasterId id="2147483701" r:id="rId2"/>
  </p:sldMasterIdLst>
  <p:notesMasterIdLst>
    <p:notesMasterId r:id="rId34"/>
  </p:notesMasterIdLst>
  <p:sldIdLst>
    <p:sldId id="256" r:id="rId3"/>
    <p:sldId id="257" r:id="rId4"/>
    <p:sldId id="348" r:id="rId5"/>
    <p:sldId id="344" r:id="rId6"/>
    <p:sldId id="405" r:id="rId7"/>
    <p:sldId id="391" r:id="rId8"/>
    <p:sldId id="411" r:id="rId9"/>
    <p:sldId id="392" r:id="rId10"/>
    <p:sldId id="393" r:id="rId11"/>
    <p:sldId id="394" r:id="rId12"/>
    <p:sldId id="396" r:id="rId13"/>
    <p:sldId id="397" r:id="rId14"/>
    <p:sldId id="399" r:id="rId15"/>
    <p:sldId id="258" r:id="rId16"/>
    <p:sldId id="261" r:id="rId17"/>
    <p:sldId id="264" r:id="rId18"/>
    <p:sldId id="266" r:id="rId19"/>
    <p:sldId id="268" r:id="rId20"/>
    <p:sldId id="269" r:id="rId21"/>
    <p:sldId id="271" r:id="rId22"/>
    <p:sldId id="406" r:id="rId23"/>
    <p:sldId id="407" r:id="rId24"/>
    <p:sldId id="408" r:id="rId25"/>
    <p:sldId id="409" r:id="rId26"/>
    <p:sldId id="275" r:id="rId27"/>
    <p:sldId id="276" r:id="rId28"/>
    <p:sldId id="284" r:id="rId29"/>
    <p:sldId id="285" r:id="rId30"/>
    <p:sldId id="286" r:id="rId31"/>
    <p:sldId id="410" r:id="rId32"/>
    <p:sldId id="41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BB1535-F7A8-4E97-A9DC-30CF4398576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2AC6EF2D-A9A7-4EFE-8EA3-891DA8EB9F93}">
      <dgm:prSet/>
      <dgm:spPr/>
      <dgm:t>
        <a:bodyPr/>
        <a:lstStyle/>
        <a:p>
          <a:r>
            <a:rPr lang="en-GB"/>
            <a:t>Conformity: Sherif; Asch</a:t>
          </a:r>
          <a:endParaRPr lang="en-US"/>
        </a:p>
      </dgm:t>
    </dgm:pt>
    <dgm:pt modelId="{C94329CF-5F15-46D5-9003-47DBF0ACF401}" type="parTrans" cxnId="{4C735693-CE0D-4FD8-81B3-66514EFEE615}">
      <dgm:prSet/>
      <dgm:spPr/>
      <dgm:t>
        <a:bodyPr/>
        <a:lstStyle/>
        <a:p>
          <a:endParaRPr lang="en-US"/>
        </a:p>
      </dgm:t>
    </dgm:pt>
    <dgm:pt modelId="{6BD76FB6-24EA-430E-8E34-12FF5728C1D4}" type="sibTrans" cxnId="{4C735693-CE0D-4FD8-81B3-66514EFEE615}">
      <dgm:prSet/>
      <dgm:spPr/>
      <dgm:t>
        <a:bodyPr/>
        <a:lstStyle/>
        <a:p>
          <a:endParaRPr lang="en-US"/>
        </a:p>
      </dgm:t>
    </dgm:pt>
    <dgm:pt modelId="{271A3623-0A8B-48B1-99DD-6360F6FE33BA}">
      <dgm:prSet/>
      <dgm:spPr/>
      <dgm:t>
        <a:bodyPr/>
        <a:lstStyle/>
        <a:p>
          <a:r>
            <a:rPr lang="en-GB"/>
            <a:t>Compliance techniques</a:t>
          </a:r>
          <a:endParaRPr lang="en-US"/>
        </a:p>
      </dgm:t>
    </dgm:pt>
    <dgm:pt modelId="{161722FA-AB66-4AAC-8A33-CBD8E13553BF}" type="parTrans" cxnId="{A34FAF1E-09FA-483B-8F71-4637CA1CD4BE}">
      <dgm:prSet/>
      <dgm:spPr/>
      <dgm:t>
        <a:bodyPr/>
        <a:lstStyle/>
        <a:p>
          <a:endParaRPr lang="en-US"/>
        </a:p>
      </dgm:t>
    </dgm:pt>
    <dgm:pt modelId="{EBC3B935-1591-4B9E-A61C-0ACACA117EEE}" type="sibTrans" cxnId="{A34FAF1E-09FA-483B-8F71-4637CA1CD4BE}">
      <dgm:prSet/>
      <dgm:spPr/>
      <dgm:t>
        <a:bodyPr/>
        <a:lstStyle/>
        <a:p>
          <a:endParaRPr lang="en-US"/>
        </a:p>
      </dgm:t>
    </dgm:pt>
    <dgm:pt modelId="{B6D0C239-4970-4BA5-A2E0-0E0096C8C732}">
      <dgm:prSet/>
      <dgm:spPr/>
      <dgm:t>
        <a:bodyPr/>
        <a:lstStyle/>
        <a:p>
          <a:r>
            <a:rPr lang="en-GB"/>
            <a:t>Obedience: Milgram: Hofling et al (Astroten)</a:t>
          </a:r>
          <a:endParaRPr lang="en-US"/>
        </a:p>
      </dgm:t>
    </dgm:pt>
    <dgm:pt modelId="{42065240-5731-4303-A70B-B04AC5F70FB9}" type="parTrans" cxnId="{A30FD569-49CE-489F-AC18-07D2624C437C}">
      <dgm:prSet/>
      <dgm:spPr/>
      <dgm:t>
        <a:bodyPr/>
        <a:lstStyle/>
        <a:p>
          <a:endParaRPr lang="en-US"/>
        </a:p>
      </dgm:t>
    </dgm:pt>
    <dgm:pt modelId="{02045CED-2205-4D36-8BD4-286A27182EC0}" type="sibTrans" cxnId="{A30FD569-49CE-489F-AC18-07D2624C437C}">
      <dgm:prSet/>
      <dgm:spPr/>
      <dgm:t>
        <a:bodyPr/>
        <a:lstStyle/>
        <a:p>
          <a:endParaRPr lang="en-US"/>
        </a:p>
      </dgm:t>
    </dgm:pt>
    <dgm:pt modelId="{3CCCB87B-E768-41C0-A838-0917A96DAE34}">
      <dgm:prSet/>
      <dgm:spPr/>
      <dgm:t>
        <a:bodyPr/>
        <a:lstStyle/>
        <a:p>
          <a:r>
            <a:rPr lang="en-GB"/>
            <a:t>Stanford Prison Experiment</a:t>
          </a:r>
          <a:endParaRPr lang="en-US"/>
        </a:p>
      </dgm:t>
    </dgm:pt>
    <dgm:pt modelId="{EBC4A837-3C3D-41CD-B6D8-FA47A8E4209F}" type="parTrans" cxnId="{21B9D00C-D074-487E-8EE3-7AB970B7FE63}">
      <dgm:prSet/>
      <dgm:spPr/>
      <dgm:t>
        <a:bodyPr/>
        <a:lstStyle/>
        <a:p>
          <a:endParaRPr lang="en-US"/>
        </a:p>
      </dgm:t>
    </dgm:pt>
    <dgm:pt modelId="{F182D92A-7BDB-4ADD-93D0-D196B99C5270}" type="sibTrans" cxnId="{21B9D00C-D074-487E-8EE3-7AB970B7FE63}">
      <dgm:prSet/>
      <dgm:spPr/>
      <dgm:t>
        <a:bodyPr/>
        <a:lstStyle/>
        <a:p>
          <a:endParaRPr lang="en-US"/>
        </a:p>
      </dgm:t>
    </dgm:pt>
    <dgm:pt modelId="{5709F4D6-B3B5-429B-B8F0-ED3EB81E1CE0}" type="pres">
      <dgm:prSet presAssocID="{68BB1535-F7A8-4E97-A9DC-30CF43985765}" presName="matrix" presStyleCnt="0">
        <dgm:presLayoutVars>
          <dgm:chMax val="1"/>
          <dgm:dir/>
          <dgm:resizeHandles val="exact"/>
        </dgm:presLayoutVars>
      </dgm:prSet>
      <dgm:spPr/>
    </dgm:pt>
    <dgm:pt modelId="{6382D596-B678-42CD-8812-CDDA24B31E21}" type="pres">
      <dgm:prSet presAssocID="{68BB1535-F7A8-4E97-A9DC-30CF43985765}" presName="diamond" presStyleLbl="bgShp" presStyleIdx="0" presStyleCnt="1"/>
      <dgm:spPr/>
    </dgm:pt>
    <dgm:pt modelId="{F2C12EAB-902A-465C-92B7-D0F81F77D013}" type="pres">
      <dgm:prSet presAssocID="{68BB1535-F7A8-4E97-A9DC-30CF43985765}" presName="quad1" presStyleLbl="node1" presStyleIdx="0" presStyleCnt="4">
        <dgm:presLayoutVars>
          <dgm:chMax val="0"/>
          <dgm:chPref val="0"/>
          <dgm:bulletEnabled val="1"/>
        </dgm:presLayoutVars>
      </dgm:prSet>
      <dgm:spPr/>
    </dgm:pt>
    <dgm:pt modelId="{4F464B93-F82A-4C82-BAC0-5C0EE8E8D79E}" type="pres">
      <dgm:prSet presAssocID="{68BB1535-F7A8-4E97-A9DC-30CF43985765}" presName="quad2" presStyleLbl="node1" presStyleIdx="1" presStyleCnt="4">
        <dgm:presLayoutVars>
          <dgm:chMax val="0"/>
          <dgm:chPref val="0"/>
          <dgm:bulletEnabled val="1"/>
        </dgm:presLayoutVars>
      </dgm:prSet>
      <dgm:spPr/>
    </dgm:pt>
    <dgm:pt modelId="{5103AAA2-AACE-467D-87AD-1824EDC8A990}" type="pres">
      <dgm:prSet presAssocID="{68BB1535-F7A8-4E97-A9DC-30CF43985765}" presName="quad3" presStyleLbl="node1" presStyleIdx="2" presStyleCnt="4">
        <dgm:presLayoutVars>
          <dgm:chMax val="0"/>
          <dgm:chPref val="0"/>
          <dgm:bulletEnabled val="1"/>
        </dgm:presLayoutVars>
      </dgm:prSet>
      <dgm:spPr/>
    </dgm:pt>
    <dgm:pt modelId="{03E14B49-D431-40F7-AA45-67332FF86403}" type="pres">
      <dgm:prSet presAssocID="{68BB1535-F7A8-4E97-A9DC-30CF43985765}" presName="quad4" presStyleLbl="node1" presStyleIdx="3" presStyleCnt="4">
        <dgm:presLayoutVars>
          <dgm:chMax val="0"/>
          <dgm:chPref val="0"/>
          <dgm:bulletEnabled val="1"/>
        </dgm:presLayoutVars>
      </dgm:prSet>
      <dgm:spPr/>
    </dgm:pt>
  </dgm:ptLst>
  <dgm:cxnLst>
    <dgm:cxn modelId="{21B9D00C-D074-487E-8EE3-7AB970B7FE63}" srcId="{68BB1535-F7A8-4E97-A9DC-30CF43985765}" destId="{3CCCB87B-E768-41C0-A838-0917A96DAE34}" srcOrd="3" destOrd="0" parTransId="{EBC4A837-3C3D-41CD-B6D8-FA47A8E4209F}" sibTransId="{F182D92A-7BDB-4ADD-93D0-D196B99C5270}"/>
    <dgm:cxn modelId="{A34FAF1E-09FA-483B-8F71-4637CA1CD4BE}" srcId="{68BB1535-F7A8-4E97-A9DC-30CF43985765}" destId="{271A3623-0A8B-48B1-99DD-6360F6FE33BA}" srcOrd="1" destOrd="0" parTransId="{161722FA-AB66-4AAC-8A33-CBD8E13553BF}" sibTransId="{EBC3B935-1591-4B9E-A61C-0ACACA117EEE}"/>
    <dgm:cxn modelId="{1B951A2D-0AB3-4578-8DEE-E92C7A675E9D}" type="presOf" srcId="{3CCCB87B-E768-41C0-A838-0917A96DAE34}" destId="{03E14B49-D431-40F7-AA45-67332FF86403}" srcOrd="0" destOrd="0" presId="urn:microsoft.com/office/officeart/2005/8/layout/matrix3"/>
    <dgm:cxn modelId="{A30FD569-49CE-489F-AC18-07D2624C437C}" srcId="{68BB1535-F7A8-4E97-A9DC-30CF43985765}" destId="{B6D0C239-4970-4BA5-A2E0-0E0096C8C732}" srcOrd="2" destOrd="0" parTransId="{42065240-5731-4303-A70B-B04AC5F70FB9}" sibTransId="{02045CED-2205-4D36-8BD4-286A27182EC0}"/>
    <dgm:cxn modelId="{4C735693-CE0D-4FD8-81B3-66514EFEE615}" srcId="{68BB1535-F7A8-4E97-A9DC-30CF43985765}" destId="{2AC6EF2D-A9A7-4EFE-8EA3-891DA8EB9F93}" srcOrd="0" destOrd="0" parTransId="{C94329CF-5F15-46D5-9003-47DBF0ACF401}" sibTransId="{6BD76FB6-24EA-430E-8E34-12FF5728C1D4}"/>
    <dgm:cxn modelId="{BCD3F6B5-DBF9-4B74-AA13-0474A02D18C1}" type="presOf" srcId="{2AC6EF2D-A9A7-4EFE-8EA3-891DA8EB9F93}" destId="{F2C12EAB-902A-465C-92B7-D0F81F77D013}" srcOrd="0" destOrd="0" presId="urn:microsoft.com/office/officeart/2005/8/layout/matrix3"/>
    <dgm:cxn modelId="{1E8CA4EE-80DC-4F6D-A3C4-1EB5613B086B}" type="presOf" srcId="{271A3623-0A8B-48B1-99DD-6360F6FE33BA}" destId="{4F464B93-F82A-4C82-BAC0-5C0EE8E8D79E}" srcOrd="0" destOrd="0" presId="urn:microsoft.com/office/officeart/2005/8/layout/matrix3"/>
    <dgm:cxn modelId="{8FB89DF0-7831-4283-9594-85012CC2A3F9}" type="presOf" srcId="{68BB1535-F7A8-4E97-A9DC-30CF43985765}" destId="{5709F4D6-B3B5-429B-B8F0-ED3EB81E1CE0}" srcOrd="0" destOrd="0" presId="urn:microsoft.com/office/officeart/2005/8/layout/matrix3"/>
    <dgm:cxn modelId="{051171F6-4B51-41EA-8EA2-19FDCF7A5080}" type="presOf" srcId="{B6D0C239-4970-4BA5-A2E0-0E0096C8C732}" destId="{5103AAA2-AACE-467D-87AD-1824EDC8A990}" srcOrd="0" destOrd="0" presId="urn:microsoft.com/office/officeart/2005/8/layout/matrix3"/>
    <dgm:cxn modelId="{DD4BEE40-400F-46CC-9B7A-E9729C989208}" type="presParOf" srcId="{5709F4D6-B3B5-429B-B8F0-ED3EB81E1CE0}" destId="{6382D596-B678-42CD-8812-CDDA24B31E21}" srcOrd="0" destOrd="0" presId="urn:microsoft.com/office/officeart/2005/8/layout/matrix3"/>
    <dgm:cxn modelId="{205D17D9-EA60-4B11-96CB-46190624ADD9}" type="presParOf" srcId="{5709F4D6-B3B5-429B-B8F0-ED3EB81E1CE0}" destId="{F2C12EAB-902A-465C-92B7-D0F81F77D013}" srcOrd="1" destOrd="0" presId="urn:microsoft.com/office/officeart/2005/8/layout/matrix3"/>
    <dgm:cxn modelId="{7301B163-B646-4654-A24C-72B28E112427}" type="presParOf" srcId="{5709F4D6-B3B5-429B-B8F0-ED3EB81E1CE0}" destId="{4F464B93-F82A-4C82-BAC0-5C0EE8E8D79E}" srcOrd="2" destOrd="0" presId="urn:microsoft.com/office/officeart/2005/8/layout/matrix3"/>
    <dgm:cxn modelId="{2D1BB598-E587-4F15-86CC-37781836E5A5}" type="presParOf" srcId="{5709F4D6-B3B5-429B-B8F0-ED3EB81E1CE0}" destId="{5103AAA2-AACE-467D-87AD-1824EDC8A990}" srcOrd="3" destOrd="0" presId="urn:microsoft.com/office/officeart/2005/8/layout/matrix3"/>
    <dgm:cxn modelId="{1B447D31-50B6-4683-ACB5-58ADFC0EA2AF}" type="presParOf" srcId="{5709F4D6-B3B5-429B-B8F0-ED3EB81E1CE0}" destId="{03E14B49-D431-40F7-AA45-67332FF8640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826387-8418-8F43-AE78-4638C2C91B30}" type="doc">
      <dgm:prSet loTypeId="urn:microsoft.com/office/officeart/2005/8/layout/radial4" loCatId="" qsTypeId="urn:microsoft.com/office/officeart/2005/8/quickstyle/simple4" qsCatId="simple" csTypeId="urn:microsoft.com/office/officeart/2005/8/colors/colorful3" csCatId="colorful" phldr="1"/>
      <dgm:spPr/>
      <dgm:t>
        <a:bodyPr/>
        <a:lstStyle/>
        <a:p>
          <a:endParaRPr lang="en-US"/>
        </a:p>
      </dgm:t>
    </dgm:pt>
    <dgm:pt modelId="{04688EC7-E3EF-BC42-BBA9-8969506CB335}">
      <dgm:prSet/>
      <dgm:spPr/>
      <dgm:t>
        <a:bodyPr/>
        <a:lstStyle/>
        <a:p>
          <a:pPr rtl="0"/>
          <a:r>
            <a:rPr lang="en-US" b="1" dirty="0">
              <a:solidFill>
                <a:srgbClr val="000000"/>
              </a:solidFill>
            </a:rPr>
            <a:t>Major types of social influence</a:t>
          </a:r>
          <a:endParaRPr lang="en-US" dirty="0">
            <a:solidFill>
              <a:srgbClr val="000000"/>
            </a:solidFill>
          </a:endParaRPr>
        </a:p>
      </dgm:t>
    </dgm:pt>
    <dgm:pt modelId="{B657D088-7FB3-5C4D-A594-637E2C75ADC4}" type="parTrans" cxnId="{57EC72C3-298D-E94F-9092-2683E5D611AF}">
      <dgm:prSet/>
      <dgm:spPr/>
      <dgm:t>
        <a:bodyPr/>
        <a:lstStyle/>
        <a:p>
          <a:endParaRPr lang="en-US">
            <a:solidFill>
              <a:srgbClr val="000000"/>
            </a:solidFill>
          </a:endParaRPr>
        </a:p>
      </dgm:t>
    </dgm:pt>
    <dgm:pt modelId="{B793484D-2727-CB4B-A121-2295ED4E4970}" type="sibTrans" cxnId="{57EC72C3-298D-E94F-9092-2683E5D611AF}">
      <dgm:prSet/>
      <dgm:spPr/>
      <dgm:t>
        <a:bodyPr/>
        <a:lstStyle/>
        <a:p>
          <a:endParaRPr lang="en-US">
            <a:solidFill>
              <a:srgbClr val="000000"/>
            </a:solidFill>
          </a:endParaRPr>
        </a:p>
      </dgm:t>
    </dgm:pt>
    <dgm:pt modelId="{D0D423C5-EA50-A14A-9080-672BAF96784B}">
      <dgm:prSet/>
      <dgm:spPr/>
      <dgm:t>
        <a:bodyPr/>
        <a:lstStyle/>
        <a:p>
          <a:pPr rtl="0"/>
          <a:r>
            <a:rPr lang="en-US" dirty="0">
              <a:solidFill>
                <a:srgbClr val="000000"/>
              </a:solidFill>
            </a:rPr>
            <a:t>Informational social influence</a:t>
          </a:r>
        </a:p>
      </dgm:t>
    </dgm:pt>
    <dgm:pt modelId="{FD1B79FE-7C4E-8E42-8718-6A8ABA1A922E}" type="parTrans" cxnId="{F4BE82B5-AB16-B242-AD03-3492387E1D2B}">
      <dgm:prSet/>
      <dgm:spPr/>
      <dgm:t>
        <a:bodyPr/>
        <a:lstStyle/>
        <a:p>
          <a:endParaRPr lang="en-US">
            <a:solidFill>
              <a:srgbClr val="000000"/>
            </a:solidFill>
          </a:endParaRPr>
        </a:p>
      </dgm:t>
    </dgm:pt>
    <dgm:pt modelId="{5E957D57-2FAD-1E4B-B42D-54B500EC5786}" type="sibTrans" cxnId="{F4BE82B5-AB16-B242-AD03-3492387E1D2B}">
      <dgm:prSet/>
      <dgm:spPr/>
      <dgm:t>
        <a:bodyPr/>
        <a:lstStyle/>
        <a:p>
          <a:endParaRPr lang="en-US">
            <a:solidFill>
              <a:srgbClr val="000000"/>
            </a:solidFill>
          </a:endParaRPr>
        </a:p>
      </dgm:t>
    </dgm:pt>
    <dgm:pt modelId="{E4D733B5-7CE8-524E-BC8C-5B98C15DA5C3}">
      <dgm:prSet/>
      <dgm:spPr/>
      <dgm:t>
        <a:bodyPr/>
        <a:lstStyle/>
        <a:p>
          <a:pPr rtl="0"/>
          <a:r>
            <a:rPr lang="en-US">
              <a:solidFill>
                <a:srgbClr val="000000"/>
              </a:solidFill>
            </a:rPr>
            <a:t>Normative social influence</a:t>
          </a:r>
        </a:p>
      </dgm:t>
    </dgm:pt>
    <dgm:pt modelId="{9C0F973A-2F58-6646-9A15-8C0DDFBBA364}" type="parTrans" cxnId="{CFFFAB05-3182-FB48-8445-4AEA8425795B}">
      <dgm:prSet/>
      <dgm:spPr/>
      <dgm:t>
        <a:bodyPr/>
        <a:lstStyle/>
        <a:p>
          <a:endParaRPr lang="en-US">
            <a:solidFill>
              <a:srgbClr val="000000"/>
            </a:solidFill>
          </a:endParaRPr>
        </a:p>
      </dgm:t>
    </dgm:pt>
    <dgm:pt modelId="{FFB6AF6F-B15A-714F-BB64-FEDDDE012D02}" type="sibTrans" cxnId="{CFFFAB05-3182-FB48-8445-4AEA8425795B}">
      <dgm:prSet/>
      <dgm:spPr/>
      <dgm:t>
        <a:bodyPr/>
        <a:lstStyle/>
        <a:p>
          <a:endParaRPr lang="en-US">
            <a:solidFill>
              <a:srgbClr val="000000"/>
            </a:solidFill>
          </a:endParaRPr>
        </a:p>
      </dgm:t>
    </dgm:pt>
    <dgm:pt modelId="{69CE9225-E27A-FE47-A7FA-EDA9A22F466D}">
      <dgm:prSet/>
      <dgm:spPr/>
      <dgm:t>
        <a:bodyPr/>
        <a:lstStyle/>
        <a:p>
          <a:pPr rtl="0"/>
          <a:r>
            <a:rPr lang="en-US" dirty="0">
              <a:solidFill>
                <a:srgbClr val="000000"/>
              </a:solidFill>
            </a:rPr>
            <a:t>Situational factors</a:t>
          </a:r>
        </a:p>
      </dgm:t>
    </dgm:pt>
    <dgm:pt modelId="{14DA9111-766E-6944-93BC-F15ACF480F68}" type="parTrans" cxnId="{0DC7533C-9EE0-CC49-AD5C-858ABEB973E6}">
      <dgm:prSet/>
      <dgm:spPr/>
      <dgm:t>
        <a:bodyPr/>
        <a:lstStyle/>
        <a:p>
          <a:endParaRPr lang="en-US">
            <a:solidFill>
              <a:srgbClr val="000000"/>
            </a:solidFill>
          </a:endParaRPr>
        </a:p>
      </dgm:t>
    </dgm:pt>
    <dgm:pt modelId="{410F3253-79DC-FD47-A9A5-8061B725077E}" type="sibTrans" cxnId="{0DC7533C-9EE0-CC49-AD5C-858ABEB973E6}">
      <dgm:prSet/>
      <dgm:spPr/>
      <dgm:t>
        <a:bodyPr/>
        <a:lstStyle/>
        <a:p>
          <a:endParaRPr lang="en-US">
            <a:solidFill>
              <a:srgbClr val="000000"/>
            </a:solidFill>
          </a:endParaRPr>
        </a:p>
      </dgm:t>
    </dgm:pt>
    <dgm:pt modelId="{336EACCD-17AB-5C4D-9690-104184D69BEC}" type="pres">
      <dgm:prSet presAssocID="{B9826387-8418-8F43-AE78-4638C2C91B30}" presName="cycle" presStyleCnt="0">
        <dgm:presLayoutVars>
          <dgm:chMax val="1"/>
          <dgm:dir/>
          <dgm:animLvl val="ctr"/>
          <dgm:resizeHandles val="exact"/>
        </dgm:presLayoutVars>
      </dgm:prSet>
      <dgm:spPr/>
    </dgm:pt>
    <dgm:pt modelId="{B6C8752C-AEF8-5845-B923-5AEB3C0BA920}" type="pres">
      <dgm:prSet presAssocID="{04688EC7-E3EF-BC42-BBA9-8969506CB335}" presName="centerShape" presStyleLbl="node0" presStyleIdx="0" presStyleCnt="1"/>
      <dgm:spPr/>
    </dgm:pt>
    <dgm:pt modelId="{F83CF670-87AD-874E-A88B-3B38B53C28F0}" type="pres">
      <dgm:prSet presAssocID="{FD1B79FE-7C4E-8E42-8718-6A8ABA1A922E}" presName="parTrans" presStyleLbl="bgSibTrans2D1" presStyleIdx="0" presStyleCnt="3"/>
      <dgm:spPr/>
    </dgm:pt>
    <dgm:pt modelId="{10268FFE-C4D7-9C46-8A83-6D4B9EC50EED}" type="pres">
      <dgm:prSet presAssocID="{D0D423C5-EA50-A14A-9080-672BAF96784B}" presName="node" presStyleLbl="node1" presStyleIdx="0" presStyleCnt="3">
        <dgm:presLayoutVars>
          <dgm:bulletEnabled val="1"/>
        </dgm:presLayoutVars>
      </dgm:prSet>
      <dgm:spPr/>
    </dgm:pt>
    <dgm:pt modelId="{8E8F9663-37F3-B54D-8E1E-493DE20C6C9E}" type="pres">
      <dgm:prSet presAssocID="{14DA9111-766E-6944-93BC-F15ACF480F68}" presName="parTrans" presStyleLbl="bgSibTrans2D1" presStyleIdx="1" presStyleCnt="3"/>
      <dgm:spPr/>
    </dgm:pt>
    <dgm:pt modelId="{876C1E7B-8583-5148-81B6-537FE5A190A2}" type="pres">
      <dgm:prSet presAssocID="{69CE9225-E27A-FE47-A7FA-EDA9A22F466D}" presName="node" presStyleLbl="node1" presStyleIdx="1" presStyleCnt="3">
        <dgm:presLayoutVars>
          <dgm:bulletEnabled val="1"/>
        </dgm:presLayoutVars>
      </dgm:prSet>
      <dgm:spPr/>
    </dgm:pt>
    <dgm:pt modelId="{A14F175F-0B70-704D-9D25-8AF649E094EB}" type="pres">
      <dgm:prSet presAssocID="{9C0F973A-2F58-6646-9A15-8C0DDFBBA364}" presName="parTrans" presStyleLbl="bgSibTrans2D1" presStyleIdx="2" presStyleCnt="3"/>
      <dgm:spPr/>
    </dgm:pt>
    <dgm:pt modelId="{766C5F92-3B83-2240-9CC8-6BEE398AFF6F}" type="pres">
      <dgm:prSet presAssocID="{E4D733B5-7CE8-524E-BC8C-5B98C15DA5C3}" presName="node" presStyleLbl="node1" presStyleIdx="2" presStyleCnt="3">
        <dgm:presLayoutVars>
          <dgm:bulletEnabled val="1"/>
        </dgm:presLayoutVars>
      </dgm:prSet>
      <dgm:spPr/>
    </dgm:pt>
  </dgm:ptLst>
  <dgm:cxnLst>
    <dgm:cxn modelId="{60235003-E451-4F19-8962-84D6E3BFC116}" type="presOf" srcId="{FD1B79FE-7C4E-8E42-8718-6A8ABA1A922E}" destId="{F83CF670-87AD-874E-A88B-3B38B53C28F0}" srcOrd="0" destOrd="0" presId="urn:microsoft.com/office/officeart/2005/8/layout/radial4"/>
    <dgm:cxn modelId="{CFFFAB05-3182-FB48-8445-4AEA8425795B}" srcId="{04688EC7-E3EF-BC42-BBA9-8969506CB335}" destId="{E4D733B5-7CE8-524E-BC8C-5B98C15DA5C3}" srcOrd="2" destOrd="0" parTransId="{9C0F973A-2F58-6646-9A15-8C0DDFBBA364}" sibTransId="{FFB6AF6F-B15A-714F-BB64-FEDDDE012D02}"/>
    <dgm:cxn modelId="{FB34691E-00FB-4F31-9911-C8A4E71F8F96}" type="presOf" srcId="{E4D733B5-7CE8-524E-BC8C-5B98C15DA5C3}" destId="{766C5F92-3B83-2240-9CC8-6BEE398AFF6F}" srcOrd="0" destOrd="0" presId="urn:microsoft.com/office/officeart/2005/8/layout/radial4"/>
    <dgm:cxn modelId="{07BB6739-F3C2-4EC3-AB98-BDE928A4E6B7}" type="presOf" srcId="{B9826387-8418-8F43-AE78-4638C2C91B30}" destId="{336EACCD-17AB-5C4D-9690-104184D69BEC}" srcOrd="0" destOrd="0" presId="urn:microsoft.com/office/officeart/2005/8/layout/radial4"/>
    <dgm:cxn modelId="{0DC7533C-9EE0-CC49-AD5C-858ABEB973E6}" srcId="{04688EC7-E3EF-BC42-BBA9-8969506CB335}" destId="{69CE9225-E27A-FE47-A7FA-EDA9A22F466D}" srcOrd="1" destOrd="0" parTransId="{14DA9111-766E-6944-93BC-F15ACF480F68}" sibTransId="{410F3253-79DC-FD47-A9A5-8061B725077E}"/>
    <dgm:cxn modelId="{A0493F4C-9BC6-43AA-AC32-75FCD0C44F0C}" type="presOf" srcId="{04688EC7-E3EF-BC42-BBA9-8969506CB335}" destId="{B6C8752C-AEF8-5845-B923-5AEB3C0BA920}" srcOrd="0" destOrd="0" presId="urn:microsoft.com/office/officeart/2005/8/layout/radial4"/>
    <dgm:cxn modelId="{067AB34F-2BF0-4DAC-87FE-2C0DEF9DA547}" type="presOf" srcId="{D0D423C5-EA50-A14A-9080-672BAF96784B}" destId="{10268FFE-C4D7-9C46-8A83-6D4B9EC50EED}" srcOrd="0" destOrd="0" presId="urn:microsoft.com/office/officeart/2005/8/layout/radial4"/>
    <dgm:cxn modelId="{58F30879-902F-42DA-A945-FD0CB4241E53}" type="presOf" srcId="{14DA9111-766E-6944-93BC-F15ACF480F68}" destId="{8E8F9663-37F3-B54D-8E1E-493DE20C6C9E}" srcOrd="0" destOrd="0" presId="urn:microsoft.com/office/officeart/2005/8/layout/radial4"/>
    <dgm:cxn modelId="{0610E192-DEA5-4E81-B737-53C406DFFFED}" type="presOf" srcId="{69CE9225-E27A-FE47-A7FA-EDA9A22F466D}" destId="{876C1E7B-8583-5148-81B6-537FE5A190A2}" srcOrd="0" destOrd="0" presId="urn:microsoft.com/office/officeart/2005/8/layout/radial4"/>
    <dgm:cxn modelId="{F4BE82B5-AB16-B242-AD03-3492387E1D2B}" srcId="{04688EC7-E3EF-BC42-BBA9-8969506CB335}" destId="{D0D423C5-EA50-A14A-9080-672BAF96784B}" srcOrd="0" destOrd="0" parTransId="{FD1B79FE-7C4E-8E42-8718-6A8ABA1A922E}" sibTransId="{5E957D57-2FAD-1E4B-B42D-54B500EC5786}"/>
    <dgm:cxn modelId="{57EC72C3-298D-E94F-9092-2683E5D611AF}" srcId="{B9826387-8418-8F43-AE78-4638C2C91B30}" destId="{04688EC7-E3EF-BC42-BBA9-8969506CB335}" srcOrd="0" destOrd="0" parTransId="{B657D088-7FB3-5C4D-A594-637E2C75ADC4}" sibTransId="{B793484D-2727-CB4B-A121-2295ED4E4970}"/>
    <dgm:cxn modelId="{ED71CACC-3C02-4FBF-9749-AA4FB17A97A0}" type="presOf" srcId="{9C0F973A-2F58-6646-9A15-8C0DDFBBA364}" destId="{A14F175F-0B70-704D-9D25-8AF649E094EB}" srcOrd="0" destOrd="0" presId="urn:microsoft.com/office/officeart/2005/8/layout/radial4"/>
    <dgm:cxn modelId="{D8A66078-894D-43ED-989D-8E83616BDB73}" type="presParOf" srcId="{336EACCD-17AB-5C4D-9690-104184D69BEC}" destId="{B6C8752C-AEF8-5845-B923-5AEB3C0BA920}" srcOrd="0" destOrd="0" presId="urn:microsoft.com/office/officeart/2005/8/layout/radial4"/>
    <dgm:cxn modelId="{F9FDC044-7ECC-4A00-A86A-3BBA3F61BBC5}" type="presParOf" srcId="{336EACCD-17AB-5C4D-9690-104184D69BEC}" destId="{F83CF670-87AD-874E-A88B-3B38B53C28F0}" srcOrd="1" destOrd="0" presId="urn:microsoft.com/office/officeart/2005/8/layout/radial4"/>
    <dgm:cxn modelId="{FBED9B16-359A-4618-97BA-34BF014A1CCE}" type="presParOf" srcId="{336EACCD-17AB-5C4D-9690-104184D69BEC}" destId="{10268FFE-C4D7-9C46-8A83-6D4B9EC50EED}" srcOrd="2" destOrd="0" presId="urn:microsoft.com/office/officeart/2005/8/layout/radial4"/>
    <dgm:cxn modelId="{529A27E2-FEEC-4E85-A20D-4A221FADAE91}" type="presParOf" srcId="{336EACCD-17AB-5C4D-9690-104184D69BEC}" destId="{8E8F9663-37F3-B54D-8E1E-493DE20C6C9E}" srcOrd="3" destOrd="0" presId="urn:microsoft.com/office/officeart/2005/8/layout/radial4"/>
    <dgm:cxn modelId="{3F9E6838-D217-4F09-91B3-D9DA90923E77}" type="presParOf" srcId="{336EACCD-17AB-5C4D-9690-104184D69BEC}" destId="{876C1E7B-8583-5148-81B6-537FE5A190A2}" srcOrd="4" destOrd="0" presId="urn:microsoft.com/office/officeart/2005/8/layout/radial4"/>
    <dgm:cxn modelId="{2DAAFA35-C9D2-49A7-BBCB-B931DB94670E}" type="presParOf" srcId="{336EACCD-17AB-5C4D-9690-104184D69BEC}" destId="{A14F175F-0B70-704D-9D25-8AF649E094EB}" srcOrd="5" destOrd="0" presId="urn:microsoft.com/office/officeart/2005/8/layout/radial4"/>
    <dgm:cxn modelId="{11031552-A93E-446F-9D02-399FEC4F248D}" type="presParOf" srcId="{336EACCD-17AB-5C4D-9690-104184D69BEC}" destId="{766C5F92-3B83-2240-9CC8-6BEE398AFF6F}"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6C011E-9CEA-AC41-A1A4-23F786F29095}" type="doc">
      <dgm:prSet loTypeId="urn:microsoft.com/office/officeart/2005/8/layout/StepDownProcess" loCatId="" qsTypeId="urn:microsoft.com/office/officeart/2005/8/quickstyle/3d3" qsCatId="3D" csTypeId="urn:microsoft.com/office/officeart/2005/8/colors/colorful1" csCatId="colorful" phldr="1"/>
      <dgm:spPr/>
      <dgm:t>
        <a:bodyPr/>
        <a:lstStyle/>
        <a:p>
          <a:endParaRPr lang="en-US"/>
        </a:p>
      </dgm:t>
    </dgm:pt>
    <dgm:pt modelId="{3FB231DD-3811-354B-9AB6-90BB4BBF7DBF}">
      <dgm:prSet/>
      <dgm:spPr/>
      <dgm:t>
        <a:bodyPr/>
        <a:lstStyle/>
        <a:p>
          <a:pPr rtl="0"/>
          <a:r>
            <a:rPr lang="en-US"/>
            <a:t>Door-in-the-face</a:t>
          </a:r>
          <a:endParaRPr lang="en-US" dirty="0"/>
        </a:p>
      </dgm:t>
    </dgm:pt>
    <dgm:pt modelId="{CEFE16A2-9553-8D43-BB7B-4A46C2F65B9E}" type="parTrans" cxnId="{4825E7EF-1E9F-6644-ABBE-B7D903524AAB}">
      <dgm:prSet/>
      <dgm:spPr/>
      <dgm:t>
        <a:bodyPr/>
        <a:lstStyle/>
        <a:p>
          <a:endParaRPr lang="en-US">
            <a:solidFill>
              <a:srgbClr val="000000"/>
            </a:solidFill>
          </a:endParaRPr>
        </a:p>
      </dgm:t>
    </dgm:pt>
    <dgm:pt modelId="{E2BB6367-BB2C-604B-A55B-5FFEC6FF0731}" type="sibTrans" cxnId="{4825E7EF-1E9F-6644-ABBE-B7D903524AAB}">
      <dgm:prSet/>
      <dgm:spPr/>
      <dgm:t>
        <a:bodyPr/>
        <a:lstStyle/>
        <a:p>
          <a:endParaRPr lang="en-US">
            <a:solidFill>
              <a:srgbClr val="000000"/>
            </a:solidFill>
          </a:endParaRPr>
        </a:p>
      </dgm:t>
    </dgm:pt>
    <dgm:pt modelId="{BCE52228-2565-7040-9469-54C0218AD063}">
      <dgm:prSet/>
      <dgm:spPr/>
      <dgm:t>
        <a:bodyPr/>
        <a:lstStyle/>
        <a:p>
          <a:pPr rtl="0"/>
          <a:r>
            <a:rPr lang="en-US"/>
            <a:t>Low-ball</a:t>
          </a:r>
          <a:endParaRPr lang="en-US" dirty="0"/>
        </a:p>
      </dgm:t>
    </dgm:pt>
    <dgm:pt modelId="{8F53182F-5AD6-814A-9ECE-B3E2C91E6CE2}" type="parTrans" cxnId="{4FDF05D7-7F15-2646-8B69-11BE7F5E6046}">
      <dgm:prSet/>
      <dgm:spPr/>
      <dgm:t>
        <a:bodyPr/>
        <a:lstStyle/>
        <a:p>
          <a:endParaRPr lang="en-US">
            <a:solidFill>
              <a:srgbClr val="000000"/>
            </a:solidFill>
          </a:endParaRPr>
        </a:p>
      </dgm:t>
    </dgm:pt>
    <dgm:pt modelId="{9180026B-5250-5244-8CF8-2A0BA1A8F039}" type="sibTrans" cxnId="{4FDF05D7-7F15-2646-8B69-11BE7F5E6046}">
      <dgm:prSet/>
      <dgm:spPr/>
      <dgm:t>
        <a:bodyPr/>
        <a:lstStyle/>
        <a:p>
          <a:endParaRPr lang="en-US">
            <a:solidFill>
              <a:srgbClr val="000000"/>
            </a:solidFill>
          </a:endParaRPr>
        </a:p>
      </dgm:t>
    </dgm:pt>
    <dgm:pt modelId="{A581C09E-A2BD-D047-B24F-044C7B9EBEDF}">
      <dgm:prSet/>
      <dgm:spPr/>
      <dgm:t>
        <a:bodyPr/>
        <a:lstStyle/>
        <a:p>
          <a:pPr rtl="0"/>
          <a:r>
            <a:rPr lang="en-US"/>
            <a:t>That</a:t>
          </a:r>
          <a:r>
            <a:rPr lang="fr-FR"/>
            <a:t>'</a:t>
          </a:r>
          <a:r>
            <a:rPr lang="en-US"/>
            <a:t>s-not-all</a:t>
          </a:r>
          <a:endParaRPr lang="en-US" dirty="0"/>
        </a:p>
      </dgm:t>
    </dgm:pt>
    <dgm:pt modelId="{E157D8B3-9C4E-3B42-9C32-7748C0D28D01}" type="parTrans" cxnId="{78097C7B-8E96-B04F-893B-F44490AAA21D}">
      <dgm:prSet/>
      <dgm:spPr/>
      <dgm:t>
        <a:bodyPr/>
        <a:lstStyle/>
        <a:p>
          <a:endParaRPr lang="en-US">
            <a:solidFill>
              <a:srgbClr val="000000"/>
            </a:solidFill>
          </a:endParaRPr>
        </a:p>
      </dgm:t>
    </dgm:pt>
    <dgm:pt modelId="{C5773641-D740-A442-AC44-C4769599A554}" type="sibTrans" cxnId="{78097C7B-8E96-B04F-893B-F44490AAA21D}">
      <dgm:prSet/>
      <dgm:spPr/>
      <dgm:t>
        <a:bodyPr/>
        <a:lstStyle/>
        <a:p>
          <a:endParaRPr lang="en-US">
            <a:solidFill>
              <a:srgbClr val="000000"/>
            </a:solidFill>
          </a:endParaRPr>
        </a:p>
      </dgm:t>
    </dgm:pt>
    <dgm:pt modelId="{31FE0200-36DF-C94B-B406-39585B12AA77}">
      <dgm:prSet/>
      <dgm:spPr/>
      <dgm:t>
        <a:bodyPr/>
        <a:lstStyle/>
        <a:p>
          <a:pPr rtl="0"/>
          <a:r>
            <a:rPr lang="en-US"/>
            <a:t>Foot-in-the-door</a:t>
          </a:r>
          <a:endParaRPr lang="en-US" dirty="0"/>
        </a:p>
      </dgm:t>
    </dgm:pt>
    <dgm:pt modelId="{196FE544-9074-D842-92C2-BF2F48E42C0D}" type="sibTrans" cxnId="{CD53E25A-B5AE-8F44-BEA1-F3CC505A93D1}">
      <dgm:prSet/>
      <dgm:spPr/>
      <dgm:t>
        <a:bodyPr/>
        <a:lstStyle/>
        <a:p>
          <a:endParaRPr lang="en-US">
            <a:solidFill>
              <a:srgbClr val="000000"/>
            </a:solidFill>
          </a:endParaRPr>
        </a:p>
      </dgm:t>
    </dgm:pt>
    <dgm:pt modelId="{D5B9EF57-F5BC-C845-BBA9-EE93A160DDCA}" type="parTrans" cxnId="{CD53E25A-B5AE-8F44-BEA1-F3CC505A93D1}">
      <dgm:prSet/>
      <dgm:spPr/>
      <dgm:t>
        <a:bodyPr/>
        <a:lstStyle/>
        <a:p>
          <a:endParaRPr lang="en-US">
            <a:solidFill>
              <a:srgbClr val="000000"/>
            </a:solidFill>
          </a:endParaRPr>
        </a:p>
      </dgm:t>
    </dgm:pt>
    <dgm:pt modelId="{F28B22D0-2856-D042-B505-D884720E9692}" type="pres">
      <dgm:prSet presAssocID="{A46C011E-9CEA-AC41-A1A4-23F786F29095}" presName="rootnode" presStyleCnt="0">
        <dgm:presLayoutVars>
          <dgm:chMax/>
          <dgm:chPref/>
          <dgm:dir/>
          <dgm:animLvl val="lvl"/>
        </dgm:presLayoutVars>
      </dgm:prSet>
      <dgm:spPr/>
    </dgm:pt>
    <dgm:pt modelId="{3EC0CF09-431C-8948-9085-3021A2E536E6}" type="pres">
      <dgm:prSet presAssocID="{31FE0200-36DF-C94B-B406-39585B12AA77}" presName="composite" presStyleCnt="0"/>
      <dgm:spPr/>
    </dgm:pt>
    <dgm:pt modelId="{5D3BAC38-DB64-164C-A33A-D3E57345F52F}" type="pres">
      <dgm:prSet presAssocID="{31FE0200-36DF-C94B-B406-39585B12AA77}" presName="bentUpArrow1" presStyleLbl="alignImgPlace1" presStyleIdx="0" presStyleCnt="3"/>
      <dgm:spPr/>
    </dgm:pt>
    <dgm:pt modelId="{F315B40E-C995-E444-8602-002DF8AA488F}" type="pres">
      <dgm:prSet presAssocID="{31FE0200-36DF-C94B-B406-39585B12AA77}" presName="ParentText" presStyleLbl="node1" presStyleIdx="0" presStyleCnt="4" custScaleX="217724" custLinFactNeighborX="-28643" custLinFactNeighborY="4885">
        <dgm:presLayoutVars>
          <dgm:chMax val="1"/>
          <dgm:chPref val="1"/>
          <dgm:bulletEnabled val="1"/>
        </dgm:presLayoutVars>
      </dgm:prSet>
      <dgm:spPr/>
    </dgm:pt>
    <dgm:pt modelId="{A90B8FF1-2C66-EF46-8EAC-FF6A78EBD518}" type="pres">
      <dgm:prSet presAssocID="{31FE0200-36DF-C94B-B406-39585B12AA77}" presName="ChildText" presStyleLbl="revTx" presStyleIdx="0" presStyleCnt="3">
        <dgm:presLayoutVars>
          <dgm:chMax val="0"/>
          <dgm:chPref val="0"/>
          <dgm:bulletEnabled val="1"/>
        </dgm:presLayoutVars>
      </dgm:prSet>
      <dgm:spPr/>
    </dgm:pt>
    <dgm:pt modelId="{3BEB41BA-A8EE-5545-A3BA-06ECA6C5A2EF}" type="pres">
      <dgm:prSet presAssocID="{196FE544-9074-D842-92C2-BF2F48E42C0D}" presName="sibTrans" presStyleCnt="0"/>
      <dgm:spPr/>
    </dgm:pt>
    <dgm:pt modelId="{37EC2B71-D87E-F948-94B6-17A8B3350B9A}" type="pres">
      <dgm:prSet presAssocID="{3FB231DD-3811-354B-9AB6-90BB4BBF7DBF}" presName="composite" presStyleCnt="0"/>
      <dgm:spPr/>
    </dgm:pt>
    <dgm:pt modelId="{A5F83FD1-EB5F-8143-A77C-5BA73C5C1E38}" type="pres">
      <dgm:prSet presAssocID="{3FB231DD-3811-354B-9AB6-90BB4BBF7DBF}" presName="bentUpArrow1" presStyleLbl="alignImgPlace1" presStyleIdx="1" presStyleCnt="3"/>
      <dgm:spPr/>
    </dgm:pt>
    <dgm:pt modelId="{3C99CEE4-245C-924D-AAD8-3E5F6AB47048}" type="pres">
      <dgm:prSet presAssocID="{3FB231DD-3811-354B-9AB6-90BB4BBF7DBF}" presName="ParentText" presStyleLbl="node1" presStyleIdx="1" presStyleCnt="4" custScaleX="217724">
        <dgm:presLayoutVars>
          <dgm:chMax val="1"/>
          <dgm:chPref val="1"/>
          <dgm:bulletEnabled val="1"/>
        </dgm:presLayoutVars>
      </dgm:prSet>
      <dgm:spPr/>
    </dgm:pt>
    <dgm:pt modelId="{9A8BE6A0-9C07-A843-889D-0BE05995A9E6}" type="pres">
      <dgm:prSet presAssocID="{3FB231DD-3811-354B-9AB6-90BB4BBF7DBF}" presName="ChildText" presStyleLbl="revTx" presStyleIdx="1" presStyleCnt="3">
        <dgm:presLayoutVars>
          <dgm:chMax val="0"/>
          <dgm:chPref val="0"/>
          <dgm:bulletEnabled val="1"/>
        </dgm:presLayoutVars>
      </dgm:prSet>
      <dgm:spPr/>
    </dgm:pt>
    <dgm:pt modelId="{799348DF-B48E-5A4E-9AD6-BBB097148073}" type="pres">
      <dgm:prSet presAssocID="{E2BB6367-BB2C-604B-A55B-5FFEC6FF0731}" presName="sibTrans" presStyleCnt="0"/>
      <dgm:spPr/>
    </dgm:pt>
    <dgm:pt modelId="{5687E96F-F6ED-FA43-A9FA-0F5746B356D3}" type="pres">
      <dgm:prSet presAssocID="{BCE52228-2565-7040-9469-54C0218AD063}" presName="composite" presStyleCnt="0"/>
      <dgm:spPr/>
    </dgm:pt>
    <dgm:pt modelId="{606A4276-2BF6-3C4B-A334-5B2231094101}" type="pres">
      <dgm:prSet presAssocID="{BCE52228-2565-7040-9469-54C0218AD063}" presName="bentUpArrow1" presStyleLbl="alignImgPlace1" presStyleIdx="2" presStyleCnt="3"/>
      <dgm:spPr/>
    </dgm:pt>
    <dgm:pt modelId="{ADB31F65-BE64-674F-8A82-AC3A5358752D}" type="pres">
      <dgm:prSet presAssocID="{BCE52228-2565-7040-9469-54C0218AD063}" presName="ParentText" presStyleLbl="node1" presStyleIdx="2" presStyleCnt="4" custScaleX="217724">
        <dgm:presLayoutVars>
          <dgm:chMax val="1"/>
          <dgm:chPref val="1"/>
          <dgm:bulletEnabled val="1"/>
        </dgm:presLayoutVars>
      </dgm:prSet>
      <dgm:spPr/>
    </dgm:pt>
    <dgm:pt modelId="{E5FEE9AE-9BFA-2F4A-8BD6-DA3B599CA672}" type="pres">
      <dgm:prSet presAssocID="{BCE52228-2565-7040-9469-54C0218AD063}" presName="ChildText" presStyleLbl="revTx" presStyleIdx="2" presStyleCnt="3">
        <dgm:presLayoutVars>
          <dgm:chMax val="0"/>
          <dgm:chPref val="0"/>
          <dgm:bulletEnabled val="1"/>
        </dgm:presLayoutVars>
      </dgm:prSet>
      <dgm:spPr/>
    </dgm:pt>
    <dgm:pt modelId="{8A4CB54F-80E1-F641-81CB-88DE7F18CA98}" type="pres">
      <dgm:prSet presAssocID="{9180026B-5250-5244-8CF8-2A0BA1A8F039}" presName="sibTrans" presStyleCnt="0"/>
      <dgm:spPr/>
    </dgm:pt>
    <dgm:pt modelId="{F331FB63-2F01-7445-8377-7EBBC6AFCFB9}" type="pres">
      <dgm:prSet presAssocID="{A581C09E-A2BD-D047-B24F-044C7B9EBEDF}" presName="composite" presStyleCnt="0"/>
      <dgm:spPr/>
    </dgm:pt>
    <dgm:pt modelId="{0A9D34E9-658B-864C-8719-C42EEFE55F75}" type="pres">
      <dgm:prSet presAssocID="{A581C09E-A2BD-D047-B24F-044C7B9EBEDF}" presName="ParentText" presStyleLbl="node1" presStyleIdx="3" presStyleCnt="4" custScaleX="197952">
        <dgm:presLayoutVars>
          <dgm:chMax val="1"/>
          <dgm:chPref val="1"/>
          <dgm:bulletEnabled val="1"/>
        </dgm:presLayoutVars>
      </dgm:prSet>
      <dgm:spPr/>
    </dgm:pt>
  </dgm:ptLst>
  <dgm:cxnLst>
    <dgm:cxn modelId="{CCE86D43-513E-4C2D-86D7-3F07F27B4963}" type="presOf" srcId="{31FE0200-36DF-C94B-B406-39585B12AA77}" destId="{F315B40E-C995-E444-8602-002DF8AA488F}" srcOrd="0" destOrd="0" presId="urn:microsoft.com/office/officeart/2005/8/layout/StepDownProcess"/>
    <dgm:cxn modelId="{CD53E25A-B5AE-8F44-BEA1-F3CC505A93D1}" srcId="{A46C011E-9CEA-AC41-A1A4-23F786F29095}" destId="{31FE0200-36DF-C94B-B406-39585B12AA77}" srcOrd="0" destOrd="0" parTransId="{D5B9EF57-F5BC-C845-BBA9-EE93A160DDCA}" sibTransId="{196FE544-9074-D842-92C2-BF2F48E42C0D}"/>
    <dgm:cxn modelId="{78097C7B-8E96-B04F-893B-F44490AAA21D}" srcId="{A46C011E-9CEA-AC41-A1A4-23F786F29095}" destId="{A581C09E-A2BD-D047-B24F-044C7B9EBEDF}" srcOrd="3" destOrd="0" parTransId="{E157D8B3-9C4E-3B42-9C32-7748C0D28D01}" sibTransId="{C5773641-D740-A442-AC44-C4769599A554}"/>
    <dgm:cxn modelId="{D582E886-3F90-4CDD-9853-D3A9C633F067}" type="presOf" srcId="{3FB231DD-3811-354B-9AB6-90BB4BBF7DBF}" destId="{3C99CEE4-245C-924D-AAD8-3E5F6AB47048}" srcOrd="0" destOrd="0" presId="urn:microsoft.com/office/officeart/2005/8/layout/StepDownProcess"/>
    <dgm:cxn modelId="{B864A3A4-44F9-4A75-96CB-FCA3BF88FD31}" type="presOf" srcId="{BCE52228-2565-7040-9469-54C0218AD063}" destId="{ADB31F65-BE64-674F-8A82-AC3A5358752D}" srcOrd="0" destOrd="0" presId="urn:microsoft.com/office/officeart/2005/8/layout/StepDownProcess"/>
    <dgm:cxn modelId="{40F057BC-3A10-480C-A753-76CCAC3C2173}" type="presOf" srcId="{A581C09E-A2BD-D047-B24F-044C7B9EBEDF}" destId="{0A9D34E9-658B-864C-8719-C42EEFE55F75}" srcOrd="0" destOrd="0" presId="urn:microsoft.com/office/officeart/2005/8/layout/StepDownProcess"/>
    <dgm:cxn modelId="{4FDF05D7-7F15-2646-8B69-11BE7F5E6046}" srcId="{A46C011E-9CEA-AC41-A1A4-23F786F29095}" destId="{BCE52228-2565-7040-9469-54C0218AD063}" srcOrd="2" destOrd="0" parTransId="{8F53182F-5AD6-814A-9ECE-B3E2C91E6CE2}" sibTransId="{9180026B-5250-5244-8CF8-2A0BA1A8F039}"/>
    <dgm:cxn modelId="{15E7CFDF-9EC0-42E9-91B5-8A4F1D606DF4}" type="presOf" srcId="{A46C011E-9CEA-AC41-A1A4-23F786F29095}" destId="{F28B22D0-2856-D042-B505-D884720E9692}" srcOrd="0" destOrd="0" presId="urn:microsoft.com/office/officeart/2005/8/layout/StepDownProcess"/>
    <dgm:cxn modelId="{4825E7EF-1E9F-6644-ABBE-B7D903524AAB}" srcId="{A46C011E-9CEA-AC41-A1A4-23F786F29095}" destId="{3FB231DD-3811-354B-9AB6-90BB4BBF7DBF}" srcOrd="1" destOrd="0" parTransId="{CEFE16A2-9553-8D43-BB7B-4A46C2F65B9E}" sibTransId="{E2BB6367-BB2C-604B-A55B-5FFEC6FF0731}"/>
    <dgm:cxn modelId="{32FE84E8-6740-4520-B0FE-27223FD206D7}" type="presParOf" srcId="{F28B22D0-2856-D042-B505-D884720E9692}" destId="{3EC0CF09-431C-8948-9085-3021A2E536E6}" srcOrd="0" destOrd="0" presId="urn:microsoft.com/office/officeart/2005/8/layout/StepDownProcess"/>
    <dgm:cxn modelId="{1D9598A0-A147-4C7D-B153-448438EC0892}" type="presParOf" srcId="{3EC0CF09-431C-8948-9085-3021A2E536E6}" destId="{5D3BAC38-DB64-164C-A33A-D3E57345F52F}" srcOrd="0" destOrd="0" presId="urn:microsoft.com/office/officeart/2005/8/layout/StepDownProcess"/>
    <dgm:cxn modelId="{3DEFCBE2-C834-4204-AC18-A7436F186026}" type="presParOf" srcId="{3EC0CF09-431C-8948-9085-3021A2E536E6}" destId="{F315B40E-C995-E444-8602-002DF8AA488F}" srcOrd="1" destOrd="0" presId="urn:microsoft.com/office/officeart/2005/8/layout/StepDownProcess"/>
    <dgm:cxn modelId="{435A4D7F-727F-44B5-8465-5E5C4D5996AC}" type="presParOf" srcId="{3EC0CF09-431C-8948-9085-3021A2E536E6}" destId="{A90B8FF1-2C66-EF46-8EAC-FF6A78EBD518}" srcOrd="2" destOrd="0" presId="urn:microsoft.com/office/officeart/2005/8/layout/StepDownProcess"/>
    <dgm:cxn modelId="{A0A36B1D-2F54-4148-B607-3B97415F7452}" type="presParOf" srcId="{F28B22D0-2856-D042-B505-D884720E9692}" destId="{3BEB41BA-A8EE-5545-A3BA-06ECA6C5A2EF}" srcOrd="1" destOrd="0" presId="urn:microsoft.com/office/officeart/2005/8/layout/StepDownProcess"/>
    <dgm:cxn modelId="{B3C8A6E7-C56D-42F7-BB04-490F67C40424}" type="presParOf" srcId="{F28B22D0-2856-D042-B505-D884720E9692}" destId="{37EC2B71-D87E-F948-94B6-17A8B3350B9A}" srcOrd="2" destOrd="0" presId="urn:microsoft.com/office/officeart/2005/8/layout/StepDownProcess"/>
    <dgm:cxn modelId="{D11C07F1-C0FE-486E-AEC1-1688512DCF3E}" type="presParOf" srcId="{37EC2B71-D87E-F948-94B6-17A8B3350B9A}" destId="{A5F83FD1-EB5F-8143-A77C-5BA73C5C1E38}" srcOrd="0" destOrd="0" presId="urn:microsoft.com/office/officeart/2005/8/layout/StepDownProcess"/>
    <dgm:cxn modelId="{2B5C29F3-5F2A-45A2-BD97-8713122795F0}" type="presParOf" srcId="{37EC2B71-D87E-F948-94B6-17A8B3350B9A}" destId="{3C99CEE4-245C-924D-AAD8-3E5F6AB47048}" srcOrd="1" destOrd="0" presId="urn:microsoft.com/office/officeart/2005/8/layout/StepDownProcess"/>
    <dgm:cxn modelId="{5F4B3414-9814-4E80-8FC5-99C05BA71187}" type="presParOf" srcId="{37EC2B71-D87E-F948-94B6-17A8B3350B9A}" destId="{9A8BE6A0-9C07-A843-889D-0BE05995A9E6}" srcOrd="2" destOrd="0" presId="urn:microsoft.com/office/officeart/2005/8/layout/StepDownProcess"/>
    <dgm:cxn modelId="{0E52DDAD-6AF4-42A9-933B-ED792C77C117}" type="presParOf" srcId="{F28B22D0-2856-D042-B505-D884720E9692}" destId="{799348DF-B48E-5A4E-9AD6-BBB097148073}" srcOrd="3" destOrd="0" presId="urn:microsoft.com/office/officeart/2005/8/layout/StepDownProcess"/>
    <dgm:cxn modelId="{1C495E39-B5C7-4B44-BB51-2E58641EDEC5}" type="presParOf" srcId="{F28B22D0-2856-D042-B505-D884720E9692}" destId="{5687E96F-F6ED-FA43-A9FA-0F5746B356D3}" srcOrd="4" destOrd="0" presId="urn:microsoft.com/office/officeart/2005/8/layout/StepDownProcess"/>
    <dgm:cxn modelId="{CD8B076D-8227-448E-BDC8-365429ECEA06}" type="presParOf" srcId="{5687E96F-F6ED-FA43-A9FA-0F5746B356D3}" destId="{606A4276-2BF6-3C4B-A334-5B2231094101}" srcOrd="0" destOrd="0" presId="urn:microsoft.com/office/officeart/2005/8/layout/StepDownProcess"/>
    <dgm:cxn modelId="{1729F828-EFD3-4EF0-93D3-F512631204D9}" type="presParOf" srcId="{5687E96F-F6ED-FA43-A9FA-0F5746B356D3}" destId="{ADB31F65-BE64-674F-8A82-AC3A5358752D}" srcOrd="1" destOrd="0" presId="urn:microsoft.com/office/officeart/2005/8/layout/StepDownProcess"/>
    <dgm:cxn modelId="{C4663D23-AA47-4937-B7C3-81E44AEB6819}" type="presParOf" srcId="{5687E96F-F6ED-FA43-A9FA-0F5746B356D3}" destId="{E5FEE9AE-9BFA-2F4A-8BD6-DA3B599CA672}" srcOrd="2" destOrd="0" presId="urn:microsoft.com/office/officeart/2005/8/layout/StepDownProcess"/>
    <dgm:cxn modelId="{97FC6EB7-287B-4739-9271-970269C53940}" type="presParOf" srcId="{F28B22D0-2856-D042-B505-D884720E9692}" destId="{8A4CB54F-80E1-F641-81CB-88DE7F18CA98}" srcOrd="5" destOrd="0" presId="urn:microsoft.com/office/officeart/2005/8/layout/StepDownProcess"/>
    <dgm:cxn modelId="{68F49204-0477-4843-9DCB-62F40BF90204}" type="presParOf" srcId="{F28B22D0-2856-D042-B505-D884720E9692}" destId="{F331FB63-2F01-7445-8377-7EBBC6AFCFB9}" srcOrd="6" destOrd="0" presId="urn:microsoft.com/office/officeart/2005/8/layout/StepDownProcess"/>
    <dgm:cxn modelId="{629205AF-E8BA-4305-99E8-D6228961ABD4}" type="presParOf" srcId="{F331FB63-2F01-7445-8377-7EBBC6AFCFB9}" destId="{0A9D34E9-658B-864C-8719-C42EEFE55F75}"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6BB415-F15C-F44E-96F7-3DECA2ECF3C0}" type="doc">
      <dgm:prSet loTypeId="urn:microsoft.com/office/officeart/2005/8/layout/hProcess9" loCatId="" qsTypeId="urn:microsoft.com/office/officeart/2005/8/quickstyle/3d3" qsCatId="3D" csTypeId="urn:microsoft.com/office/officeart/2005/8/colors/colorful1" csCatId="colorful" phldr="1"/>
      <dgm:spPr/>
      <dgm:t>
        <a:bodyPr/>
        <a:lstStyle/>
        <a:p>
          <a:endParaRPr lang="en-US"/>
        </a:p>
      </dgm:t>
    </dgm:pt>
    <dgm:pt modelId="{E5FA2DAF-8ED2-2A41-9556-25F1E0823E74}">
      <dgm:prSet/>
      <dgm:spPr/>
      <dgm:t>
        <a:bodyPr/>
        <a:lstStyle/>
        <a:p>
          <a:pPr rtl="0"/>
          <a:r>
            <a:rPr lang="en-US"/>
            <a:t>Milgram</a:t>
          </a:r>
          <a:r>
            <a:rPr lang="fr-FR"/>
            <a:t>'</a:t>
          </a:r>
          <a:r>
            <a:rPr lang="en-US"/>
            <a:t>s experiment</a:t>
          </a:r>
          <a:endParaRPr lang="en-US" dirty="0"/>
        </a:p>
      </dgm:t>
    </dgm:pt>
    <dgm:pt modelId="{96EFE673-733E-734F-915C-87C81236B558}" type="parTrans" cxnId="{CC955F11-6D8A-EF40-AD38-CF4478F105E0}">
      <dgm:prSet/>
      <dgm:spPr/>
      <dgm:t>
        <a:bodyPr/>
        <a:lstStyle/>
        <a:p>
          <a:endParaRPr lang="en-US">
            <a:solidFill>
              <a:srgbClr val="000000"/>
            </a:solidFill>
          </a:endParaRPr>
        </a:p>
      </dgm:t>
    </dgm:pt>
    <dgm:pt modelId="{1A50B3D0-C8FA-AC4C-8F26-B71C248D47BA}" type="sibTrans" cxnId="{CC955F11-6D8A-EF40-AD38-CF4478F105E0}">
      <dgm:prSet/>
      <dgm:spPr/>
      <dgm:t>
        <a:bodyPr/>
        <a:lstStyle/>
        <a:p>
          <a:endParaRPr lang="en-US">
            <a:solidFill>
              <a:srgbClr val="000000"/>
            </a:solidFill>
          </a:endParaRPr>
        </a:p>
      </dgm:t>
    </dgm:pt>
    <dgm:pt modelId="{6747B5CC-2F0E-0C4C-B212-64CFBA446A0B}">
      <dgm:prSet/>
      <dgm:spPr/>
      <dgm:t>
        <a:bodyPr/>
        <a:lstStyle/>
        <a:p>
          <a:pPr rtl="0"/>
          <a:r>
            <a:rPr lang="en-US" dirty="0"/>
            <a:t>The </a:t>
          </a:r>
          <a:r>
            <a:rPr lang="en-US" dirty="0" err="1"/>
            <a:t>Astroten</a:t>
          </a:r>
          <a:r>
            <a:rPr lang="en-US" dirty="0"/>
            <a:t> study</a:t>
          </a:r>
        </a:p>
      </dgm:t>
    </dgm:pt>
    <dgm:pt modelId="{697BF4F8-90FA-5044-806E-1EC98387EEDD}" type="parTrans" cxnId="{0E12A6FA-413C-D34A-BEC8-6F0B2C6E1A42}">
      <dgm:prSet/>
      <dgm:spPr/>
      <dgm:t>
        <a:bodyPr/>
        <a:lstStyle/>
        <a:p>
          <a:endParaRPr lang="en-US">
            <a:solidFill>
              <a:srgbClr val="000000"/>
            </a:solidFill>
          </a:endParaRPr>
        </a:p>
      </dgm:t>
    </dgm:pt>
    <dgm:pt modelId="{076C8F0B-64D3-3B4D-B5FE-29A1FB613721}" type="sibTrans" cxnId="{0E12A6FA-413C-D34A-BEC8-6F0B2C6E1A42}">
      <dgm:prSet/>
      <dgm:spPr/>
      <dgm:t>
        <a:bodyPr/>
        <a:lstStyle/>
        <a:p>
          <a:endParaRPr lang="en-US">
            <a:solidFill>
              <a:srgbClr val="000000"/>
            </a:solidFill>
          </a:endParaRPr>
        </a:p>
      </dgm:t>
    </dgm:pt>
    <dgm:pt modelId="{B8B7B5C4-931B-3E4B-A39A-C8150D94F859}">
      <dgm:prSet/>
      <dgm:spPr/>
      <dgm:t>
        <a:bodyPr/>
        <a:lstStyle/>
        <a:p>
          <a:pPr rtl="0"/>
          <a:r>
            <a:rPr lang="en-US"/>
            <a:t>The Jonestown massacre</a:t>
          </a:r>
        </a:p>
      </dgm:t>
    </dgm:pt>
    <dgm:pt modelId="{3DB26D16-6738-5A4D-AA28-ADAF6B74A618}" type="parTrans" cxnId="{C3E96FFA-EB2F-084E-B665-F42A9668EA35}">
      <dgm:prSet/>
      <dgm:spPr/>
      <dgm:t>
        <a:bodyPr/>
        <a:lstStyle/>
        <a:p>
          <a:endParaRPr lang="en-US">
            <a:solidFill>
              <a:srgbClr val="000000"/>
            </a:solidFill>
          </a:endParaRPr>
        </a:p>
      </dgm:t>
    </dgm:pt>
    <dgm:pt modelId="{D580A2D2-0A95-5347-BEBF-FFADB9784B81}" type="sibTrans" cxnId="{C3E96FFA-EB2F-084E-B665-F42A9668EA35}">
      <dgm:prSet/>
      <dgm:spPr/>
      <dgm:t>
        <a:bodyPr/>
        <a:lstStyle/>
        <a:p>
          <a:endParaRPr lang="en-US">
            <a:solidFill>
              <a:srgbClr val="000000"/>
            </a:solidFill>
          </a:endParaRPr>
        </a:p>
      </dgm:t>
    </dgm:pt>
    <dgm:pt modelId="{600D1D33-48AF-CB44-8628-9ECFE27AAF87}" type="pres">
      <dgm:prSet presAssocID="{026BB415-F15C-F44E-96F7-3DECA2ECF3C0}" presName="CompostProcess" presStyleCnt="0">
        <dgm:presLayoutVars>
          <dgm:dir/>
          <dgm:resizeHandles val="exact"/>
        </dgm:presLayoutVars>
      </dgm:prSet>
      <dgm:spPr/>
    </dgm:pt>
    <dgm:pt modelId="{B51EDBD4-65C7-4645-A7CC-61190E1DD7CB}" type="pres">
      <dgm:prSet presAssocID="{026BB415-F15C-F44E-96F7-3DECA2ECF3C0}" presName="arrow" presStyleLbl="bgShp" presStyleIdx="0" presStyleCnt="1"/>
      <dgm:spPr/>
    </dgm:pt>
    <dgm:pt modelId="{05BBD437-0FA1-0A42-9F53-D00997E07B4F}" type="pres">
      <dgm:prSet presAssocID="{026BB415-F15C-F44E-96F7-3DECA2ECF3C0}" presName="linearProcess" presStyleCnt="0"/>
      <dgm:spPr/>
    </dgm:pt>
    <dgm:pt modelId="{D2470A18-464E-0C42-A6C5-6043CC2160EB}" type="pres">
      <dgm:prSet presAssocID="{E5FA2DAF-8ED2-2A41-9556-25F1E0823E74}" presName="textNode" presStyleLbl="node1" presStyleIdx="0" presStyleCnt="3">
        <dgm:presLayoutVars>
          <dgm:bulletEnabled val="1"/>
        </dgm:presLayoutVars>
      </dgm:prSet>
      <dgm:spPr/>
    </dgm:pt>
    <dgm:pt modelId="{93461016-3109-7B49-9ED9-DD91E465D370}" type="pres">
      <dgm:prSet presAssocID="{1A50B3D0-C8FA-AC4C-8F26-B71C248D47BA}" presName="sibTrans" presStyleCnt="0"/>
      <dgm:spPr/>
    </dgm:pt>
    <dgm:pt modelId="{D7E74413-4623-734B-87A6-BEC12929E6DB}" type="pres">
      <dgm:prSet presAssocID="{6747B5CC-2F0E-0C4C-B212-64CFBA446A0B}" presName="textNode" presStyleLbl="node1" presStyleIdx="1" presStyleCnt="3">
        <dgm:presLayoutVars>
          <dgm:bulletEnabled val="1"/>
        </dgm:presLayoutVars>
      </dgm:prSet>
      <dgm:spPr/>
    </dgm:pt>
    <dgm:pt modelId="{B3604761-E3B1-6E4A-A2D0-17FDEC242D59}" type="pres">
      <dgm:prSet presAssocID="{076C8F0B-64D3-3B4D-B5FE-29A1FB613721}" presName="sibTrans" presStyleCnt="0"/>
      <dgm:spPr/>
    </dgm:pt>
    <dgm:pt modelId="{526E3019-DA17-DC48-BCC3-3C7ADEE21591}" type="pres">
      <dgm:prSet presAssocID="{B8B7B5C4-931B-3E4B-A39A-C8150D94F859}" presName="textNode" presStyleLbl="node1" presStyleIdx="2" presStyleCnt="3">
        <dgm:presLayoutVars>
          <dgm:bulletEnabled val="1"/>
        </dgm:presLayoutVars>
      </dgm:prSet>
      <dgm:spPr/>
    </dgm:pt>
  </dgm:ptLst>
  <dgm:cxnLst>
    <dgm:cxn modelId="{C3152602-499E-423E-AEA8-5A51049A5C27}" type="presOf" srcId="{E5FA2DAF-8ED2-2A41-9556-25F1E0823E74}" destId="{D2470A18-464E-0C42-A6C5-6043CC2160EB}" srcOrd="0" destOrd="0" presId="urn:microsoft.com/office/officeart/2005/8/layout/hProcess9"/>
    <dgm:cxn modelId="{CC955F11-6D8A-EF40-AD38-CF4478F105E0}" srcId="{026BB415-F15C-F44E-96F7-3DECA2ECF3C0}" destId="{E5FA2DAF-8ED2-2A41-9556-25F1E0823E74}" srcOrd="0" destOrd="0" parTransId="{96EFE673-733E-734F-915C-87C81236B558}" sibTransId="{1A50B3D0-C8FA-AC4C-8F26-B71C248D47BA}"/>
    <dgm:cxn modelId="{FDAC0365-D5A9-4F64-A84A-0A8F6FB8FBC4}" type="presOf" srcId="{B8B7B5C4-931B-3E4B-A39A-C8150D94F859}" destId="{526E3019-DA17-DC48-BCC3-3C7ADEE21591}" srcOrd="0" destOrd="0" presId="urn:microsoft.com/office/officeart/2005/8/layout/hProcess9"/>
    <dgm:cxn modelId="{26C89868-7377-4B14-8C82-086AF216FB59}" type="presOf" srcId="{6747B5CC-2F0E-0C4C-B212-64CFBA446A0B}" destId="{D7E74413-4623-734B-87A6-BEC12929E6DB}" srcOrd="0" destOrd="0" presId="urn:microsoft.com/office/officeart/2005/8/layout/hProcess9"/>
    <dgm:cxn modelId="{D63289CD-5996-4F54-A7CF-BCCA4AC44999}" type="presOf" srcId="{026BB415-F15C-F44E-96F7-3DECA2ECF3C0}" destId="{600D1D33-48AF-CB44-8628-9ECFE27AAF87}" srcOrd="0" destOrd="0" presId="urn:microsoft.com/office/officeart/2005/8/layout/hProcess9"/>
    <dgm:cxn modelId="{C3E96FFA-EB2F-084E-B665-F42A9668EA35}" srcId="{026BB415-F15C-F44E-96F7-3DECA2ECF3C0}" destId="{B8B7B5C4-931B-3E4B-A39A-C8150D94F859}" srcOrd="2" destOrd="0" parTransId="{3DB26D16-6738-5A4D-AA28-ADAF6B74A618}" sibTransId="{D580A2D2-0A95-5347-BEBF-FFADB9784B81}"/>
    <dgm:cxn modelId="{0E12A6FA-413C-D34A-BEC8-6F0B2C6E1A42}" srcId="{026BB415-F15C-F44E-96F7-3DECA2ECF3C0}" destId="{6747B5CC-2F0E-0C4C-B212-64CFBA446A0B}" srcOrd="1" destOrd="0" parTransId="{697BF4F8-90FA-5044-806E-1EC98387EEDD}" sibTransId="{076C8F0B-64D3-3B4D-B5FE-29A1FB613721}"/>
    <dgm:cxn modelId="{116A4E32-BF87-490F-8DE4-8FA7737B604F}" type="presParOf" srcId="{600D1D33-48AF-CB44-8628-9ECFE27AAF87}" destId="{B51EDBD4-65C7-4645-A7CC-61190E1DD7CB}" srcOrd="0" destOrd="0" presId="urn:microsoft.com/office/officeart/2005/8/layout/hProcess9"/>
    <dgm:cxn modelId="{4F5B02CF-FC97-4C8D-87F4-F18755243616}" type="presParOf" srcId="{600D1D33-48AF-CB44-8628-9ECFE27AAF87}" destId="{05BBD437-0FA1-0A42-9F53-D00997E07B4F}" srcOrd="1" destOrd="0" presId="urn:microsoft.com/office/officeart/2005/8/layout/hProcess9"/>
    <dgm:cxn modelId="{2DDDB218-92B2-41E2-B220-9B264F28D4AF}" type="presParOf" srcId="{05BBD437-0FA1-0A42-9F53-D00997E07B4F}" destId="{D2470A18-464E-0C42-A6C5-6043CC2160EB}" srcOrd="0" destOrd="0" presId="urn:microsoft.com/office/officeart/2005/8/layout/hProcess9"/>
    <dgm:cxn modelId="{5059A377-8E0F-4ACC-AAC4-A5D0150E6D88}" type="presParOf" srcId="{05BBD437-0FA1-0A42-9F53-D00997E07B4F}" destId="{93461016-3109-7B49-9ED9-DD91E465D370}" srcOrd="1" destOrd="0" presId="urn:microsoft.com/office/officeart/2005/8/layout/hProcess9"/>
    <dgm:cxn modelId="{6E75A4AA-0792-403B-BBBF-59399B1F0376}" type="presParOf" srcId="{05BBD437-0FA1-0A42-9F53-D00997E07B4F}" destId="{D7E74413-4623-734B-87A6-BEC12929E6DB}" srcOrd="2" destOrd="0" presId="urn:microsoft.com/office/officeart/2005/8/layout/hProcess9"/>
    <dgm:cxn modelId="{D9E3373F-DFDC-4E25-9D8B-20EED48C8E31}" type="presParOf" srcId="{05BBD437-0FA1-0A42-9F53-D00997E07B4F}" destId="{B3604761-E3B1-6E4A-A2D0-17FDEC242D59}" srcOrd="3" destOrd="0" presId="urn:microsoft.com/office/officeart/2005/8/layout/hProcess9"/>
    <dgm:cxn modelId="{1563F442-ACB4-4DCF-ACC1-9E33B9608F6B}" type="presParOf" srcId="{05BBD437-0FA1-0A42-9F53-D00997E07B4F}" destId="{526E3019-DA17-DC48-BCC3-3C7ADEE21591}"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2D596-B678-42CD-8812-CDDA24B31E21}">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12EAB-902A-465C-92B7-D0F81F77D013}">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Conformity: Sherif; Asch</a:t>
          </a:r>
          <a:endParaRPr lang="en-US" sz="2700" kern="1200"/>
        </a:p>
      </dsp:txBody>
      <dsp:txXfrm>
        <a:off x="1007221" y="627745"/>
        <a:ext cx="1937228" cy="1937228"/>
      </dsp:txXfrm>
    </dsp:sp>
    <dsp:sp modelId="{4F464B93-F82A-4C82-BAC0-5C0EE8E8D79E}">
      <dsp:nvSpPr>
        <dsp:cNvPr id="0" name=""/>
        <dsp:cNvSpPr/>
      </dsp:nvSpPr>
      <dsp:spPr>
        <a:xfrm>
          <a:off x="3214390" y="522945"/>
          <a:ext cx="2146828" cy="21468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Compliance techniques</a:t>
          </a:r>
          <a:endParaRPr lang="en-US" sz="2700" kern="1200"/>
        </a:p>
      </dsp:txBody>
      <dsp:txXfrm>
        <a:off x="3319190" y="627745"/>
        <a:ext cx="1937228" cy="1937228"/>
      </dsp:txXfrm>
    </dsp:sp>
    <dsp:sp modelId="{5103AAA2-AACE-467D-87AD-1824EDC8A990}">
      <dsp:nvSpPr>
        <dsp:cNvPr id="0" name=""/>
        <dsp:cNvSpPr/>
      </dsp:nvSpPr>
      <dsp:spPr>
        <a:xfrm>
          <a:off x="902421" y="2834914"/>
          <a:ext cx="2146828" cy="21468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Obedience: Milgram: Hofling et al (Astroten)</a:t>
          </a:r>
          <a:endParaRPr lang="en-US" sz="2700" kern="1200"/>
        </a:p>
      </dsp:txBody>
      <dsp:txXfrm>
        <a:off x="1007221" y="2939714"/>
        <a:ext cx="1937228" cy="1937228"/>
      </dsp:txXfrm>
    </dsp:sp>
    <dsp:sp modelId="{03E14B49-D431-40F7-AA45-67332FF86403}">
      <dsp:nvSpPr>
        <dsp:cNvPr id="0" name=""/>
        <dsp:cNvSpPr/>
      </dsp:nvSpPr>
      <dsp:spPr>
        <a:xfrm>
          <a:off x="3214390" y="2834914"/>
          <a:ext cx="2146828" cy="21468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Stanford Prison Experiment</a:t>
          </a:r>
          <a:endParaRPr lang="en-US" sz="2700" kern="1200"/>
        </a:p>
      </dsp:txBody>
      <dsp:txXfrm>
        <a:off x="3319190" y="2939714"/>
        <a:ext cx="1937228" cy="19372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8752C-AEF8-5845-B923-5AEB3C0BA920}">
      <dsp:nvSpPr>
        <dsp:cNvPr id="0" name=""/>
        <dsp:cNvSpPr/>
      </dsp:nvSpPr>
      <dsp:spPr>
        <a:xfrm>
          <a:off x="3063115" y="2690164"/>
          <a:ext cx="2259808" cy="2259808"/>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rtl="0">
            <a:lnSpc>
              <a:spcPct val="90000"/>
            </a:lnSpc>
            <a:spcBef>
              <a:spcPct val="0"/>
            </a:spcBef>
            <a:spcAft>
              <a:spcPct val="35000"/>
            </a:spcAft>
            <a:buNone/>
          </a:pPr>
          <a:r>
            <a:rPr lang="en-US" sz="2700" b="1" kern="1200" dirty="0">
              <a:solidFill>
                <a:srgbClr val="000000"/>
              </a:solidFill>
            </a:rPr>
            <a:t>Major types of social influence</a:t>
          </a:r>
          <a:endParaRPr lang="en-US" sz="2700" kern="1200" dirty="0">
            <a:solidFill>
              <a:srgbClr val="000000"/>
            </a:solidFill>
          </a:endParaRPr>
        </a:p>
      </dsp:txBody>
      <dsp:txXfrm>
        <a:off x="3394056" y="3021105"/>
        <a:ext cx="1597926" cy="1597926"/>
      </dsp:txXfrm>
    </dsp:sp>
    <dsp:sp modelId="{F83CF670-87AD-874E-A88B-3B38B53C28F0}">
      <dsp:nvSpPr>
        <dsp:cNvPr id="0" name=""/>
        <dsp:cNvSpPr/>
      </dsp:nvSpPr>
      <dsp:spPr>
        <a:xfrm rot="12900000">
          <a:off x="1610950" y="2295909"/>
          <a:ext cx="1730481" cy="644045"/>
        </a:xfrm>
        <a:prstGeom prst="lef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0268FFE-C4D7-9C46-8A83-6D4B9EC50EED}">
      <dsp:nvSpPr>
        <dsp:cNvPr id="0" name=""/>
        <dsp:cNvSpPr/>
      </dsp:nvSpPr>
      <dsp:spPr>
        <a:xfrm>
          <a:off x="694018" y="1262923"/>
          <a:ext cx="2146818" cy="1717454"/>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rtl="0">
            <a:lnSpc>
              <a:spcPct val="90000"/>
            </a:lnSpc>
            <a:spcBef>
              <a:spcPct val="0"/>
            </a:spcBef>
            <a:spcAft>
              <a:spcPct val="35000"/>
            </a:spcAft>
            <a:buNone/>
          </a:pPr>
          <a:r>
            <a:rPr lang="en-US" sz="2700" kern="1200" dirty="0">
              <a:solidFill>
                <a:srgbClr val="000000"/>
              </a:solidFill>
            </a:rPr>
            <a:t>Informational social influence</a:t>
          </a:r>
        </a:p>
      </dsp:txBody>
      <dsp:txXfrm>
        <a:off x="744321" y="1313226"/>
        <a:ext cx="2046212" cy="1616848"/>
      </dsp:txXfrm>
    </dsp:sp>
    <dsp:sp modelId="{8E8F9663-37F3-B54D-8E1E-493DE20C6C9E}">
      <dsp:nvSpPr>
        <dsp:cNvPr id="0" name=""/>
        <dsp:cNvSpPr/>
      </dsp:nvSpPr>
      <dsp:spPr>
        <a:xfrm rot="16200000">
          <a:off x="3327779" y="1402185"/>
          <a:ext cx="1730481" cy="644045"/>
        </a:xfrm>
        <a:prstGeom prst="leftArrow">
          <a:avLst>
            <a:gd name="adj1" fmla="val 60000"/>
            <a:gd name="adj2" fmla="val 50000"/>
          </a:avLst>
        </a:prstGeom>
        <a:gradFill rotWithShape="0">
          <a:gsLst>
            <a:gs pos="0">
              <a:schemeClr val="accent3">
                <a:hueOff val="1355300"/>
                <a:satOff val="50000"/>
                <a:lumOff val="-7353"/>
                <a:alphaOff val="0"/>
                <a:satMod val="103000"/>
                <a:lumMod val="102000"/>
                <a:tint val="94000"/>
              </a:schemeClr>
            </a:gs>
            <a:gs pos="50000">
              <a:schemeClr val="accent3">
                <a:hueOff val="1355300"/>
                <a:satOff val="50000"/>
                <a:lumOff val="-7353"/>
                <a:alphaOff val="0"/>
                <a:satMod val="110000"/>
                <a:lumMod val="100000"/>
                <a:shade val="100000"/>
              </a:schemeClr>
            </a:gs>
            <a:gs pos="100000">
              <a:schemeClr val="accent3">
                <a:hueOff val="1355300"/>
                <a:satOff val="50000"/>
                <a:lumOff val="-7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76C1E7B-8583-5148-81B6-537FE5A190A2}">
      <dsp:nvSpPr>
        <dsp:cNvPr id="0" name=""/>
        <dsp:cNvSpPr/>
      </dsp:nvSpPr>
      <dsp:spPr>
        <a:xfrm>
          <a:off x="3119610" y="239"/>
          <a:ext cx="2146818" cy="1717454"/>
        </a:xfrm>
        <a:prstGeom prst="roundRect">
          <a:avLst>
            <a:gd name="adj" fmla="val 10000"/>
          </a:avLst>
        </a:prstGeom>
        <a:gradFill rotWithShape="0">
          <a:gsLst>
            <a:gs pos="0">
              <a:schemeClr val="accent3">
                <a:hueOff val="1355300"/>
                <a:satOff val="50000"/>
                <a:lumOff val="-7353"/>
                <a:alphaOff val="0"/>
                <a:satMod val="103000"/>
                <a:lumMod val="102000"/>
                <a:tint val="94000"/>
              </a:schemeClr>
            </a:gs>
            <a:gs pos="50000">
              <a:schemeClr val="accent3">
                <a:hueOff val="1355300"/>
                <a:satOff val="50000"/>
                <a:lumOff val="-7353"/>
                <a:alphaOff val="0"/>
                <a:satMod val="110000"/>
                <a:lumMod val="100000"/>
                <a:shade val="100000"/>
              </a:schemeClr>
            </a:gs>
            <a:gs pos="100000">
              <a:schemeClr val="accent3">
                <a:hueOff val="1355300"/>
                <a:satOff val="50000"/>
                <a:lumOff val="-7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rtl="0">
            <a:lnSpc>
              <a:spcPct val="90000"/>
            </a:lnSpc>
            <a:spcBef>
              <a:spcPct val="0"/>
            </a:spcBef>
            <a:spcAft>
              <a:spcPct val="35000"/>
            </a:spcAft>
            <a:buNone/>
          </a:pPr>
          <a:r>
            <a:rPr lang="en-US" sz="2700" kern="1200" dirty="0">
              <a:solidFill>
                <a:srgbClr val="000000"/>
              </a:solidFill>
            </a:rPr>
            <a:t>Situational factors</a:t>
          </a:r>
        </a:p>
      </dsp:txBody>
      <dsp:txXfrm>
        <a:off x="3169913" y="50542"/>
        <a:ext cx="2046212" cy="1616848"/>
      </dsp:txXfrm>
    </dsp:sp>
    <dsp:sp modelId="{A14F175F-0B70-704D-9D25-8AF649E094EB}">
      <dsp:nvSpPr>
        <dsp:cNvPr id="0" name=""/>
        <dsp:cNvSpPr/>
      </dsp:nvSpPr>
      <dsp:spPr>
        <a:xfrm rot="19500000">
          <a:off x="5044607" y="2295909"/>
          <a:ext cx="1730481" cy="644045"/>
        </a:xfrm>
        <a:prstGeom prst="leftArrow">
          <a:avLst>
            <a:gd name="adj1" fmla="val 60000"/>
            <a:gd name="adj2" fmla="val 50000"/>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66C5F92-3B83-2240-9CC8-6BEE398AFF6F}">
      <dsp:nvSpPr>
        <dsp:cNvPr id="0" name=""/>
        <dsp:cNvSpPr/>
      </dsp:nvSpPr>
      <dsp:spPr>
        <a:xfrm>
          <a:off x="5545203" y="1262923"/>
          <a:ext cx="2146818" cy="1717454"/>
        </a:xfrm>
        <a:prstGeom prst="roundRect">
          <a:avLst>
            <a:gd name="adj" fmla="val 10000"/>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rtl="0">
            <a:lnSpc>
              <a:spcPct val="90000"/>
            </a:lnSpc>
            <a:spcBef>
              <a:spcPct val="0"/>
            </a:spcBef>
            <a:spcAft>
              <a:spcPct val="35000"/>
            </a:spcAft>
            <a:buNone/>
          </a:pPr>
          <a:r>
            <a:rPr lang="en-US" sz="2700" kern="1200">
              <a:solidFill>
                <a:srgbClr val="000000"/>
              </a:solidFill>
            </a:rPr>
            <a:t>Normative social influence</a:t>
          </a:r>
        </a:p>
      </dsp:txBody>
      <dsp:txXfrm>
        <a:off x="5595506" y="1313226"/>
        <a:ext cx="2046212" cy="16168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BAC38-DB64-164C-A33A-D3E57345F52F}">
      <dsp:nvSpPr>
        <dsp:cNvPr id="0" name=""/>
        <dsp:cNvSpPr/>
      </dsp:nvSpPr>
      <dsp:spPr>
        <a:xfrm rot="5400000">
          <a:off x="1264186" y="1401035"/>
          <a:ext cx="1006399" cy="1145749"/>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F315B40E-C995-E444-8602-002DF8AA488F}">
      <dsp:nvSpPr>
        <dsp:cNvPr id="0" name=""/>
        <dsp:cNvSpPr/>
      </dsp:nvSpPr>
      <dsp:spPr>
        <a:xfrm>
          <a:off x="0" y="343351"/>
          <a:ext cx="3688644" cy="1185873"/>
        </a:xfrm>
        <a:prstGeom prst="roundRect">
          <a:avLst>
            <a:gd name="adj" fmla="val 1667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Foot-in-the-door</a:t>
          </a:r>
          <a:endParaRPr lang="en-US" sz="3800" kern="1200" dirty="0"/>
        </a:p>
      </dsp:txBody>
      <dsp:txXfrm>
        <a:off x="57900" y="401251"/>
        <a:ext cx="3572844" cy="1070073"/>
      </dsp:txXfrm>
    </dsp:sp>
    <dsp:sp modelId="{A90B8FF1-2C66-EF46-8EAC-FF6A78EBD518}">
      <dsp:nvSpPr>
        <dsp:cNvPr id="0" name=""/>
        <dsp:cNvSpPr/>
      </dsp:nvSpPr>
      <dsp:spPr>
        <a:xfrm>
          <a:off x="2691735" y="398521"/>
          <a:ext cx="1232187" cy="95847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5F83FD1-EB5F-8143-A77C-5BA73C5C1E38}">
      <dsp:nvSpPr>
        <dsp:cNvPr id="0" name=""/>
        <dsp:cNvSpPr/>
      </dsp:nvSpPr>
      <dsp:spPr>
        <a:xfrm rot="5400000">
          <a:off x="3147515" y="2733163"/>
          <a:ext cx="1006399" cy="1145749"/>
        </a:xfrm>
        <a:prstGeom prst="bentUpArrow">
          <a:avLst>
            <a:gd name="adj1" fmla="val 32840"/>
            <a:gd name="adj2" fmla="val 25000"/>
            <a:gd name="adj3" fmla="val 35780"/>
          </a:avLst>
        </a:prstGeom>
        <a:solidFill>
          <a:schemeClr val="accent1">
            <a:tint val="50000"/>
            <a:hueOff val="-6359532"/>
            <a:satOff val="17037"/>
            <a:lumOff val="6188"/>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3C99CEE4-245C-924D-AAD8-3E5F6AB47048}">
      <dsp:nvSpPr>
        <dsp:cNvPr id="0" name=""/>
        <dsp:cNvSpPr/>
      </dsp:nvSpPr>
      <dsp:spPr>
        <a:xfrm>
          <a:off x="1883650" y="1617549"/>
          <a:ext cx="3688644" cy="1185873"/>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Door-in-the-face</a:t>
          </a:r>
          <a:endParaRPr lang="en-US" sz="3800" kern="1200" dirty="0"/>
        </a:p>
      </dsp:txBody>
      <dsp:txXfrm>
        <a:off x="1941550" y="1675449"/>
        <a:ext cx="3572844" cy="1070073"/>
      </dsp:txXfrm>
    </dsp:sp>
    <dsp:sp modelId="{9A8BE6A0-9C07-A843-889D-0BE05995A9E6}">
      <dsp:nvSpPr>
        <dsp:cNvPr id="0" name=""/>
        <dsp:cNvSpPr/>
      </dsp:nvSpPr>
      <dsp:spPr>
        <a:xfrm>
          <a:off x="4575064" y="1730649"/>
          <a:ext cx="1232187" cy="95847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06A4276-2BF6-3C4B-A334-5B2231094101}">
      <dsp:nvSpPr>
        <dsp:cNvPr id="0" name=""/>
        <dsp:cNvSpPr/>
      </dsp:nvSpPr>
      <dsp:spPr>
        <a:xfrm rot="5400000">
          <a:off x="5030844" y="4065290"/>
          <a:ext cx="1006399" cy="1145749"/>
        </a:xfrm>
        <a:prstGeom prst="bentUpArrow">
          <a:avLst>
            <a:gd name="adj1" fmla="val 32840"/>
            <a:gd name="adj2" fmla="val 25000"/>
            <a:gd name="adj3" fmla="val 35780"/>
          </a:avLst>
        </a:prstGeom>
        <a:solidFill>
          <a:schemeClr val="accent1">
            <a:tint val="50000"/>
            <a:hueOff val="-12719064"/>
            <a:satOff val="34075"/>
            <a:lumOff val="1237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ADB31F65-BE64-674F-8A82-AC3A5358752D}">
      <dsp:nvSpPr>
        <dsp:cNvPr id="0" name=""/>
        <dsp:cNvSpPr/>
      </dsp:nvSpPr>
      <dsp:spPr>
        <a:xfrm>
          <a:off x="3766979" y="2949676"/>
          <a:ext cx="3688644" cy="1185873"/>
        </a:xfrm>
        <a:prstGeom prst="roundRect">
          <a:avLst>
            <a:gd name="adj" fmla="val 1667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Low-ball</a:t>
          </a:r>
          <a:endParaRPr lang="en-US" sz="3800" kern="1200" dirty="0"/>
        </a:p>
      </dsp:txBody>
      <dsp:txXfrm>
        <a:off x="3824879" y="3007576"/>
        <a:ext cx="3572844" cy="1070073"/>
      </dsp:txXfrm>
    </dsp:sp>
    <dsp:sp modelId="{E5FEE9AE-9BFA-2F4A-8BD6-DA3B599CA672}">
      <dsp:nvSpPr>
        <dsp:cNvPr id="0" name=""/>
        <dsp:cNvSpPr/>
      </dsp:nvSpPr>
      <dsp:spPr>
        <a:xfrm>
          <a:off x="6458393" y="3062776"/>
          <a:ext cx="1232187" cy="95847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A9D34E9-658B-864C-8719-C42EEFE55F75}">
      <dsp:nvSpPr>
        <dsp:cNvPr id="0" name=""/>
        <dsp:cNvSpPr/>
      </dsp:nvSpPr>
      <dsp:spPr>
        <a:xfrm>
          <a:off x="5650308" y="4281804"/>
          <a:ext cx="3353670" cy="1185873"/>
        </a:xfrm>
        <a:prstGeom prst="roundRect">
          <a:avLst>
            <a:gd name="adj" fmla="val 1667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That</a:t>
          </a:r>
          <a:r>
            <a:rPr lang="fr-FR" sz="3800" kern="1200"/>
            <a:t>'</a:t>
          </a:r>
          <a:r>
            <a:rPr lang="en-US" sz="3800" kern="1200"/>
            <a:t>s-not-all</a:t>
          </a:r>
          <a:endParaRPr lang="en-US" sz="3800" kern="1200" dirty="0"/>
        </a:p>
      </dsp:txBody>
      <dsp:txXfrm>
        <a:off x="5708208" y="4339704"/>
        <a:ext cx="3237870" cy="10700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EDBD4-65C7-4645-A7CC-61190E1DD7CB}">
      <dsp:nvSpPr>
        <dsp:cNvPr id="0" name=""/>
        <dsp:cNvSpPr/>
      </dsp:nvSpPr>
      <dsp:spPr>
        <a:xfrm>
          <a:off x="708659" y="0"/>
          <a:ext cx="8031480" cy="4997224"/>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D2470A18-464E-0C42-A6C5-6043CC2160EB}">
      <dsp:nvSpPr>
        <dsp:cNvPr id="0" name=""/>
        <dsp:cNvSpPr/>
      </dsp:nvSpPr>
      <dsp:spPr>
        <a:xfrm>
          <a:off x="313960" y="1499167"/>
          <a:ext cx="2834640" cy="1998889"/>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a:t>Milgram</a:t>
          </a:r>
          <a:r>
            <a:rPr lang="fr-FR" sz="3600" kern="1200"/>
            <a:t>'</a:t>
          </a:r>
          <a:r>
            <a:rPr lang="en-US" sz="3600" kern="1200"/>
            <a:t>s experiment</a:t>
          </a:r>
          <a:endParaRPr lang="en-US" sz="3600" kern="1200" dirty="0"/>
        </a:p>
      </dsp:txBody>
      <dsp:txXfrm>
        <a:off x="411538" y="1596745"/>
        <a:ext cx="2639484" cy="1803733"/>
      </dsp:txXfrm>
    </dsp:sp>
    <dsp:sp modelId="{D7E74413-4623-734B-87A6-BEC12929E6DB}">
      <dsp:nvSpPr>
        <dsp:cNvPr id="0" name=""/>
        <dsp:cNvSpPr/>
      </dsp:nvSpPr>
      <dsp:spPr>
        <a:xfrm>
          <a:off x="3307080" y="1499167"/>
          <a:ext cx="2834640" cy="1998889"/>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dirty="0"/>
            <a:t>The </a:t>
          </a:r>
          <a:r>
            <a:rPr lang="en-US" sz="3600" kern="1200" dirty="0" err="1"/>
            <a:t>Astroten</a:t>
          </a:r>
          <a:r>
            <a:rPr lang="en-US" sz="3600" kern="1200" dirty="0"/>
            <a:t> study</a:t>
          </a:r>
        </a:p>
      </dsp:txBody>
      <dsp:txXfrm>
        <a:off x="3404658" y="1596745"/>
        <a:ext cx="2639484" cy="1803733"/>
      </dsp:txXfrm>
    </dsp:sp>
    <dsp:sp modelId="{526E3019-DA17-DC48-BCC3-3C7ADEE21591}">
      <dsp:nvSpPr>
        <dsp:cNvPr id="0" name=""/>
        <dsp:cNvSpPr/>
      </dsp:nvSpPr>
      <dsp:spPr>
        <a:xfrm>
          <a:off x="6300199" y="1499167"/>
          <a:ext cx="2834640" cy="1998889"/>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a:t>The Jonestown massacre</a:t>
          </a:r>
        </a:p>
      </dsp:txBody>
      <dsp:txXfrm>
        <a:off x="6397777" y="1596745"/>
        <a:ext cx="2639484" cy="180373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5DF06F-A8FD-418A-A283-E0B89604C54D}" type="datetimeFigureOut">
              <a:rPr lang="en-GB" smtClean="0"/>
              <a:t>09/12/2021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00FB5B-B34A-4069-BB95-62192D784343}" type="slidenum">
              <a:rPr lang="en-GB" smtClean="0"/>
              <a:t>‹#›</a:t>
            </a:fld>
            <a:endParaRPr lang="en-GB"/>
          </a:p>
        </p:txBody>
      </p:sp>
    </p:spTree>
    <p:extLst>
      <p:ext uri="{BB962C8B-B14F-4D97-AF65-F5344CB8AC3E}">
        <p14:creationId xmlns:p14="http://schemas.microsoft.com/office/powerpoint/2010/main" val="2000317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457200" indent="-457200" eaLnBrk="1" fontAlgn="auto" hangingPunct="1">
              <a:spcBef>
                <a:spcPts val="0"/>
              </a:spcBef>
              <a:spcAft>
                <a:spcPts val="0"/>
              </a:spcAft>
              <a:buFont typeface="Arial"/>
              <a:buChar char="•"/>
              <a:defRPr/>
            </a:pPr>
            <a:r>
              <a:rPr lang="en-US" sz="2600" dirty="0">
                <a:latin typeface="Calibri" charset="0"/>
                <a:ea typeface="+mn-ea"/>
                <a:cs typeface="+mn-cs"/>
              </a:rPr>
              <a:t>Participants, who thought they were in a visual perception experiment, were placed in a completely dark room and exposed to a stationary point of light, and their task was to estimate the distance this light moved</a:t>
            </a:r>
          </a:p>
          <a:p>
            <a:pPr marL="800100" lvl="1" indent="-342900" eaLnBrk="1" fontAlgn="auto" hangingPunct="1">
              <a:spcBef>
                <a:spcPts val="0"/>
              </a:spcBef>
              <a:spcAft>
                <a:spcPts val="0"/>
              </a:spcAft>
              <a:buFont typeface="Arial"/>
              <a:buChar char="•"/>
              <a:defRPr/>
            </a:pPr>
            <a:r>
              <a:rPr lang="en-US" sz="2200" dirty="0">
                <a:latin typeface="Calibri" charset="0"/>
                <a:ea typeface="+mn-ea"/>
              </a:rPr>
              <a:t>The light never moved.</a:t>
            </a:r>
          </a:p>
          <a:p>
            <a:pPr marL="800100" lvl="1" indent="-342900" eaLnBrk="1" fontAlgn="auto" hangingPunct="1">
              <a:spcBef>
                <a:spcPts val="0"/>
              </a:spcBef>
              <a:spcAft>
                <a:spcPts val="0"/>
              </a:spcAft>
              <a:buFont typeface="Arial"/>
              <a:buChar char="•"/>
              <a:defRPr/>
            </a:pPr>
            <a:r>
              <a:rPr lang="en-US" sz="2200" dirty="0">
                <a:latin typeface="Calibri" charset="0"/>
                <a:ea typeface="+mn-ea"/>
              </a:rPr>
              <a:t>It was an illusion called the </a:t>
            </a:r>
            <a:r>
              <a:rPr lang="en-US" sz="2200" dirty="0" err="1">
                <a:latin typeface="Calibri" charset="0"/>
                <a:ea typeface="+mn-ea"/>
              </a:rPr>
              <a:t>autokinetic</a:t>
            </a:r>
            <a:r>
              <a:rPr lang="en-US" sz="2200" dirty="0">
                <a:latin typeface="Calibri" charset="0"/>
                <a:ea typeface="+mn-ea"/>
              </a:rPr>
              <a:t> effect, whereby a stationary point of light appears to move in a dark room because there is no frame of reference and our eyes spontaneously move</a:t>
            </a:r>
          </a:p>
          <a:p>
            <a:pPr eaLnBrk="1" fontAlgn="auto" hangingPunct="1">
              <a:spcBef>
                <a:spcPts val="0"/>
              </a:spcBef>
              <a:spcAft>
                <a:spcPts val="0"/>
              </a:spcAft>
              <a:buFont typeface="Arial"/>
              <a:buChar char="•"/>
              <a:defRPr/>
            </a:pPr>
            <a:r>
              <a:rPr lang="en-US" sz="2500" dirty="0">
                <a:ea typeface="+mn-ea"/>
                <a:cs typeface="+mn-cs"/>
              </a:rPr>
              <a:t>During the first session, each participant was alone in the dark room when making their judgments</a:t>
            </a:r>
          </a:p>
          <a:p>
            <a:pPr lvl="1" eaLnBrk="1" fontAlgn="auto" hangingPunct="1">
              <a:spcBef>
                <a:spcPts val="0"/>
              </a:spcBef>
              <a:spcAft>
                <a:spcPts val="0"/>
              </a:spcAft>
              <a:buFont typeface="Arial"/>
              <a:buChar char="–"/>
              <a:defRPr/>
            </a:pPr>
            <a:r>
              <a:rPr lang="en-US" sz="2200" dirty="0">
                <a:ea typeface="+mn-ea"/>
              </a:rPr>
              <a:t>But during the next three sessions, they were in the room with two other participants and could hear each others estimates of the illusory light movement</a:t>
            </a:r>
          </a:p>
          <a:p>
            <a:pPr eaLnBrk="1" fontAlgn="auto" hangingPunct="1">
              <a:spcBef>
                <a:spcPts val="0"/>
              </a:spcBef>
              <a:spcAft>
                <a:spcPts val="0"/>
              </a:spcAft>
              <a:buFont typeface="Arial"/>
              <a:buChar char="•"/>
              <a:defRPr/>
            </a:pPr>
            <a:r>
              <a:rPr lang="en-US" sz="2500" dirty="0">
                <a:ea typeface="+mn-ea"/>
                <a:cs typeface="+mn-cs"/>
              </a:rPr>
              <a:t>The average individual estimates varied greatly during the first session</a:t>
            </a:r>
          </a:p>
          <a:p>
            <a:pPr lvl="1" eaLnBrk="1" fontAlgn="auto" hangingPunct="1">
              <a:spcBef>
                <a:spcPts val="0"/>
              </a:spcBef>
              <a:spcAft>
                <a:spcPts val="0"/>
              </a:spcAft>
              <a:buFont typeface="Arial"/>
              <a:buChar char="–"/>
              <a:defRPr/>
            </a:pPr>
            <a:r>
              <a:rPr lang="en-US" sz="2200" dirty="0">
                <a:ea typeface="+mn-ea"/>
              </a:rPr>
              <a:t>During the next three sessions, though, the individual estimates converged on a common group norm</a:t>
            </a:r>
          </a:p>
          <a:p>
            <a:pPr lvl="1" eaLnBrk="1" fontAlgn="auto" hangingPunct="1">
              <a:spcBef>
                <a:spcPts val="0"/>
              </a:spcBef>
              <a:spcAft>
                <a:spcPts val="0"/>
              </a:spcAft>
              <a:buFont typeface="Arial"/>
              <a:buChar char="–"/>
              <a:defRPr/>
            </a:pPr>
            <a:r>
              <a:rPr lang="en-US" sz="2200" dirty="0">
                <a:ea typeface="+mn-ea"/>
              </a:rPr>
              <a:t>A year later, participants were brought back and made estimates alone; yet, these estimates remained at the group norm </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This pattern of results suggests the impact of </a:t>
            </a:r>
            <a:r>
              <a:rPr lang="en-US" b="1" dirty="0">
                <a:solidFill>
                  <a:schemeClr val="accent1"/>
                </a:solidFill>
                <a:latin typeface="Calibri" charset="0"/>
                <a:ea typeface="+mn-ea"/>
                <a:cs typeface="+mn-cs"/>
              </a:rPr>
              <a:t>informational social influence</a:t>
            </a:r>
            <a:r>
              <a:rPr lang="en-US" dirty="0">
                <a:latin typeface="Calibri" charset="0"/>
                <a:ea typeface="+mn-ea"/>
                <a:cs typeface="+mn-cs"/>
              </a:rPr>
              <a:t>, which is influence that stems from our desire to be correct in situations in which the correct action of judgment is uncertain and we need information</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When a task is ambiguous or difficult and we want to be correct, we look to others for information</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For instance, when visiting a foreign culture, it is usually a good idea to watch how the people living in that culture behave in various situations because they provide information to outsiders on how to behave in that culture </a:t>
            </a:r>
          </a:p>
          <a:p>
            <a:pPr eaLnBrk="1" fontAlgn="auto" hangingPunct="1">
              <a:spcBef>
                <a:spcPts val="0"/>
              </a:spcBef>
              <a:spcAft>
                <a:spcPts val="0"/>
              </a:spcAft>
              <a:defRPr/>
            </a:pPr>
            <a:endParaRPr lang="en-US" dirty="0">
              <a:ea typeface="+mn-ea"/>
              <a:cs typeface="+mn-cs"/>
            </a:endParaRPr>
          </a:p>
        </p:txBody>
      </p:sp>
      <p:sp>
        <p:nvSpPr>
          <p:cNvPr id="2253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E020B5-86A7-2F4E-A220-DA49FEA7FE11}"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852770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a:buChar char="•"/>
              <a:defRPr/>
            </a:pPr>
            <a:r>
              <a:rPr lang="en-US" dirty="0">
                <a:latin typeface="Calibri" charset="0"/>
                <a:ea typeface="+mn-ea"/>
                <a:cs typeface="+mn-cs"/>
              </a:rPr>
              <a:t>For instance, when visiting a foreign culture, it is usually a good idea to watch how the people living in that culture behave in various situations because they provide information to outsiders on how to behave in that culture </a:t>
            </a:r>
          </a:p>
          <a:p>
            <a:pPr eaLnBrk="1" fontAlgn="auto" hangingPunct="1">
              <a:spcBef>
                <a:spcPts val="0"/>
              </a:spcBef>
              <a:spcAft>
                <a:spcPts val="0"/>
              </a:spcAft>
              <a:defRPr/>
            </a:pPr>
            <a:endParaRPr lang="en-US" dirty="0">
              <a:ea typeface="+mn-ea"/>
              <a:cs typeface="+mn-cs"/>
            </a:endParaRPr>
          </a:p>
        </p:txBody>
      </p:sp>
      <p:sp>
        <p:nvSpPr>
          <p:cNvPr id="2457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B1B6007-2B8E-224F-A2D2-EA0F2DB8D4AA}"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586506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0" marR="0" lvl="1" indent="0" algn="l" defTabSz="457200" rtl="0" eaLnBrk="1" fontAlgn="auto" latinLnBrk="0" hangingPunct="1">
              <a:lnSpc>
                <a:spcPct val="100000"/>
              </a:lnSpc>
              <a:spcBef>
                <a:spcPts val="0"/>
              </a:spcBef>
              <a:spcAft>
                <a:spcPts val="0"/>
              </a:spcAft>
              <a:buClrTx/>
              <a:buSzTx/>
              <a:buFont typeface="Arial"/>
              <a:buNone/>
              <a:tabLst/>
              <a:defRPr/>
            </a:pPr>
            <a:r>
              <a:rPr lang="en-US" sz="2400" baseline="0" dirty="0"/>
              <a:t>This is a photograph taken from one of Asch</a:t>
            </a:r>
            <a:r>
              <a:rPr lang="fr-FR" sz="2400" baseline="0" dirty="0"/>
              <a:t>'</a:t>
            </a:r>
            <a:r>
              <a:rPr lang="en-US" sz="2400" baseline="0" dirty="0"/>
              <a:t>s conformity experiments. The student in the middle (#6) is the actual participant. The other participants are confederates of the experimenter. As you can see, the actual participant is perplexed by the obviously incorrect responses of the confederate participants on this trial.</a:t>
            </a:r>
            <a:endParaRPr lang="en-US" sz="2200" baseline="0" dirty="0">
              <a:latin typeface="Calibri" charset="0"/>
              <a:ea typeface="+mn-ea"/>
            </a:endParaRPr>
          </a:p>
          <a:p>
            <a:pPr marL="342900" lvl="1" indent="-342900" eaLnBrk="1" fontAlgn="auto" hangingPunct="1">
              <a:spcBef>
                <a:spcPts val="0"/>
              </a:spcBef>
              <a:spcAft>
                <a:spcPts val="0"/>
              </a:spcAft>
              <a:buFont typeface="Arial"/>
              <a:buChar char="•"/>
              <a:defRPr/>
            </a:pPr>
            <a:endParaRPr lang="en-US" sz="2200" dirty="0">
              <a:latin typeface="Calibri" charset="0"/>
              <a:ea typeface="+mn-ea"/>
            </a:endParaRPr>
          </a:p>
          <a:p>
            <a:pPr marL="342900" lvl="1" indent="-342900" eaLnBrk="1" fontAlgn="auto" hangingPunct="1">
              <a:spcBef>
                <a:spcPts val="0"/>
              </a:spcBef>
              <a:spcAft>
                <a:spcPts val="0"/>
              </a:spcAft>
              <a:buFont typeface="Arial"/>
              <a:buChar char="•"/>
              <a:defRPr/>
            </a:pPr>
            <a:r>
              <a:rPr lang="en-US" sz="2200" dirty="0">
                <a:latin typeface="Calibri" charset="0"/>
                <a:ea typeface="+mn-ea"/>
              </a:rPr>
              <a:t>Specifically, participants had to judge which one of three lines was the same length as a </a:t>
            </a:r>
            <a:r>
              <a:rPr lang="ja-JP" altLang="en-US" sz="2200" dirty="0">
                <a:latin typeface="Arial" charset="0"/>
                <a:ea typeface="+mn-ea"/>
              </a:rPr>
              <a:t>“</a:t>
            </a:r>
            <a:r>
              <a:rPr lang="en-US" altLang="ja-JP" sz="2200" dirty="0">
                <a:latin typeface="Calibri" charset="0"/>
                <a:ea typeface="+mn-ea"/>
              </a:rPr>
              <a:t>standard line</a:t>
            </a:r>
            <a:r>
              <a:rPr lang="ja-JP" altLang="en-US" sz="2200" dirty="0">
                <a:latin typeface="Arial" charset="0"/>
                <a:ea typeface="+mn-ea"/>
              </a:rPr>
              <a:t>”</a:t>
            </a:r>
            <a:r>
              <a:rPr lang="en-US" altLang="ja-JP" sz="2200" dirty="0">
                <a:latin typeface="Arial" charset="0"/>
                <a:ea typeface="+mn-ea"/>
              </a:rPr>
              <a:t>.</a:t>
            </a:r>
          </a:p>
          <a:p>
            <a:pPr eaLnBrk="1" fontAlgn="auto" hangingPunct="1">
              <a:spcBef>
                <a:spcPts val="0"/>
              </a:spcBef>
              <a:spcAft>
                <a:spcPts val="0"/>
              </a:spcAft>
              <a:buFont typeface="Arial"/>
              <a:buChar char="•"/>
              <a:defRPr/>
            </a:pPr>
            <a:r>
              <a:rPr lang="en-US" sz="2800" dirty="0">
                <a:ea typeface="+mn-ea"/>
                <a:cs typeface="+mn-cs"/>
              </a:rPr>
              <a:t>In Asch</a:t>
            </a:r>
            <a:r>
              <a:rPr lang="fr-FR" altLang="ja-JP" sz="2800" dirty="0">
                <a:latin typeface="Arial"/>
                <a:ea typeface="+mn-ea"/>
                <a:cs typeface="+mn-cs"/>
              </a:rPr>
              <a:t>'</a:t>
            </a:r>
            <a:r>
              <a:rPr lang="en-US" sz="2800" dirty="0">
                <a:ea typeface="+mn-ea"/>
                <a:cs typeface="+mn-cs"/>
              </a:rPr>
              <a:t>s study, there were other </a:t>
            </a:r>
            <a:r>
              <a:rPr lang="ja-JP" altLang="en-US" sz="2800" dirty="0">
                <a:latin typeface="Arial"/>
                <a:ea typeface="+mn-ea"/>
                <a:cs typeface="+mn-cs"/>
              </a:rPr>
              <a:t>“</a:t>
            </a:r>
            <a:r>
              <a:rPr lang="en-US" sz="2800" dirty="0">
                <a:ea typeface="+mn-ea"/>
                <a:cs typeface="+mn-cs"/>
              </a:rPr>
              <a:t>participants</a:t>
            </a:r>
            <a:r>
              <a:rPr lang="ja-JP" altLang="en-US" sz="2800" dirty="0">
                <a:latin typeface="Arial"/>
                <a:ea typeface="+mn-ea"/>
                <a:cs typeface="+mn-cs"/>
              </a:rPr>
              <a:t>”</a:t>
            </a:r>
            <a:r>
              <a:rPr lang="en-US" sz="2800" dirty="0">
                <a:ea typeface="+mn-ea"/>
                <a:cs typeface="+mn-cs"/>
              </a:rPr>
              <a:t> who were in fact experimental confederates, part of the experimental setting</a:t>
            </a:r>
          </a:p>
          <a:p>
            <a:pPr lvl="1" eaLnBrk="1" fontAlgn="auto" hangingPunct="1">
              <a:spcBef>
                <a:spcPts val="0"/>
              </a:spcBef>
              <a:spcAft>
                <a:spcPts val="0"/>
              </a:spcAft>
              <a:buFont typeface="Arial"/>
              <a:buChar char="–"/>
              <a:defRPr/>
            </a:pPr>
            <a:r>
              <a:rPr lang="en-US" sz="2500" dirty="0">
                <a:ea typeface="+mn-ea"/>
              </a:rPr>
              <a:t>On each trial, judgments were made orally, and Asch structured the situation so the experimental confederates responded before the true participant</a:t>
            </a:r>
          </a:p>
          <a:p>
            <a:pPr lvl="1" eaLnBrk="1" fontAlgn="auto" hangingPunct="1">
              <a:spcBef>
                <a:spcPts val="0"/>
              </a:spcBef>
              <a:spcAft>
                <a:spcPts val="0"/>
              </a:spcAft>
              <a:buFont typeface="Arial"/>
              <a:buChar char="–"/>
              <a:defRPr/>
            </a:pPr>
            <a:r>
              <a:rPr lang="en-US" sz="2500" dirty="0">
                <a:ea typeface="+mn-ea"/>
              </a:rPr>
              <a:t>These experimental confederates arranged to make mistakes on certain trials in an effort to see how the </a:t>
            </a:r>
            <a:r>
              <a:rPr lang="ja-JP" altLang="en-US" sz="2500" dirty="0">
                <a:latin typeface="Arial"/>
                <a:ea typeface="+mn-ea"/>
              </a:rPr>
              <a:t>“</a:t>
            </a:r>
            <a:r>
              <a:rPr lang="en-US" sz="2500" dirty="0">
                <a:ea typeface="+mn-ea"/>
              </a:rPr>
              <a:t>real</a:t>
            </a:r>
            <a:r>
              <a:rPr lang="ja-JP" altLang="en-US" sz="2500" dirty="0">
                <a:latin typeface="Arial"/>
                <a:ea typeface="+mn-ea"/>
              </a:rPr>
              <a:t>”</a:t>
            </a:r>
            <a:r>
              <a:rPr lang="en-US" sz="2500" dirty="0">
                <a:ea typeface="+mn-ea"/>
              </a:rPr>
              <a:t> participant would respond when asked to make line length judgments</a:t>
            </a:r>
          </a:p>
          <a:p>
            <a:pPr marL="342900" lvl="1" indent="-342900" eaLnBrk="1" fontAlgn="auto" hangingPunct="1">
              <a:spcBef>
                <a:spcPts val="0"/>
              </a:spcBef>
              <a:spcAft>
                <a:spcPts val="0"/>
              </a:spcAft>
              <a:buFont typeface="Arial"/>
              <a:buChar char="•"/>
              <a:defRPr/>
            </a:pPr>
            <a:endParaRPr lang="en-US" altLang="ja-JP" sz="2200" dirty="0">
              <a:latin typeface="Calibri" charset="0"/>
              <a:ea typeface="+mn-ea"/>
            </a:endParaRPr>
          </a:p>
          <a:p>
            <a:pPr eaLnBrk="1" fontAlgn="auto" hangingPunct="1">
              <a:spcBef>
                <a:spcPts val="0"/>
              </a:spcBef>
              <a:spcAft>
                <a:spcPts val="0"/>
              </a:spcAft>
              <a:defRPr/>
            </a:pPr>
            <a:endParaRPr lang="en-US" dirty="0">
              <a:ea typeface="+mn-ea"/>
              <a:cs typeface="+mn-cs"/>
            </a:endParaRPr>
          </a:p>
        </p:txBody>
      </p:sp>
      <p:sp>
        <p:nvSpPr>
          <p:cNvPr id="2662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569FCD2-C0B0-5840-B789-FE21C128EA54}"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4287993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ＭＳ Ｐゴシック" charset="0"/>
                <a:cs typeface="ＭＳ Ｐゴシック" charset="0"/>
              </a:rPr>
              <a:t>The task is to judge which one</a:t>
            </a:r>
          </a:p>
          <a:p>
            <a:r>
              <a:rPr lang="en-US" sz="1200" b="0" i="0" u="none" strike="noStrike" kern="1200" baseline="0" dirty="0">
                <a:solidFill>
                  <a:schemeClr val="tx1"/>
                </a:solidFill>
                <a:latin typeface="+mn-lt"/>
                <a:ea typeface="ＭＳ Ｐゴシック" charset="0"/>
                <a:cs typeface="ＭＳ Ｐゴシック" charset="0"/>
              </a:rPr>
              <a:t>of the comparison lines (1, 2, or 3) is</a:t>
            </a:r>
          </a:p>
          <a:p>
            <a:r>
              <a:rPr lang="en-US" sz="1200" b="0" i="0" u="none" strike="noStrike" kern="1200" baseline="0" dirty="0">
                <a:solidFill>
                  <a:schemeClr val="tx1"/>
                </a:solidFill>
                <a:latin typeface="+mn-lt"/>
                <a:ea typeface="ＭＳ Ｐゴシック" charset="0"/>
                <a:cs typeface="ＭＳ Ｐゴシック" charset="0"/>
              </a:rPr>
              <a:t>the same length as the standard line</a:t>
            </a:r>
          </a:p>
          <a:p>
            <a:r>
              <a:rPr lang="en-US" sz="1200" b="0" i="0" u="none" strike="noStrike" kern="1200" baseline="0" dirty="0">
                <a:solidFill>
                  <a:schemeClr val="tx1"/>
                </a:solidFill>
                <a:latin typeface="+mn-lt"/>
                <a:ea typeface="ＭＳ Ｐゴシック" charset="0"/>
                <a:cs typeface="ＭＳ Ｐゴシック" charset="0"/>
              </a:rPr>
              <a:t>on the left.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CD7DD8-1714-C843-9DBC-E2F19F494B4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2626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fontAlgn="auto" hangingPunct="1">
              <a:lnSpc>
                <a:spcPct val="95000"/>
              </a:lnSpc>
              <a:spcAft>
                <a:spcPts val="0"/>
              </a:spcAft>
              <a:buFont typeface="Arial"/>
              <a:buChar char="•"/>
              <a:defRPr/>
            </a:pPr>
            <a:r>
              <a:rPr lang="en-US" sz="1100" dirty="0">
                <a:latin typeface="Calibri" charset="0"/>
                <a:ea typeface="+mn-ea"/>
                <a:cs typeface="+mn-cs"/>
              </a:rPr>
              <a:t>In essence, we change our </a:t>
            </a:r>
            <a:r>
              <a:rPr lang="en-US" sz="1100" dirty="0" err="1">
                <a:latin typeface="Calibri" charset="0"/>
                <a:ea typeface="+mn-ea"/>
                <a:cs typeface="+mn-cs"/>
              </a:rPr>
              <a:t>behaviour</a:t>
            </a:r>
            <a:r>
              <a:rPr lang="en-US" sz="1100" dirty="0">
                <a:latin typeface="Calibri" charset="0"/>
                <a:ea typeface="+mn-ea"/>
                <a:cs typeface="+mn-cs"/>
              </a:rPr>
              <a:t> to meet the expectations of others and to gain the acceptance of others.</a:t>
            </a:r>
          </a:p>
          <a:p>
            <a:pPr marL="171450" indent="-171450" eaLnBrk="1" fontAlgn="auto" hangingPunct="1">
              <a:lnSpc>
                <a:spcPct val="95000"/>
              </a:lnSpc>
              <a:spcAft>
                <a:spcPts val="0"/>
              </a:spcAft>
              <a:buFont typeface="Arial"/>
              <a:buChar char="•"/>
              <a:defRPr/>
            </a:pPr>
            <a:r>
              <a:rPr lang="en-US" dirty="0">
                <a:latin typeface="Calibri" charset="0"/>
                <a:ea typeface="+mn-ea"/>
                <a:cs typeface="+mn-cs"/>
              </a:rPr>
              <a:t>If the line-length judgments were extremely difficult, and the correct answers were not clear, then informational social influence would likely lead to even higher levels of conformity. </a:t>
            </a:r>
          </a:p>
          <a:p>
            <a:pPr eaLnBrk="1" fontAlgn="auto" hangingPunct="1">
              <a:spcBef>
                <a:spcPts val="0"/>
              </a:spcBef>
              <a:spcAft>
                <a:spcPts val="0"/>
              </a:spcAft>
              <a:defRPr/>
            </a:pPr>
            <a:endParaRPr lang="en-US" dirty="0">
              <a:ea typeface="+mn-ea"/>
              <a:cs typeface="+mn-cs"/>
            </a:endParaRP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5DD3167-EF03-274C-8BB2-207D75E8469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477729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fontAlgn="auto" hangingPunct="1">
              <a:lnSpc>
                <a:spcPct val="95000"/>
              </a:lnSpc>
              <a:spcAft>
                <a:spcPts val="0"/>
              </a:spcAft>
              <a:buFont typeface="Arial"/>
              <a:buChar char="•"/>
              <a:defRPr/>
            </a:pPr>
            <a:r>
              <a:rPr lang="en-US" sz="1100" dirty="0">
                <a:latin typeface="Calibri" charset="0"/>
                <a:ea typeface="+mn-ea"/>
                <a:cs typeface="+mn-cs"/>
              </a:rPr>
              <a:t>In essence, we change our </a:t>
            </a:r>
            <a:r>
              <a:rPr lang="en-US" sz="1100" dirty="0" err="1">
                <a:latin typeface="Calibri" charset="0"/>
                <a:ea typeface="+mn-ea"/>
                <a:cs typeface="+mn-cs"/>
              </a:rPr>
              <a:t>behaviour</a:t>
            </a:r>
            <a:r>
              <a:rPr lang="en-US" sz="1100" dirty="0">
                <a:latin typeface="Calibri" charset="0"/>
                <a:ea typeface="+mn-ea"/>
                <a:cs typeface="+mn-cs"/>
              </a:rPr>
              <a:t> to meet the expectations of others and to gain the acceptance of others.</a:t>
            </a:r>
          </a:p>
          <a:p>
            <a:pPr marL="171450" indent="-171450" eaLnBrk="1" fontAlgn="auto" hangingPunct="1">
              <a:lnSpc>
                <a:spcPct val="95000"/>
              </a:lnSpc>
              <a:spcAft>
                <a:spcPts val="0"/>
              </a:spcAft>
              <a:buFont typeface="Arial"/>
              <a:buChar char="•"/>
              <a:defRPr/>
            </a:pPr>
            <a:r>
              <a:rPr lang="en-US" dirty="0">
                <a:latin typeface="Calibri" charset="0"/>
                <a:ea typeface="+mn-ea"/>
                <a:cs typeface="+mn-cs"/>
              </a:rPr>
              <a:t>If the line-length judgments were extremely difficult, and the correct answers were not clear, then informational social influence would likely lead to even higher levels of conformity. </a:t>
            </a:r>
          </a:p>
          <a:p>
            <a:pPr eaLnBrk="1" fontAlgn="auto" hangingPunct="1">
              <a:spcBef>
                <a:spcPts val="0"/>
              </a:spcBef>
              <a:spcAft>
                <a:spcPts val="0"/>
              </a:spcAft>
              <a:defRPr/>
            </a:pPr>
            <a:endParaRPr lang="en-US" dirty="0">
              <a:ea typeface="+mn-ea"/>
              <a:cs typeface="+mn-cs"/>
            </a:endParaRP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5DD3167-EF03-274C-8BB2-207D75E8469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1536872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48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eaLnBrk="1" hangingPunct="1">
              <a:spcBef>
                <a:spcPct val="0"/>
              </a:spcBef>
              <a:buFontTx/>
              <a:buChar char="•"/>
            </a:pPr>
            <a:r>
              <a:rPr lang="en-US">
                <a:latin typeface="Calibri" charset="0"/>
              </a:rPr>
              <a:t>Occurs in many facets of life (e.g., salespeople, fundraisers, politicians, and anyone else who to get people to say </a:t>
            </a:r>
            <a:r>
              <a:rPr lang="ja-JP" altLang="en-US">
                <a:latin typeface="Arial" charset="0"/>
              </a:rPr>
              <a:t>“</a:t>
            </a:r>
            <a:r>
              <a:rPr lang="en-US" altLang="ja-JP">
                <a:latin typeface="Calibri" charset="0"/>
              </a:rPr>
              <a:t>yes</a:t>
            </a:r>
            <a:r>
              <a:rPr lang="ja-JP" altLang="en-US">
                <a:latin typeface="Arial" charset="0"/>
              </a:rPr>
              <a:t>”</a:t>
            </a:r>
            <a:r>
              <a:rPr lang="en-US" altLang="ja-JP">
                <a:latin typeface="Calibri" charset="0"/>
              </a:rPr>
              <a:t> to their requests).</a:t>
            </a:r>
          </a:p>
          <a:p>
            <a:pPr eaLnBrk="1" hangingPunct="1">
              <a:spcBef>
                <a:spcPct val="0"/>
              </a:spcBef>
            </a:pPr>
            <a:endParaRPr lang="en-US">
              <a:latin typeface="Calibri" charset="0"/>
            </a:endParaRPr>
          </a:p>
        </p:txBody>
      </p:sp>
      <p:sp>
        <p:nvSpPr>
          <p:cNvPr id="348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8A6F2B1-2D66-E94B-A9C5-E06B59F2D7D7}"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974426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97231E-18B9-432D-9E68-6EB372FCCF0C}"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2298421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342900" indent="-342900" eaLnBrk="1" hangingPunct="1">
              <a:spcBef>
                <a:spcPct val="40000"/>
              </a:spcBef>
              <a:buFont typeface="Arial"/>
              <a:buChar char="•"/>
              <a:defRPr/>
            </a:pPr>
            <a:r>
              <a:rPr lang="en-US" sz="2400" dirty="0">
                <a:latin typeface="Calibri" charset="0"/>
              </a:rPr>
              <a:t>Often in infomercials on TV, for example, the announcer says </a:t>
            </a:r>
            <a:r>
              <a:rPr lang="ja-JP" altLang="en-US" sz="2400" dirty="0">
                <a:latin typeface="Arial" charset="0"/>
              </a:rPr>
              <a:t>“</a:t>
            </a:r>
            <a:r>
              <a:rPr lang="en-US" altLang="ja-JP" sz="2400" dirty="0">
                <a:latin typeface="Calibri" charset="0"/>
              </a:rPr>
              <a:t>But wait, that</a:t>
            </a:r>
            <a:r>
              <a:rPr lang="fr-FR" altLang="ja-JP" sz="2400" dirty="0">
                <a:latin typeface="Arial" charset="0"/>
              </a:rPr>
              <a:t>'</a:t>
            </a:r>
            <a:r>
              <a:rPr lang="en-US" altLang="ja-JP" sz="2400" dirty="0">
                <a:latin typeface="Calibri" charset="0"/>
              </a:rPr>
              <a:t>s not all, there</a:t>
            </a:r>
            <a:r>
              <a:rPr lang="fr-FR" altLang="ja-JP" sz="2400" dirty="0">
                <a:latin typeface="Arial" charset="0"/>
              </a:rPr>
              <a:t>'</a:t>
            </a:r>
            <a:r>
              <a:rPr lang="en-US" altLang="ja-JP" sz="2400" dirty="0">
                <a:latin typeface="Calibri" charset="0"/>
              </a:rPr>
              <a:t>s more!</a:t>
            </a:r>
            <a:r>
              <a:rPr lang="ja-JP" altLang="en-US" sz="2400" dirty="0">
                <a:latin typeface="Arial" charset="0"/>
              </a:rPr>
              <a:t>”</a:t>
            </a:r>
            <a:r>
              <a:rPr lang="en-US" altLang="ja-JP" sz="2400" dirty="0">
                <a:latin typeface="Calibri" charset="0"/>
              </a:rPr>
              <a:t> and the price is lowered or more merchandise is added to sweeten the deal, usually before you even have a chance to respond </a:t>
            </a:r>
          </a:p>
          <a:p>
            <a:pPr marL="342900" indent="-342900" eaLnBrk="1" hangingPunct="1">
              <a:spcBef>
                <a:spcPct val="40000"/>
              </a:spcBef>
              <a:buFont typeface="Arial"/>
              <a:buChar char="•"/>
              <a:defRPr/>
            </a:pPr>
            <a:r>
              <a:rPr lang="en-US" sz="2400" dirty="0">
                <a:latin typeface="Calibri" charset="0"/>
              </a:rPr>
              <a:t>Similarly, a car salesperson is likely to throw in additional options as bonuses before you can answer yes or no to a price offered.</a:t>
            </a:r>
          </a:p>
          <a:p>
            <a:pPr marL="342900" indent="-342900" eaLnBrk="1" hangingPunct="1">
              <a:spcBef>
                <a:spcPct val="40000"/>
              </a:spcBef>
              <a:buFont typeface="Arial"/>
              <a:buChar char="•"/>
              <a:defRPr/>
            </a:pPr>
            <a:r>
              <a:rPr lang="en-US" sz="2400" dirty="0">
                <a:latin typeface="Calibri" charset="0"/>
              </a:rPr>
              <a:t>The seller has done you a favor (thrown in bonus options, lowered the price), so you </a:t>
            </a:r>
            <a:r>
              <a:rPr lang="ja-JP" altLang="en-US" sz="2400" dirty="0">
                <a:latin typeface="Arial" charset="0"/>
              </a:rPr>
              <a:t>“</a:t>
            </a:r>
            <a:r>
              <a:rPr lang="en-US" altLang="ja-JP" sz="2400" dirty="0">
                <a:latin typeface="Calibri" charset="0"/>
              </a:rPr>
              <a:t>should</a:t>
            </a:r>
            <a:r>
              <a:rPr lang="ja-JP" altLang="en-US" sz="2400" dirty="0">
                <a:latin typeface="Arial" charset="0"/>
              </a:rPr>
              <a:t>”</a:t>
            </a:r>
            <a:r>
              <a:rPr lang="en-US" altLang="ja-JP" sz="2400" dirty="0">
                <a:latin typeface="Calibri" charset="0"/>
              </a:rPr>
              <a:t> reciprocate by accepting the offer (i.e., comply). </a:t>
            </a:r>
            <a:endParaRPr lang="en-US" sz="2400" dirty="0">
              <a:latin typeface="Calibri" charset="0"/>
            </a:endParaRPr>
          </a:p>
          <a:p>
            <a:pPr eaLnBrk="1" hangingPunct="1">
              <a:spcBef>
                <a:spcPct val="40000"/>
              </a:spcBef>
              <a:buFont typeface="Arial"/>
              <a:buNone/>
              <a:defRPr/>
            </a:pPr>
            <a:endParaRPr lang="en-US" sz="2400" dirty="0">
              <a:latin typeface="Calibri" charset="0"/>
            </a:endParaRPr>
          </a:p>
          <a:p>
            <a:pPr eaLnBrk="1" hangingPunct="1">
              <a:defRPr/>
            </a:pPr>
            <a:endParaRPr lang="en-US" dirty="0"/>
          </a:p>
        </p:txBody>
      </p:sp>
      <p:sp>
        <p:nvSpPr>
          <p:cNvPr id="4403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5D6E898-E1C1-3F44-96F6-4D822FE7EC77}" type="slidenum">
              <a:rPr lang="en-US" sz="1200">
                <a:solidFill>
                  <a:prstClr val="black"/>
                </a:solidFill>
              </a:rPr>
              <a:pPr eaLnBrk="1" hangingPunct="1"/>
              <a:t>18</a:t>
            </a:fld>
            <a:endParaRPr lang="en-US" sz="1200">
              <a:solidFill>
                <a:prstClr val="black"/>
              </a:solidFill>
            </a:endParaRPr>
          </a:p>
        </p:txBody>
      </p:sp>
    </p:spTree>
    <p:extLst>
      <p:ext uri="{BB962C8B-B14F-4D97-AF65-F5344CB8AC3E}">
        <p14:creationId xmlns:p14="http://schemas.microsoft.com/office/powerpoint/2010/main" val="4233573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E9294-E6CA-436C-97CD-DAB87C5A49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7DAF8F-471A-426A-AECB-D7FC782DD6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50D5A0-B55C-4242-AD5C-7CFFC7ECB82E}"/>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E3C0FCE1-EBED-4F38-A987-7ACF11594C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785BC-C4C1-4C8C-9DDA-80ABCD415B9A}"/>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66600542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00E78-0DE7-41D5-A4E6-5E641074F3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BB5356-4940-4210-A751-683163D652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7FD8D-2A4A-485E-88E9-278DA285D472}"/>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247A0A41-5161-454F-80DF-1142A12287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E0A35C-D95E-419D-A26A-2B401F263BB4}"/>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079676785"/>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22EE7-DC79-4167-B7D9-58B9C2B8BA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0CD68A-ACEC-44C1-A88A-F5B9F6BCB1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2F3DA2-5B47-4D0B-BFA1-78AB526A75B5}"/>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72B308BB-01EB-4F74-AC65-8D30480B03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62FC08-7981-4B07-BA68-D87DC2E87A6C}"/>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14893820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9193-7F1E-4196-ACF6-6B1CD2E4EF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377BD7-0EC4-4807-8467-FD0351B9DE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E7988-4A32-469C-AAD5-04E1355171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74AE8A-735E-45E0-ABC2-2A681BBC866F}"/>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6" name="Footer Placeholder 5">
            <a:extLst>
              <a:ext uri="{FF2B5EF4-FFF2-40B4-BE49-F238E27FC236}">
                <a16:creationId xmlns:a16="http://schemas.microsoft.com/office/drawing/2014/main" id="{6BE6FFFE-A613-493D-96E5-D4FD8EBAB1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59F3F-948A-4C18-8B5F-53A6D0FA308E}"/>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030064956"/>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5AC7D-9C6F-4FFC-9516-F2FB4FA656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86185C-3953-4BB4-8CF8-DA2C452DC4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DFA109-4771-48D5-84F5-C480E9AE66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4049FC-0B4F-4FEF-BB6B-860E8FC20C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88FE6F-551D-4DF7-8DC5-7F515A8F4C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6844D9-935E-4100-8153-6402B4A02CD9}"/>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8" name="Footer Placeholder 7">
            <a:extLst>
              <a:ext uri="{FF2B5EF4-FFF2-40B4-BE49-F238E27FC236}">
                <a16:creationId xmlns:a16="http://schemas.microsoft.com/office/drawing/2014/main" id="{BAAA6472-3E25-4615-A905-F54923BA02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DC0488-A5E0-4D8A-96BE-222BA2EA64F6}"/>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63296429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EBB93-3819-474B-AA2E-DA5AACA396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D39D7A-5D9B-41DE-8C8F-B07BFECDD5B7}"/>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4" name="Footer Placeholder 3">
            <a:extLst>
              <a:ext uri="{FF2B5EF4-FFF2-40B4-BE49-F238E27FC236}">
                <a16:creationId xmlns:a16="http://schemas.microsoft.com/office/drawing/2014/main" id="{D4F9994F-3BE9-41C3-9008-49FB1E3E8B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B727A5-897C-43AF-8DCE-3405D192A698}"/>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3577383253"/>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F0A099-C84C-4286-9D55-9B63AD1CEE34}"/>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3" name="Footer Placeholder 2">
            <a:extLst>
              <a:ext uri="{FF2B5EF4-FFF2-40B4-BE49-F238E27FC236}">
                <a16:creationId xmlns:a16="http://schemas.microsoft.com/office/drawing/2014/main" id="{42DF8DDD-2299-4AF7-A370-99064D77A0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C9E0B7-9214-44B8-94B0-32416CBEF6BB}"/>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992298220"/>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98114-DF38-4BF9-9E14-A11B799759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2890F7-C8C1-4F7E-A9B7-5AA69E2835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5552DE-B855-4D86-9819-1AFF0AC758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3E016B-211B-4AD1-A63C-638F858D94D4}"/>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6" name="Footer Placeholder 5">
            <a:extLst>
              <a:ext uri="{FF2B5EF4-FFF2-40B4-BE49-F238E27FC236}">
                <a16:creationId xmlns:a16="http://schemas.microsoft.com/office/drawing/2014/main" id="{C0EB375D-A08E-41BF-AD2B-BD5A1933C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A39B0D-D366-4418-B58C-FD630BD4EF15}"/>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77699573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C665B-95AC-4F16-BF0F-2898B7198B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E693CD-7A47-4D29-9D96-1F4D61162D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A95698-2C19-49E2-BE9F-5D9DD48B7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E053B3-47B4-4990-BBE0-0BDAD49808D9}"/>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6" name="Footer Placeholder 5">
            <a:extLst>
              <a:ext uri="{FF2B5EF4-FFF2-40B4-BE49-F238E27FC236}">
                <a16:creationId xmlns:a16="http://schemas.microsoft.com/office/drawing/2014/main" id="{ABA4C432-526A-4E3F-ACE2-A02F985877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FBEAEB-3143-414F-9897-FAAE10FDAFF4}"/>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306894201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2B52-E04F-4A69-92DB-095492D5AF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AE4173-7F9B-425D-BE42-84846D96A5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F02F44-1963-4DCF-BC51-AD219CEE75A5}"/>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BD20EA88-3A20-4B89-8147-15B5B8623C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FAB250-C182-49A2-BC7C-DDB960B3D835}"/>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36761082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7E7368-3918-456D-8898-48ECA8FD3E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682FDB-F6F6-460A-831B-A8D04DDB9F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2E837F-291A-4E75-903C-E4577EA09B43}"/>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1D56C06D-C791-40A4-AB1B-13AE4D05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36816-E807-4FF7-9CEC-CAAA214DEB8D}"/>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64410148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E9294-E6CA-436C-97CD-DAB87C5A49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7DAF8F-471A-426A-AECB-D7FC782DD6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50D5A0-B55C-4242-AD5C-7CFFC7ECB82E}"/>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E3C0FCE1-EBED-4F38-A987-7ACF11594C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785BC-C4C1-4C8C-9DDA-80ABCD415B9A}"/>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83752144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00E78-0DE7-41D5-A4E6-5E641074F3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BB5356-4940-4210-A751-683163D652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7FD8D-2A4A-485E-88E9-278DA285D472}"/>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247A0A41-5161-454F-80DF-1142A12287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E0A35C-D95E-419D-A26A-2B401F263BB4}"/>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494845825"/>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22EE7-DC79-4167-B7D9-58B9C2B8BA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0CD68A-ACEC-44C1-A88A-F5B9F6BCB1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2F3DA2-5B47-4D0B-BFA1-78AB526A75B5}"/>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72B308BB-01EB-4F74-AC65-8D30480B03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62FC08-7981-4B07-BA68-D87DC2E87A6C}"/>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14361877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9193-7F1E-4196-ACF6-6B1CD2E4EF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377BD7-0EC4-4807-8467-FD0351B9DE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E7988-4A32-469C-AAD5-04E1355171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74AE8A-735E-45E0-ABC2-2A681BBC866F}"/>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6" name="Footer Placeholder 5">
            <a:extLst>
              <a:ext uri="{FF2B5EF4-FFF2-40B4-BE49-F238E27FC236}">
                <a16:creationId xmlns:a16="http://schemas.microsoft.com/office/drawing/2014/main" id="{6BE6FFFE-A613-493D-96E5-D4FD8EBAB1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59F3F-948A-4C18-8B5F-53A6D0FA308E}"/>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118966313"/>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5AC7D-9C6F-4FFC-9516-F2FB4FA656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86185C-3953-4BB4-8CF8-DA2C452DC4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DFA109-4771-48D5-84F5-C480E9AE66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4049FC-0B4F-4FEF-BB6B-860E8FC20C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88FE6F-551D-4DF7-8DC5-7F515A8F4C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6844D9-935E-4100-8153-6402B4A02CD9}"/>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8" name="Footer Placeholder 7">
            <a:extLst>
              <a:ext uri="{FF2B5EF4-FFF2-40B4-BE49-F238E27FC236}">
                <a16:creationId xmlns:a16="http://schemas.microsoft.com/office/drawing/2014/main" id="{BAAA6472-3E25-4615-A905-F54923BA02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DC0488-A5E0-4D8A-96BE-222BA2EA64F6}"/>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942569772"/>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EBB93-3819-474B-AA2E-DA5AACA396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D39D7A-5D9B-41DE-8C8F-B07BFECDD5B7}"/>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4" name="Footer Placeholder 3">
            <a:extLst>
              <a:ext uri="{FF2B5EF4-FFF2-40B4-BE49-F238E27FC236}">
                <a16:creationId xmlns:a16="http://schemas.microsoft.com/office/drawing/2014/main" id="{D4F9994F-3BE9-41C3-9008-49FB1E3E8B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B727A5-897C-43AF-8DCE-3405D192A698}"/>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293023797"/>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F0A099-C84C-4286-9D55-9B63AD1CEE34}"/>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3" name="Footer Placeholder 2">
            <a:extLst>
              <a:ext uri="{FF2B5EF4-FFF2-40B4-BE49-F238E27FC236}">
                <a16:creationId xmlns:a16="http://schemas.microsoft.com/office/drawing/2014/main" id="{42DF8DDD-2299-4AF7-A370-99064D77A0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C9E0B7-9214-44B8-94B0-32416CBEF6BB}"/>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932506508"/>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98114-DF38-4BF9-9E14-A11B799759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2890F7-C8C1-4F7E-A9B7-5AA69E2835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5552DE-B855-4D86-9819-1AFF0AC758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3E016B-211B-4AD1-A63C-638F858D94D4}"/>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6" name="Footer Placeholder 5">
            <a:extLst>
              <a:ext uri="{FF2B5EF4-FFF2-40B4-BE49-F238E27FC236}">
                <a16:creationId xmlns:a16="http://schemas.microsoft.com/office/drawing/2014/main" id="{C0EB375D-A08E-41BF-AD2B-BD5A1933C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A39B0D-D366-4418-B58C-FD630BD4EF15}"/>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526903685"/>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C665B-95AC-4F16-BF0F-2898B7198B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E693CD-7A47-4D29-9D96-1F4D61162D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A95698-2C19-49E2-BE9F-5D9DD48B7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E053B3-47B4-4990-BBE0-0BDAD49808D9}"/>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6" name="Footer Placeholder 5">
            <a:extLst>
              <a:ext uri="{FF2B5EF4-FFF2-40B4-BE49-F238E27FC236}">
                <a16:creationId xmlns:a16="http://schemas.microsoft.com/office/drawing/2014/main" id="{ABA4C432-526A-4E3F-ACE2-A02F985877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FBEAEB-3143-414F-9897-FAAE10FDAFF4}"/>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913846743"/>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2B52-E04F-4A69-92DB-095492D5AF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AE4173-7F9B-425D-BE42-84846D96A5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F02F44-1963-4DCF-BC51-AD219CEE75A5}"/>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BD20EA88-3A20-4B89-8147-15B5B8623C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FAB250-C182-49A2-BC7C-DDB960B3D835}"/>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54100989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7E7368-3918-456D-8898-48ECA8FD3E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682FDB-F6F6-460A-831B-A8D04DDB9F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2E837F-291A-4E75-903C-E4577EA09B43}"/>
              </a:ext>
            </a:extLst>
          </p:cNvPr>
          <p:cNvSpPr>
            <a:spLocks noGrp="1"/>
          </p:cNvSpPr>
          <p:nvPr>
            <p:ph type="dt" sz="half" idx="10"/>
          </p:nvPr>
        </p:nvSpPr>
        <p:spPr/>
        <p:txBody>
          <a:bodyPr/>
          <a:lstStyle/>
          <a:p>
            <a:fld id="{FCFA98D3-FBF8-4963-8C89-C5D120AF5D2E}" type="datetimeFigureOut">
              <a:rPr lang="en-GB" smtClean="0"/>
              <a:t>09/12/2021</a:t>
            </a:fld>
            <a:endParaRPr lang="en-GB"/>
          </a:p>
        </p:txBody>
      </p:sp>
      <p:sp>
        <p:nvSpPr>
          <p:cNvPr id="5" name="Footer Placeholder 4">
            <a:extLst>
              <a:ext uri="{FF2B5EF4-FFF2-40B4-BE49-F238E27FC236}">
                <a16:creationId xmlns:a16="http://schemas.microsoft.com/office/drawing/2014/main" id="{1D56C06D-C791-40A4-AB1B-13AE4D05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36816-E807-4FF7-9CEC-CAAA214DEB8D}"/>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67077078"/>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609F59-760D-4CB9-85E1-F3626CCC28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3C5B36-2B62-4119-A366-D0DD8A15CB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A036AC-EB8E-4C68-88C8-BFF910FB84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345051-2045-45DA-935E-2E3CA1A69ADC}" type="datetimeFigureOut">
              <a:rPr lang="en-US" smtClean="0"/>
              <a:t>12/9/2021</a:t>
            </a:fld>
            <a:endParaRPr lang="en-US" dirty="0"/>
          </a:p>
        </p:txBody>
      </p:sp>
      <p:sp>
        <p:nvSpPr>
          <p:cNvPr id="5" name="Footer Placeholder 4">
            <a:extLst>
              <a:ext uri="{FF2B5EF4-FFF2-40B4-BE49-F238E27FC236}">
                <a16:creationId xmlns:a16="http://schemas.microsoft.com/office/drawing/2014/main" id="{5E1080E2-8A9C-49FE-AED6-F7615DD69D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8F0555D-583D-44C2-AA7D-B1C89566A8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213892187"/>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ransition spd="med">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609F59-760D-4CB9-85E1-F3626CCC28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3C5B36-2B62-4119-A366-D0DD8A15CB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A036AC-EB8E-4C68-88C8-BFF910FB84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345051-2045-45DA-935E-2E3CA1A69ADC}" type="datetimeFigureOut">
              <a:rPr lang="en-US" smtClean="0"/>
              <a:t>12/9/2021</a:t>
            </a:fld>
            <a:endParaRPr lang="en-US" dirty="0"/>
          </a:p>
        </p:txBody>
      </p:sp>
      <p:sp>
        <p:nvSpPr>
          <p:cNvPr id="5" name="Footer Placeholder 4">
            <a:extLst>
              <a:ext uri="{FF2B5EF4-FFF2-40B4-BE49-F238E27FC236}">
                <a16:creationId xmlns:a16="http://schemas.microsoft.com/office/drawing/2014/main" id="{5E1080E2-8A9C-49FE-AED6-F7615DD69D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8F0555D-583D-44C2-AA7D-B1C89566A8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41434896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ransition spd="med">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bbc.co.uk/news/uk-scotland-49813941"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7B275013-833D-40BC-BA4D-D049A5C74C5B}"/>
              </a:ext>
            </a:extLst>
          </p:cNvPr>
          <p:cNvPicPr>
            <a:picLocks noChangeAspect="1"/>
          </p:cNvPicPr>
          <p:nvPr/>
        </p:nvPicPr>
        <p:blipFill rotWithShape="1">
          <a:blip r:embed="rId2"/>
          <a:srcRect/>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F2E5834-87E5-4D34-8AD0-F90244A0A4B0}"/>
              </a:ext>
            </a:extLst>
          </p:cNvPr>
          <p:cNvSpPr>
            <a:spLocks noGrp="1"/>
          </p:cNvSpPr>
          <p:nvPr>
            <p:ph type="ctrTitle"/>
          </p:nvPr>
        </p:nvSpPr>
        <p:spPr>
          <a:xfrm>
            <a:off x="8022021" y="3231931"/>
            <a:ext cx="3852041" cy="1834056"/>
          </a:xfrm>
        </p:spPr>
        <p:txBody>
          <a:bodyPr>
            <a:normAutofit/>
          </a:bodyPr>
          <a:lstStyle/>
          <a:p>
            <a:r>
              <a:rPr lang="en-GB" sz="4000"/>
              <a:t>D. Social Psychology</a:t>
            </a:r>
          </a:p>
        </p:txBody>
      </p:sp>
      <p:sp>
        <p:nvSpPr>
          <p:cNvPr id="3" name="Subtitle 2">
            <a:extLst>
              <a:ext uri="{FF2B5EF4-FFF2-40B4-BE49-F238E27FC236}">
                <a16:creationId xmlns:a16="http://schemas.microsoft.com/office/drawing/2014/main" id="{D81E9416-E4AE-4CCF-B3D3-D1715BE5A285}"/>
              </a:ext>
            </a:extLst>
          </p:cNvPr>
          <p:cNvSpPr>
            <a:spLocks noGrp="1"/>
          </p:cNvSpPr>
          <p:nvPr>
            <p:ph type="subTitle" idx="1"/>
          </p:nvPr>
        </p:nvSpPr>
        <p:spPr>
          <a:xfrm>
            <a:off x="7782910" y="5242675"/>
            <a:ext cx="4330262" cy="683284"/>
          </a:xfrm>
        </p:spPr>
        <p:txBody>
          <a:bodyPr>
            <a:normAutofit/>
          </a:bodyPr>
          <a:lstStyle/>
          <a:p>
            <a:endParaRPr lang="en-GB" sz="2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089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91CA96-21D4-4ED4-B5A3-D9E200A2578C}"/>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Content</a:t>
            </a:r>
          </a:p>
        </p:txBody>
      </p:sp>
      <p:graphicFrame>
        <p:nvGraphicFramePr>
          <p:cNvPr id="7" name="Content Placeholder 4">
            <a:extLst>
              <a:ext uri="{FF2B5EF4-FFF2-40B4-BE49-F238E27FC236}">
                <a16:creationId xmlns:a16="http://schemas.microsoft.com/office/drawing/2014/main" id="{E9412C67-58A9-4478-8E8A-239917A7D9DB}"/>
              </a:ext>
            </a:extLst>
          </p:cNvPr>
          <p:cNvGraphicFramePr>
            <a:graphicFrameLocks noGrp="1"/>
          </p:cNvGraphicFramePr>
          <p:nvPr>
            <p:ph idx="1"/>
            <p:extLst>
              <p:ext uri="{D42A27DB-BD31-4B8C-83A1-F6EECF244321}">
                <p14:modId xmlns:p14="http://schemas.microsoft.com/office/powerpoint/2010/main" val="136314174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146235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75414" y="5722070"/>
            <a:ext cx="5486400" cy="1124147"/>
          </a:xfrm>
          <a:solidFill>
            <a:srgbClr val="7030A0"/>
          </a:solidFill>
        </p:spPr>
        <p:txBody>
          <a:bodyPr>
            <a:noAutofit/>
          </a:bodyPr>
          <a:lstStyle/>
          <a:p>
            <a:pPr algn="ctr"/>
            <a:r>
              <a:rPr lang="en-US" sz="4800" dirty="0">
                <a:solidFill>
                  <a:schemeClr val="bg1"/>
                </a:solidFill>
              </a:rPr>
              <a:t>Why We Conform</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4085350378"/>
              </p:ext>
            </p:extLst>
          </p:nvPr>
        </p:nvGraphicFramePr>
        <p:xfrm>
          <a:off x="163527" y="593858"/>
          <a:ext cx="8386040" cy="4950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Cloud Callout 1"/>
          <p:cNvSpPr/>
          <p:nvPr/>
        </p:nvSpPr>
        <p:spPr bwMode="auto">
          <a:xfrm>
            <a:off x="5647038" y="4323367"/>
            <a:ext cx="2648262" cy="2068643"/>
          </a:xfrm>
          <a:prstGeom prst="cloudCallout">
            <a:avLst>
              <a:gd name="adj1" fmla="val -2402"/>
              <a:gd name="adj2" fmla="val -8094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charset="0"/>
                <a:ea typeface="ＭＳ Ｐゴシック" charset="0"/>
                <a:cs typeface="+mn-cs"/>
              </a:rPr>
              <a:t>What we ought to do</a:t>
            </a:r>
          </a:p>
        </p:txBody>
      </p:sp>
      <p:pic>
        <p:nvPicPr>
          <p:cNvPr id="4" name="Picture 3">
            <a:extLst>
              <a:ext uri="{FF2B5EF4-FFF2-40B4-BE49-F238E27FC236}">
                <a16:creationId xmlns:a16="http://schemas.microsoft.com/office/drawing/2014/main" id="{7BD5B198-56C4-4604-B373-CD0DB728DD85}"/>
              </a:ext>
            </a:extLst>
          </p:cNvPr>
          <p:cNvPicPr>
            <a:picLocks noChangeAspect="1"/>
          </p:cNvPicPr>
          <p:nvPr/>
        </p:nvPicPr>
        <p:blipFill>
          <a:blip r:embed="rId7"/>
          <a:stretch>
            <a:fillRect/>
          </a:stretch>
        </p:blipFill>
        <p:spPr>
          <a:xfrm>
            <a:off x="8692407" y="171588"/>
            <a:ext cx="3499593" cy="1980770"/>
          </a:xfrm>
          <a:prstGeom prst="rect">
            <a:avLst/>
          </a:prstGeom>
        </p:spPr>
      </p:pic>
      <p:pic>
        <p:nvPicPr>
          <p:cNvPr id="6" name="Picture 5">
            <a:extLst>
              <a:ext uri="{FF2B5EF4-FFF2-40B4-BE49-F238E27FC236}">
                <a16:creationId xmlns:a16="http://schemas.microsoft.com/office/drawing/2014/main" id="{3F48F36A-9E6B-4A3D-80FB-D490E5EFC284}"/>
              </a:ext>
            </a:extLst>
          </p:cNvPr>
          <p:cNvPicPr>
            <a:picLocks noChangeAspect="1"/>
          </p:cNvPicPr>
          <p:nvPr/>
        </p:nvPicPr>
        <p:blipFill>
          <a:blip r:embed="rId8"/>
          <a:stretch>
            <a:fillRect/>
          </a:stretch>
        </p:blipFill>
        <p:spPr>
          <a:xfrm>
            <a:off x="9116047" y="4477733"/>
            <a:ext cx="3075953" cy="2368484"/>
          </a:xfrm>
          <a:prstGeom prst="rect">
            <a:avLst/>
          </a:prstGeom>
        </p:spPr>
      </p:pic>
      <p:pic>
        <p:nvPicPr>
          <p:cNvPr id="7" name="Picture 6">
            <a:extLst>
              <a:ext uri="{FF2B5EF4-FFF2-40B4-BE49-F238E27FC236}">
                <a16:creationId xmlns:a16="http://schemas.microsoft.com/office/drawing/2014/main" id="{EB124137-2C45-46C8-940D-44CABAB41976}"/>
              </a:ext>
            </a:extLst>
          </p:cNvPr>
          <p:cNvPicPr>
            <a:picLocks noChangeAspect="1"/>
          </p:cNvPicPr>
          <p:nvPr/>
        </p:nvPicPr>
        <p:blipFill>
          <a:blip r:embed="rId9"/>
          <a:stretch>
            <a:fillRect/>
          </a:stretch>
        </p:blipFill>
        <p:spPr>
          <a:xfrm>
            <a:off x="9196698" y="2380267"/>
            <a:ext cx="2914650" cy="1943100"/>
          </a:xfrm>
          <a:prstGeom prst="rect">
            <a:avLst/>
          </a:prstGeom>
        </p:spPr>
      </p:pic>
    </p:spTree>
    <p:extLst>
      <p:ext uri="{BB962C8B-B14F-4D97-AF65-F5344CB8AC3E}">
        <p14:creationId xmlns:p14="http://schemas.microsoft.com/office/powerpoint/2010/main" val="36415714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graphicEl>
                                              <a:dgm id="{B6C8752C-AEF8-5845-B923-5AEB3C0BA920}"/>
                                            </p:graphicEl>
                                          </p:spTgt>
                                        </p:tgtEl>
                                        <p:attrNameLst>
                                          <p:attrName>style.visibility</p:attrName>
                                        </p:attrNameLst>
                                      </p:cBhvr>
                                      <p:to>
                                        <p:strVal val="visible"/>
                                      </p:to>
                                    </p:set>
                                    <p:animEffect transition="in" filter="fade">
                                      <p:cBhvr>
                                        <p:cTn id="25" dur="1000"/>
                                        <p:tgtEl>
                                          <p:spTgt spid="3">
                                            <p:graphicEl>
                                              <a:dgm id="{B6C8752C-AEF8-5845-B923-5AEB3C0BA920}"/>
                                            </p:graphicEl>
                                          </p:spTgt>
                                        </p:tgtEl>
                                      </p:cBhvr>
                                    </p:animEffect>
                                    <p:anim calcmode="lin" valueType="num">
                                      <p:cBhvr>
                                        <p:cTn id="26" dur="1000" fill="hold"/>
                                        <p:tgtEl>
                                          <p:spTgt spid="3">
                                            <p:graphicEl>
                                              <a:dgm id="{B6C8752C-AEF8-5845-B923-5AEB3C0BA920}"/>
                                            </p:graphicEl>
                                          </p:spTgt>
                                        </p:tgtEl>
                                        <p:attrNameLst>
                                          <p:attrName>ppt_x</p:attrName>
                                        </p:attrNameLst>
                                      </p:cBhvr>
                                      <p:tavLst>
                                        <p:tav tm="0">
                                          <p:val>
                                            <p:strVal val="#ppt_x"/>
                                          </p:val>
                                        </p:tav>
                                        <p:tav tm="100000">
                                          <p:val>
                                            <p:strVal val="#ppt_x"/>
                                          </p:val>
                                        </p:tav>
                                      </p:tavLst>
                                    </p:anim>
                                    <p:anim calcmode="lin" valueType="num">
                                      <p:cBhvr>
                                        <p:cTn id="27" dur="1000" fill="hold"/>
                                        <p:tgtEl>
                                          <p:spTgt spid="3">
                                            <p:graphicEl>
                                              <a:dgm id="{B6C8752C-AEF8-5845-B923-5AEB3C0BA920}"/>
                                            </p:graphic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graphicEl>
                                              <a:dgm id="{F83CF670-87AD-874E-A88B-3B38B53C28F0}"/>
                                            </p:graphicEl>
                                          </p:spTgt>
                                        </p:tgtEl>
                                        <p:attrNameLst>
                                          <p:attrName>style.visibility</p:attrName>
                                        </p:attrNameLst>
                                      </p:cBhvr>
                                      <p:to>
                                        <p:strVal val="visible"/>
                                      </p:to>
                                    </p:set>
                                    <p:animEffect transition="in" filter="fade">
                                      <p:cBhvr>
                                        <p:cTn id="32" dur="1000"/>
                                        <p:tgtEl>
                                          <p:spTgt spid="3">
                                            <p:graphicEl>
                                              <a:dgm id="{F83CF670-87AD-874E-A88B-3B38B53C28F0}"/>
                                            </p:graphicEl>
                                          </p:spTgt>
                                        </p:tgtEl>
                                      </p:cBhvr>
                                    </p:animEffect>
                                    <p:anim calcmode="lin" valueType="num">
                                      <p:cBhvr>
                                        <p:cTn id="33" dur="1000" fill="hold"/>
                                        <p:tgtEl>
                                          <p:spTgt spid="3">
                                            <p:graphicEl>
                                              <a:dgm id="{F83CF670-87AD-874E-A88B-3B38B53C28F0}"/>
                                            </p:graphicEl>
                                          </p:spTgt>
                                        </p:tgtEl>
                                        <p:attrNameLst>
                                          <p:attrName>ppt_x</p:attrName>
                                        </p:attrNameLst>
                                      </p:cBhvr>
                                      <p:tavLst>
                                        <p:tav tm="0">
                                          <p:val>
                                            <p:strVal val="#ppt_x"/>
                                          </p:val>
                                        </p:tav>
                                        <p:tav tm="100000">
                                          <p:val>
                                            <p:strVal val="#ppt_x"/>
                                          </p:val>
                                        </p:tav>
                                      </p:tavLst>
                                    </p:anim>
                                    <p:anim calcmode="lin" valueType="num">
                                      <p:cBhvr>
                                        <p:cTn id="34" dur="1000" fill="hold"/>
                                        <p:tgtEl>
                                          <p:spTgt spid="3">
                                            <p:graphicEl>
                                              <a:dgm id="{F83CF670-87AD-874E-A88B-3B38B53C28F0}"/>
                                            </p:graphic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graphicEl>
                                              <a:dgm id="{10268FFE-C4D7-9C46-8A83-6D4B9EC50EED}"/>
                                            </p:graphicEl>
                                          </p:spTgt>
                                        </p:tgtEl>
                                        <p:attrNameLst>
                                          <p:attrName>style.visibility</p:attrName>
                                        </p:attrNameLst>
                                      </p:cBhvr>
                                      <p:to>
                                        <p:strVal val="visible"/>
                                      </p:to>
                                    </p:set>
                                    <p:animEffect transition="in" filter="fade">
                                      <p:cBhvr>
                                        <p:cTn id="37" dur="1000"/>
                                        <p:tgtEl>
                                          <p:spTgt spid="3">
                                            <p:graphicEl>
                                              <a:dgm id="{10268FFE-C4D7-9C46-8A83-6D4B9EC50EED}"/>
                                            </p:graphicEl>
                                          </p:spTgt>
                                        </p:tgtEl>
                                      </p:cBhvr>
                                    </p:animEffect>
                                    <p:anim calcmode="lin" valueType="num">
                                      <p:cBhvr>
                                        <p:cTn id="38" dur="1000" fill="hold"/>
                                        <p:tgtEl>
                                          <p:spTgt spid="3">
                                            <p:graphicEl>
                                              <a:dgm id="{10268FFE-C4D7-9C46-8A83-6D4B9EC50EED}"/>
                                            </p:graphicEl>
                                          </p:spTgt>
                                        </p:tgtEl>
                                        <p:attrNameLst>
                                          <p:attrName>ppt_x</p:attrName>
                                        </p:attrNameLst>
                                      </p:cBhvr>
                                      <p:tavLst>
                                        <p:tav tm="0">
                                          <p:val>
                                            <p:strVal val="#ppt_x"/>
                                          </p:val>
                                        </p:tav>
                                        <p:tav tm="100000">
                                          <p:val>
                                            <p:strVal val="#ppt_x"/>
                                          </p:val>
                                        </p:tav>
                                      </p:tavLst>
                                    </p:anim>
                                    <p:anim calcmode="lin" valueType="num">
                                      <p:cBhvr>
                                        <p:cTn id="39" dur="1000" fill="hold"/>
                                        <p:tgtEl>
                                          <p:spTgt spid="3">
                                            <p:graphicEl>
                                              <a:dgm id="{10268FFE-C4D7-9C46-8A83-6D4B9EC50EED}"/>
                                            </p:graphic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3">
                                            <p:graphicEl>
                                              <a:dgm id="{8E8F9663-37F3-B54D-8E1E-493DE20C6C9E}"/>
                                            </p:graphicEl>
                                          </p:spTgt>
                                        </p:tgtEl>
                                        <p:attrNameLst>
                                          <p:attrName>style.visibility</p:attrName>
                                        </p:attrNameLst>
                                      </p:cBhvr>
                                      <p:to>
                                        <p:strVal val="visible"/>
                                      </p:to>
                                    </p:set>
                                    <p:animEffect transition="in" filter="fade">
                                      <p:cBhvr>
                                        <p:cTn id="44" dur="1000"/>
                                        <p:tgtEl>
                                          <p:spTgt spid="3">
                                            <p:graphicEl>
                                              <a:dgm id="{8E8F9663-37F3-B54D-8E1E-493DE20C6C9E}"/>
                                            </p:graphicEl>
                                          </p:spTgt>
                                        </p:tgtEl>
                                      </p:cBhvr>
                                    </p:animEffect>
                                    <p:anim calcmode="lin" valueType="num">
                                      <p:cBhvr>
                                        <p:cTn id="45" dur="1000" fill="hold"/>
                                        <p:tgtEl>
                                          <p:spTgt spid="3">
                                            <p:graphicEl>
                                              <a:dgm id="{8E8F9663-37F3-B54D-8E1E-493DE20C6C9E}"/>
                                            </p:graphicEl>
                                          </p:spTgt>
                                        </p:tgtEl>
                                        <p:attrNameLst>
                                          <p:attrName>ppt_x</p:attrName>
                                        </p:attrNameLst>
                                      </p:cBhvr>
                                      <p:tavLst>
                                        <p:tav tm="0">
                                          <p:val>
                                            <p:strVal val="#ppt_x"/>
                                          </p:val>
                                        </p:tav>
                                        <p:tav tm="100000">
                                          <p:val>
                                            <p:strVal val="#ppt_x"/>
                                          </p:val>
                                        </p:tav>
                                      </p:tavLst>
                                    </p:anim>
                                    <p:anim calcmode="lin" valueType="num">
                                      <p:cBhvr>
                                        <p:cTn id="46" dur="1000" fill="hold"/>
                                        <p:tgtEl>
                                          <p:spTgt spid="3">
                                            <p:graphicEl>
                                              <a:dgm id="{8E8F9663-37F3-B54D-8E1E-493DE20C6C9E}"/>
                                            </p:graphic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graphicEl>
                                              <a:dgm id="{876C1E7B-8583-5148-81B6-537FE5A190A2}"/>
                                            </p:graphicEl>
                                          </p:spTgt>
                                        </p:tgtEl>
                                        <p:attrNameLst>
                                          <p:attrName>style.visibility</p:attrName>
                                        </p:attrNameLst>
                                      </p:cBhvr>
                                      <p:to>
                                        <p:strVal val="visible"/>
                                      </p:to>
                                    </p:set>
                                    <p:animEffect transition="in" filter="fade">
                                      <p:cBhvr>
                                        <p:cTn id="49" dur="1000"/>
                                        <p:tgtEl>
                                          <p:spTgt spid="3">
                                            <p:graphicEl>
                                              <a:dgm id="{876C1E7B-8583-5148-81B6-537FE5A190A2}"/>
                                            </p:graphicEl>
                                          </p:spTgt>
                                        </p:tgtEl>
                                      </p:cBhvr>
                                    </p:animEffect>
                                    <p:anim calcmode="lin" valueType="num">
                                      <p:cBhvr>
                                        <p:cTn id="50" dur="1000" fill="hold"/>
                                        <p:tgtEl>
                                          <p:spTgt spid="3">
                                            <p:graphicEl>
                                              <a:dgm id="{876C1E7B-8583-5148-81B6-537FE5A190A2}"/>
                                            </p:graphicEl>
                                          </p:spTgt>
                                        </p:tgtEl>
                                        <p:attrNameLst>
                                          <p:attrName>ppt_x</p:attrName>
                                        </p:attrNameLst>
                                      </p:cBhvr>
                                      <p:tavLst>
                                        <p:tav tm="0">
                                          <p:val>
                                            <p:strVal val="#ppt_x"/>
                                          </p:val>
                                        </p:tav>
                                        <p:tav tm="100000">
                                          <p:val>
                                            <p:strVal val="#ppt_x"/>
                                          </p:val>
                                        </p:tav>
                                      </p:tavLst>
                                    </p:anim>
                                    <p:anim calcmode="lin" valueType="num">
                                      <p:cBhvr>
                                        <p:cTn id="51" dur="1000" fill="hold"/>
                                        <p:tgtEl>
                                          <p:spTgt spid="3">
                                            <p:graphicEl>
                                              <a:dgm id="{876C1E7B-8583-5148-81B6-537FE5A190A2}"/>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graphicEl>
                                              <a:dgm id="{A14F175F-0B70-704D-9D25-8AF649E094EB}"/>
                                            </p:graphicEl>
                                          </p:spTgt>
                                        </p:tgtEl>
                                        <p:attrNameLst>
                                          <p:attrName>style.visibility</p:attrName>
                                        </p:attrNameLst>
                                      </p:cBhvr>
                                      <p:to>
                                        <p:strVal val="visible"/>
                                      </p:to>
                                    </p:set>
                                    <p:animEffect transition="in" filter="fade">
                                      <p:cBhvr>
                                        <p:cTn id="56" dur="1000"/>
                                        <p:tgtEl>
                                          <p:spTgt spid="3">
                                            <p:graphicEl>
                                              <a:dgm id="{A14F175F-0B70-704D-9D25-8AF649E094EB}"/>
                                            </p:graphicEl>
                                          </p:spTgt>
                                        </p:tgtEl>
                                      </p:cBhvr>
                                    </p:animEffect>
                                    <p:anim calcmode="lin" valueType="num">
                                      <p:cBhvr>
                                        <p:cTn id="57" dur="1000" fill="hold"/>
                                        <p:tgtEl>
                                          <p:spTgt spid="3">
                                            <p:graphicEl>
                                              <a:dgm id="{A14F175F-0B70-704D-9D25-8AF649E094EB}"/>
                                            </p:graphicEl>
                                          </p:spTgt>
                                        </p:tgtEl>
                                        <p:attrNameLst>
                                          <p:attrName>ppt_x</p:attrName>
                                        </p:attrNameLst>
                                      </p:cBhvr>
                                      <p:tavLst>
                                        <p:tav tm="0">
                                          <p:val>
                                            <p:strVal val="#ppt_x"/>
                                          </p:val>
                                        </p:tav>
                                        <p:tav tm="100000">
                                          <p:val>
                                            <p:strVal val="#ppt_x"/>
                                          </p:val>
                                        </p:tav>
                                      </p:tavLst>
                                    </p:anim>
                                    <p:anim calcmode="lin" valueType="num">
                                      <p:cBhvr>
                                        <p:cTn id="58" dur="1000" fill="hold"/>
                                        <p:tgtEl>
                                          <p:spTgt spid="3">
                                            <p:graphicEl>
                                              <a:dgm id="{A14F175F-0B70-704D-9D25-8AF649E094EB}"/>
                                            </p:graphic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3">
                                            <p:graphicEl>
                                              <a:dgm id="{766C5F92-3B83-2240-9CC8-6BEE398AFF6F}"/>
                                            </p:graphicEl>
                                          </p:spTgt>
                                        </p:tgtEl>
                                        <p:attrNameLst>
                                          <p:attrName>style.visibility</p:attrName>
                                        </p:attrNameLst>
                                      </p:cBhvr>
                                      <p:to>
                                        <p:strVal val="visible"/>
                                      </p:to>
                                    </p:set>
                                    <p:animEffect transition="in" filter="fade">
                                      <p:cBhvr>
                                        <p:cTn id="61" dur="1000"/>
                                        <p:tgtEl>
                                          <p:spTgt spid="3">
                                            <p:graphicEl>
                                              <a:dgm id="{766C5F92-3B83-2240-9CC8-6BEE398AFF6F}"/>
                                            </p:graphicEl>
                                          </p:spTgt>
                                        </p:tgtEl>
                                      </p:cBhvr>
                                    </p:animEffect>
                                    <p:anim calcmode="lin" valueType="num">
                                      <p:cBhvr>
                                        <p:cTn id="62" dur="1000" fill="hold"/>
                                        <p:tgtEl>
                                          <p:spTgt spid="3">
                                            <p:graphicEl>
                                              <a:dgm id="{766C5F92-3B83-2240-9CC8-6BEE398AFF6F}"/>
                                            </p:graphicEl>
                                          </p:spTgt>
                                        </p:tgtEl>
                                        <p:attrNameLst>
                                          <p:attrName>ppt_x</p:attrName>
                                        </p:attrNameLst>
                                      </p:cBhvr>
                                      <p:tavLst>
                                        <p:tav tm="0">
                                          <p:val>
                                            <p:strVal val="#ppt_x"/>
                                          </p:val>
                                        </p:tav>
                                        <p:tav tm="100000">
                                          <p:val>
                                            <p:strVal val="#ppt_x"/>
                                          </p:val>
                                        </p:tav>
                                      </p:tavLst>
                                    </p:anim>
                                    <p:anim calcmode="lin" valueType="num">
                                      <p:cBhvr>
                                        <p:cTn id="63" dur="1000" fill="hold"/>
                                        <p:tgtEl>
                                          <p:spTgt spid="3">
                                            <p:graphicEl>
                                              <a:dgm id="{766C5F92-3B83-2240-9CC8-6BEE398AFF6F}"/>
                                            </p:graphic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tgtEl>
                                        <p:attrNameLst>
                                          <p:attrName>style.visibility</p:attrName>
                                        </p:attrNameLst>
                                      </p:cBhvr>
                                      <p:to>
                                        <p:strVal val="visible"/>
                                      </p:to>
                                    </p:set>
                                    <p:animEffect transition="in" filter="fade">
                                      <p:cBhvr>
                                        <p:cTn id="6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4"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5361" name="Rectangle 2"/>
          <p:cNvSpPr>
            <a:spLocks noGrp="1" noChangeArrowheads="1"/>
          </p:cNvSpPr>
          <p:nvPr>
            <p:ph type="title"/>
          </p:nvPr>
        </p:nvSpPr>
        <p:spPr>
          <a:xfrm>
            <a:off x="1098468" y="885651"/>
            <a:ext cx="3229803" cy="4624603"/>
          </a:xfrm>
        </p:spPr>
        <p:txBody>
          <a:bodyPr>
            <a:normAutofit/>
          </a:bodyPr>
          <a:lstStyle/>
          <a:p>
            <a:r>
              <a:rPr lang="en-US">
                <a:solidFill>
                  <a:srgbClr val="FFFFFF"/>
                </a:solidFill>
              </a:rPr>
              <a:t>What is…?</a:t>
            </a:r>
          </a:p>
        </p:txBody>
      </p:sp>
      <p:sp>
        <p:nvSpPr>
          <p:cNvPr id="15362" name="Rectangle 3"/>
          <p:cNvSpPr>
            <a:spLocks noGrp="1" noChangeArrowheads="1"/>
          </p:cNvSpPr>
          <p:nvPr>
            <p:ph idx="1"/>
          </p:nvPr>
        </p:nvSpPr>
        <p:spPr>
          <a:xfrm>
            <a:off x="4978708" y="885651"/>
            <a:ext cx="6525220" cy="4616849"/>
          </a:xfrm>
        </p:spPr>
        <p:txBody>
          <a:bodyPr anchor="ctr">
            <a:normAutofit/>
          </a:bodyPr>
          <a:lstStyle/>
          <a:p>
            <a:r>
              <a:rPr lang="en-US" sz="2400" b="1" dirty="0"/>
              <a:t>Social psychology</a:t>
            </a:r>
          </a:p>
          <a:p>
            <a:pPr lvl="1"/>
            <a:r>
              <a:rPr lang="en-US" dirty="0"/>
              <a:t>The scientific study of how we influence one another</a:t>
            </a:r>
            <a:r>
              <a:rPr lang="fr-FR" altLang="ja-JP" dirty="0"/>
              <a:t>'</a:t>
            </a:r>
            <a:r>
              <a:rPr lang="en-US" altLang="ja-JP" dirty="0"/>
              <a:t>s </a:t>
            </a:r>
            <a:r>
              <a:rPr lang="en-US" altLang="ja-JP" dirty="0" err="1"/>
              <a:t>behaviour</a:t>
            </a:r>
            <a:r>
              <a:rPr lang="en-US" altLang="ja-JP" dirty="0"/>
              <a:t> and thinking</a:t>
            </a:r>
          </a:p>
          <a:p>
            <a:pPr lvl="1"/>
            <a:r>
              <a:rPr lang="en-US" altLang="ja-JP" dirty="0"/>
              <a:t>Focuses on how situational forces influence our </a:t>
            </a:r>
            <a:r>
              <a:rPr lang="en-US" altLang="ja-JP" dirty="0" err="1"/>
              <a:t>behaviour</a:t>
            </a:r>
            <a:r>
              <a:rPr lang="en-US" altLang="ja-JP" dirty="0"/>
              <a:t> and thinking</a:t>
            </a:r>
          </a:p>
          <a:p>
            <a:r>
              <a:rPr lang="en-US" sz="2400" b="1" dirty="0"/>
              <a:t>Social influence</a:t>
            </a:r>
          </a:p>
          <a:p>
            <a:pPr lvl="1"/>
            <a:r>
              <a:rPr lang="en-US" dirty="0"/>
              <a:t>Examines how other people and the social forces they create influence an individual</a:t>
            </a:r>
            <a:r>
              <a:rPr lang="fr-FR" altLang="ja-JP" dirty="0"/>
              <a:t>'</a:t>
            </a:r>
            <a:r>
              <a:rPr lang="en-US" altLang="ja-JP" dirty="0"/>
              <a:t>s </a:t>
            </a:r>
            <a:r>
              <a:rPr lang="en-US" altLang="ja-JP" dirty="0" err="1"/>
              <a:t>behaviour</a:t>
            </a:r>
            <a:r>
              <a:rPr lang="en-US" altLang="ja-JP" dirty="0"/>
              <a:t> </a:t>
            </a:r>
          </a:p>
          <a:p>
            <a:endParaRPr lang="en-US" sz="2400" dirty="0"/>
          </a:p>
        </p:txBody>
      </p:sp>
    </p:spTree>
    <p:extLst>
      <p:ext uri="{BB962C8B-B14F-4D97-AF65-F5344CB8AC3E}">
        <p14:creationId xmlns:p14="http://schemas.microsoft.com/office/powerpoint/2010/main" val="78579687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2">
                                            <p:txEl>
                                              <p:pRg st="0" end="0"/>
                                            </p:txEl>
                                          </p:spTgt>
                                        </p:tgtEl>
                                        <p:attrNameLst>
                                          <p:attrName>style.visibility</p:attrName>
                                        </p:attrNameLst>
                                      </p:cBhvr>
                                      <p:to>
                                        <p:strVal val="visible"/>
                                      </p:to>
                                    </p:set>
                                    <p:anim calcmode="lin" valueType="num">
                                      <p:cBhvr additive="base">
                                        <p:cTn id="7" dur="500" fill="hold"/>
                                        <p:tgtEl>
                                          <p:spTgt spid="1536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5362">
                                            <p:txEl>
                                              <p:pRg st="1" end="1"/>
                                            </p:txEl>
                                          </p:spTgt>
                                        </p:tgtEl>
                                        <p:attrNameLst>
                                          <p:attrName>style.visibility</p:attrName>
                                        </p:attrNameLst>
                                      </p:cBhvr>
                                      <p:to>
                                        <p:strVal val="visible"/>
                                      </p:to>
                                    </p:set>
                                    <p:anim calcmode="lin" valueType="num">
                                      <p:cBhvr additive="base">
                                        <p:cTn id="11" dur="500" fill="hold"/>
                                        <p:tgtEl>
                                          <p:spTgt spid="1536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5362">
                                            <p:txEl>
                                              <p:pRg st="2" end="2"/>
                                            </p:txEl>
                                          </p:spTgt>
                                        </p:tgtEl>
                                        <p:attrNameLst>
                                          <p:attrName>style.visibility</p:attrName>
                                        </p:attrNameLst>
                                      </p:cBhvr>
                                      <p:to>
                                        <p:strVal val="visible"/>
                                      </p:to>
                                    </p:set>
                                    <p:anim calcmode="lin" valueType="num">
                                      <p:cBhvr additive="base">
                                        <p:cTn id="15" dur="500" fill="hold"/>
                                        <p:tgtEl>
                                          <p:spTgt spid="1536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5362">
                                            <p:txEl>
                                              <p:pRg st="3" end="3"/>
                                            </p:txEl>
                                          </p:spTgt>
                                        </p:tgtEl>
                                        <p:attrNameLst>
                                          <p:attrName>style.visibility</p:attrName>
                                        </p:attrNameLst>
                                      </p:cBhvr>
                                      <p:to>
                                        <p:strVal val="visible"/>
                                      </p:to>
                                    </p:set>
                                    <p:anim calcmode="lin" valueType="num">
                                      <p:cBhvr additive="base">
                                        <p:cTn id="21" dur="500" fill="hold"/>
                                        <p:tgtEl>
                                          <p:spTgt spid="1536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536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5362">
                                            <p:txEl>
                                              <p:pRg st="4" end="4"/>
                                            </p:txEl>
                                          </p:spTgt>
                                        </p:tgtEl>
                                        <p:attrNameLst>
                                          <p:attrName>style.visibility</p:attrName>
                                        </p:attrNameLst>
                                      </p:cBhvr>
                                      <p:to>
                                        <p:strVal val="visible"/>
                                      </p:to>
                                    </p:set>
                                    <p:anim calcmode="lin" valueType="num">
                                      <p:cBhvr additive="base">
                                        <p:cTn id="25" dur="500" fill="hold"/>
                                        <p:tgtEl>
                                          <p:spTgt spid="1536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614F6B93-6BE1-440A-B360-DC3B7AE4ED9B}"/>
              </a:ext>
            </a:extLst>
          </p:cNvPr>
          <p:cNvSpPr/>
          <p:nvPr/>
        </p:nvSpPr>
        <p:spPr bwMode="auto">
          <a:xfrm>
            <a:off x="5375563" y="3295651"/>
            <a:ext cx="120361" cy="133349"/>
          </a:xfrm>
          <a:prstGeom prst="ellips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773055063"/>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62" name="Rectangle 2"/>
          <p:cNvSpPr>
            <a:spLocks noGrp="1" noChangeArrowheads="1"/>
          </p:cNvSpPr>
          <p:nvPr>
            <p:ph type="title"/>
          </p:nvPr>
        </p:nvSpPr>
        <p:spPr>
          <a:xfrm>
            <a:off x="4965430" y="629268"/>
            <a:ext cx="6586491" cy="1286160"/>
          </a:xfrm>
        </p:spPr>
        <p:txBody>
          <a:bodyPr anchor="b">
            <a:normAutofit/>
          </a:bodyPr>
          <a:lstStyle/>
          <a:p>
            <a:r>
              <a:rPr lang="en-US" sz="4100"/>
              <a:t>The </a:t>
            </a:r>
            <a:r>
              <a:rPr lang="en-US" sz="4100" err="1"/>
              <a:t>Sherif</a:t>
            </a:r>
            <a:r>
              <a:rPr lang="en-US" sz="4100"/>
              <a:t> Study and Informational Social Influence </a:t>
            </a:r>
          </a:p>
        </p:txBody>
      </p:sp>
      <p:sp>
        <p:nvSpPr>
          <p:cNvPr id="20482" name="Rectangle 3"/>
          <p:cNvSpPr>
            <a:spLocks noGrp="1" noChangeArrowheads="1"/>
          </p:cNvSpPr>
          <p:nvPr>
            <p:ph idx="1"/>
          </p:nvPr>
        </p:nvSpPr>
        <p:spPr>
          <a:xfrm>
            <a:off x="4965431" y="2438400"/>
            <a:ext cx="6586489" cy="3785419"/>
          </a:xfrm>
        </p:spPr>
        <p:txBody>
          <a:bodyPr>
            <a:normAutofit/>
          </a:bodyPr>
          <a:lstStyle/>
          <a:p>
            <a:r>
              <a:rPr lang="en-US" sz="2400" dirty="0"/>
              <a:t>The light never moved (autokinetic effect), but participants reported movement when alone and in a group setting</a:t>
            </a:r>
          </a:p>
          <a:p>
            <a:pPr lvl="1"/>
            <a:r>
              <a:rPr lang="en-US" dirty="0"/>
              <a:t>After several exposures, the individual estimates converged on a common group norm</a:t>
            </a:r>
          </a:p>
          <a:p>
            <a:pPr lvl="1"/>
            <a:r>
              <a:rPr lang="en-US" dirty="0"/>
              <a:t>A year later, participants were brought back and made estimates alone; these estimates remained at the group norm</a:t>
            </a:r>
          </a:p>
        </p:txBody>
      </p:sp>
      <p:pic>
        <p:nvPicPr>
          <p:cNvPr id="399364" name="Picture 399363" descr="One in a crowd">
            <a:extLst>
              <a:ext uri="{FF2B5EF4-FFF2-40B4-BE49-F238E27FC236}">
                <a16:creationId xmlns:a16="http://schemas.microsoft.com/office/drawing/2014/main" id="{C742FDFD-470A-44CE-976A-171C9E07BD32}"/>
              </a:ext>
            </a:extLst>
          </p:cNvPr>
          <p:cNvPicPr>
            <a:picLocks noChangeAspect="1"/>
          </p:cNvPicPr>
          <p:nvPr/>
        </p:nvPicPr>
        <p:blipFill rotWithShape="1">
          <a:blip r:embed="rId3"/>
          <a:srcRect l="28748" r="20557"/>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343825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1000"/>
                                        <p:tgtEl>
                                          <p:spTgt spid="20482">
                                            <p:txEl>
                                              <p:pRg st="0" end="0"/>
                                            </p:txEl>
                                          </p:spTgt>
                                        </p:tgtEl>
                                      </p:cBhvr>
                                    </p:animEffect>
                                    <p:anim calcmode="lin" valueType="num">
                                      <p:cBhvr>
                                        <p:cTn id="8" dur="1000" fill="hold"/>
                                        <p:tgtEl>
                                          <p:spTgt spid="2048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482">
                                            <p:txEl>
                                              <p:pRg st="1" end="1"/>
                                            </p:txEl>
                                          </p:spTgt>
                                        </p:tgtEl>
                                        <p:attrNameLst>
                                          <p:attrName>style.visibility</p:attrName>
                                        </p:attrNameLst>
                                      </p:cBhvr>
                                      <p:to>
                                        <p:strVal val="visible"/>
                                      </p:to>
                                    </p:set>
                                    <p:animEffect transition="in" filter="fade">
                                      <p:cBhvr>
                                        <p:cTn id="14" dur="1000"/>
                                        <p:tgtEl>
                                          <p:spTgt spid="20482">
                                            <p:txEl>
                                              <p:pRg st="1" end="1"/>
                                            </p:txEl>
                                          </p:spTgt>
                                        </p:tgtEl>
                                      </p:cBhvr>
                                    </p:animEffect>
                                    <p:anim calcmode="lin" valueType="num">
                                      <p:cBhvr>
                                        <p:cTn id="15" dur="1000" fill="hold"/>
                                        <p:tgtEl>
                                          <p:spTgt spid="2048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048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0482">
                                            <p:txEl>
                                              <p:pRg st="2" end="2"/>
                                            </p:txEl>
                                          </p:spTgt>
                                        </p:tgtEl>
                                        <p:attrNameLst>
                                          <p:attrName>style.visibility</p:attrName>
                                        </p:attrNameLst>
                                      </p:cBhvr>
                                      <p:to>
                                        <p:strVal val="visible"/>
                                      </p:to>
                                    </p:set>
                                    <p:animEffect transition="in" filter="fade">
                                      <p:cBhvr>
                                        <p:cTn id="21" dur="1000"/>
                                        <p:tgtEl>
                                          <p:spTgt spid="20482">
                                            <p:txEl>
                                              <p:pRg st="2" end="2"/>
                                            </p:txEl>
                                          </p:spTgt>
                                        </p:tgtEl>
                                      </p:cBhvr>
                                    </p:animEffect>
                                    <p:anim calcmode="lin" valueType="num">
                                      <p:cBhvr>
                                        <p:cTn id="22" dur="1000" fill="hold"/>
                                        <p:tgtEl>
                                          <p:spTgt spid="2048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048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525D5B85-7931-4F67-A564-A9C8C9E7DE2C}"/>
              </a:ext>
            </a:extLst>
          </p:cNvPr>
          <p:cNvSpPr>
            <a:spLocks noChangeArrowheads="1"/>
          </p:cNvSpPr>
          <p:nvPr/>
        </p:nvSpPr>
        <p:spPr bwMode="auto">
          <a:xfrm>
            <a:off x="638882" y="639193"/>
            <a:ext cx="3571810" cy="3573516"/>
          </a:xfrm>
          <a:prstGeom prst="rect">
            <a:avLst/>
          </a:prstGeo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lIns="91440" tIns="45720" rIns="91440" bIns="45720" rtlCol="0" anchor="b">
            <a:normAutofit/>
          </a:bodyPr>
          <a:lstStyle/>
          <a:p>
            <a:pPr marL="0" marR="0" lvl="0" indent="0" fontAlgn="base">
              <a:lnSpc>
                <a:spcPct val="90000"/>
              </a:lnSpc>
              <a:spcBef>
                <a:spcPct val="0"/>
              </a:spcBef>
              <a:spcAft>
                <a:spcPts val="600"/>
              </a:spcAft>
              <a:buClrTx/>
              <a:buSzTx/>
              <a:tabLst/>
              <a:defRPr/>
            </a:pPr>
            <a:r>
              <a:rPr kumimoji="0" lang="en-US" sz="5600" b="1" i="0" u="none" strike="noStrike" kern="1200" cap="none" spc="0" normalizeH="0" baseline="0" noProof="0">
                <a:ln>
                  <a:noFill/>
                </a:ln>
                <a:solidFill>
                  <a:schemeClr val="tx1"/>
                </a:solidFill>
                <a:effectLst/>
                <a:uLnTx/>
                <a:uFillTx/>
                <a:latin typeface="+mj-lt"/>
                <a:ea typeface="+mj-ea"/>
                <a:cs typeface="+mj-cs"/>
              </a:rPr>
              <a:t>Results of Sherif's Study of Conformity</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reen Shot 2013-11-05 at 3.37.56 PM.png">
            <a:extLst>
              <a:ext uri="{FF2B5EF4-FFF2-40B4-BE49-F238E27FC236}">
                <a16:creationId xmlns:a16="http://schemas.microsoft.com/office/drawing/2014/main" id="{4C4DF307-321A-4BF8-AF52-05A0F3CFB8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169735"/>
            <a:ext cx="7214616" cy="4491098"/>
          </a:xfrm>
          <a:prstGeom prst="rect">
            <a:avLst/>
          </a:prstGeom>
        </p:spPr>
      </p:pic>
    </p:spTree>
    <p:extLst>
      <p:ext uri="{BB962C8B-B14F-4D97-AF65-F5344CB8AC3E}">
        <p14:creationId xmlns:p14="http://schemas.microsoft.com/office/powerpoint/2010/main" val="3109062058"/>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1410" name="Rectangle 2"/>
          <p:cNvSpPr>
            <a:spLocks noGrp="1" noChangeArrowheads="1"/>
          </p:cNvSpPr>
          <p:nvPr>
            <p:ph type="title"/>
          </p:nvPr>
        </p:nvSpPr>
        <p:spPr>
          <a:xfrm>
            <a:off x="5931240" y="256584"/>
            <a:ext cx="4977976" cy="1454051"/>
          </a:xfrm>
        </p:spPr>
        <p:txBody>
          <a:bodyPr vert="horz" lIns="91440" tIns="45720" rIns="91440" bIns="45720" rtlCol="0" anchor="ctr">
            <a:normAutofit/>
          </a:bodyPr>
          <a:lstStyle/>
          <a:p>
            <a:r>
              <a:rPr lang="en-US" sz="3300" kern="1200" dirty="0">
                <a:solidFill>
                  <a:schemeClr val="tx2"/>
                </a:solidFill>
                <a:latin typeface="+mj-lt"/>
                <a:ea typeface="+mj-ea"/>
                <a:cs typeface="+mj-cs"/>
              </a:rPr>
              <a:t>The </a:t>
            </a:r>
            <a:r>
              <a:rPr lang="en-US" sz="3300" kern="1200" dirty="0" err="1">
                <a:solidFill>
                  <a:schemeClr val="tx2"/>
                </a:solidFill>
                <a:latin typeface="+mj-lt"/>
                <a:ea typeface="+mj-ea"/>
                <a:cs typeface="+mj-cs"/>
              </a:rPr>
              <a:t>Sherif</a:t>
            </a:r>
            <a:r>
              <a:rPr lang="en-US" sz="3300" kern="1200" dirty="0">
                <a:solidFill>
                  <a:schemeClr val="tx2"/>
                </a:solidFill>
                <a:latin typeface="+mj-lt"/>
                <a:ea typeface="+mj-ea"/>
                <a:cs typeface="+mj-cs"/>
              </a:rPr>
              <a:t> Study and Informational Social Influence </a:t>
            </a:r>
          </a:p>
        </p:txBody>
      </p:sp>
      <p:pic>
        <p:nvPicPr>
          <p:cNvPr id="71" name="Graphic 70" descr="Person with Idea">
            <a:extLst>
              <a:ext uri="{FF2B5EF4-FFF2-40B4-BE49-F238E27FC236}">
                <a16:creationId xmlns:a16="http://schemas.microsoft.com/office/drawing/2014/main" id="{7E35BE27-A4BB-45DF-9921-603587D6F1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22530" name="Rectangle 3"/>
          <p:cNvSpPr>
            <a:spLocks noGrp="1" noChangeArrowheads="1"/>
          </p:cNvSpPr>
          <p:nvPr>
            <p:ph sz="half" idx="1"/>
          </p:nvPr>
        </p:nvSpPr>
        <p:spPr>
          <a:xfrm>
            <a:off x="6096000" y="2328580"/>
            <a:ext cx="5928607" cy="3639289"/>
          </a:xfrm>
        </p:spPr>
        <p:txBody>
          <a:bodyPr vert="horz" lIns="91440" tIns="45720" rIns="91440" bIns="45720" rtlCol="0" anchor="ctr">
            <a:normAutofit/>
          </a:bodyPr>
          <a:lstStyle/>
          <a:p>
            <a:r>
              <a:rPr lang="en-US" dirty="0">
                <a:solidFill>
                  <a:schemeClr val="tx2"/>
                </a:solidFill>
              </a:rPr>
              <a:t>Impact of informational social influence stems from the desire to be correct in situations in which the correct action of judgment is uncertain</a:t>
            </a:r>
          </a:p>
          <a:p>
            <a:r>
              <a:rPr lang="en-US" dirty="0">
                <a:solidFill>
                  <a:schemeClr val="tx2"/>
                </a:solidFill>
              </a:rPr>
              <a:t>When a task is ambiguous or difficult and people want to be correct they look to others for information</a:t>
            </a:r>
          </a:p>
        </p:txBody>
      </p:sp>
      <p:grpSp>
        <p:nvGrpSpPr>
          <p:cNvPr id="78" name="Group 77">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79" name="Freeform: Shape 78">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4863587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0">
                                            <p:txEl>
                                              <p:pRg st="1" end="1"/>
                                            </p:txEl>
                                          </p:spTgt>
                                        </p:tgtEl>
                                        <p:attrNameLst>
                                          <p:attrName>style.visibility</p:attrName>
                                        </p:attrNameLst>
                                      </p:cBhvr>
                                      <p:to>
                                        <p:strVal val="visible"/>
                                      </p:to>
                                    </p:set>
                                    <p:anim calcmode="lin" valueType="num">
                                      <p:cBhvr additive="base">
                                        <p:cTn id="13" dur="5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r="-1" b="1939"/>
          <a:stretch/>
        </p:blipFill>
        <p:spPr>
          <a:xfrm>
            <a:off x="320040" y="320040"/>
            <a:ext cx="11548872" cy="4303462"/>
          </a:xfrm>
          <a:prstGeom prst="rect">
            <a:avLst/>
          </a:prstGeom>
        </p:spPr>
      </p:pic>
      <p:sp>
        <p:nvSpPr>
          <p:cNvPr id="137" name="Rectangle 136">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2434" name="Rectangle 2"/>
          <p:cNvSpPr>
            <a:spLocks noGrp="1" noChangeArrowheads="1"/>
          </p:cNvSpPr>
          <p:nvPr>
            <p:ph type="title"/>
          </p:nvPr>
        </p:nvSpPr>
        <p:spPr>
          <a:xfrm>
            <a:off x="841248" y="5009083"/>
            <a:ext cx="2889504" cy="1345997"/>
          </a:xfrm>
        </p:spPr>
        <p:txBody>
          <a:bodyPr anchor="ctr">
            <a:normAutofit/>
          </a:bodyPr>
          <a:lstStyle/>
          <a:p>
            <a:r>
              <a:rPr lang="en-US" sz="2600">
                <a:solidFill>
                  <a:schemeClr val="bg1"/>
                </a:solidFill>
              </a:rPr>
              <a:t>The Asch Study and Normative Social Influence </a:t>
            </a:r>
          </a:p>
        </p:txBody>
      </p:sp>
      <p:cxnSp>
        <p:nvCxnSpPr>
          <p:cNvPr id="139" name="Straight Connector 138">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5602" name="Rectangle 3"/>
          <p:cNvSpPr>
            <a:spLocks noGrp="1" noChangeArrowheads="1"/>
          </p:cNvSpPr>
          <p:nvPr>
            <p:ph idx="1"/>
          </p:nvPr>
        </p:nvSpPr>
        <p:spPr>
          <a:xfrm>
            <a:off x="4152915" y="4782313"/>
            <a:ext cx="7715992" cy="1755648"/>
          </a:xfrm>
        </p:spPr>
        <p:txBody>
          <a:bodyPr anchor="ctr">
            <a:normAutofit lnSpcReduction="10000"/>
          </a:bodyPr>
          <a:lstStyle/>
          <a:p>
            <a:r>
              <a:rPr lang="en-US" sz="1600" dirty="0">
                <a:solidFill>
                  <a:schemeClr val="bg1"/>
                </a:solidFill>
              </a:rPr>
              <a:t>In Asch</a:t>
            </a:r>
            <a:r>
              <a:rPr lang="fr-FR" altLang="ja-JP" sz="1600" dirty="0">
                <a:solidFill>
                  <a:schemeClr val="bg1"/>
                </a:solidFill>
              </a:rPr>
              <a:t>'</a:t>
            </a:r>
            <a:r>
              <a:rPr lang="en-US" altLang="ja-JP" sz="1600" dirty="0">
                <a:solidFill>
                  <a:schemeClr val="bg1"/>
                </a:solidFill>
              </a:rPr>
              <a:t>s study, the visual judgments were easy visual discriminations involving line-length judgments</a:t>
            </a:r>
          </a:p>
          <a:p>
            <a:r>
              <a:rPr lang="en-US" sz="1600" dirty="0">
                <a:solidFill>
                  <a:schemeClr val="bg1"/>
                </a:solidFill>
              </a:rPr>
              <a:t>In this study, the correct answer was obvious</a:t>
            </a:r>
          </a:p>
          <a:p>
            <a:r>
              <a:rPr lang="en-US" sz="1600" dirty="0">
                <a:solidFill>
                  <a:schemeClr val="bg1"/>
                </a:solidFill>
              </a:rPr>
              <a:t>When making such judgments alone, almost no mistakes were made</a:t>
            </a:r>
          </a:p>
          <a:p>
            <a:r>
              <a:rPr lang="en-US" sz="1600" dirty="0">
                <a:solidFill>
                  <a:schemeClr val="bg1"/>
                </a:solidFill>
              </a:rPr>
              <a:t>Experimental confederates, part of the experimental setting, made deliberate mistakes on certain trials.</a:t>
            </a:r>
            <a:endParaRPr lang="en-US" sz="1200" dirty="0">
              <a:solidFill>
                <a:schemeClr val="bg1"/>
              </a:solidFill>
            </a:endParaRPr>
          </a:p>
        </p:txBody>
      </p:sp>
    </p:spTree>
    <p:extLst>
      <p:ext uri="{BB962C8B-B14F-4D97-AF65-F5344CB8AC3E}">
        <p14:creationId xmlns:p14="http://schemas.microsoft.com/office/powerpoint/2010/main" val="3146372065"/>
      </p:ext>
    </p:extLst>
  </p:cSld>
  <p:clrMapOvr>
    <a:overrideClrMapping bg1="dk1" tx1="lt1" bg2="dk2" tx2="lt2" accent1="accent1" accent2="accent2" accent3="accent3" accent4="accent4" accent5="accent5" accent6="accent6" hlink="hlink" folHlink="folHlink"/>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anim calcmode="lin" valueType="num">
                                      <p:cBhvr additive="base">
                                        <p:cTn id="7" dur="500" fill="hold"/>
                                        <p:tgtEl>
                                          <p:spTgt spid="2560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5602">
                                            <p:txEl>
                                              <p:pRg st="1" end="1"/>
                                            </p:txEl>
                                          </p:spTgt>
                                        </p:tgtEl>
                                        <p:attrNameLst>
                                          <p:attrName>style.visibility</p:attrName>
                                        </p:attrNameLst>
                                      </p:cBhvr>
                                      <p:to>
                                        <p:strVal val="visible"/>
                                      </p:to>
                                    </p:set>
                                    <p:anim calcmode="lin" valueType="num">
                                      <p:cBhvr additive="base">
                                        <p:cTn id="13" dur="500" fill="hold"/>
                                        <p:tgtEl>
                                          <p:spTgt spid="2560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60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5602">
                                            <p:txEl>
                                              <p:pRg st="2" end="2"/>
                                            </p:txEl>
                                          </p:spTgt>
                                        </p:tgtEl>
                                        <p:attrNameLst>
                                          <p:attrName>style.visibility</p:attrName>
                                        </p:attrNameLst>
                                      </p:cBhvr>
                                      <p:to>
                                        <p:strVal val="visible"/>
                                      </p:to>
                                    </p:set>
                                    <p:anim calcmode="lin" valueType="num">
                                      <p:cBhvr additive="base">
                                        <p:cTn id="19" dur="500" fill="hold"/>
                                        <p:tgtEl>
                                          <p:spTgt spid="2560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560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5602">
                                            <p:txEl>
                                              <p:pRg st="3" end="3"/>
                                            </p:txEl>
                                          </p:spTgt>
                                        </p:tgtEl>
                                        <p:attrNameLst>
                                          <p:attrName>style.visibility</p:attrName>
                                        </p:attrNameLst>
                                      </p:cBhvr>
                                      <p:to>
                                        <p:strVal val="visible"/>
                                      </p:to>
                                    </p:set>
                                    <p:anim calcmode="lin" valueType="num">
                                      <p:cBhvr additive="base">
                                        <p:cTn id="25" dur="500" fill="hold"/>
                                        <p:tgtEl>
                                          <p:spTgt spid="2560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560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452" name="Rectangle 4"/>
          <p:cNvSpPr>
            <a:spLocks noGrp="1" noChangeArrowheads="1"/>
          </p:cNvSpPr>
          <p:nvPr>
            <p:ph type="title"/>
          </p:nvPr>
        </p:nvSpPr>
        <p:spPr/>
        <p:txBody>
          <a:bodyPr/>
          <a:lstStyle/>
          <a:p>
            <a:r>
              <a:rPr lang="en-US" dirty="0"/>
              <a:t>Asch</a:t>
            </a:r>
            <a:r>
              <a:rPr lang="fr-FR" altLang="ja-JP" dirty="0"/>
              <a:t>'</a:t>
            </a:r>
            <a:r>
              <a:rPr lang="en-US" dirty="0"/>
              <a:t>s Line-Length Judgment Task</a:t>
            </a:r>
          </a:p>
        </p:txBody>
      </p:sp>
      <p:pic>
        <p:nvPicPr>
          <p:cNvPr id="3" name="Picture 2" descr="Screen Shot 2013-11-05 at 3.40.00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6983" y="1769961"/>
            <a:ext cx="8309917" cy="3783114"/>
          </a:xfrm>
          <a:prstGeom prst="rect">
            <a:avLst/>
          </a:prstGeom>
        </p:spPr>
      </p:pic>
      <p:sp>
        <p:nvSpPr>
          <p:cNvPr id="2" name="Rectangle 1"/>
          <p:cNvSpPr/>
          <p:nvPr/>
        </p:nvSpPr>
        <p:spPr bwMode="auto">
          <a:xfrm>
            <a:off x="6295869" y="2338466"/>
            <a:ext cx="959370" cy="14690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4"/>
          <p:cNvSpPr/>
          <p:nvPr/>
        </p:nvSpPr>
        <p:spPr bwMode="auto">
          <a:xfrm>
            <a:off x="7301255" y="2338466"/>
            <a:ext cx="959370" cy="14690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5"/>
          <p:cNvSpPr/>
          <p:nvPr/>
        </p:nvSpPr>
        <p:spPr bwMode="auto">
          <a:xfrm>
            <a:off x="8306642" y="2338466"/>
            <a:ext cx="959370" cy="14690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367970117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5"/>
                                        </p:tgtEl>
                                        <p:attrNameLst>
                                          <p:attrName>ppt_x</p:attrName>
                                        </p:attrNameLst>
                                      </p:cBhvr>
                                      <p:tavLst>
                                        <p:tav tm="0">
                                          <p:val>
                                            <p:strVal val="ppt_x"/>
                                          </p:val>
                                        </p:tav>
                                        <p:tav tm="100000">
                                          <p:val>
                                            <p:strVal val="ppt_x"/>
                                          </p:val>
                                        </p:tav>
                                      </p:tavLst>
                                    </p:anim>
                                    <p:anim calcmode="lin" valueType="num">
                                      <p:cBhvr additive="base">
                                        <p:cTn id="13" dur="500"/>
                                        <p:tgtEl>
                                          <p:spTgt spid="5"/>
                                        </p:tgtEl>
                                        <p:attrNameLst>
                                          <p:attrName>ppt_y</p:attrName>
                                        </p:attrNameLst>
                                      </p:cBhvr>
                                      <p:tavLst>
                                        <p:tav tm="0">
                                          <p:val>
                                            <p:strVal val="ppt_y"/>
                                          </p:val>
                                        </p:tav>
                                        <p:tav tm="100000">
                                          <p:val>
                                            <p:strVal val="1+ppt_h/2"/>
                                          </p:val>
                                        </p:tav>
                                      </p:tavLst>
                                    </p:anim>
                                    <p:set>
                                      <p:cBhvr>
                                        <p:cTn id="14" dur="1" fill="hold">
                                          <p:stCondLst>
                                            <p:cond delay="499"/>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7970" name="Rectangle 2"/>
          <p:cNvSpPr>
            <a:spLocks noGrp="1" noChangeArrowheads="1"/>
          </p:cNvSpPr>
          <p:nvPr>
            <p:ph type="title"/>
          </p:nvPr>
        </p:nvSpPr>
        <p:spPr>
          <a:xfrm>
            <a:off x="5297762" y="329184"/>
            <a:ext cx="6251110" cy="1783080"/>
          </a:xfrm>
        </p:spPr>
        <p:txBody>
          <a:bodyPr vert="horz" lIns="91440" tIns="45720" rIns="91440" bIns="45720" rtlCol="0" anchor="b">
            <a:normAutofit/>
          </a:bodyPr>
          <a:lstStyle/>
          <a:p>
            <a:r>
              <a:rPr lang="en-US" sz="4200"/>
              <a:t>The Asch Study and Normative Social Influence </a:t>
            </a:r>
          </a:p>
        </p:txBody>
      </p:sp>
      <p:sp>
        <p:nvSpPr>
          <p:cNvPr id="13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Griggs4e_9UN02.jpg"/>
          <p:cNvPicPr>
            <a:picLocks noChangeAspect="1"/>
          </p:cNvPicPr>
          <p:nvPr/>
        </p:nvPicPr>
        <p:blipFill rotWithShape="1">
          <a:blip r:embed="rId3">
            <a:extLst>
              <a:ext uri="{28A0092B-C50C-407E-A947-70E740481C1C}">
                <a14:useLocalDpi xmlns:a14="http://schemas.microsoft.com/office/drawing/2010/main" val="0"/>
              </a:ext>
            </a:extLst>
          </a:blip>
          <a:srcRect r="1" b="2447"/>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6626" name="Rectangle 3"/>
          <p:cNvSpPr>
            <a:spLocks noGrp="1" noChangeArrowheads="1"/>
          </p:cNvSpPr>
          <p:nvPr>
            <p:ph sz="half" idx="1"/>
          </p:nvPr>
        </p:nvSpPr>
        <p:spPr>
          <a:xfrm>
            <a:off x="5297762" y="2883685"/>
            <a:ext cx="6251110" cy="3483864"/>
          </a:xfrm>
        </p:spPr>
        <p:txBody>
          <a:bodyPr vert="horz" lIns="91440" tIns="45720" rIns="91440" bIns="45720" rtlCol="0">
            <a:normAutofit/>
          </a:bodyPr>
          <a:lstStyle/>
          <a:p>
            <a:r>
              <a:rPr lang="en-US" dirty="0"/>
              <a:t>About 75% of the participants gave an obviously wrong answer at least once, and overall, conformity occurred 37% of the time</a:t>
            </a:r>
          </a:p>
          <a:p>
            <a:r>
              <a:rPr lang="en-US" dirty="0"/>
              <a:t>This conformity occurred despite the fact that the </a:t>
            </a:r>
            <a:r>
              <a:rPr lang="en-US" altLang="ja-JP" dirty="0"/>
              <a:t>“correct” answer, unlike in </a:t>
            </a:r>
            <a:r>
              <a:rPr lang="en-US" altLang="ja-JP" dirty="0" err="1"/>
              <a:t>Sherif's</a:t>
            </a:r>
            <a:r>
              <a:rPr lang="en-US" altLang="ja-JP" dirty="0"/>
              <a:t> study, was obvious</a:t>
            </a:r>
          </a:p>
          <a:p>
            <a:endParaRPr lang="en-US" sz="2200" dirty="0"/>
          </a:p>
        </p:txBody>
      </p:sp>
    </p:spTree>
    <p:extLst>
      <p:ext uri="{BB962C8B-B14F-4D97-AF65-F5344CB8AC3E}">
        <p14:creationId xmlns:p14="http://schemas.microsoft.com/office/powerpoint/2010/main" val="12901433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Effect transition="in" filter="fade">
                                      <p:cBhvr>
                                        <p:cTn id="7" dur="1000"/>
                                        <p:tgtEl>
                                          <p:spTgt spid="26626">
                                            <p:txEl>
                                              <p:pRg st="0" end="0"/>
                                            </p:txEl>
                                          </p:spTgt>
                                        </p:tgtEl>
                                      </p:cBhvr>
                                    </p:animEffect>
                                    <p:anim calcmode="lin" valueType="num">
                                      <p:cBhvr>
                                        <p:cTn id="8" dur="1000" fill="hold"/>
                                        <p:tgtEl>
                                          <p:spTgt spid="2662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662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6626">
                                            <p:txEl>
                                              <p:pRg st="1" end="1"/>
                                            </p:txEl>
                                          </p:spTgt>
                                        </p:tgtEl>
                                        <p:attrNameLst>
                                          <p:attrName>style.visibility</p:attrName>
                                        </p:attrNameLst>
                                      </p:cBhvr>
                                      <p:to>
                                        <p:strVal val="visible"/>
                                      </p:to>
                                    </p:set>
                                    <p:animEffect transition="in" filter="fade">
                                      <p:cBhvr>
                                        <p:cTn id="14" dur="1000"/>
                                        <p:tgtEl>
                                          <p:spTgt spid="26626">
                                            <p:txEl>
                                              <p:pRg st="1" end="1"/>
                                            </p:txEl>
                                          </p:spTgt>
                                        </p:tgtEl>
                                      </p:cBhvr>
                                    </p:animEffect>
                                    <p:anim calcmode="lin" valueType="num">
                                      <p:cBhvr>
                                        <p:cTn id="15" dur="1000" fill="hold"/>
                                        <p:tgtEl>
                                          <p:spTgt spid="2662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662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7973" name="Rectangle 13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7970" name="Rectangle 2"/>
          <p:cNvSpPr>
            <a:spLocks noGrp="1" noChangeArrowheads="1"/>
          </p:cNvSpPr>
          <p:nvPr>
            <p:ph type="title"/>
          </p:nvPr>
        </p:nvSpPr>
        <p:spPr>
          <a:xfrm>
            <a:off x="5297762" y="329184"/>
            <a:ext cx="6251110" cy="1783080"/>
          </a:xfrm>
        </p:spPr>
        <p:txBody>
          <a:bodyPr vert="horz" lIns="91440" tIns="45720" rIns="91440" bIns="45720" rtlCol="0" anchor="b">
            <a:normAutofit/>
          </a:bodyPr>
          <a:lstStyle/>
          <a:p>
            <a:r>
              <a:rPr lang="en-US" sz="4200"/>
              <a:t>The Asch Study and Normative Social Influence </a:t>
            </a:r>
          </a:p>
        </p:txBody>
      </p:sp>
      <p:sp>
        <p:nvSpPr>
          <p:cNvPr id="46797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Griggs4e_9UN02.jpg"/>
          <p:cNvPicPr>
            <a:picLocks noChangeAspect="1"/>
          </p:cNvPicPr>
          <p:nvPr/>
        </p:nvPicPr>
        <p:blipFill rotWithShape="1">
          <a:blip r:embed="rId3">
            <a:extLst>
              <a:ext uri="{28A0092B-C50C-407E-A947-70E740481C1C}">
                <a14:useLocalDpi xmlns:a14="http://schemas.microsoft.com/office/drawing/2010/main" val="0"/>
              </a:ext>
            </a:extLst>
          </a:blip>
          <a:srcRect r="1" b="2447"/>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6626" name="Rectangle 3"/>
          <p:cNvSpPr>
            <a:spLocks noGrp="1" noChangeArrowheads="1"/>
          </p:cNvSpPr>
          <p:nvPr>
            <p:ph sz="half" idx="1"/>
          </p:nvPr>
        </p:nvSpPr>
        <p:spPr>
          <a:xfrm>
            <a:off x="5297762" y="3177540"/>
            <a:ext cx="6251110" cy="3012948"/>
          </a:xfrm>
        </p:spPr>
        <p:txBody>
          <a:bodyPr vert="horz" lIns="91440" tIns="45720" rIns="91440" bIns="45720" rtlCol="0">
            <a:normAutofit/>
          </a:bodyPr>
          <a:lstStyle/>
          <a:p>
            <a:r>
              <a:rPr lang="en-US" sz="2400" dirty="0"/>
              <a:t>Asch</a:t>
            </a:r>
            <a:r>
              <a:rPr lang="en-US" altLang="ja-JP" sz="2400" dirty="0"/>
              <a:t>'s results illustrate the power of normative social influence, influence stemming from our desire to gain the approval of and to avoid the disapproval of other people</a:t>
            </a:r>
          </a:p>
          <a:p>
            <a:endParaRPr lang="en-US" sz="2200" dirty="0"/>
          </a:p>
        </p:txBody>
      </p:sp>
    </p:spTree>
    <p:extLst>
      <p:ext uri="{BB962C8B-B14F-4D97-AF65-F5344CB8AC3E}">
        <p14:creationId xmlns:p14="http://schemas.microsoft.com/office/powerpoint/2010/main" val="309210180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Effect transition="in" filter="fade">
                                      <p:cBhvr>
                                        <p:cTn id="7" dur="1000"/>
                                        <p:tgtEl>
                                          <p:spTgt spid="26626">
                                            <p:txEl>
                                              <p:pRg st="0" end="0"/>
                                            </p:txEl>
                                          </p:spTgt>
                                        </p:tgtEl>
                                      </p:cBhvr>
                                    </p:animEffect>
                                    <p:anim calcmode="lin" valueType="num">
                                      <p:cBhvr>
                                        <p:cTn id="8" dur="1000" fill="hold"/>
                                        <p:tgtEl>
                                          <p:spTgt spid="2662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662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3" name="Rectangle 2"/>
          <p:cNvSpPr>
            <a:spLocks noGrp="1" noChangeArrowheads="1"/>
          </p:cNvSpPr>
          <p:nvPr>
            <p:ph type="title"/>
          </p:nvPr>
        </p:nvSpPr>
        <p:spPr>
          <a:xfrm>
            <a:off x="630936" y="640080"/>
            <a:ext cx="4818888" cy="1481328"/>
          </a:xfrm>
        </p:spPr>
        <p:txBody>
          <a:bodyPr anchor="b">
            <a:normAutofit/>
          </a:bodyPr>
          <a:lstStyle/>
          <a:p>
            <a:r>
              <a:rPr lang="en-US" sz="5000"/>
              <a:t>Next - Why We Comply</a:t>
            </a:r>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3"/>
          <p:cNvSpPr>
            <a:spLocks noGrp="1" noChangeArrowheads="1"/>
          </p:cNvSpPr>
          <p:nvPr>
            <p:ph idx="1"/>
          </p:nvPr>
        </p:nvSpPr>
        <p:spPr>
          <a:xfrm>
            <a:off x="630935" y="2660904"/>
            <a:ext cx="4986093" cy="3547872"/>
          </a:xfrm>
        </p:spPr>
        <p:txBody>
          <a:bodyPr anchor="t">
            <a:normAutofit/>
          </a:bodyPr>
          <a:lstStyle/>
          <a:p>
            <a:r>
              <a:rPr lang="en-US" sz="2200" b="1" dirty="0"/>
              <a:t>Compliance</a:t>
            </a:r>
          </a:p>
          <a:p>
            <a:pPr lvl="1"/>
            <a:r>
              <a:rPr lang="en-US" sz="2800" dirty="0"/>
              <a:t>Involves acting in accordance with a direct request from another person or group </a:t>
            </a:r>
          </a:p>
          <a:p>
            <a:pPr lvl="1"/>
            <a:r>
              <a:rPr lang="en-US" sz="2800" dirty="0"/>
              <a:t>Occurs in many facets of life</a:t>
            </a:r>
          </a:p>
          <a:p>
            <a:pPr lvl="1"/>
            <a:r>
              <a:rPr lang="en-US" sz="2800" dirty="0"/>
              <a:t>“Please say yes”</a:t>
            </a:r>
          </a:p>
        </p:txBody>
      </p:sp>
      <p:pic>
        <p:nvPicPr>
          <p:cNvPr id="4" name="Picture 3">
            <a:extLst>
              <a:ext uri="{FF2B5EF4-FFF2-40B4-BE49-F238E27FC236}">
                <a16:creationId xmlns:a16="http://schemas.microsoft.com/office/drawing/2014/main" id="{7D00361A-39AF-4551-B641-EA5C6531E964}"/>
              </a:ext>
            </a:extLst>
          </p:cNvPr>
          <p:cNvPicPr>
            <a:picLocks noChangeAspect="1"/>
          </p:cNvPicPr>
          <p:nvPr/>
        </p:nvPicPr>
        <p:blipFill>
          <a:blip r:embed="rId3"/>
          <a:stretch>
            <a:fillRect/>
          </a:stretch>
        </p:blipFill>
        <p:spPr>
          <a:xfrm>
            <a:off x="6099048" y="1133172"/>
            <a:ext cx="5458968" cy="4591655"/>
          </a:xfrm>
          <a:prstGeom prst="rect">
            <a:avLst/>
          </a:prstGeom>
        </p:spPr>
      </p:pic>
    </p:spTree>
    <p:extLst>
      <p:ext uri="{BB962C8B-B14F-4D97-AF65-F5344CB8AC3E}">
        <p14:creationId xmlns:p14="http://schemas.microsoft.com/office/powerpoint/2010/main" val="25905621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3794">
                                            <p:txEl>
                                              <p:pRg st="1" end="1"/>
                                            </p:txEl>
                                          </p:spTgt>
                                        </p:tgtEl>
                                        <p:attrNameLst>
                                          <p:attrName>style.visibility</p:attrName>
                                        </p:attrNameLst>
                                      </p:cBhvr>
                                      <p:to>
                                        <p:strVal val="visible"/>
                                      </p:to>
                                    </p:set>
                                    <p:anim calcmode="lin" valueType="num">
                                      <p:cBhvr additive="base">
                                        <p:cTn id="7" dur="500" fill="hold"/>
                                        <p:tgtEl>
                                          <p:spTgt spid="3379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3794">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3794">
                                            <p:txEl>
                                              <p:pRg st="2" end="2"/>
                                            </p:txEl>
                                          </p:spTgt>
                                        </p:tgtEl>
                                        <p:attrNameLst>
                                          <p:attrName>style.visibility</p:attrName>
                                        </p:attrNameLst>
                                      </p:cBhvr>
                                      <p:to>
                                        <p:strVal val="visible"/>
                                      </p:to>
                                    </p:set>
                                    <p:anim calcmode="lin" valueType="num">
                                      <p:cBhvr additive="base">
                                        <p:cTn id="11" dur="500" fill="hold"/>
                                        <p:tgtEl>
                                          <p:spTgt spid="3379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3794">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3794">
                                            <p:txEl>
                                              <p:pRg st="3" end="3"/>
                                            </p:txEl>
                                          </p:spTgt>
                                        </p:tgtEl>
                                        <p:attrNameLst>
                                          <p:attrName>style.visibility</p:attrName>
                                        </p:attrNameLst>
                                      </p:cBhvr>
                                      <p:to>
                                        <p:strVal val="visible"/>
                                      </p:to>
                                    </p:set>
                                    <p:anim calcmode="lin" valueType="num">
                                      <p:cBhvr additive="base">
                                        <p:cTn id="15" dur="500" fill="hold"/>
                                        <p:tgtEl>
                                          <p:spTgt spid="33794">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379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685800" y="3487738"/>
            <a:ext cx="4343400" cy="2544762"/>
          </a:xfrm>
        </p:spPr>
        <p:txBody>
          <a:bodyPr>
            <a:normAutofit/>
          </a:bodyPr>
          <a:lstStyle/>
          <a:p>
            <a:r>
              <a:rPr lang="en-US" sz="6000" dirty="0"/>
              <a:t>Compliance Techniques</a:t>
            </a:r>
          </a:p>
        </p:txBody>
      </p:sp>
      <p:graphicFrame>
        <p:nvGraphicFramePr>
          <p:cNvPr id="3" name="Content Placeholder 2"/>
          <p:cNvGraphicFramePr>
            <a:graphicFrameLocks noGrp="1"/>
          </p:cNvGraphicFramePr>
          <p:nvPr>
            <p:ph idx="1"/>
          </p:nvPr>
        </p:nvGraphicFramePr>
        <p:xfrm>
          <a:off x="2857500" y="279401"/>
          <a:ext cx="9004300" cy="5753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689190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graphicEl>
                                              <a:dgm id="{5D3BAC38-DB64-164C-A33A-D3E57345F52F}"/>
                                            </p:graphicEl>
                                          </p:spTgt>
                                        </p:tgtEl>
                                        <p:attrNameLst>
                                          <p:attrName>style.visibility</p:attrName>
                                        </p:attrNameLst>
                                      </p:cBhvr>
                                      <p:to>
                                        <p:strVal val="visible"/>
                                      </p:to>
                                    </p:set>
                                    <p:animEffect transition="in" filter="fade">
                                      <p:cBhvr>
                                        <p:cTn id="7" dur="1000"/>
                                        <p:tgtEl>
                                          <p:spTgt spid="3">
                                            <p:graphicEl>
                                              <a:dgm id="{5D3BAC38-DB64-164C-A33A-D3E57345F52F}"/>
                                            </p:graphicEl>
                                          </p:spTgt>
                                        </p:tgtEl>
                                      </p:cBhvr>
                                    </p:animEffect>
                                    <p:anim calcmode="lin" valueType="num">
                                      <p:cBhvr>
                                        <p:cTn id="8" dur="1000" fill="hold"/>
                                        <p:tgtEl>
                                          <p:spTgt spid="3">
                                            <p:graphicEl>
                                              <a:dgm id="{5D3BAC38-DB64-164C-A33A-D3E57345F52F}"/>
                                            </p:graphicEl>
                                          </p:spTgt>
                                        </p:tgtEl>
                                        <p:attrNameLst>
                                          <p:attrName>ppt_x</p:attrName>
                                        </p:attrNameLst>
                                      </p:cBhvr>
                                      <p:tavLst>
                                        <p:tav tm="0">
                                          <p:val>
                                            <p:strVal val="#ppt_x"/>
                                          </p:val>
                                        </p:tav>
                                        <p:tav tm="100000">
                                          <p:val>
                                            <p:strVal val="#ppt_x"/>
                                          </p:val>
                                        </p:tav>
                                      </p:tavLst>
                                    </p:anim>
                                    <p:anim calcmode="lin" valueType="num">
                                      <p:cBhvr>
                                        <p:cTn id="9" dur="1000" fill="hold"/>
                                        <p:tgtEl>
                                          <p:spTgt spid="3">
                                            <p:graphicEl>
                                              <a:dgm id="{5D3BAC38-DB64-164C-A33A-D3E57345F52F}"/>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graphicEl>
                                              <a:dgm id="{F315B40E-C995-E444-8602-002DF8AA488F}"/>
                                            </p:graphicEl>
                                          </p:spTgt>
                                        </p:tgtEl>
                                        <p:attrNameLst>
                                          <p:attrName>style.visibility</p:attrName>
                                        </p:attrNameLst>
                                      </p:cBhvr>
                                      <p:to>
                                        <p:strVal val="visible"/>
                                      </p:to>
                                    </p:set>
                                    <p:animEffect transition="in" filter="fade">
                                      <p:cBhvr>
                                        <p:cTn id="12" dur="1000"/>
                                        <p:tgtEl>
                                          <p:spTgt spid="3">
                                            <p:graphicEl>
                                              <a:dgm id="{F315B40E-C995-E444-8602-002DF8AA488F}"/>
                                            </p:graphicEl>
                                          </p:spTgt>
                                        </p:tgtEl>
                                      </p:cBhvr>
                                    </p:animEffect>
                                    <p:anim calcmode="lin" valueType="num">
                                      <p:cBhvr>
                                        <p:cTn id="13" dur="1000" fill="hold"/>
                                        <p:tgtEl>
                                          <p:spTgt spid="3">
                                            <p:graphicEl>
                                              <a:dgm id="{F315B40E-C995-E444-8602-002DF8AA488F}"/>
                                            </p:graphicEl>
                                          </p:spTgt>
                                        </p:tgtEl>
                                        <p:attrNameLst>
                                          <p:attrName>ppt_x</p:attrName>
                                        </p:attrNameLst>
                                      </p:cBhvr>
                                      <p:tavLst>
                                        <p:tav tm="0">
                                          <p:val>
                                            <p:strVal val="#ppt_x"/>
                                          </p:val>
                                        </p:tav>
                                        <p:tav tm="100000">
                                          <p:val>
                                            <p:strVal val="#ppt_x"/>
                                          </p:val>
                                        </p:tav>
                                      </p:tavLst>
                                    </p:anim>
                                    <p:anim calcmode="lin" valueType="num">
                                      <p:cBhvr>
                                        <p:cTn id="14" dur="1000" fill="hold"/>
                                        <p:tgtEl>
                                          <p:spTgt spid="3">
                                            <p:graphicEl>
                                              <a:dgm id="{F315B40E-C995-E444-8602-002DF8AA488F}"/>
                                            </p:graphic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graphicEl>
                                              <a:dgm id="{A5F83FD1-EB5F-8143-A77C-5BA73C5C1E38}"/>
                                            </p:graphicEl>
                                          </p:spTgt>
                                        </p:tgtEl>
                                        <p:attrNameLst>
                                          <p:attrName>style.visibility</p:attrName>
                                        </p:attrNameLst>
                                      </p:cBhvr>
                                      <p:to>
                                        <p:strVal val="visible"/>
                                      </p:to>
                                    </p:set>
                                    <p:animEffect transition="in" filter="fade">
                                      <p:cBhvr>
                                        <p:cTn id="19" dur="1000"/>
                                        <p:tgtEl>
                                          <p:spTgt spid="3">
                                            <p:graphicEl>
                                              <a:dgm id="{A5F83FD1-EB5F-8143-A77C-5BA73C5C1E38}"/>
                                            </p:graphicEl>
                                          </p:spTgt>
                                        </p:tgtEl>
                                      </p:cBhvr>
                                    </p:animEffect>
                                    <p:anim calcmode="lin" valueType="num">
                                      <p:cBhvr>
                                        <p:cTn id="20" dur="1000" fill="hold"/>
                                        <p:tgtEl>
                                          <p:spTgt spid="3">
                                            <p:graphicEl>
                                              <a:dgm id="{A5F83FD1-EB5F-8143-A77C-5BA73C5C1E38}"/>
                                            </p:graphicEl>
                                          </p:spTgt>
                                        </p:tgtEl>
                                        <p:attrNameLst>
                                          <p:attrName>ppt_x</p:attrName>
                                        </p:attrNameLst>
                                      </p:cBhvr>
                                      <p:tavLst>
                                        <p:tav tm="0">
                                          <p:val>
                                            <p:strVal val="#ppt_x"/>
                                          </p:val>
                                        </p:tav>
                                        <p:tav tm="100000">
                                          <p:val>
                                            <p:strVal val="#ppt_x"/>
                                          </p:val>
                                        </p:tav>
                                      </p:tavLst>
                                    </p:anim>
                                    <p:anim calcmode="lin" valueType="num">
                                      <p:cBhvr>
                                        <p:cTn id="21" dur="1000" fill="hold"/>
                                        <p:tgtEl>
                                          <p:spTgt spid="3">
                                            <p:graphicEl>
                                              <a:dgm id="{A5F83FD1-EB5F-8143-A77C-5BA73C5C1E38}"/>
                                            </p:graphic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graphicEl>
                                              <a:dgm id="{3C99CEE4-245C-924D-AAD8-3E5F6AB47048}"/>
                                            </p:graphicEl>
                                          </p:spTgt>
                                        </p:tgtEl>
                                        <p:attrNameLst>
                                          <p:attrName>style.visibility</p:attrName>
                                        </p:attrNameLst>
                                      </p:cBhvr>
                                      <p:to>
                                        <p:strVal val="visible"/>
                                      </p:to>
                                    </p:set>
                                    <p:animEffect transition="in" filter="fade">
                                      <p:cBhvr>
                                        <p:cTn id="24" dur="1000"/>
                                        <p:tgtEl>
                                          <p:spTgt spid="3">
                                            <p:graphicEl>
                                              <a:dgm id="{3C99CEE4-245C-924D-AAD8-3E5F6AB47048}"/>
                                            </p:graphicEl>
                                          </p:spTgt>
                                        </p:tgtEl>
                                      </p:cBhvr>
                                    </p:animEffect>
                                    <p:anim calcmode="lin" valueType="num">
                                      <p:cBhvr>
                                        <p:cTn id="25" dur="1000" fill="hold"/>
                                        <p:tgtEl>
                                          <p:spTgt spid="3">
                                            <p:graphicEl>
                                              <a:dgm id="{3C99CEE4-245C-924D-AAD8-3E5F6AB47048}"/>
                                            </p:graphicEl>
                                          </p:spTgt>
                                        </p:tgtEl>
                                        <p:attrNameLst>
                                          <p:attrName>ppt_x</p:attrName>
                                        </p:attrNameLst>
                                      </p:cBhvr>
                                      <p:tavLst>
                                        <p:tav tm="0">
                                          <p:val>
                                            <p:strVal val="#ppt_x"/>
                                          </p:val>
                                        </p:tav>
                                        <p:tav tm="100000">
                                          <p:val>
                                            <p:strVal val="#ppt_x"/>
                                          </p:val>
                                        </p:tav>
                                      </p:tavLst>
                                    </p:anim>
                                    <p:anim calcmode="lin" valueType="num">
                                      <p:cBhvr>
                                        <p:cTn id="26" dur="1000" fill="hold"/>
                                        <p:tgtEl>
                                          <p:spTgt spid="3">
                                            <p:graphicEl>
                                              <a:dgm id="{3C99CEE4-245C-924D-AAD8-3E5F6AB47048}"/>
                                            </p:graphic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graphicEl>
                                              <a:dgm id="{606A4276-2BF6-3C4B-A334-5B2231094101}"/>
                                            </p:graphicEl>
                                          </p:spTgt>
                                        </p:tgtEl>
                                        <p:attrNameLst>
                                          <p:attrName>style.visibility</p:attrName>
                                        </p:attrNameLst>
                                      </p:cBhvr>
                                      <p:to>
                                        <p:strVal val="visible"/>
                                      </p:to>
                                    </p:set>
                                    <p:animEffect transition="in" filter="fade">
                                      <p:cBhvr>
                                        <p:cTn id="31" dur="1000"/>
                                        <p:tgtEl>
                                          <p:spTgt spid="3">
                                            <p:graphicEl>
                                              <a:dgm id="{606A4276-2BF6-3C4B-A334-5B2231094101}"/>
                                            </p:graphicEl>
                                          </p:spTgt>
                                        </p:tgtEl>
                                      </p:cBhvr>
                                    </p:animEffect>
                                    <p:anim calcmode="lin" valueType="num">
                                      <p:cBhvr>
                                        <p:cTn id="32" dur="1000" fill="hold"/>
                                        <p:tgtEl>
                                          <p:spTgt spid="3">
                                            <p:graphicEl>
                                              <a:dgm id="{606A4276-2BF6-3C4B-A334-5B2231094101}"/>
                                            </p:graphicEl>
                                          </p:spTgt>
                                        </p:tgtEl>
                                        <p:attrNameLst>
                                          <p:attrName>ppt_x</p:attrName>
                                        </p:attrNameLst>
                                      </p:cBhvr>
                                      <p:tavLst>
                                        <p:tav tm="0">
                                          <p:val>
                                            <p:strVal val="#ppt_x"/>
                                          </p:val>
                                        </p:tav>
                                        <p:tav tm="100000">
                                          <p:val>
                                            <p:strVal val="#ppt_x"/>
                                          </p:val>
                                        </p:tav>
                                      </p:tavLst>
                                    </p:anim>
                                    <p:anim calcmode="lin" valueType="num">
                                      <p:cBhvr>
                                        <p:cTn id="33" dur="1000" fill="hold"/>
                                        <p:tgtEl>
                                          <p:spTgt spid="3">
                                            <p:graphicEl>
                                              <a:dgm id="{606A4276-2BF6-3C4B-A334-5B2231094101}"/>
                                            </p:graphic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graphicEl>
                                              <a:dgm id="{ADB31F65-BE64-674F-8A82-AC3A5358752D}"/>
                                            </p:graphicEl>
                                          </p:spTgt>
                                        </p:tgtEl>
                                        <p:attrNameLst>
                                          <p:attrName>style.visibility</p:attrName>
                                        </p:attrNameLst>
                                      </p:cBhvr>
                                      <p:to>
                                        <p:strVal val="visible"/>
                                      </p:to>
                                    </p:set>
                                    <p:animEffect transition="in" filter="fade">
                                      <p:cBhvr>
                                        <p:cTn id="36" dur="1000"/>
                                        <p:tgtEl>
                                          <p:spTgt spid="3">
                                            <p:graphicEl>
                                              <a:dgm id="{ADB31F65-BE64-674F-8A82-AC3A5358752D}"/>
                                            </p:graphicEl>
                                          </p:spTgt>
                                        </p:tgtEl>
                                      </p:cBhvr>
                                    </p:animEffect>
                                    <p:anim calcmode="lin" valueType="num">
                                      <p:cBhvr>
                                        <p:cTn id="37" dur="1000" fill="hold"/>
                                        <p:tgtEl>
                                          <p:spTgt spid="3">
                                            <p:graphicEl>
                                              <a:dgm id="{ADB31F65-BE64-674F-8A82-AC3A5358752D}"/>
                                            </p:graphicEl>
                                          </p:spTgt>
                                        </p:tgtEl>
                                        <p:attrNameLst>
                                          <p:attrName>ppt_x</p:attrName>
                                        </p:attrNameLst>
                                      </p:cBhvr>
                                      <p:tavLst>
                                        <p:tav tm="0">
                                          <p:val>
                                            <p:strVal val="#ppt_x"/>
                                          </p:val>
                                        </p:tav>
                                        <p:tav tm="100000">
                                          <p:val>
                                            <p:strVal val="#ppt_x"/>
                                          </p:val>
                                        </p:tav>
                                      </p:tavLst>
                                    </p:anim>
                                    <p:anim calcmode="lin" valueType="num">
                                      <p:cBhvr>
                                        <p:cTn id="38" dur="1000" fill="hold"/>
                                        <p:tgtEl>
                                          <p:spTgt spid="3">
                                            <p:graphicEl>
                                              <a:dgm id="{ADB31F65-BE64-674F-8A82-AC3A5358752D}"/>
                                            </p:graphic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graphicEl>
                                              <a:dgm id="{0A9D34E9-658B-864C-8719-C42EEFE55F75}"/>
                                            </p:graphicEl>
                                          </p:spTgt>
                                        </p:tgtEl>
                                        <p:attrNameLst>
                                          <p:attrName>style.visibility</p:attrName>
                                        </p:attrNameLst>
                                      </p:cBhvr>
                                      <p:to>
                                        <p:strVal val="visible"/>
                                      </p:to>
                                    </p:set>
                                    <p:animEffect transition="in" filter="fade">
                                      <p:cBhvr>
                                        <p:cTn id="43" dur="1000"/>
                                        <p:tgtEl>
                                          <p:spTgt spid="3">
                                            <p:graphicEl>
                                              <a:dgm id="{0A9D34E9-658B-864C-8719-C42EEFE55F75}"/>
                                            </p:graphicEl>
                                          </p:spTgt>
                                        </p:tgtEl>
                                      </p:cBhvr>
                                    </p:animEffect>
                                    <p:anim calcmode="lin" valueType="num">
                                      <p:cBhvr>
                                        <p:cTn id="44" dur="1000" fill="hold"/>
                                        <p:tgtEl>
                                          <p:spTgt spid="3">
                                            <p:graphicEl>
                                              <a:dgm id="{0A9D34E9-658B-864C-8719-C42EEFE55F75}"/>
                                            </p:graphicEl>
                                          </p:spTgt>
                                        </p:tgtEl>
                                        <p:attrNameLst>
                                          <p:attrName>ppt_x</p:attrName>
                                        </p:attrNameLst>
                                      </p:cBhvr>
                                      <p:tavLst>
                                        <p:tav tm="0">
                                          <p:val>
                                            <p:strVal val="#ppt_x"/>
                                          </p:val>
                                        </p:tav>
                                        <p:tav tm="100000">
                                          <p:val>
                                            <p:strVal val="#ppt_x"/>
                                          </p:val>
                                        </p:tav>
                                      </p:tavLst>
                                    </p:anim>
                                    <p:anim calcmode="lin" valueType="num">
                                      <p:cBhvr>
                                        <p:cTn id="45" dur="1000" fill="hold"/>
                                        <p:tgtEl>
                                          <p:spTgt spid="3">
                                            <p:graphicEl>
                                              <a:dgm id="{0A9D34E9-658B-864C-8719-C42EEFE55F75}"/>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graphicEl>
                                              <a:dgm id="{A90B8FF1-2C66-EF46-8EAC-FF6A78EBD518}"/>
                                            </p:graphicEl>
                                          </p:spTgt>
                                        </p:tgtEl>
                                        <p:attrNameLst>
                                          <p:attrName>style.visibility</p:attrName>
                                        </p:attrNameLst>
                                      </p:cBhvr>
                                      <p:to>
                                        <p:strVal val="visible"/>
                                      </p:to>
                                    </p:set>
                                    <p:animEffect transition="in" filter="fade">
                                      <p:cBhvr>
                                        <p:cTn id="50" dur="1000"/>
                                        <p:tgtEl>
                                          <p:spTgt spid="3">
                                            <p:graphicEl>
                                              <a:dgm id="{A90B8FF1-2C66-EF46-8EAC-FF6A78EBD518}"/>
                                            </p:graphicEl>
                                          </p:spTgt>
                                        </p:tgtEl>
                                      </p:cBhvr>
                                    </p:animEffect>
                                    <p:anim calcmode="lin" valueType="num">
                                      <p:cBhvr>
                                        <p:cTn id="51" dur="1000" fill="hold"/>
                                        <p:tgtEl>
                                          <p:spTgt spid="3">
                                            <p:graphicEl>
                                              <a:dgm id="{A90B8FF1-2C66-EF46-8EAC-FF6A78EBD518}"/>
                                            </p:graphicEl>
                                          </p:spTgt>
                                        </p:tgtEl>
                                        <p:attrNameLst>
                                          <p:attrName>ppt_x</p:attrName>
                                        </p:attrNameLst>
                                      </p:cBhvr>
                                      <p:tavLst>
                                        <p:tav tm="0">
                                          <p:val>
                                            <p:strVal val="#ppt_x"/>
                                          </p:val>
                                        </p:tav>
                                        <p:tav tm="100000">
                                          <p:val>
                                            <p:strVal val="#ppt_x"/>
                                          </p:val>
                                        </p:tav>
                                      </p:tavLst>
                                    </p:anim>
                                    <p:anim calcmode="lin" valueType="num">
                                      <p:cBhvr>
                                        <p:cTn id="52" dur="1000" fill="hold"/>
                                        <p:tgtEl>
                                          <p:spTgt spid="3">
                                            <p:graphicEl>
                                              <a:dgm id="{A90B8FF1-2C66-EF46-8EAC-FF6A78EBD518}"/>
                                            </p:graphic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graphicEl>
                                              <a:dgm id="{9A8BE6A0-9C07-A843-889D-0BE05995A9E6}"/>
                                            </p:graphicEl>
                                          </p:spTgt>
                                        </p:tgtEl>
                                        <p:attrNameLst>
                                          <p:attrName>style.visibility</p:attrName>
                                        </p:attrNameLst>
                                      </p:cBhvr>
                                      <p:to>
                                        <p:strVal val="visible"/>
                                      </p:to>
                                    </p:set>
                                    <p:animEffect transition="in" filter="fade">
                                      <p:cBhvr>
                                        <p:cTn id="57" dur="1000"/>
                                        <p:tgtEl>
                                          <p:spTgt spid="3">
                                            <p:graphicEl>
                                              <a:dgm id="{9A8BE6A0-9C07-A843-889D-0BE05995A9E6}"/>
                                            </p:graphicEl>
                                          </p:spTgt>
                                        </p:tgtEl>
                                      </p:cBhvr>
                                    </p:animEffect>
                                    <p:anim calcmode="lin" valueType="num">
                                      <p:cBhvr>
                                        <p:cTn id="58" dur="1000" fill="hold"/>
                                        <p:tgtEl>
                                          <p:spTgt spid="3">
                                            <p:graphicEl>
                                              <a:dgm id="{9A8BE6A0-9C07-A843-889D-0BE05995A9E6}"/>
                                            </p:graphicEl>
                                          </p:spTgt>
                                        </p:tgtEl>
                                        <p:attrNameLst>
                                          <p:attrName>ppt_x</p:attrName>
                                        </p:attrNameLst>
                                      </p:cBhvr>
                                      <p:tavLst>
                                        <p:tav tm="0">
                                          <p:val>
                                            <p:strVal val="#ppt_x"/>
                                          </p:val>
                                        </p:tav>
                                        <p:tav tm="100000">
                                          <p:val>
                                            <p:strVal val="#ppt_x"/>
                                          </p:val>
                                        </p:tav>
                                      </p:tavLst>
                                    </p:anim>
                                    <p:anim calcmode="lin" valueType="num">
                                      <p:cBhvr>
                                        <p:cTn id="59" dur="1000" fill="hold"/>
                                        <p:tgtEl>
                                          <p:spTgt spid="3">
                                            <p:graphicEl>
                                              <a:dgm id="{9A8BE6A0-9C07-A843-889D-0BE05995A9E6}"/>
                                            </p:graphic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3">
                                            <p:graphicEl>
                                              <a:dgm id="{E5FEE9AE-9BFA-2F4A-8BD6-DA3B599CA672}"/>
                                            </p:graphicEl>
                                          </p:spTgt>
                                        </p:tgtEl>
                                        <p:attrNameLst>
                                          <p:attrName>style.visibility</p:attrName>
                                        </p:attrNameLst>
                                      </p:cBhvr>
                                      <p:to>
                                        <p:strVal val="visible"/>
                                      </p:to>
                                    </p:set>
                                    <p:animEffect transition="in" filter="fade">
                                      <p:cBhvr>
                                        <p:cTn id="64" dur="1000"/>
                                        <p:tgtEl>
                                          <p:spTgt spid="3">
                                            <p:graphicEl>
                                              <a:dgm id="{E5FEE9AE-9BFA-2F4A-8BD6-DA3B599CA672}"/>
                                            </p:graphicEl>
                                          </p:spTgt>
                                        </p:tgtEl>
                                      </p:cBhvr>
                                    </p:animEffect>
                                    <p:anim calcmode="lin" valueType="num">
                                      <p:cBhvr>
                                        <p:cTn id="65" dur="1000" fill="hold"/>
                                        <p:tgtEl>
                                          <p:spTgt spid="3">
                                            <p:graphicEl>
                                              <a:dgm id="{E5FEE9AE-9BFA-2F4A-8BD6-DA3B599CA672}"/>
                                            </p:graphicEl>
                                          </p:spTgt>
                                        </p:tgtEl>
                                        <p:attrNameLst>
                                          <p:attrName>ppt_x</p:attrName>
                                        </p:attrNameLst>
                                      </p:cBhvr>
                                      <p:tavLst>
                                        <p:tav tm="0">
                                          <p:val>
                                            <p:strVal val="#ppt_x"/>
                                          </p:val>
                                        </p:tav>
                                        <p:tav tm="100000">
                                          <p:val>
                                            <p:strVal val="#ppt_x"/>
                                          </p:val>
                                        </p:tav>
                                      </p:tavLst>
                                    </p:anim>
                                    <p:anim calcmode="lin" valueType="num">
                                      <p:cBhvr>
                                        <p:cTn id="66" dur="1000" fill="hold"/>
                                        <p:tgtEl>
                                          <p:spTgt spid="3">
                                            <p:graphicEl>
                                              <a:dgm id="{E5FEE9AE-9BFA-2F4A-8BD6-DA3B599CA672}"/>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Foot-in-the-door</a:t>
            </a:r>
          </a:p>
        </p:txBody>
      </p:sp>
      <p:sp>
        <p:nvSpPr>
          <p:cNvPr id="3" name="Content Placeholder 2"/>
          <p:cNvSpPr>
            <a:spLocks noGrp="1"/>
          </p:cNvSpPr>
          <p:nvPr>
            <p:ph idx="1"/>
          </p:nvPr>
        </p:nvSpPr>
        <p:spPr>
          <a:xfrm>
            <a:off x="609600" y="1828800"/>
            <a:ext cx="8739116" cy="4419601"/>
          </a:xfrm>
        </p:spPr>
        <p:txBody>
          <a:bodyPr>
            <a:normAutofit/>
          </a:bodyPr>
          <a:lstStyle/>
          <a:p>
            <a:r>
              <a:rPr lang="en-GB" dirty="0"/>
              <a:t>Start small and build</a:t>
            </a:r>
          </a:p>
          <a:p>
            <a:r>
              <a:rPr lang="en-GB" dirty="0"/>
              <a:t>Would you agree to wear a pin badge to support cancer and/or to help a charity?</a:t>
            </a:r>
          </a:p>
          <a:p>
            <a:r>
              <a:rPr lang="en-GB" dirty="0" err="1"/>
              <a:t>Pliner</a:t>
            </a:r>
            <a:r>
              <a:rPr lang="en-GB" dirty="0"/>
              <a:t>, Hart, Kohl and </a:t>
            </a:r>
            <a:r>
              <a:rPr lang="en-GB" dirty="0" err="1"/>
              <a:t>Saari</a:t>
            </a:r>
            <a:r>
              <a:rPr lang="en-GB" dirty="0"/>
              <a:t> (1974) found that those who had previously agreed to wear the badge were far more likely to donate</a:t>
            </a:r>
          </a:p>
          <a:p>
            <a:r>
              <a:rPr lang="en-GB" dirty="0"/>
              <a:t>Once you have said, ‘Yes!’, saying, ‘No!’ becomes much more difficult</a:t>
            </a:r>
          </a:p>
          <a:p>
            <a:r>
              <a:rPr lang="en-GB" b="1" u="sng" dirty="0">
                <a:solidFill>
                  <a:srgbClr val="FF0000"/>
                </a:solidFill>
              </a:rPr>
              <a:t>Always say no, before it is too late!</a:t>
            </a:r>
          </a:p>
        </p:txBody>
      </p:sp>
      <p:pic>
        <p:nvPicPr>
          <p:cNvPr id="6" name="Picture 5"/>
          <p:cNvPicPr>
            <a:picLocks noChangeAspect="1"/>
          </p:cNvPicPr>
          <p:nvPr/>
        </p:nvPicPr>
        <p:blipFill>
          <a:blip r:embed="rId2"/>
          <a:stretch>
            <a:fillRect/>
          </a:stretch>
        </p:blipFill>
        <p:spPr>
          <a:xfrm>
            <a:off x="9140237" y="1909138"/>
            <a:ext cx="2650643" cy="3307439"/>
          </a:xfrm>
          <a:prstGeom prst="rect">
            <a:avLst/>
          </a:prstGeom>
        </p:spPr>
      </p:pic>
    </p:spTree>
    <p:extLst>
      <p:ext uri="{BB962C8B-B14F-4D97-AF65-F5344CB8AC3E}">
        <p14:creationId xmlns:p14="http://schemas.microsoft.com/office/powerpoint/2010/main" val="342172881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ipe(down)">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514006"/>
            <a:ext cx="4612154" cy="4801457"/>
          </a:xfrm>
        </p:spPr>
        <p:txBody>
          <a:bodyPr>
            <a:normAutofit/>
          </a:bodyPr>
          <a:lstStyle/>
          <a:p>
            <a:pPr marL="0" indent="0">
              <a:buNone/>
            </a:pPr>
            <a:r>
              <a:rPr lang="en-GB" dirty="0"/>
              <a:t> </a:t>
            </a:r>
          </a:p>
          <a:p>
            <a:r>
              <a:rPr lang="en-GB" sz="3200" dirty="0"/>
              <a:t>Door-in-the-face</a:t>
            </a:r>
          </a:p>
          <a:p>
            <a:r>
              <a:rPr lang="en-GB" sz="3200" dirty="0"/>
              <a:t>Fall back position</a:t>
            </a:r>
          </a:p>
          <a:p>
            <a:r>
              <a:rPr lang="en-GB" sz="3200" dirty="0"/>
              <a:t>Ask for more/expect less</a:t>
            </a:r>
          </a:p>
          <a:p>
            <a:r>
              <a:rPr lang="en-GB" sz="3200" dirty="0"/>
              <a:t>Key skill in negotiation</a:t>
            </a:r>
          </a:p>
          <a:p>
            <a:pPr marL="0" indent="0">
              <a:buNone/>
            </a:pPr>
            <a:endParaRPr lang="en-GB" sz="3200" dirty="0"/>
          </a:p>
          <a:p>
            <a:pPr marL="0" indent="0">
              <a:buNone/>
            </a:pPr>
            <a:r>
              <a:rPr lang="en-GB" sz="3200" b="1" u="sng" dirty="0">
                <a:solidFill>
                  <a:srgbClr val="FF0000"/>
                </a:solidFill>
              </a:rPr>
              <a:t>Stick to your guns!</a:t>
            </a:r>
          </a:p>
        </p:txBody>
      </p:sp>
      <p:pic>
        <p:nvPicPr>
          <p:cNvPr id="4" name="Picture 3"/>
          <p:cNvPicPr>
            <a:picLocks noChangeAspect="1"/>
          </p:cNvPicPr>
          <p:nvPr/>
        </p:nvPicPr>
        <p:blipFill>
          <a:blip r:embed="rId2"/>
          <a:stretch>
            <a:fillRect/>
          </a:stretch>
        </p:blipFill>
        <p:spPr>
          <a:xfrm>
            <a:off x="5221754" y="1300892"/>
            <a:ext cx="6970246" cy="5227684"/>
          </a:xfrm>
          <a:prstGeom prst="rect">
            <a:avLst/>
          </a:prstGeom>
        </p:spPr>
      </p:pic>
      <p:sp>
        <p:nvSpPr>
          <p:cNvPr id="6" name="Title 5">
            <a:extLst>
              <a:ext uri="{FF2B5EF4-FFF2-40B4-BE49-F238E27FC236}">
                <a16:creationId xmlns:a16="http://schemas.microsoft.com/office/drawing/2014/main" id="{C2E61B27-5D8F-49A7-BE57-9EAFEAB90FC5}"/>
              </a:ext>
            </a:extLst>
          </p:cNvPr>
          <p:cNvSpPr>
            <a:spLocks noGrp="1"/>
          </p:cNvSpPr>
          <p:nvPr>
            <p:ph type="title"/>
          </p:nvPr>
        </p:nvSpPr>
        <p:spPr/>
        <p:txBody>
          <a:bodyPr/>
          <a:lstStyle/>
          <a:p>
            <a:r>
              <a:rPr lang="en-GB" dirty="0"/>
              <a:t>Compliance Techniques</a:t>
            </a:r>
          </a:p>
        </p:txBody>
      </p:sp>
    </p:spTree>
    <p:extLst>
      <p:ext uri="{BB962C8B-B14F-4D97-AF65-F5344CB8AC3E}">
        <p14:creationId xmlns:p14="http://schemas.microsoft.com/office/powerpoint/2010/main" val="40714067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Compliance Techniques</a:t>
            </a:r>
          </a:p>
        </p:txBody>
      </p:sp>
      <p:sp>
        <p:nvSpPr>
          <p:cNvPr id="3" name="Content Placeholder 2"/>
          <p:cNvSpPr>
            <a:spLocks noGrp="1"/>
          </p:cNvSpPr>
          <p:nvPr>
            <p:ph idx="1"/>
          </p:nvPr>
        </p:nvSpPr>
        <p:spPr>
          <a:xfrm>
            <a:off x="609600" y="1678898"/>
            <a:ext cx="11582400" cy="4961745"/>
          </a:xfrm>
        </p:spPr>
        <p:txBody>
          <a:bodyPr>
            <a:normAutofit/>
          </a:bodyPr>
          <a:lstStyle/>
          <a:p>
            <a:pPr marL="0" indent="0">
              <a:buNone/>
            </a:pPr>
            <a:r>
              <a:rPr lang="en-GB" sz="4000" b="1" dirty="0"/>
              <a:t>Low-Ball</a:t>
            </a:r>
          </a:p>
          <a:p>
            <a:pPr>
              <a:buFont typeface="Wingdings" panose="05000000000000000000" pitchFamily="2" charset="2"/>
              <a:buChar char="ü"/>
            </a:pPr>
            <a:r>
              <a:rPr lang="en-GB" sz="3200" dirty="0"/>
              <a:t>‘We love the kitchen but it’s just too expensive.’</a:t>
            </a:r>
          </a:p>
          <a:p>
            <a:pPr>
              <a:buFont typeface="Wingdings" panose="05000000000000000000" pitchFamily="2" charset="2"/>
              <a:buChar char="ü"/>
            </a:pPr>
            <a:r>
              <a:rPr lang="en-GB" sz="3200" dirty="0"/>
              <a:t>‘It is a great flat but I can’t afford the deposit’</a:t>
            </a:r>
          </a:p>
          <a:p>
            <a:pPr>
              <a:buFont typeface="Wingdings" panose="05000000000000000000" pitchFamily="2" charset="2"/>
              <a:buChar char="ü"/>
            </a:pPr>
            <a:r>
              <a:rPr lang="en-GB" sz="3200" dirty="0"/>
              <a:t>‘I wish I could afford new windows and doors.’</a:t>
            </a:r>
          </a:p>
          <a:p>
            <a:pPr>
              <a:buFont typeface="Wingdings" panose="05000000000000000000" pitchFamily="2" charset="2"/>
              <a:buChar char="ü"/>
            </a:pPr>
            <a:r>
              <a:rPr lang="en-GB" sz="3200" dirty="0"/>
              <a:t>‘I love the new car but with the insurance it is unaffordable.’</a:t>
            </a:r>
          </a:p>
          <a:p>
            <a:pPr>
              <a:buFont typeface="Wingdings" panose="05000000000000000000" pitchFamily="2" charset="2"/>
              <a:buChar char="ü"/>
            </a:pPr>
            <a:endParaRPr lang="en-GB" sz="3200" dirty="0"/>
          </a:p>
          <a:p>
            <a:pPr marL="0" indent="0" algn="ctr">
              <a:buNone/>
            </a:pPr>
            <a:r>
              <a:rPr lang="en-GB" sz="3200" b="1" u="sng" dirty="0">
                <a:solidFill>
                  <a:srgbClr val="FF0000"/>
                </a:solidFill>
              </a:rPr>
              <a:t>Don’t play their game!</a:t>
            </a:r>
          </a:p>
        </p:txBody>
      </p:sp>
    </p:spTree>
    <p:extLst>
      <p:ext uri="{BB962C8B-B14F-4D97-AF65-F5344CB8AC3E}">
        <p14:creationId xmlns:p14="http://schemas.microsoft.com/office/powerpoint/2010/main" val="371107328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a:xfrm>
            <a:off x="609599" y="574252"/>
            <a:ext cx="10972800" cy="874308"/>
          </a:xfrm>
        </p:spPr>
        <p:txBody>
          <a:bodyPr>
            <a:noAutofit/>
          </a:bodyPr>
          <a:lstStyle/>
          <a:p>
            <a:r>
              <a:rPr lang="en-US" sz="6000" dirty="0"/>
              <a:t>Compliance Techniques</a:t>
            </a:r>
          </a:p>
        </p:txBody>
      </p:sp>
      <p:sp>
        <p:nvSpPr>
          <p:cNvPr id="35842" name="Rectangle 3"/>
          <p:cNvSpPr>
            <a:spLocks noGrp="1" noChangeArrowheads="1"/>
          </p:cNvSpPr>
          <p:nvPr>
            <p:ph sz="half" idx="1"/>
          </p:nvPr>
        </p:nvSpPr>
        <p:spPr>
          <a:xfrm>
            <a:off x="1258646" y="1823906"/>
            <a:ext cx="6554496" cy="3210187"/>
          </a:xfrm>
        </p:spPr>
        <p:txBody>
          <a:bodyPr>
            <a:normAutofit lnSpcReduction="10000"/>
          </a:bodyPr>
          <a:lstStyle/>
          <a:p>
            <a:pPr marL="0" indent="0">
              <a:buNone/>
            </a:pPr>
            <a:r>
              <a:rPr lang="en-US" sz="4000" b="1" dirty="0"/>
              <a:t>That</a:t>
            </a:r>
            <a:r>
              <a:rPr lang="fr-FR" sz="4000" b="1" dirty="0"/>
              <a:t>'</a:t>
            </a:r>
            <a:r>
              <a:rPr lang="en-US" altLang="ja-JP" sz="4000" b="1" dirty="0"/>
              <a:t>s-not-all </a:t>
            </a:r>
          </a:p>
          <a:p>
            <a:r>
              <a:rPr lang="en-GB" sz="3200" dirty="0"/>
              <a:t>Shopping channels, ‘But wait, that’s not all …’</a:t>
            </a:r>
          </a:p>
          <a:p>
            <a:r>
              <a:rPr lang="en-GB" sz="3200" dirty="0"/>
              <a:t>I do need to get fit, but the add-ons make it unaffordable</a:t>
            </a:r>
          </a:p>
          <a:p>
            <a:r>
              <a:rPr lang="en-GB" sz="3200" dirty="0"/>
              <a:t>If you are not entirely satisfied …</a:t>
            </a:r>
          </a:p>
        </p:txBody>
      </p:sp>
      <p:sp>
        <p:nvSpPr>
          <p:cNvPr id="3" name="TextBox 2"/>
          <p:cNvSpPr txBox="1"/>
          <p:nvPr/>
        </p:nvSpPr>
        <p:spPr>
          <a:xfrm>
            <a:off x="1748117" y="5329641"/>
            <a:ext cx="8695765" cy="954107"/>
          </a:xfrm>
          <a:prstGeom prst="rect">
            <a:avLst/>
          </a:prstGeom>
          <a:noFill/>
        </p:spPr>
        <p:txBody>
          <a:bodyPr wrap="square" rtlCol="0">
            <a:spAutoFit/>
          </a:bodyPr>
          <a:lstStyle/>
          <a:p>
            <a:pPr algn="ctr"/>
            <a:r>
              <a:rPr lang="en-GB" sz="2800" b="1" dirty="0">
                <a:solidFill>
                  <a:srgbClr val="FF0000"/>
                </a:solidFill>
              </a:rPr>
              <a:t>Don’t give them a light at the end of the tunnel, or check out how low they will go!</a:t>
            </a:r>
          </a:p>
        </p:txBody>
      </p:sp>
      <p:pic>
        <p:nvPicPr>
          <p:cNvPr id="2" name="Picture 1">
            <a:extLst>
              <a:ext uri="{FF2B5EF4-FFF2-40B4-BE49-F238E27FC236}">
                <a16:creationId xmlns:a16="http://schemas.microsoft.com/office/drawing/2014/main" id="{F28D7A22-A5F2-4EFB-B56C-5F892B6F3AC3}"/>
              </a:ext>
            </a:extLst>
          </p:cNvPr>
          <p:cNvPicPr>
            <a:picLocks noChangeAspect="1"/>
          </p:cNvPicPr>
          <p:nvPr/>
        </p:nvPicPr>
        <p:blipFill>
          <a:blip r:embed="rId3"/>
          <a:stretch>
            <a:fillRect/>
          </a:stretch>
        </p:blipFill>
        <p:spPr>
          <a:xfrm>
            <a:off x="7704499" y="2272680"/>
            <a:ext cx="4263522" cy="2312638"/>
          </a:xfrm>
          <a:prstGeom prst="rect">
            <a:avLst/>
          </a:prstGeom>
        </p:spPr>
      </p:pic>
    </p:spTree>
    <p:extLst>
      <p:ext uri="{BB962C8B-B14F-4D97-AF65-F5344CB8AC3E}">
        <p14:creationId xmlns:p14="http://schemas.microsoft.com/office/powerpoint/2010/main" val="23786516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fade">
                                      <p:cBhvr>
                                        <p:cTn id="7" dur="1000"/>
                                        <p:tgtEl>
                                          <p:spTgt spid="35842">
                                            <p:txEl>
                                              <p:pRg st="0" end="0"/>
                                            </p:txEl>
                                          </p:spTgt>
                                        </p:tgtEl>
                                      </p:cBhvr>
                                    </p:animEffect>
                                    <p:anim calcmode="lin" valueType="num">
                                      <p:cBhvr>
                                        <p:cTn id="8" dur="1000" fill="hold"/>
                                        <p:tgtEl>
                                          <p:spTgt spid="358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5842">
                                            <p:txEl>
                                              <p:pRg st="1" end="1"/>
                                            </p:txEl>
                                          </p:spTgt>
                                        </p:tgtEl>
                                        <p:attrNameLst>
                                          <p:attrName>style.visibility</p:attrName>
                                        </p:attrNameLst>
                                      </p:cBhvr>
                                      <p:to>
                                        <p:strVal val="visible"/>
                                      </p:to>
                                    </p:set>
                                    <p:animEffect transition="in" filter="fade">
                                      <p:cBhvr>
                                        <p:cTn id="14" dur="1000"/>
                                        <p:tgtEl>
                                          <p:spTgt spid="35842">
                                            <p:txEl>
                                              <p:pRg st="1" end="1"/>
                                            </p:txEl>
                                          </p:spTgt>
                                        </p:tgtEl>
                                      </p:cBhvr>
                                    </p:animEffect>
                                    <p:anim calcmode="lin" valueType="num">
                                      <p:cBhvr>
                                        <p:cTn id="15" dur="1000" fill="hold"/>
                                        <p:tgtEl>
                                          <p:spTgt spid="3584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584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5842">
                                            <p:txEl>
                                              <p:pRg st="2" end="2"/>
                                            </p:txEl>
                                          </p:spTgt>
                                        </p:tgtEl>
                                        <p:attrNameLst>
                                          <p:attrName>style.visibility</p:attrName>
                                        </p:attrNameLst>
                                      </p:cBhvr>
                                      <p:to>
                                        <p:strVal val="visible"/>
                                      </p:to>
                                    </p:set>
                                    <p:animEffect transition="in" filter="fade">
                                      <p:cBhvr>
                                        <p:cTn id="21" dur="1000"/>
                                        <p:tgtEl>
                                          <p:spTgt spid="35842">
                                            <p:txEl>
                                              <p:pRg st="2" end="2"/>
                                            </p:txEl>
                                          </p:spTgt>
                                        </p:tgtEl>
                                      </p:cBhvr>
                                    </p:animEffect>
                                    <p:anim calcmode="lin" valueType="num">
                                      <p:cBhvr>
                                        <p:cTn id="22" dur="1000" fill="hold"/>
                                        <p:tgtEl>
                                          <p:spTgt spid="3584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584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5842">
                                            <p:txEl>
                                              <p:pRg st="3" end="3"/>
                                            </p:txEl>
                                          </p:spTgt>
                                        </p:tgtEl>
                                        <p:attrNameLst>
                                          <p:attrName>style.visibility</p:attrName>
                                        </p:attrNameLst>
                                      </p:cBhvr>
                                      <p:to>
                                        <p:strVal val="visible"/>
                                      </p:to>
                                    </p:set>
                                    <p:animEffect transition="in" filter="fade">
                                      <p:cBhvr>
                                        <p:cTn id="28" dur="1000"/>
                                        <p:tgtEl>
                                          <p:spTgt spid="35842">
                                            <p:txEl>
                                              <p:pRg st="3" end="3"/>
                                            </p:txEl>
                                          </p:spTgt>
                                        </p:tgtEl>
                                      </p:cBhvr>
                                    </p:animEffect>
                                    <p:anim calcmode="lin" valueType="num">
                                      <p:cBhvr>
                                        <p:cTn id="29" dur="1000" fill="hold"/>
                                        <p:tgtEl>
                                          <p:spTgt spid="3584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584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1000"/>
                                        <p:tgtEl>
                                          <p:spTgt spid="3"/>
                                        </p:tgtEl>
                                      </p:cBhvr>
                                    </p:animEffect>
                                    <p:anim calcmode="lin" valueType="num">
                                      <p:cBhvr>
                                        <p:cTn id="36" dur="1000" fill="hold"/>
                                        <p:tgtEl>
                                          <p:spTgt spid="3"/>
                                        </p:tgtEl>
                                        <p:attrNameLst>
                                          <p:attrName>ppt_x</p:attrName>
                                        </p:attrNameLst>
                                      </p:cBhvr>
                                      <p:tavLst>
                                        <p:tav tm="0">
                                          <p:val>
                                            <p:strVal val="#ppt_x"/>
                                          </p:val>
                                        </p:tav>
                                        <p:tav tm="100000">
                                          <p:val>
                                            <p:strVal val="#ppt_x"/>
                                          </p:val>
                                        </p:tav>
                                      </p:tavLst>
                                    </p:anim>
                                    <p:anim calcmode="lin" valueType="num">
                                      <p:cBhvr>
                                        <p:cTn id="3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p:txBody>
          <a:bodyPr/>
          <a:lstStyle/>
          <a:p>
            <a:r>
              <a:rPr lang="en-US"/>
              <a:t>Four Compliance Techniques</a:t>
            </a:r>
          </a:p>
        </p:txBody>
      </p:sp>
      <p:pic>
        <p:nvPicPr>
          <p:cNvPr id="5" name="Picture 4" descr="Screen Shot 2013-11-05 at 3.43.05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547" y="1810435"/>
            <a:ext cx="10803671" cy="4182959"/>
          </a:xfrm>
          <a:prstGeom prst="rect">
            <a:avLst/>
          </a:prstGeom>
          <a:ln w="57150">
            <a:solidFill>
              <a:schemeClr val="tx1"/>
            </a:solidFill>
          </a:ln>
        </p:spPr>
      </p:pic>
    </p:spTree>
    <p:extLst>
      <p:ext uri="{BB962C8B-B14F-4D97-AF65-F5344CB8AC3E}">
        <p14:creationId xmlns:p14="http://schemas.microsoft.com/office/powerpoint/2010/main" val="1410157874"/>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normAutofit/>
          </a:bodyPr>
          <a:lstStyle/>
          <a:p>
            <a:r>
              <a:rPr lang="en-US" sz="6600" b="1" dirty="0"/>
              <a:t>Why We Obey</a:t>
            </a:r>
          </a:p>
        </p:txBody>
      </p:sp>
      <p:graphicFrame>
        <p:nvGraphicFramePr>
          <p:cNvPr id="3" name="Content Placeholder 2"/>
          <p:cNvGraphicFramePr>
            <a:graphicFrameLocks noGrp="1"/>
          </p:cNvGraphicFramePr>
          <p:nvPr>
            <p:ph idx="1"/>
          </p:nvPr>
        </p:nvGraphicFramePr>
        <p:xfrm>
          <a:off x="2133600" y="979715"/>
          <a:ext cx="9448800" cy="4997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84093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graphicEl>
                                              <a:dgm id="{B51EDBD4-65C7-4645-A7CC-61190E1DD7CB}"/>
                                            </p:graphicEl>
                                          </p:spTgt>
                                        </p:tgtEl>
                                        <p:attrNameLst>
                                          <p:attrName>style.visibility</p:attrName>
                                        </p:attrNameLst>
                                      </p:cBhvr>
                                      <p:to>
                                        <p:strVal val="visible"/>
                                      </p:to>
                                    </p:set>
                                    <p:animEffect transition="in" filter="wheel(1)">
                                      <p:cBhvr>
                                        <p:cTn id="7" dur="2000"/>
                                        <p:tgtEl>
                                          <p:spTgt spid="3">
                                            <p:graphicEl>
                                              <a:dgm id="{B51EDBD4-65C7-4645-A7CC-61190E1DD7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graphicEl>
                                              <a:dgm id="{D2470A18-464E-0C42-A6C5-6043CC2160EB}"/>
                                            </p:graphicEl>
                                          </p:spTgt>
                                        </p:tgtEl>
                                        <p:attrNameLst>
                                          <p:attrName>style.visibility</p:attrName>
                                        </p:attrNameLst>
                                      </p:cBhvr>
                                      <p:to>
                                        <p:strVal val="visible"/>
                                      </p:to>
                                    </p:set>
                                    <p:animEffect transition="in" filter="wheel(1)">
                                      <p:cBhvr>
                                        <p:cTn id="12" dur="2000"/>
                                        <p:tgtEl>
                                          <p:spTgt spid="3">
                                            <p:graphicEl>
                                              <a:dgm id="{D2470A18-464E-0C42-A6C5-6043CC2160E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graphicEl>
                                              <a:dgm id="{D7E74413-4623-734B-87A6-BEC12929E6DB}"/>
                                            </p:graphicEl>
                                          </p:spTgt>
                                        </p:tgtEl>
                                        <p:attrNameLst>
                                          <p:attrName>style.visibility</p:attrName>
                                        </p:attrNameLst>
                                      </p:cBhvr>
                                      <p:to>
                                        <p:strVal val="visible"/>
                                      </p:to>
                                    </p:set>
                                    <p:animEffect transition="in" filter="wheel(1)">
                                      <p:cBhvr>
                                        <p:cTn id="17" dur="2000"/>
                                        <p:tgtEl>
                                          <p:spTgt spid="3">
                                            <p:graphicEl>
                                              <a:dgm id="{D7E74413-4623-734B-87A6-BEC12929E6D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graphicEl>
                                              <a:dgm id="{526E3019-DA17-DC48-BCC3-3C7ADEE21591}"/>
                                            </p:graphicEl>
                                          </p:spTgt>
                                        </p:tgtEl>
                                        <p:attrNameLst>
                                          <p:attrName>style.visibility</p:attrName>
                                        </p:attrNameLst>
                                      </p:cBhvr>
                                      <p:to>
                                        <p:strVal val="visible"/>
                                      </p:to>
                                    </p:set>
                                    <p:animEffect transition="in" filter="wheel(1)">
                                      <p:cBhvr>
                                        <p:cTn id="22" dur="2000"/>
                                        <p:tgtEl>
                                          <p:spTgt spid="3">
                                            <p:graphicEl>
                                              <a:dgm id="{526E3019-DA17-DC48-BCC3-3C7ADEE215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9A700-5E64-4E78-80EC-7AE5074E8A4B}"/>
              </a:ext>
            </a:extLst>
          </p:cNvPr>
          <p:cNvSpPr>
            <a:spLocks noGrp="1"/>
          </p:cNvSpPr>
          <p:nvPr>
            <p:ph type="title"/>
          </p:nvPr>
        </p:nvSpPr>
        <p:spPr>
          <a:xfrm>
            <a:off x="609600" y="275612"/>
            <a:ext cx="10972800" cy="1295400"/>
          </a:xfrm>
        </p:spPr>
        <p:txBody>
          <a:bodyPr>
            <a:normAutofit/>
          </a:bodyPr>
          <a:lstStyle/>
          <a:p>
            <a:r>
              <a:rPr lang="en-GB" sz="5400" dirty="0"/>
              <a:t>Milgram’s Infamous Experiment</a:t>
            </a:r>
          </a:p>
        </p:txBody>
      </p:sp>
      <p:sp>
        <p:nvSpPr>
          <p:cNvPr id="3" name="Content Placeholder 2">
            <a:extLst>
              <a:ext uri="{FF2B5EF4-FFF2-40B4-BE49-F238E27FC236}">
                <a16:creationId xmlns:a16="http://schemas.microsoft.com/office/drawing/2014/main" id="{5ADB5D15-2345-4090-980F-31308781DA06}"/>
              </a:ext>
            </a:extLst>
          </p:cNvPr>
          <p:cNvSpPr>
            <a:spLocks noGrp="1"/>
          </p:cNvSpPr>
          <p:nvPr>
            <p:ph idx="1"/>
          </p:nvPr>
        </p:nvSpPr>
        <p:spPr>
          <a:xfrm>
            <a:off x="609600" y="1884419"/>
            <a:ext cx="7652273" cy="4139902"/>
          </a:xfrm>
        </p:spPr>
        <p:txBody>
          <a:bodyPr>
            <a:normAutofit/>
          </a:bodyPr>
          <a:lstStyle/>
          <a:p>
            <a:r>
              <a:rPr lang="en-GB" dirty="0"/>
              <a:t>Yale University, May 1962</a:t>
            </a:r>
          </a:p>
          <a:p>
            <a:r>
              <a:rPr lang="en-GB" dirty="0"/>
              <a:t>Would ordinary, everyday people commit heinous acts under the right circumstances?</a:t>
            </a:r>
          </a:p>
          <a:p>
            <a:r>
              <a:rPr lang="en-GB" dirty="0"/>
              <a:t>Or are the kind of atrocities we see carried out in war and massacre down to psychopathic people</a:t>
            </a:r>
          </a:p>
          <a:p>
            <a:r>
              <a:rPr lang="en-GB" dirty="0"/>
              <a:t>“People like us” would never hurt others … or would we?</a:t>
            </a:r>
          </a:p>
        </p:txBody>
      </p:sp>
      <p:pic>
        <p:nvPicPr>
          <p:cNvPr id="4" name="Picture 3">
            <a:extLst>
              <a:ext uri="{FF2B5EF4-FFF2-40B4-BE49-F238E27FC236}">
                <a16:creationId xmlns:a16="http://schemas.microsoft.com/office/drawing/2014/main" id="{DC36043C-192D-47D2-93EB-65B551FF4497}"/>
              </a:ext>
            </a:extLst>
          </p:cNvPr>
          <p:cNvPicPr>
            <a:picLocks noChangeAspect="1"/>
          </p:cNvPicPr>
          <p:nvPr/>
        </p:nvPicPr>
        <p:blipFill>
          <a:blip r:embed="rId2"/>
          <a:stretch>
            <a:fillRect/>
          </a:stretch>
        </p:blipFill>
        <p:spPr>
          <a:xfrm>
            <a:off x="8756726" y="1571012"/>
            <a:ext cx="3058326" cy="4766717"/>
          </a:xfrm>
          <a:prstGeom prst="rect">
            <a:avLst/>
          </a:prstGeom>
        </p:spPr>
      </p:pic>
    </p:spTree>
    <p:extLst>
      <p:ext uri="{BB962C8B-B14F-4D97-AF65-F5344CB8AC3E}">
        <p14:creationId xmlns:p14="http://schemas.microsoft.com/office/powerpoint/2010/main" val="231158454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265AF-A6B9-4FD0-B624-9B4EDC879E94}"/>
              </a:ext>
            </a:extLst>
          </p:cNvPr>
          <p:cNvSpPr>
            <a:spLocks noGrp="1"/>
          </p:cNvSpPr>
          <p:nvPr>
            <p:ph type="title"/>
          </p:nvPr>
        </p:nvSpPr>
        <p:spPr>
          <a:xfrm>
            <a:off x="838200" y="83380"/>
            <a:ext cx="10515600" cy="1325563"/>
          </a:xfrm>
        </p:spPr>
        <p:txBody>
          <a:bodyPr>
            <a:normAutofit/>
          </a:bodyPr>
          <a:lstStyle/>
          <a:p>
            <a:pPr algn="r"/>
            <a:r>
              <a:rPr lang="en-GB" sz="5400" dirty="0"/>
              <a:t>Milgram’s approach</a:t>
            </a:r>
          </a:p>
        </p:txBody>
      </p:sp>
      <p:sp>
        <p:nvSpPr>
          <p:cNvPr id="3" name="Content Placeholder 2">
            <a:extLst>
              <a:ext uri="{FF2B5EF4-FFF2-40B4-BE49-F238E27FC236}">
                <a16:creationId xmlns:a16="http://schemas.microsoft.com/office/drawing/2014/main" id="{C5090CEB-7B03-4838-99D4-40D4631AE723}"/>
              </a:ext>
            </a:extLst>
          </p:cNvPr>
          <p:cNvSpPr>
            <a:spLocks noGrp="1"/>
          </p:cNvSpPr>
          <p:nvPr>
            <p:ph idx="1"/>
          </p:nvPr>
        </p:nvSpPr>
        <p:spPr>
          <a:xfrm>
            <a:off x="609600" y="1151068"/>
            <a:ext cx="5113467" cy="5120640"/>
          </a:xfrm>
        </p:spPr>
        <p:txBody>
          <a:bodyPr>
            <a:normAutofit/>
          </a:bodyPr>
          <a:lstStyle/>
          <a:p>
            <a:r>
              <a:rPr lang="en-GB" dirty="0"/>
              <a:t>Participants are told the study aims to examine the effects of punishment on learning</a:t>
            </a:r>
          </a:p>
          <a:p>
            <a:r>
              <a:rPr lang="en-GB" dirty="0"/>
              <a:t>They agree to administer electric shocks to another person who has also agreed to participate</a:t>
            </a:r>
          </a:p>
          <a:p>
            <a:r>
              <a:rPr lang="en-GB" dirty="0"/>
              <a:t>The other person is part of the experiment</a:t>
            </a:r>
          </a:p>
          <a:p>
            <a:r>
              <a:rPr lang="en-GB" dirty="0"/>
              <a:t>Of course, participants did not know this</a:t>
            </a:r>
          </a:p>
          <a:p>
            <a:endParaRPr lang="en-GB" dirty="0"/>
          </a:p>
        </p:txBody>
      </p:sp>
      <p:pic>
        <p:nvPicPr>
          <p:cNvPr id="7" name="Picture 6">
            <a:extLst>
              <a:ext uri="{FF2B5EF4-FFF2-40B4-BE49-F238E27FC236}">
                <a16:creationId xmlns:a16="http://schemas.microsoft.com/office/drawing/2014/main" id="{031ECEC6-B85D-433E-8473-3E853BE7C294}"/>
              </a:ext>
            </a:extLst>
          </p:cNvPr>
          <p:cNvPicPr>
            <a:picLocks noChangeAspect="1"/>
          </p:cNvPicPr>
          <p:nvPr/>
        </p:nvPicPr>
        <p:blipFill>
          <a:blip r:embed="rId2"/>
          <a:stretch>
            <a:fillRect/>
          </a:stretch>
        </p:blipFill>
        <p:spPr>
          <a:xfrm>
            <a:off x="5559324" y="1408943"/>
            <a:ext cx="6456968" cy="4805963"/>
          </a:xfrm>
          <a:prstGeom prst="rect">
            <a:avLst/>
          </a:prstGeom>
        </p:spPr>
      </p:pic>
    </p:spTree>
    <p:extLst>
      <p:ext uri="{BB962C8B-B14F-4D97-AF65-F5344CB8AC3E}">
        <p14:creationId xmlns:p14="http://schemas.microsoft.com/office/powerpoint/2010/main" val="138677260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F0927-1963-402F-9B7F-7F3F480650E7}"/>
              </a:ext>
            </a:extLst>
          </p:cNvPr>
          <p:cNvSpPr>
            <a:spLocks noGrp="1"/>
          </p:cNvSpPr>
          <p:nvPr>
            <p:ph type="title"/>
          </p:nvPr>
        </p:nvSpPr>
        <p:spPr/>
        <p:txBody>
          <a:bodyPr>
            <a:normAutofit/>
          </a:bodyPr>
          <a:lstStyle/>
          <a:p>
            <a:pPr algn="r"/>
            <a:r>
              <a:rPr lang="en-GB" sz="5400" dirty="0"/>
              <a:t>Teachers and Learners</a:t>
            </a:r>
          </a:p>
        </p:txBody>
      </p:sp>
      <p:sp>
        <p:nvSpPr>
          <p:cNvPr id="3" name="Content Placeholder 2">
            <a:extLst>
              <a:ext uri="{FF2B5EF4-FFF2-40B4-BE49-F238E27FC236}">
                <a16:creationId xmlns:a16="http://schemas.microsoft.com/office/drawing/2014/main" id="{351A85C6-ECB3-4B20-B7A2-C9E6F1440396}"/>
              </a:ext>
            </a:extLst>
          </p:cNvPr>
          <p:cNvSpPr>
            <a:spLocks noGrp="1"/>
          </p:cNvSpPr>
          <p:nvPr>
            <p:ph idx="1"/>
          </p:nvPr>
        </p:nvSpPr>
        <p:spPr>
          <a:xfrm>
            <a:off x="455691" y="1312555"/>
            <a:ext cx="4596144" cy="4742330"/>
          </a:xfrm>
        </p:spPr>
        <p:txBody>
          <a:bodyPr/>
          <a:lstStyle/>
          <a:p>
            <a:r>
              <a:rPr lang="en-GB" dirty="0"/>
              <a:t>Under the pretences of drawing lots, the experimental confederate is </a:t>
            </a:r>
            <a:r>
              <a:rPr lang="en-GB" b="1" dirty="0"/>
              <a:t>the learner </a:t>
            </a:r>
            <a:r>
              <a:rPr lang="en-GB" dirty="0"/>
              <a:t>with </a:t>
            </a:r>
          </a:p>
          <a:p>
            <a:r>
              <a:rPr lang="en-GB" dirty="0"/>
              <a:t>The participant (or victim!) is </a:t>
            </a:r>
            <a:r>
              <a:rPr lang="en-GB" b="1" dirty="0"/>
              <a:t>the teacher</a:t>
            </a:r>
          </a:p>
          <a:p>
            <a:r>
              <a:rPr lang="en-GB" dirty="0"/>
              <a:t>Teachers and learners are taken to see the electric shock machine</a:t>
            </a:r>
          </a:p>
          <a:p>
            <a:r>
              <a:rPr lang="en-GB" dirty="0"/>
              <a:t>Test shocks are given</a:t>
            </a:r>
          </a:p>
          <a:p>
            <a:endParaRPr lang="en-GB" dirty="0"/>
          </a:p>
        </p:txBody>
      </p:sp>
      <p:pic>
        <p:nvPicPr>
          <p:cNvPr id="5" name="Picture 4">
            <a:extLst>
              <a:ext uri="{FF2B5EF4-FFF2-40B4-BE49-F238E27FC236}">
                <a16:creationId xmlns:a16="http://schemas.microsoft.com/office/drawing/2014/main" id="{74369FAC-DB8D-4402-9978-AA3D13AE802D}"/>
              </a:ext>
            </a:extLst>
          </p:cNvPr>
          <p:cNvPicPr>
            <a:picLocks noChangeAspect="1"/>
          </p:cNvPicPr>
          <p:nvPr/>
        </p:nvPicPr>
        <p:blipFill>
          <a:blip r:embed="rId2"/>
          <a:stretch>
            <a:fillRect/>
          </a:stretch>
        </p:blipFill>
        <p:spPr>
          <a:xfrm>
            <a:off x="6129761" y="1719263"/>
            <a:ext cx="5224039" cy="3928913"/>
          </a:xfrm>
          <a:prstGeom prst="rect">
            <a:avLst/>
          </a:prstGeom>
        </p:spPr>
      </p:pic>
    </p:spTree>
    <p:extLst>
      <p:ext uri="{BB962C8B-B14F-4D97-AF65-F5344CB8AC3E}">
        <p14:creationId xmlns:p14="http://schemas.microsoft.com/office/powerpoint/2010/main" val="27655108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50A3A57-4D75-4484-B29C-1E35EE34F8E8}"/>
              </a:ext>
            </a:extLst>
          </p:cNvPr>
          <p:cNvPicPr>
            <a:picLocks noGrp="1" noChangeAspect="1"/>
          </p:cNvPicPr>
          <p:nvPr>
            <p:ph idx="1"/>
          </p:nvPr>
        </p:nvPicPr>
        <p:blipFill rotWithShape="1">
          <a:blip r:embed="rId2"/>
          <a:srcRect r="1" b="14459"/>
          <a:stretch/>
        </p:blipFill>
        <p:spPr>
          <a:xfrm>
            <a:off x="120650" y="68263"/>
            <a:ext cx="11950700" cy="6721475"/>
          </a:xfrm>
          <a:prstGeom prst="rect">
            <a:avLst/>
          </a:prstGeom>
          <a:noFill/>
        </p:spPr>
      </p:pic>
      <p:sp>
        <p:nvSpPr>
          <p:cNvPr id="5" name="TextBox 4">
            <a:extLst>
              <a:ext uri="{FF2B5EF4-FFF2-40B4-BE49-F238E27FC236}">
                <a16:creationId xmlns:a16="http://schemas.microsoft.com/office/drawing/2014/main" id="{DB20EAA3-D9D0-43AF-AA54-EA296F8E30B4}"/>
              </a:ext>
            </a:extLst>
          </p:cNvPr>
          <p:cNvSpPr txBox="1"/>
          <p:nvPr/>
        </p:nvSpPr>
        <p:spPr>
          <a:xfrm>
            <a:off x="225908" y="243512"/>
            <a:ext cx="4959277" cy="6370975"/>
          </a:xfrm>
          <a:prstGeom prst="rect">
            <a:avLst/>
          </a:prstGeom>
          <a:solidFill>
            <a:schemeClr val="bg1">
              <a:lumMod val="95000"/>
            </a:schemeClr>
          </a:solid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Teachers and learners are in adjoining rooms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With every wrong answer the teacher has to flick the switch and give an electric shock</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As the learner intentionally gets answers wrong the shock administered increases in severity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Milgram asked a variety of people what they thought they and others would do in these circumstances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Most thought they would stop at low shock levels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Despite screams of pain many continued</a:t>
            </a:r>
          </a:p>
        </p:txBody>
      </p:sp>
    </p:spTree>
    <p:extLst>
      <p:ext uri="{BB962C8B-B14F-4D97-AF65-F5344CB8AC3E}">
        <p14:creationId xmlns:p14="http://schemas.microsoft.com/office/powerpoint/2010/main" val="21866699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additive="base">
                                        <p:cTn id="14"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 calcmode="lin" valueType="num">
                                      <p:cBhvr additive="base">
                                        <p:cTn id="2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 calcmode="lin" valueType="num">
                                      <p:cBhvr additive="base">
                                        <p:cTn id="26"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 calcmode="lin" valueType="num">
                                      <p:cBhvr additive="base">
                                        <p:cTn id="32"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5">
                                            <p:txEl>
                                              <p:pRg st="5" end="5"/>
                                            </p:txEl>
                                          </p:spTgt>
                                        </p:tgtEl>
                                        <p:attrNameLst>
                                          <p:attrName>style.visibility</p:attrName>
                                        </p:attrNameLst>
                                      </p:cBhvr>
                                      <p:to>
                                        <p:strVal val="visible"/>
                                      </p:to>
                                    </p:set>
                                    <p:anim calcmode="lin" valueType="num">
                                      <p:cBhvr additive="base">
                                        <p:cTn id="38"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7698" y="332509"/>
            <a:ext cx="11348720" cy="5878484"/>
          </a:xfrm>
        </p:spPr>
        <p:txBody>
          <a:bodyPr>
            <a:noAutofit/>
          </a:bodyPr>
          <a:lstStyle/>
          <a:p>
            <a:pPr algn="ctr"/>
            <a:r>
              <a:rPr lang="en-GB" sz="4400" dirty="0"/>
              <a:t>As a percentage, what proportion of people would obey the instructions of the experimenter?</a:t>
            </a:r>
            <a:br>
              <a:rPr lang="en-GB" sz="4400" dirty="0"/>
            </a:br>
            <a:br>
              <a:rPr lang="en-GB" sz="4400" dirty="0"/>
            </a:br>
            <a:r>
              <a:rPr lang="en-GB" sz="4400" dirty="0"/>
              <a:t>As a percentage, what proportion of people would deliver low level electric shocks?</a:t>
            </a:r>
            <a:br>
              <a:rPr lang="en-GB" sz="4400" dirty="0"/>
            </a:br>
            <a:br>
              <a:rPr lang="en-GB" sz="4400" dirty="0"/>
            </a:br>
            <a:r>
              <a:rPr lang="en-GB" sz="4400" dirty="0"/>
              <a:t>As a percentage, what proportion of people would deliver higher level electric shocks? </a:t>
            </a:r>
          </a:p>
        </p:txBody>
      </p:sp>
    </p:spTree>
    <p:extLst>
      <p:ext uri="{BB962C8B-B14F-4D97-AF65-F5344CB8AC3E}">
        <p14:creationId xmlns:p14="http://schemas.microsoft.com/office/powerpoint/2010/main" val="235478159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5844988" cy="1892450"/>
          </a:xfrm>
        </p:spPr>
        <p:txBody>
          <a:bodyPr>
            <a:normAutofit/>
          </a:bodyPr>
          <a:lstStyle/>
          <a:p>
            <a:r>
              <a:rPr lang="en-GB" sz="5400" dirty="0"/>
              <a:t>Milgram's Initial Obedience Findings </a:t>
            </a:r>
          </a:p>
        </p:txBody>
      </p:sp>
      <p:sp>
        <p:nvSpPr>
          <p:cNvPr id="3" name="Content Placeholder 2"/>
          <p:cNvSpPr>
            <a:spLocks noGrp="1"/>
          </p:cNvSpPr>
          <p:nvPr>
            <p:ph idx="1"/>
          </p:nvPr>
        </p:nvSpPr>
        <p:spPr>
          <a:xfrm>
            <a:off x="609600" y="2183803"/>
            <a:ext cx="4597100" cy="3162748"/>
          </a:xfrm>
        </p:spPr>
        <p:txBody>
          <a:bodyPr>
            <a:normAutofit/>
          </a:bodyPr>
          <a:lstStyle/>
          <a:p>
            <a:r>
              <a:rPr lang="en-GB" dirty="0"/>
              <a:t>Almost two out of every three participants (65%) continued to obey the experimenter and administered the maximum possible shock of 450 volts</a:t>
            </a:r>
          </a:p>
        </p:txBody>
      </p:sp>
      <p:sp>
        <p:nvSpPr>
          <p:cNvPr id="5" name="TextBox 4">
            <a:extLst>
              <a:ext uri="{FF2B5EF4-FFF2-40B4-BE49-F238E27FC236}">
                <a16:creationId xmlns:a16="http://schemas.microsoft.com/office/drawing/2014/main" id="{390C3496-7B11-4247-A1DA-7CD010CC45C3}"/>
              </a:ext>
            </a:extLst>
          </p:cNvPr>
          <p:cNvSpPr txBox="1"/>
          <p:nvPr/>
        </p:nvSpPr>
        <p:spPr>
          <a:xfrm>
            <a:off x="6454588" y="136755"/>
            <a:ext cx="5127812" cy="6124754"/>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ＭＳ Ｐゴシック"/>
                <a:cs typeface="+mn-cs"/>
              </a:rPr>
              <a:t>The difference between what we say we will do and what we actually do illustrates the power of situational social forces on our </a:t>
            </a:r>
            <a:r>
              <a:rPr kumimoji="0" lang="en-US" sz="2800" b="0" i="0" u="none" strike="noStrike" kern="1200" cap="none" spc="0" normalizeH="0" baseline="0" noProof="0" dirty="0" err="1">
                <a:ln>
                  <a:noFill/>
                </a:ln>
                <a:solidFill>
                  <a:prstClr val="black"/>
                </a:solidFill>
                <a:effectLst/>
                <a:uLnTx/>
                <a:uFillTx/>
                <a:latin typeface="Arial"/>
                <a:ea typeface="ＭＳ Ｐゴシック"/>
                <a:cs typeface="+mn-cs"/>
              </a:rPr>
              <a:t>behaviour</a:t>
            </a:r>
            <a:endParaRPr kumimoji="0" lang="en-US" sz="2800" b="0" i="0" u="none" strike="noStrike" kern="1200" cap="none" spc="0" normalizeH="0" baseline="0" noProof="0" dirty="0">
              <a:ln>
                <a:noFill/>
              </a:ln>
              <a:solidFill>
                <a:prstClr val="black"/>
              </a:solidFill>
              <a:effectLst/>
              <a:uLnTx/>
              <a:uFillTx/>
              <a:latin typeface="Arial"/>
              <a:ea typeface="ＭＳ Ｐゴシック"/>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ＭＳ Ｐゴシック"/>
                <a:cs typeface="+mn-cs"/>
              </a:rPr>
              <a:t>The foot-in-the-door technique was used because participants started off giving very mild shocks (15 volts) and increased the voltage relatively slowly.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ＭＳ Ｐゴシック"/>
                <a:cs typeface="+mn-cs"/>
              </a:rPr>
              <a:t>Similar results have been found with females and participants in other cultures.</a:t>
            </a:r>
          </a:p>
        </p:txBody>
      </p:sp>
    </p:spTree>
    <p:extLst>
      <p:ext uri="{BB962C8B-B14F-4D97-AF65-F5344CB8AC3E}">
        <p14:creationId xmlns:p14="http://schemas.microsoft.com/office/powerpoint/2010/main" val="228220419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8"/>
            <a:ext cx="10972800" cy="1057166"/>
          </a:xfrm>
        </p:spPr>
        <p:txBody>
          <a:bodyPr>
            <a:normAutofit/>
          </a:bodyPr>
          <a:lstStyle/>
          <a:p>
            <a:r>
              <a:rPr lang="en-GB" sz="6000" dirty="0"/>
              <a:t>The </a:t>
            </a:r>
            <a:r>
              <a:rPr lang="en-GB" sz="6000" dirty="0" err="1"/>
              <a:t>Astroten</a:t>
            </a:r>
            <a:r>
              <a:rPr lang="en-GB" sz="6000" dirty="0"/>
              <a:t> study</a:t>
            </a:r>
          </a:p>
        </p:txBody>
      </p:sp>
      <p:sp>
        <p:nvSpPr>
          <p:cNvPr id="3" name="Content Placeholder 2"/>
          <p:cNvSpPr>
            <a:spLocks noGrp="1"/>
          </p:cNvSpPr>
          <p:nvPr>
            <p:ph idx="1"/>
          </p:nvPr>
        </p:nvSpPr>
        <p:spPr>
          <a:xfrm>
            <a:off x="518161" y="2926081"/>
            <a:ext cx="3657599" cy="792480"/>
          </a:xfrm>
        </p:spPr>
        <p:txBody>
          <a:bodyPr>
            <a:normAutofit/>
          </a:bodyPr>
          <a:lstStyle/>
          <a:p>
            <a:pPr marL="0" indent="0">
              <a:buNone/>
            </a:pPr>
            <a:r>
              <a:rPr lang="en-GB" b="1" dirty="0" err="1"/>
              <a:t>Hofling</a:t>
            </a:r>
            <a:r>
              <a:rPr lang="en-GB" b="1" dirty="0"/>
              <a:t> et al (1966)</a:t>
            </a:r>
          </a:p>
        </p:txBody>
      </p:sp>
      <p:sp>
        <p:nvSpPr>
          <p:cNvPr id="5" name="Rectangle 4"/>
          <p:cNvSpPr/>
          <p:nvPr/>
        </p:nvSpPr>
        <p:spPr>
          <a:xfrm>
            <a:off x="4175760" y="1179404"/>
            <a:ext cx="7813040" cy="5078313"/>
          </a:xfrm>
          <a:prstGeom prst="rect">
            <a:avLst/>
          </a:prstGeom>
          <a:solidFill>
            <a:schemeClr val="accent5">
              <a:lumMod val="40000"/>
              <a:lumOff val="60000"/>
            </a:schemeClr>
          </a:solidFill>
          <a:ln w="57150">
            <a:solidFill>
              <a:schemeClr val="tx1"/>
            </a:solidFill>
          </a:ln>
        </p:spPr>
        <p:txBody>
          <a:bodyPr wrap="square">
            <a:spAutoFit/>
          </a:bodyPr>
          <a:lstStyle/>
          <a:p>
            <a:r>
              <a:rPr lang="en-GB" sz="3600" dirty="0">
                <a:solidFill>
                  <a:prstClr val="black"/>
                </a:solidFill>
              </a:rPr>
              <a:t>1. Nurses were not allowed to accept instructions over the phone.</a:t>
            </a:r>
          </a:p>
          <a:p>
            <a:endParaRPr lang="en-GB" sz="3600" dirty="0">
              <a:solidFill>
                <a:prstClr val="black"/>
              </a:solidFill>
            </a:endParaRPr>
          </a:p>
          <a:p>
            <a:r>
              <a:rPr lang="en-GB" sz="3600" dirty="0">
                <a:solidFill>
                  <a:prstClr val="black"/>
                </a:solidFill>
              </a:rPr>
              <a:t>2. The dose was double the maximum limit stated on the box.</a:t>
            </a:r>
          </a:p>
          <a:p>
            <a:endParaRPr lang="en-GB" sz="3600" dirty="0">
              <a:solidFill>
                <a:prstClr val="black"/>
              </a:solidFill>
            </a:endParaRPr>
          </a:p>
          <a:p>
            <a:r>
              <a:rPr lang="en-GB" sz="3600" dirty="0">
                <a:solidFill>
                  <a:prstClr val="black"/>
                </a:solidFill>
              </a:rPr>
              <a:t>3. The medicine itself was unauthorized, i.e. not on the ward stock list.</a:t>
            </a:r>
          </a:p>
        </p:txBody>
      </p:sp>
    </p:spTree>
    <p:extLst>
      <p:ext uri="{BB962C8B-B14F-4D97-AF65-F5344CB8AC3E}">
        <p14:creationId xmlns:p14="http://schemas.microsoft.com/office/powerpoint/2010/main" val="17083317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 calcmode="lin" valueType="num">
                                      <p:cBhvr additive="base">
                                        <p:cTn id="2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 calcmode="lin" valueType="num">
                                      <p:cBhvr additive="base">
                                        <p:cTn id="2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anim calcmode="lin" valueType="num">
                                      <p:cBhvr additive="base">
                                        <p:cTn id="3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a:t>
            </a:r>
            <a:r>
              <a:rPr lang="en-GB" sz="6000" dirty="0" err="1"/>
              <a:t>Astroten</a:t>
            </a:r>
            <a:r>
              <a:rPr lang="en-GB" sz="6000" dirty="0"/>
              <a:t> study</a:t>
            </a:r>
          </a:p>
        </p:txBody>
      </p:sp>
      <p:sp>
        <p:nvSpPr>
          <p:cNvPr id="3" name="Content Placeholder 2"/>
          <p:cNvSpPr>
            <a:spLocks noGrp="1"/>
          </p:cNvSpPr>
          <p:nvPr>
            <p:ph idx="1"/>
          </p:nvPr>
        </p:nvSpPr>
        <p:spPr>
          <a:xfrm>
            <a:off x="609600" y="1874067"/>
            <a:ext cx="8615680" cy="4374334"/>
          </a:xfrm>
        </p:spPr>
        <p:txBody>
          <a:bodyPr>
            <a:normAutofit/>
          </a:bodyPr>
          <a:lstStyle/>
          <a:p>
            <a:pPr marL="0" indent="0">
              <a:buNone/>
            </a:pPr>
            <a:r>
              <a:rPr lang="en-GB" sz="3200" b="1" dirty="0" err="1"/>
              <a:t>Hofling</a:t>
            </a:r>
            <a:r>
              <a:rPr lang="en-GB" sz="3200" b="1" dirty="0"/>
              <a:t> et al (1966)</a:t>
            </a:r>
          </a:p>
          <a:p>
            <a:r>
              <a:rPr lang="en-GB" sz="3200" dirty="0"/>
              <a:t>Participants were nurses on duty alone in a hospital ward </a:t>
            </a:r>
          </a:p>
          <a:p>
            <a:r>
              <a:rPr lang="en-GB" sz="3200" dirty="0"/>
              <a:t>Each nurse responded to a call from a personally unknown staff doctor who authorized a potentially dangerous dosage of </a:t>
            </a:r>
            <a:r>
              <a:rPr lang="en-GB" sz="3200" dirty="0" err="1"/>
              <a:t>Astroten</a:t>
            </a:r>
            <a:r>
              <a:rPr lang="en-GB" sz="3200" dirty="0"/>
              <a:t> to be given to a patient in the ward</a:t>
            </a:r>
          </a:p>
        </p:txBody>
      </p:sp>
      <p:sp>
        <p:nvSpPr>
          <p:cNvPr id="4" name="Rectangle 3"/>
          <p:cNvSpPr/>
          <p:nvPr/>
        </p:nvSpPr>
        <p:spPr>
          <a:xfrm>
            <a:off x="9225280" y="2228334"/>
            <a:ext cx="2661920" cy="1815882"/>
          </a:xfrm>
          <a:prstGeom prst="rect">
            <a:avLst/>
          </a:prstGeom>
          <a:solidFill>
            <a:schemeClr val="accent5">
              <a:lumMod val="40000"/>
              <a:lumOff val="60000"/>
            </a:schemeClr>
          </a:solidFill>
          <a:ln w="57150">
            <a:solidFill>
              <a:schemeClr val="tx1"/>
            </a:solidFill>
          </a:ln>
        </p:spPr>
        <p:txBody>
          <a:bodyPr wrap="square">
            <a:spAutoFit/>
          </a:bodyPr>
          <a:lstStyle/>
          <a:p>
            <a:pPr algn="ctr"/>
            <a:r>
              <a:rPr lang="en-GB" sz="2800" dirty="0">
                <a:solidFill>
                  <a:prstClr val="black"/>
                </a:solidFill>
              </a:rPr>
              <a:t>Of 22 nurses phoned, 21 did not question the order</a:t>
            </a:r>
          </a:p>
        </p:txBody>
      </p:sp>
    </p:spTree>
    <p:extLst>
      <p:ext uri="{BB962C8B-B14F-4D97-AF65-F5344CB8AC3E}">
        <p14:creationId xmlns:p14="http://schemas.microsoft.com/office/powerpoint/2010/main" val="409270902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a:t>
            </a:r>
            <a:r>
              <a:rPr lang="en-GB" sz="6000" dirty="0" err="1"/>
              <a:t>Astroten</a:t>
            </a:r>
            <a:r>
              <a:rPr lang="en-GB" sz="6000" dirty="0"/>
              <a:t> study</a:t>
            </a:r>
          </a:p>
        </p:txBody>
      </p:sp>
      <p:sp>
        <p:nvSpPr>
          <p:cNvPr id="3" name="Content Placeholder 2"/>
          <p:cNvSpPr>
            <a:spLocks noGrp="1"/>
          </p:cNvSpPr>
          <p:nvPr>
            <p:ph idx="1"/>
          </p:nvPr>
        </p:nvSpPr>
        <p:spPr>
          <a:xfrm>
            <a:off x="609600" y="1719264"/>
            <a:ext cx="7267303" cy="4529137"/>
          </a:xfrm>
        </p:spPr>
        <p:txBody>
          <a:bodyPr/>
          <a:lstStyle/>
          <a:p>
            <a:r>
              <a:rPr lang="en-GB" dirty="0"/>
              <a:t>A separate sample of 33 nurses were asked about this situation and what they would do if they were placed in it</a:t>
            </a:r>
          </a:p>
          <a:p>
            <a:r>
              <a:rPr lang="en-GB" dirty="0"/>
              <a:t>All but 2 said they would NOT obey the doctor's order</a:t>
            </a:r>
          </a:p>
          <a:p>
            <a:r>
              <a:rPr lang="en-GB" dirty="0"/>
              <a:t>This demonstrated the difference between what we think we will do and what we actually do in a given situation </a:t>
            </a:r>
          </a:p>
          <a:p>
            <a:endParaRPr lang="en-GB" dirty="0"/>
          </a:p>
          <a:p>
            <a:pPr marL="0" indent="0">
              <a:buNone/>
            </a:pPr>
            <a:endParaRPr lang="en-GB" b="1" dirty="0"/>
          </a:p>
        </p:txBody>
      </p:sp>
      <p:pic>
        <p:nvPicPr>
          <p:cNvPr id="4" name="Picture 3"/>
          <p:cNvPicPr>
            <a:picLocks noChangeAspect="1"/>
          </p:cNvPicPr>
          <p:nvPr/>
        </p:nvPicPr>
        <p:blipFill>
          <a:blip r:embed="rId2"/>
          <a:stretch>
            <a:fillRect/>
          </a:stretch>
        </p:blipFill>
        <p:spPr>
          <a:xfrm>
            <a:off x="8685303" y="2082164"/>
            <a:ext cx="2897097" cy="3225957"/>
          </a:xfrm>
          <a:prstGeom prst="rect">
            <a:avLst/>
          </a:prstGeom>
        </p:spPr>
      </p:pic>
    </p:spTree>
    <p:extLst>
      <p:ext uri="{BB962C8B-B14F-4D97-AF65-F5344CB8AC3E}">
        <p14:creationId xmlns:p14="http://schemas.microsoft.com/office/powerpoint/2010/main" val="364909379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C4410-FBDB-430F-B71C-C7CC4CFD8A8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165151-76F1-426E-99A7-0B1EE9516679}"/>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6671D40A-F23D-45B1-B1E7-933E7A6862F8}"/>
              </a:ext>
            </a:extLst>
          </p:cNvPr>
          <p:cNvSpPr/>
          <p:nvPr/>
        </p:nvSpPr>
        <p:spPr>
          <a:xfrm>
            <a:off x="0" y="1"/>
            <a:ext cx="6820678" cy="6524863"/>
          </a:xfrm>
          <a:prstGeom prst="rect">
            <a:avLst/>
          </a:prstGeom>
          <a:solidFill>
            <a:srgbClr val="FFC000"/>
          </a:solidFill>
        </p:spPr>
        <p:txBody>
          <a:bodyPr wrap="square">
            <a:spAutoFit/>
          </a:bodyPr>
          <a:lstStyle/>
          <a:p>
            <a:r>
              <a:rPr lang="en-GB" sz="2400" b="1" dirty="0">
                <a:solidFill>
                  <a:prstClr val="black"/>
                </a:solidFill>
                <a:latin typeface="Arial"/>
                <a:ea typeface="ＭＳ Ｐゴシック"/>
              </a:rPr>
              <a:t>Cults</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1.It uses psychological coercion to recruit and indoctrinate potential members.</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2.It forms an elitist totalitarian society.</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3.Its founder leader is self-appointed, dogmatic, messianic, not accountable and has charisma.</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4.It believes the end justifies the means in order to solicit funds or recruit people.</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5.Its wealth does not benefit its members or society. (CIC 2016)</a:t>
            </a:r>
          </a:p>
          <a:p>
            <a:endParaRPr lang="en-GB" sz="2000" dirty="0">
              <a:solidFill>
                <a:prstClr val="black"/>
              </a:solidFill>
              <a:latin typeface="Arial"/>
              <a:ea typeface="ＭＳ Ｐゴシック"/>
            </a:endParaRPr>
          </a:p>
          <a:p>
            <a:endParaRPr lang="en-GB" sz="2000" dirty="0">
              <a:solidFill>
                <a:prstClr val="black"/>
              </a:solidFill>
              <a:latin typeface="Arial"/>
              <a:ea typeface="ＭＳ Ｐゴシック"/>
            </a:endParaRPr>
          </a:p>
          <a:p>
            <a:endParaRPr lang="en-GB" dirty="0">
              <a:solidFill>
                <a:prstClr val="black"/>
              </a:solidFill>
              <a:latin typeface="Arial"/>
              <a:ea typeface="ＭＳ Ｐゴシック"/>
            </a:endParaRPr>
          </a:p>
        </p:txBody>
      </p:sp>
      <p:pic>
        <p:nvPicPr>
          <p:cNvPr id="5" name="Picture 4">
            <a:hlinkClick r:id="rId2"/>
            <a:extLst>
              <a:ext uri="{FF2B5EF4-FFF2-40B4-BE49-F238E27FC236}">
                <a16:creationId xmlns:a16="http://schemas.microsoft.com/office/drawing/2014/main" id="{28057541-6817-4F7B-BC4C-1ACF9C8244BD}"/>
              </a:ext>
            </a:extLst>
          </p:cNvPr>
          <p:cNvPicPr>
            <a:picLocks noChangeAspect="1"/>
          </p:cNvPicPr>
          <p:nvPr/>
        </p:nvPicPr>
        <p:blipFill>
          <a:blip r:embed="rId3"/>
          <a:stretch>
            <a:fillRect/>
          </a:stretch>
        </p:blipFill>
        <p:spPr>
          <a:xfrm rot="212656">
            <a:off x="7178027" y="426128"/>
            <a:ext cx="4389069" cy="6005743"/>
          </a:xfrm>
          <a:prstGeom prst="rect">
            <a:avLst/>
          </a:prstGeom>
        </p:spPr>
      </p:pic>
    </p:spTree>
    <p:extLst>
      <p:ext uri="{BB962C8B-B14F-4D97-AF65-F5344CB8AC3E}">
        <p14:creationId xmlns:p14="http://schemas.microsoft.com/office/powerpoint/2010/main" val="157516080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 calcmode="lin" valueType="num">
                                      <p:cBhvr additive="base">
                                        <p:cTn id="1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 calcmode="lin" valueType="num">
                                      <p:cBhvr additive="base">
                                        <p:cTn id="2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 calcmode="lin" valueType="num">
                                      <p:cBhvr additive="base">
                                        <p:cTn id="2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 calcmode="lin" valueType="num">
                                      <p:cBhvr additive="base">
                                        <p:cTn id="32"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4">
                                            <p:txEl>
                                              <p:pRg st="8" end="8"/>
                                            </p:txEl>
                                          </p:spTgt>
                                        </p:tgtEl>
                                        <p:attrNameLst>
                                          <p:attrName>style.visibility</p:attrName>
                                        </p:attrNameLst>
                                      </p:cBhvr>
                                      <p:to>
                                        <p:strVal val="visible"/>
                                      </p:to>
                                    </p:set>
                                    <p:anim calcmode="lin" valueType="num">
                                      <p:cBhvr additive="base">
                                        <p:cTn id="38"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10" end="10"/>
                                            </p:txEl>
                                          </p:spTgt>
                                        </p:tgtEl>
                                        <p:attrNameLst>
                                          <p:attrName>style.visibility</p:attrName>
                                        </p:attrNameLst>
                                      </p:cBhvr>
                                      <p:to>
                                        <p:strVal val="visible"/>
                                      </p:to>
                                    </p:set>
                                    <p:anim calcmode="lin" valueType="num">
                                      <p:cBhvr additive="base">
                                        <p:cTn id="44"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5"/>
                                        </p:tgtEl>
                                        <p:attrNameLst>
                                          <p:attrName>style.visibility</p:attrName>
                                        </p:attrNameLst>
                                      </p:cBhvr>
                                      <p:to>
                                        <p:strVal val="visible"/>
                                      </p:to>
                                    </p:set>
                                    <p:anim calcmode="lin" valueType="num">
                                      <p:cBhvr additive="base">
                                        <p:cTn id="50" dur="500" fill="hold"/>
                                        <p:tgtEl>
                                          <p:spTgt spid="5"/>
                                        </p:tgtEl>
                                        <p:attrNameLst>
                                          <p:attrName>ppt_x</p:attrName>
                                        </p:attrNameLst>
                                      </p:cBhvr>
                                      <p:tavLst>
                                        <p:tav tm="0">
                                          <p:val>
                                            <p:strVal val="#ppt_x"/>
                                          </p:val>
                                        </p:tav>
                                        <p:tav tm="100000">
                                          <p:val>
                                            <p:strVal val="#ppt_x"/>
                                          </p:val>
                                        </p:tav>
                                      </p:tavLst>
                                    </p:anim>
                                    <p:anim calcmode="lin" valueType="num">
                                      <p:cBhvr additive="base">
                                        <p:cTn id="5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12DBA-9C86-4EFD-B63A-F8C16F9499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2E7847-B00F-4058-BECE-1A1150A9D87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34695722"/>
      </p:ext>
    </p:extLst>
  </p:cSld>
  <p:clrMapOvr>
    <a:masterClrMapping/>
  </p:clrMapOvr>
  <p:transition spd="med">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75</TotalTime>
  <Words>1976</Words>
  <Application>Microsoft Office PowerPoint</Application>
  <PresentationFormat>Widescreen</PresentationFormat>
  <Paragraphs>174</Paragraphs>
  <Slides>31</Slides>
  <Notes>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31</vt:i4>
      </vt:variant>
    </vt:vector>
  </HeadingPairs>
  <TitlesOfParts>
    <vt:vector size="37" baseType="lpstr">
      <vt:lpstr>Arial</vt:lpstr>
      <vt:lpstr>Calibri</vt:lpstr>
      <vt:lpstr>Calibri Light</vt:lpstr>
      <vt:lpstr>Wingdings</vt:lpstr>
      <vt:lpstr>Office Theme</vt:lpstr>
      <vt:lpstr>1_Office Theme</vt:lpstr>
      <vt:lpstr>D. Social Psychology</vt:lpstr>
      <vt:lpstr>Content</vt:lpstr>
      <vt:lpstr>Why We Conform</vt:lpstr>
      <vt:lpstr>What is…?</vt:lpstr>
      <vt:lpstr>PowerPoint Presentation</vt:lpstr>
      <vt:lpstr>The Sherif Study and Informational Social Influence </vt:lpstr>
      <vt:lpstr>PowerPoint Presentation</vt:lpstr>
      <vt:lpstr>The Sherif Study and Informational Social Influence </vt:lpstr>
      <vt:lpstr>The Asch Study and Normative Social Influence </vt:lpstr>
      <vt:lpstr>Asch's Line-Length Judgment Task</vt:lpstr>
      <vt:lpstr>The Asch Study and Normative Social Influence </vt:lpstr>
      <vt:lpstr>The Asch Study and Normative Social Influence </vt:lpstr>
      <vt:lpstr>Next - Why We Comply</vt:lpstr>
      <vt:lpstr>Compliance Techniques</vt:lpstr>
      <vt:lpstr>Foot-in-the-door</vt:lpstr>
      <vt:lpstr>Compliance Techniques</vt:lpstr>
      <vt:lpstr>Compliance Techniques</vt:lpstr>
      <vt:lpstr>Compliance Techniques</vt:lpstr>
      <vt:lpstr>Four Compliance Techniques</vt:lpstr>
      <vt:lpstr>Why We Obey</vt:lpstr>
      <vt:lpstr>Milgram’s Infamous Experiment</vt:lpstr>
      <vt:lpstr>Milgram’s approach</vt:lpstr>
      <vt:lpstr>Teachers and Learners</vt:lpstr>
      <vt:lpstr>PowerPoint Presentation</vt:lpstr>
      <vt:lpstr>As a percentage, what proportion of people would obey the instructions of the experimenter?  As a percentage, what proportion of people would deliver low level electric shocks?  As a percentage, what proportion of people would deliver higher level electric shocks? </vt:lpstr>
      <vt:lpstr>Milgram's Initial Obedience Findings </vt:lpstr>
      <vt:lpstr>The Astroten study</vt:lpstr>
      <vt:lpstr>The Astroten study</vt:lpstr>
      <vt:lpstr>The Astroten study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 Social Psychology</dc:title>
  <dc:creator>Mike Durke</dc:creator>
  <cp:lastModifiedBy>Mike Durke</cp:lastModifiedBy>
  <cp:revision>3</cp:revision>
  <dcterms:created xsi:type="dcterms:W3CDTF">2021-12-05T14:44:22Z</dcterms:created>
  <dcterms:modified xsi:type="dcterms:W3CDTF">2021-12-09T16:19:08Z</dcterms:modified>
</cp:coreProperties>
</file>