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2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6A35FDC-D12E-46C4-B8BE-029726CB1A5C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1350974-A778-4CB2-B149-525C57D9CE7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35FDC-D12E-46C4-B8BE-029726CB1A5C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50974-A778-4CB2-B149-525C57D9CE7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35FDC-D12E-46C4-B8BE-029726CB1A5C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50974-A778-4CB2-B149-525C57D9CE7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35FDC-D12E-46C4-B8BE-029726CB1A5C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50974-A778-4CB2-B149-525C57D9CE7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35FDC-D12E-46C4-B8BE-029726CB1A5C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50974-A778-4CB2-B149-525C57D9CE7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35FDC-D12E-46C4-B8BE-029726CB1A5C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50974-A778-4CB2-B149-525C57D9CE7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35FDC-D12E-46C4-B8BE-029726CB1A5C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50974-A778-4CB2-B149-525C57D9CE7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6A35FDC-D12E-46C4-B8BE-029726CB1A5C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50974-A778-4CB2-B149-525C57D9CE7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6A35FDC-D12E-46C4-B8BE-029726CB1A5C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1350974-A778-4CB2-B149-525C57D9CE7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35FDC-D12E-46C4-B8BE-029726CB1A5C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50974-A778-4CB2-B149-525C57D9CE7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6A35FDC-D12E-46C4-B8BE-029726CB1A5C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1350974-A778-4CB2-B149-525C57D9CE7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6A35FDC-D12E-46C4-B8BE-029726CB1A5C}" type="datetimeFigureOut">
              <a:rPr lang="en-GB" smtClean="0"/>
              <a:pPr/>
              <a:t>02/10/2017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1350974-A778-4CB2-B149-525C57D9CE7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COST </a:t>
            </a:r>
            <a:r>
              <a:rPr lang="en-GB" dirty="0">
                <a:solidFill>
                  <a:srgbClr val="FF0000"/>
                </a:solidFill>
              </a:rPr>
              <a:t>CONTROL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5">
                    <a:lumMod val="75000"/>
                  </a:schemeClr>
                </a:solidFill>
              </a:rPr>
              <a:t>Lindsay Richards BSc MRICS MBA</a:t>
            </a:r>
            <a:endParaRPr lang="en-GB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limit the client’s expenditure to within the amount agreed. In simple terms</a:t>
            </a:r>
          </a:p>
          <a:p>
            <a:pPr>
              <a:buNone/>
            </a:pPr>
            <a:r>
              <a:rPr lang="en-GB" dirty="0" smtClean="0"/>
              <a:t>	The tender </a:t>
            </a:r>
            <a:r>
              <a:rPr lang="en-GB" dirty="0"/>
              <a:t>sum and </a:t>
            </a:r>
            <a:r>
              <a:rPr lang="en-GB" dirty="0" smtClean="0"/>
              <a:t>final account </a:t>
            </a:r>
            <a:r>
              <a:rPr lang="en-GB" dirty="0"/>
              <a:t>should approximately </a:t>
            </a:r>
            <a:r>
              <a:rPr lang="en-GB" dirty="0" smtClean="0"/>
              <a:t>=  </a:t>
            </a:r>
            <a:r>
              <a:rPr lang="en-GB" dirty="0"/>
              <a:t>the budget estimate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THE PURPOSE OF COST CONTROL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achieve a balanced design expenditure between the various elements of the</a:t>
            </a:r>
          </a:p>
          <a:p>
            <a:pPr>
              <a:buNone/>
            </a:pPr>
            <a:r>
              <a:rPr lang="en-GB" dirty="0" smtClean="0"/>
              <a:t>	buildings</a:t>
            </a:r>
            <a:r>
              <a:rPr lang="en-GB" dirty="0"/>
              <a:t>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THE PURPOSE OF COST CONTROL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provide the client with a value-for-money project.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THE PURPOSE OF COST CONTROL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client may stipulate the maximum initial cost expenditure, or provide a detailed</a:t>
            </a:r>
          </a:p>
          <a:p>
            <a:pPr>
              <a:buNone/>
            </a:pPr>
            <a:r>
              <a:rPr lang="en-GB" dirty="0" smtClean="0"/>
              <a:t>	brief to the design team who will then determine the cost. Most schemes are a</a:t>
            </a:r>
          </a:p>
          <a:p>
            <a:pPr>
              <a:buNone/>
            </a:pPr>
            <a:r>
              <a:rPr lang="en-GB" dirty="0" smtClean="0"/>
              <a:t>	combination of these two extremes.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THE PURPOSE OF COST CONTROL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clients of the industry often represent large organisations and financial</a:t>
            </a:r>
          </a:p>
          <a:p>
            <a:pPr>
              <a:buNone/>
            </a:pPr>
            <a:r>
              <a:rPr lang="en-GB" dirty="0" smtClean="0"/>
              <a:t>	institutions, including public ownership.</a:t>
            </a:r>
          </a:p>
          <a:p>
            <a:r>
              <a:rPr lang="en-GB" dirty="0" smtClean="0"/>
              <a:t>The efficiency of these organisations at construction work is only as good as their advisers.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The Client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Cost, to the building contractor, represents all those items included under the</a:t>
            </a:r>
          </a:p>
          <a:p>
            <a:r>
              <a:rPr lang="en-GB" dirty="0" smtClean="0"/>
              <a:t>heading of his expenditure. His price is the amount charged for the work he carries</a:t>
            </a:r>
          </a:p>
          <a:p>
            <a:r>
              <a:rPr lang="en-GB" dirty="0" smtClean="0"/>
              <a:t>out, and when this is received it becomes his income. The difference between the</a:t>
            </a:r>
          </a:p>
          <a:p>
            <a:r>
              <a:rPr lang="en-GB" dirty="0" smtClean="0"/>
              <a:t>two is his profit. Cost is therefore reasonably clearly defined within this context.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Cost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price, is what the  building contractor</a:t>
            </a:r>
          </a:p>
          <a:p>
            <a:pPr>
              <a:buNone/>
            </a:pPr>
            <a:r>
              <a:rPr lang="en-GB" dirty="0" smtClean="0"/>
              <a:t>Will charge the building owner for doing the work. It will be the cost+ profit and overheads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Price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Where there is an abundance of a particular object and only a limited demand for it, then,</a:t>
            </a:r>
          </a:p>
          <a:p>
            <a:pPr>
              <a:buNone/>
            </a:pPr>
            <a:r>
              <a:rPr lang="en-GB" dirty="0" smtClean="0"/>
              <a:t>	using the economic criteria, it has little or no value attributed to it. </a:t>
            </a:r>
            <a:r>
              <a:rPr lang="en-GB" dirty="0" smtClean="0">
                <a:solidFill>
                  <a:srgbClr val="FF0000"/>
                </a:solidFill>
              </a:rPr>
              <a:t>Value</a:t>
            </a:r>
            <a:r>
              <a:rPr lang="en-GB" dirty="0" smtClean="0"/>
              <a:t> constitutes</a:t>
            </a:r>
          </a:p>
          <a:p>
            <a:pPr>
              <a:buNone/>
            </a:pPr>
            <a:r>
              <a:rPr lang="en-GB" dirty="0" smtClean="0"/>
              <a:t>	a measure, therefore, of the relationship between supply and demand. An increase</a:t>
            </a:r>
          </a:p>
          <a:p>
            <a:pPr>
              <a:buNone/>
            </a:pPr>
            <a:r>
              <a:rPr lang="en-GB" dirty="0" smtClean="0"/>
              <a:t>	in </a:t>
            </a:r>
            <a:r>
              <a:rPr lang="en-GB" dirty="0" smtClean="0">
                <a:solidFill>
                  <a:srgbClr val="FF0000"/>
                </a:solidFill>
              </a:rPr>
              <a:t>the value </a:t>
            </a:r>
            <a:r>
              <a:rPr lang="en-GB" dirty="0" smtClean="0"/>
              <a:t>of an object can therefore be obtained either through an increase in</a:t>
            </a:r>
          </a:p>
          <a:p>
            <a:pPr>
              <a:buNone/>
            </a:pPr>
            <a:r>
              <a:rPr lang="en-GB" dirty="0" smtClean="0"/>
              <a:t>	demand or a decrease in supply.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Value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terms cost, price and value will represent different interpretations to different</a:t>
            </a:r>
          </a:p>
          <a:p>
            <a:pPr>
              <a:buNone/>
            </a:pPr>
            <a:r>
              <a:rPr lang="en-GB" dirty="0" smtClean="0"/>
              <a:t>	people.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Cost, Price ,Value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844824"/>
            <a:ext cx="8219256" cy="4162467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Use value. </a:t>
            </a:r>
            <a:r>
              <a:rPr lang="en-GB" dirty="0" smtClean="0"/>
              <a:t>This is the benefit attached to the function for which the item is</a:t>
            </a:r>
          </a:p>
          <a:p>
            <a:pPr>
              <a:buNone/>
            </a:pPr>
            <a:r>
              <a:rPr lang="en-GB" dirty="0" smtClean="0"/>
              <a:t>	designed</a:t>
            </a:r>
          </a:p>
          <a:p>
            <a:r>
              <a:rPr lang="en-GB" dirty="0" smtClean="0"/>
              <a:t> </a:t>
            </a:r>
            <a:r>
              <a:rPr lang="en-GB" b="1" dirty="0" smtClean="0">
                <a:solidFill>
                  <a:srgbClr val="FF0000"/>
                </a:solidFill>
              </a:rPr>
              <a:t>Esteem value. </a:t>
            </a:r>
            <a:r>
              <a:rPr lang="en-GB" dirty="0" smtClean="0"/>
              <a:t>This attribute measures the attractiveness or aesthetics of the item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Cost value. </a:t>
            </a:r>
            <a:r>
              <a:rPr lang="en-GB" dirty="0" smtClean="0"/>
              <a:t> This represents the costs to produce or manufacture the item and to maintain it over its period of possession or life. This relates very much to the issues surrounding whole-life costing</a:t>
            </a:r>
          </a:p>
          <a:p>
            <a:r>
              <a:rPr lang="en-GB" b="1" dirty="0" smtClean="0">
                <a:solidFill>
                  <a:srgbClr val="FF0000"/>
                </a:solidFill>
              </a:rPr>
              <a:t>Exchange value. </a:t>
            </a:r>
            <a:r>
              <a:rPr lang="en-GB" dirty="0" smtClean="0"/>
              <a:t>This is the worth of an item as perceived by others who are primarily interested in its acquisition.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99592" y="274638"/>
            <a:ext cx="7787208" cy="1498178"/>
          </a:xfrm>
        </p:spPr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FF0000"/>
                </a:solidFill>
              </a:rPr>
              <a:t>Four components that when aggregated combine to provide a clearer picture of</a:t>
            </a:r>
            <a:br>
              <a:rPr lang="en-GB" sz="2800" dirty="0" smtClean="0">
                <a:solidFill>
                  <a:srgbClr val="FF0000"/>
                </a:solidFill>
              </a:rPr>
            </a:br>
            <a:r>
              <a:rPr lang="en-GB" sz="2800" dirty="0" smtClean="0">
                <a:solidFill>
                  <a:srgbClr val="FF0000"/>
                </a:solidFill>
              </a:rPr>
              <a:t>value in the Built Environment.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was John Ruskin</a:t>
            </a:r>
          </a:p>
          <a:p>
            <a:r>
              <a:rPr lang="en-GB" dirty="0" smtClean="0"/>
              <a:t>(1819–1900) who said, </a:t>
            </a:r>
            <a:r>
              <a:rPr lang="en-GB" i="1" dirty="0" smtClean="0"/>
              <a:t>‘It is not the cheaper things in life that we want to possess,</a:t>
            </a:r>
          </a:p>
          <a:p>
            <a:r>
              <a:rPr lang="en-GB" i="1" dirty="0" smtClean="0"/>
              <a:t>but the expensive things that cost less</a:t>
            </a:r>
            <a:r>
              <a:rPr lang="en-GB" dirty="0" smtClean="0"/>
              <a:t>’.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Value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part of value for money is quantitative in its analysis; other aspects will always remain</a:t>
            </a:r>
          </a:p>
          <a:p>
            <a:r>
              <a:rPr lang="en-GB" dirty="0" smtClean="0"/>
              <a:t>qualitative by definition. Value for money is the start of the process of added value.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Value for money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183</TotalTime>
  <Words>316</Words>
  <Application>Microsoft Office PowerPoint</Application>
  <PresentationFormat>On-screen Show (4:3)</PresentationFormat>
  <Paragraphs>48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Concourse</vt:lpstr>
      <vt:lpstr>COST CONTROL</vt:lpstr>
      <vt:lpstr>THE PURPOSE OF COST CONTROL</vt:lpstr>
      <vt:lpstr>THE PURPOSE OF COST CONTROL</vt:lpstr>
      <vt:lpstr>THE PURPOSE OF COST CONTROL</vt:lpstr>
      <vt:lpstr>THE PURPOSE OF COST CONTROL</vt:lpstr>
      <vt:lpstr>The Client</vt:lpstr>
      <vt:lpstr>Cost</vt:lpstr>
      <vt:lpstr>Price</vt:lpstr>
      <vt:lpstr>Value</vt:lpstr>
      <vt:lpstr>Cost, Price ,Value</vt:lpstr>
      <vt:lpstr>Four components that when aggregated combine to provide a clearer picture of value in the Built Environment.</vt:lpstr>
      <vt:lpstr>Value</vt:lpstr>
      <vt:lpstr>Value for money</vt:lpstr>
    </vt:vector>
  </TitlesOfParts>
  <Company>Deftones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COST CONTROL</dc:title>
  <dc:creator>user</dc:creator>
  <cp:lastModifiedBy>Windows User</cp:lastModifiedBy>
  <cp:revision>6</cp:revision>
  <dcterms:created xsi:type="dcterms:W3CDTF">2016-10-17T08:00:09Z</dcterms:created>
  <dcterms:modified xsi:type="dcterms:W3CDTF">2017-10-02T22:02:19Z</dcterms:modified>
</cp:coreProperties>
</file>