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83"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0" d="100"/>
          <a:sy n="60" d="100"/>
        </p:scale>
        <p:origin x="138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5800" y="4282763"/>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85800" y="1484779"/>
            <a:ext cx="77724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788670" y="1432223"/>
            <a:ext cx="7593330" cy="3035808"/>
          </a:xfrm>
        </p:spPr>
        <p:txBody>
          <a:bodyPr anchor="ctr">
            <a:noAutofit/>
          </a:bodyPr>
          <a:lstStyle>
            <a:lvl1pPr algn="l">
              <a:lnSpc>
                <a:spcPct val="80000"/>
              </a:lnSpc>
              <a:defRPr sz="6400" b="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9BC9BB7-C8A5-4924-B77B-22DCC482EF86}" type="datetimeFigureOut">
              <a:rPr lang="en-GB" smtClean="0"/>
              <a:t>19/02/2019</a:t>
            </a:fld>
            <a:endParaRPr lang="en-GB"/>
          </a:p>
        </p:txBody>
      </p:sp>
      <p:sp>
        <p:nvSpPr>
          <p:cNvPr id="5" name="Footer Placeholder 4"/>
          <p:cNvSpPr>
            <a:spLocks noGrp="1"/>
          </p:cNvSpPr>
          <p:nvPr>
            <p:ph type="ftr" sz="quarter" idx="11"/>
          </p:nvPr>
        </p:nvSpPr>
        <p:spPr>
          <a:xfrm>
            <a:off x="812805" y="6272785"/>
            <a:ext cx="4745736" cy="365125"/>
          </a:xfrm>
        </p:spPr>
        <p:txBody>
          <a:bodyPr/>
          <a:lstStyle/>
          <a:p>
            <a:endParaRPr lang="en-GB"/>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19FB3558-CD9A-470B-8D68-63241AE52E2E}" type="slidenum">
              <a:rPr lang="en-GB" smtClean="0"/>
              <a:t>‹#›</a:t>
            </a:fld>
            <a:endParaRPr lang="en-GB"/>
          </a:p>
        </p:txBody>
      </p:sp>
    </p:spTree>
    <p:extLst>
      <p:ext uri="{BB962C8B-B14F-4D97-AF65-F5344CB8AC3E}">
        <p14:creationId xmlns:p14="http://schemas.microsoft.com/office/powerpoint/2010/main" val="1447269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9BC9BB7-C8A5-4924-B77B-22DCC482EF86}" type="datetimeFigureOut">
              <a:rPr lang="en-GB" smtClean="0"/>
              <a:t>19/02/2019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FB3558-CD9A-470B-8D68-63241AE52E2E}" type="slidenum">
              <a:rPr lang="en-GB" smtClean="0"/>
              <a:t>‹#›</a:t>
            </a:fld>
            <a:endParaRPr lang="en-GB"/>
          </a:p>
        </p:txBody>
      </p:sp>
    </p:spTree>
    <p:extLst>
      <p:ext uri="{BB962C8B-B14F-4D97-AF65-F5344CB8AC3E}">
        <p14:creationId xmlns:p14="http://schemas.microsoft.com/office/powerpoint/2010/main" val="2895944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400" b="0"/>
            </a:lvl1pPr>
          </a:lstStyle>
          <a:p>
            <a:r>
              <a:rPr lang="en-US" smtClean="0"/>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19BC9BB7-C8A5-4924-B77B-22DCC482EF86}" type="datetimeFigureOut">
              <a:rPr lang="en-GB" smtClean="0"/>
              <a:t>19/02/2019</a:t>
            </a:fld>
            <a:endParaRPr lang="en-GB"/>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GB"/>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19FB3558-CD9A-470B-8D68-63241AE52E2E}" type="slidenum">
              <a:rPr lang="en-GB" smtClean="0"/>
              <a:t>‹#›</a:t>
            </a:fld>
            <a:endParaRPr lang="en-GB"/>
          </a:p>
        </p:txBody>
      </p:sp>
    </p:spTree>
    <p:extLst>
      <p:ext uri="{BB962C8B-B14F-4D97-AF65-F5344CB8AC3E}">
        <p14:creationId xmlns:p14="http://schemas.microsoft.com/office/powerpoint/2010/main" val="622773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9BC9BB7-C8A5-4924-B77B-22DCC482EF86}" type="datetimeFigureOut">
              <a:rPr lang="en-GB" smtClean="0"/>
              <a:t>19/02/2019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FB3558-CD9A-470B-8D68-63241AE52E2E}" type="slidenum">
              <a:rPr lang="en-GB" smtClean="0"/>
              <a:t>‹#›</a:t>
            </a:fld>
            <a:endParaRPr lang="en-GB"/>
          </a:p>
        </p:txBody>
      </p:sp>
    </p:spTree>
    <p:extLst>
      <p:ext uri="{BB962C8B-B14F-4D97-AF65-F5344CB8AC3E}">
        <p14:creationId xmlns:p14="http://schemas.microsoft.com/office/powerpoint/2010/main" val="29359849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9BC9BB7-C8A5-4924-B77B-22DCC482EF86}" type="datetimeFigureOut">
              <a:rPr lang="en-GB" smtClean="0"/>
              <a:t>19/02/2019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FB3558-CD9A-470B-8D68-63241AE52E2E}" type="slidenum">
              <a:rPr lang="en-GB" smtClean="0"/>
              <a:t>‹#›</a:t>
            </a:fld>
            <a:endParaRPr lang="en-GB"/>
          </a:p>
        </p:txBody>
      </p:sp>
    </p:spTree>
    <p:extLst>
      <p:ext uri="{BB962C8B-B14F-4D97-AF65-F5344CB8AC3E}">
        <p14:creationId xmlns:p14="http://schemas.microsoft.com/office/powerpoint/2010/main" val="4104011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19BC9BB7-C8A5-4924-B77B-22DCC482EF86}" type="datetimeFigureOut">
              <a:rPr lang="en-GB" smtClean="0"/>
              <a:t>19/02/2019</a:t>
            </a:fld>
            <a:endParaRPr lang="en-GB"/>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GB"/>
          </a:p>
        </p:txBody>
      </p:sp>
      <p:sp>
        <p:nvSpPr>
          <p:cNvPr id="5" name="Slide Number Placeholder 4"/>
          <p:cNvSpPr>
            <a:spLocks noGrp="1"/>
          </p:cNvSpPr>
          <p:nvPr>
            <p:ph type="sldNum" sz="quarter" idx="12"/>
          </p:nvPr>
        </p:nvSpPr>
        <p:spPr/>
        <p:txBody>
          <a:bodyPr/>
          <a:lstStyle/>
          <a:p>
            <a:fld id="{19FB3558-CD9A-470B-8D68-63241AE52E2E}" type="slidenum">
              <a:rPr lang="en-GB" smtClean="0"/>
              <a:t>‹#›</a:t>
            </a:fld>
            <a:endParaRPr lang="en-GB"/>
          </a:p>
        </p:txBody>
      </p:sp>
    </p:spTree>
    <p:extLst>
      <p:ext uri="{BB962C8B-B14F-4D97-AF65-F5344CB8AC3E}">
        <p14:creationId xmlns:p14="http://schemas.microsoft.com/office/powerpoint/2010/main" val="661488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BC9BB7-C8A5-4924-B77B-22DCC482EF86}" type="datetimeFigureOut">
              <a:rPr lang="en-GB" smtClean="0"/>
              <a:t>19/02/2019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9FB3558-CD9A-470B-8D68-63241AE52E2E}" type="slidenum">
              <a:rPr lang="en-GB" smtClean="0"/>
              <a:t>‹#›</a:t>
            </a:fld>
            <a:endParaRPr lang="en-GB"/>
          </a:p>
        </p:txBody>
      </p:sp>
    </p:spTree>
    <p:extLst>
      <p:ext uri="{BB962C8B-B14F-4D97-AF65-F5344CB8AC3E}">
        <p14:creationId xmlns:p14="http://schemas.microsoft.com/office/powerpoint/2010/main" val="3838935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9" name="Date Placeholder 8"/>
          <p:cNvSpPr>
            <a:spLocks noGrp="1"/>
          </p:cNvSpPr>
          <p:nvPr>
            <p:ph type="dt" sz="half" idx="10"/>
          </p:nvPr>
        </p:nvSpPr>
        <p:spPr/>
        <p:txBody>
          <a:bodyPr/>
          <a:lstStyle/>
          <a:p>
            <a:fld id="{19BC9BB7-C8A5-4924-B77B-22DCC482EF86}" type="datetimeFigureOut">
              <a:rPr lang="en-GB" smtClean="0"/>
              <a:t>19/02/2019</a:t>
            </a:fld>
            <a:endParaRPr lang="en-GB"/>
          </a:p>
        </p:txBody>
      </p:sp>
      <p:sp>
        <p:nvSpPr>
          <p:cNvPr id="10" name="Footer Placeholder 9"/>
          <p:cNvSpPr>
            <a:spLocks noGrp="1"/>
          </p:cNvSpPr>
          <p:nvPr>
            <p:ph type="ftr" sz="quarter" idx="11"/>
          </p:nvPr>
        </p:nvSpPr>
        <p:spPr/>
        <p:txBody>
          <a:bodyPr/>
          <a:lstStyle/>
          <a:p>
            <a:endParaRPr lang="en-GB"/>
          </a:p>
        </p:txBody>
      </p:sp>
      <p:sp>
        <p:nvSpPr>
          <p:cNvPr id="11" name="Slide Number Placeholder 10"/>
          <p:cNvSpPr>
            <a:spLocks noGrp="1"/>
          </p:cNvSpPr>
          <p:nvPr>
            <p:ph type="sldNum" sz="quarter" idx="12"/>
          </p:nvPr>
        </p:nvSpPr>
        <p:spPr/>
        <p:txBody>
          <a:bodyPr/>
          <a:lstStyle/>
          <a:p>
            <a:fld id="{19FB3558-CD9A-470B-8D68-63241AE52E2E}" type="slidenum">
              <a:rPr lang="en-GB" smtClean="0"/>
              <a:t>‹#›</a:t>
            </a:fld>
            <a:endParaRPr lang="en-GB"/>
          </a:p>
        </p:txBody>
      </p:sp>
    </p:spTree>
    <p:extLst>
      <p:ext uri="{BB962C8B-B14F-4D97-AF65-F5344CB8AC3E}">
        <p14:creationId xmlns:p14="http://schemas.microsoft.com/office/powerpoint/2010/main" val="2176678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8" name="Date Placeholder 7"/>
          <p:cNvSpPr>
            <a:spLocks noGrp="1"/>
          </p:cNvSpPr>
          <p:nvPr>
            <p:ph type="dt" sz="half" idx="10"/>
          </p:nvPr>
        </p:nvSpPr>
        <p:spPr/>
        <p:txBody>
          <a:bodyPr/>
          <a:lstStyle/>
          <a:p>
            <a:fld id="{19BC9BB7-C8A5-4924-B77B-22DCC482EF86}" type="datetimeFigureOut">
              <a:rPr lang="en-GB" smtClean="0"/>
              <a:t>19/02/2019</a:t>
            </a:fld>
            <a:endParaRPr lang="en-GB"/>
          </a:p>
        </p:txBody>
      </p:sp>
      <p:sp>
        <p:nvSpPr>
          <p:cNvPr id="10" name="Slide Number Placeholder 9"/>
          <p:cNvSpPr>
            <a:spLocks noGrp="1"/>
          </p:cNvSpPr>
          <p:nvPr>
            <p:ph type="sldNum" sz="quarter" idx="12"/>
          </p:nvPr>
        </p:nvSpPr>
        <p:spPr/>
        <p:txBody>
          <a:bodyPr/>
          <a:lstStyle/>
          <a:p>
            <a:fld id="{19FB3558-CD9A-470B-8D68-63241AE52E2E}" type="slidenum">
              <a:rPr lang="en-GB" smtClean="0"/>
              <a:t>‹#›</a:t>
            </a:fld>
            <a:endParaRPr lang="en-GB"/>
          </a:p>
        </p:txBody>
      </p:sp>
    </p:spTree>
    <p:extLst>
      <p:ext uri="{BB962C8B-B14F-4D97-AF65-F5344CB8AC3E}">
        <p14:creationId xmlns:p14="http://schemas.microsoft.com/office/powerpoint/2010/main" val="3996223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9BC9BB7-C8A5-4924-B77B-22DCC482EF86}" type="datetimeFigureOut">
              <a:rPr lang="en-GB" smtClean="0"/>
              <a:t>19/02/2019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FB3558-CD9A-470B-8D68-63241AE52E2E}" type="slidenum">
              <a:rPr lang="en-GB" smtClean="0"/>
              <a:t>‹#›</a:t>
            </a:fld>
            <a:endParaRPr lang="en-GB"/>
          </a:p>
        </p:txBody>
      </p:sp>
    </p:spTree>
    <p:extLst>
      <p:ext uri="{BB962C8B-B14F-4D97-AF65-F5344CB8AC3E}">
        <p14:creationId xmlns:p14="http://schemas.microsoft.com/office/powerpoint/2010/main" val="617561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lvl1pPr>
              <a:defRPr b="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9BC9BB7-C8A5-4924-B77B-22DCC482EF86}" type="datetimeFigureOut">
              <a:rPr lang="en-GB" smtClean="0"/>
              <a:t>19/02/2019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FB3558-CD9A-470B-8D68-63241AE52E2E}" type="slidenum">
              <a:rPr lang="en-GB" smtClean="0"/>
              <a:t>‹#›</a:t>
            </a:fld>
            <a:endParaRPr lang="en-GB"/>
          </a:p>
        </p:txBody>
      </p:sp>
    </p:spTree>
    <p:extLst>
      <p:ext uri="{BB962C8B-B14F-4D97-AF65-F5344CB8AC3E}">
        <p14:creationId xmlns:p14="http://schemas.microsoft.com/office/powerpoint/2010/main" val="606440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19BC9BB7-C8A5-4924-B77B-22DCC482EF86}" type="datetimeFigureOut">
              <a:rPr lang="en-GB" smtClean="0"/>
              <a:t>19/02/2019</a:t>
            </a:fld>
            <a:endParaRPr lang="en-GB"/>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19FB3558-CD9A-470B-8D68-63241AE52E2E}" type="slidenum">
              <a:rPr lang="en-GB" smtClean="0"/>
              <a:t>‹#›</a:t>
            </a:fld>
            <a:endParaRPr lang="en-GB"/>
          </a:p>
        </p:txBody>
      </p:sp>
    </p:spTree>
    <p:extLst>
      <p:ext uri="{BB962C8B-B14F-4D97-AF65-F5344CB8AC3E}">
        <p14:creationId xmlns:p14="http://schemas.microsoft.com/office/powerpoint/2010/main" val="36262966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200" b="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Case Study</a:t>
            </a:r>
            <a:br>
              <a:rPr lang="en-GB" dirty="0" smtClean="0"/>
            </a:br>
            <a:r>
              <a:rPr lang="en-GB" dirty="0" smtClean="0"/>
              <a:t>The London Bombings 7</a:t>
            </a:r>
            <a:r>
              <a:rPr lang="en-GB" baseline="30000" dirty="0" smtClean="0"/>
              <a:t>th</a:t>
            </a:r>
            <a:r>
              <a:rPr lang="en-GB" dirty="0" smtClean="0"/>
              <a:t> July 2005</a:t>
            </a:r>
            <a:endParaRPr lang="en-GB" dirty="0"/>
          </a:p>
        </p:txBody>
      </p:sp>
      <p:sp>
        <p:nvSpPr>
          <p:cNvPr id="3" name="Subtitle 2"/>
          <p:cNvSpPr>
            <a:spLocks noGrp="1"/>
          </p:cNvSpPr>
          <p:nvPr>
            <p:ph type="subTitle" idx="1"/>
          </p:nvPr>
        </p:nvSpPr>
        <p:spPr/>
        <p:txBody>
          <a:bodyPr/>
          <a:lstStyle/>
          <a:p>
            <a:r>
              <a:rPr lang="en-GB" dirty="0" smtClean="0"/>
              <a:t>Emergency Response</a:t>
            </a:r>
            <a:endParaRPr lang="en-GB" dirty="0"/>
          </a:p>
        </p:txBody>
      </p:sp>
    </p:spTree>
    <p:extLst>
      <p:ext uri="{BB962C8B-B14F-4D97-AF65-F5344CB8AC3E}">
        <p14:creationId xmlns:p14="http://schemas.microsoft.com/office/powerpoint/2010/main" val="16785501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Coroner</a:t>
            </a:r>
            <a:br>
              <a:rPr lang="en-GB" dirty="0" smtClean="0"/>
            </a:br>
            <a:r>
              <a:rPr lang="en-GB" dirty="0" smtClean="0"/>
              <a:t>Lady </a:t>
            </a:r>
            <a:r>
              <a:rPr lang="en-GB" dirty="0"/>
              <a:t>Justice </a:t>
            </a:r>
            <a:r>
              <a:rPr lang="en-GB" dirty="0" err="1"/>
              <a:t>Hallett</a:t>
            </a:r>
            <a:r>
              <a:rPr lang="en-GB" dirty="0"/>
              <a:t> D.B.E</a:t>
            </a:r>
          </a:p>
        </p:txBody>
      </p:sp>
      <p:sp>
        <p:nvSpPr>
          <p:cNvPr id="3" name="Content Placeholder 2"/>
          <p:cNvSpPr>
            <a:spLocks noGrp="1"/>
          </p:cNvSpPr>
          <p:nvPr>
            <p:ph idx="1"/>
          </p:nvPr>
        </p:nvSpPr>
        <p:spPr/>
        <p:txBody>
          <a:bodyPr>
            <a:normAutofit/>
          </a:bodyPr>
          <a:lstStyle/>
          <a:p>
            <a:pPr marL="0" indent="0" algn="just">
              <a:buNone/>
            </a:pPr>
            <a:r>
              <a:rPr lang="en-GB" dirty="0" smtClean="0"/>
              <a:t>“The devastation wrought by the bombings represented the worst traits of humanity but the response of numerous individuals bears testament to many of our best qualities. At each and every scene ordinary men and women, whether victims, of the attack, passers by or those acting in the course of their professional duties, reacted with extraordinary courage, composure and compassion. The demands upon the emergency responders were great and, regardless of whether probationers or seasoned professionals, whether fire fighters, paramedics, or policemen, off duty or on, all were equal to the task”.  </a:t>
            </a:r>
            <a:endParaRPr lang="en-GB" dirty="0"/>
          </a:p>
        </p:txBody>
      </p:sp>
    </p:spTree>
    <p:extLst>
      <p:ext uri="{BB962C8B-B14F-4D97-AF65-F5344CB8AC3E}">
        <p14:creationId xmlns:p14="http://schemas.microsoft.com/office/powerpoint/2010/main" val="3409717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08.49</a:t>
            </a:r>
            <a:endParaRPr lang="en-GB" dirty="0"/>
          </a:p>
        </p:txBody>
      </p:sp>
      <p:sp>
        <p:nvSpPr>
          <p:cNvPr id="3" name="Content Placeholder 2"/>
          <p:cNvSpPr>
            <a:spLocks noGrp="1"/>
          </p:cNvSpPr>
          <p:nvPr>
            <p:ph idx="1"/>
          </p:nvPr>
        </p:nvSpPr>
        <p:spPr/>
        <p:txBody>
          <a:bodyPr/>
          <a:lstStyle/>
          <a:p>
            <a:pPr marL="0" indent="0">
              <a:buNone/>
            </a:pPr>
            <a:r>
              <a:rPr lang="en-GB" dirty="0" smtClean="0"/>
              <a:t>Confusion based upon:</a:t>
            </a:r>
          </a:p>
          <a:p>
            <a:r>
              <a:rPr lang="en-GB" dirty="0" smtClean="0"/>
              <a:t>What had happened, and</a:t>
            </a:r>
          </a:p>
          <a:p>
            <a:r>
              <a:rPr lang="en-GB" dirty="0" smtClean="0"/>
              <a:t>Where had it happened?</a:t>
            </a:r>
          </a:p>
          <a:p>
            <a:pPr marL="0" indent="0">
              <a:buNone/>
            </a:pPr>
            <a:r>
              <a:rPr lang="en-GB" dirty="0" smtClean="0"/>
              <a:t>Three reasons for confusion:</a:t>
            </a:r>
          </a:p>
          <a:p>
            <a:r>
              <a:rPr lang="en-GB" dirty="0" smtClean="0"/>
              <a:t>No eye witnesses,</a:t>
            </a:r>
          </a:p>
          <a:p>
            <a:r>
              <a:rPr lang="en-GB" dirty="0" smtClean="0"/>
              <a:t>Communications,</a:t>
            </a:r>
          </a:p>
          <a:p>
            <a:r>
              <a:rPr lang="en-GB" dirty="0" smtClean="0"/>
              <a:t>Overwhelmed radio and telecom systems.</a:t>
            </a:r>
            <a:endParaRPr lang="en-GB" dirty="0"/>
          </a:p>
        </p:txBody>
      </p:sp>
    </p:spTree>
    <p:extLst>
      <p:ext uri="{BB962C8B-B14F-4D97-AF65-F5344CB8AC3E}">
        <p14:creationId xmlns:p14="http://schemas.microsoft.com/office/powerpoint/2010/main" val="175304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dirty="0" smtClean="0"/>
              <a:t>London Underground Network Control Centre (Now Network Operations Centre)</a:t>
            </a:r>
            <a:endParaRPr lang="en-GB" dirty="0"/>
          </a:p>
        </p:txBody>
      </p:sp>
      <p:sp>
        <p:nvSpPr>
          <p:cNvPr id="3" name="Content Placeholder 2"/>
          <p:cNvSpPr>
            <a:spLocks noGrp="1"/>
          </p:cNvSpPr>
          <p:nvPr>
            <p:ph idx="1"/>
          </p:nvPr>
        </p:nvSpPr>
        <p:spPr/>
        <p:txBody>
          <a:bodyPr/>
          <a:lstStyle/>
          <a:p>
            <a:r>
              <a:rPr lang="en-GB" dirty="0" smtClean="0"/>
              <a:t>Responsible for proper management of ‘incidents’. </a:t>
            </a:r>
          </a:p>
          <a:p>
            <a:r>
              <a:rPr lang="en-GB" dirty="0" smtClean="0"/>
              <a:t>Over initial 30 minutes received a ‘multitude’ of information consistent with bombs being detonated but also consistent with other causes such as high power cable rupture etc. </a:t>
            </a:r>
          </a:p>
          <a:p>
            <a:r>
              <a:rPr lang="en-GB" dirty="0" smtClean="0"/>
              <a:t>0914 – All trains returned ‘to platform’,</a:t>
            </a:r>
          </a:p>
          <a:p>
            <a:r>
              <a:rPr lang="en-GB" dirty="0" smtClean="0"/>
              <a:t>0940 – Network evacuated.</a:t>
            </a:r>
            <a:endParaRPr lang="en-GB" dirty="0"/>
          </a:p>
        </p:txBody>
      </p:sp>
    </p:spTree>
    <p:extLst>
      <p:ext uri="{BB962C8B-B14F-4D97-AF65-F5344CB8AC3E}">
        <p14:creationId xmlns:p14="http://schemas.microsoft.com/office/powerpoint/2010/main" val="1062681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BBC Report on evening of London Bombings.wm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39813" y="549275"/>
            <a:ext cx="6989762" cy="5241925"/>
          </a:xfrm>
        </p:spPr>
      </p:pic>
    </p:spTree>
    <p:extLst>
      <p:ext uri="{BB962C8B-B14F-4D97-AF65-F5344CB8AC3E}">
        <p14:creationId xmlns:p14="http://schemas.microsoft.com/office/powerpoint/2010/main" val="34903253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Coroner</a:t>
            </a:r>
            <a:endParaRPr lang="en-GB" dirty="0"/>
          </a:p>
        </p:txBody>
      </p:sp>
      <p:sp>
        <p:nvSpPr>
          <p:cNvPr id="3" name="Content Placeholder 2"/>
          <p:cNvSpPr>
            <a:spLocks noGrp="1"/>
          </p:cNvSpPr>
          <p:nvPr>
            <p:ph idx="1"/>
          </p:nvPr>
        </p:nvSpPr>
        <p:spPr/>
        <p:txBody>
          <a:bodyPr/>
          <a:lstStyle/>
          <a:p>
            <a:r>
              <a:rPr lang="en-GB" dirty="0" smtClean="0"/>
              <a:t>“It is surprising, making allowances for the inevitable confusion and chaos at the beginning of a major incident, the NCC was not sure of the facts earlier”.</a:t>
            </a:r>
          </a:p>
          <a:p>
            <a:r>
              <a:rPr lang="en-GB" dirty="0" smtClean="0"/>
              <a:t>Information at NCC (in 2005) by ‘Word of Mouth’ and handwritten. </a:t>
            </a:r>
          </a:p>
          <a:p>
            <a:r>
              <a:rPr lang="en-GB" dirty="0" smtClean="0"/>
              <a:t>Delays in information transfer and distraction from answering calls. For example:</a:t>
            </a:r>
            <a:endParaRPr lang="en-GB" dirty="0"/>
          </a:p>
        </p:txBody>
      </p:sp>
    </p:spTree>
    <p:extLst>
      <p:ext uri="{BB962C8B-B14F-4D97-AF65-F5344CB8AC3E}">
        <p14:creationId xmlns:p14="http://schemas.microsoft.com/office/powerpoint/2010/main" val="761771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 Breakdown</a:t>
            </a:r>
            <a:endParaRPr lang="en-GB" dirty="0"/>
          </a:p>
        </p:txBody>
      </p:sp>
      <p:sp>
        <p:nvSpPr>
          <p:cNvPr id="3" name="Content Placeholder 2"/>
          <p:cNvSpPr>
            <a:spLocks noGrp="1"/>
          </p:cNvSpPr>
          <p:nvPr>
            <p:ph idx="1"/>
          </p:nvPr>
        </p:nvSpPr>
        <p:spPr/>
        <p:txBody>
          <a:bodyPr/>
          <a:lstStyle/>
          <a:p>
            <a:endParaRPr lang="en-GB" dirty="0" smtClean="0"/>
          </a:p>
          <a:p>
            <a:r>
              <a:rPr lang="en-GB" dirty="0" smtClean="0"/>
              <a:t>NCC ‘</a:t>
            </a:r>
            <a:r>
              <a:rPr lang="en-GB" dirty="0" err="1" smtClean="0"/>
              <a:t>overley</a:t>
            </a:r>
            <a:r>
              <a:rPr lang="en-GB" dirty="0" smtClean="0"/>
              <a:t>’ dependent on BTP to act as liaison with other emergency services, as a consequence information was slow to travel between emergency responders ‘on the ground’ and the NCC, e.g. LFB reported a ‘bomb’ at 0903, COLP at 0910. </a:t>
            </a:r>
            <a:endParaRPr lang="en-GB" dirty="0"/>
          </a:p>
        </p:txBody>
      </p:sp>
    </p:spTree>
    <p:extLst>
      <p:ext uri="{BB962C8B-B14F-4D97-AF65-F5344CB8AC3E}">
        <p14:creationId xmlns:p14="http://schemas.microsoft.com/office/powerpoint/2010/main" val="3118012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Gold</a:t>
            </a:r>
            <a:endParaRPr lang="en-GB" dirty="0"/>
          </a:p>
        </p:txBody>
      </p:sp>
      <p:sp>
        <p:nvSpPr>
          <p:cNvPr id="3" name="Content Placeholder 2"/>
          <p:cNvSpPr>
            <a:spLocks noGrp="1"/>
          </p:cNvSpPr>
          <p:nvPr>
            <p:ph idx="1"/>
          </p:nvPr>
        </p:nvSpPr>
        <p:spPr/>
        <p:txBody>
          <a:bodyPr/>
          <a:lstStyle/>
          <a:p>
            <a:r>
              <a:rPr lang="en-GB" dirty="0" smtClean="0"/>
              <a:t>No representative of London Underground at the ‘Gold’ meeting at NSY at 1030!</a:t>
            </a:r>
            <a:endParaRPr lang="en-GB" dirty="0"/>
          </a:p>
        </p:txBody>
      </p:sp>
    </p:spTree>
    <p:extLst>
      <p:ext uri="{BB962C8B-B14F-4D97-AF65-F5344CB8AC3E}">
        <p14:creationId xmlns:p14="http://schemas.microsoft.com/office/powerpoint/2010/main" val="818301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CentreComm</a:t>
            </a:r>
            <a:r>
              <a:rPr lang="en-GB" dirty="0" smtClean="0"/>
              <a:t> (</a:t>
            </a:r>
            <a:r>
              <a:rPr lang="en-GB" dirty="0" err="1" smtClean="0"/>
              <a:t>TfL’s</a:t>
            </a:r>
            <a:r>
              <a:rPr lang="en-GB" dirty="0" smtClean="0"/>
              <a:t> Control Room) </a:t>
            </a:r>
            <a:endParaRPr lang="en-GB" dirty="0"/>
          </a:p>
        </p:txBody>
      </p:sp>
      <p:sp>
        <p:nvSpPr>
          <p:cNvPr id="3" name="Content Placeholder 2"/>
          <p:cNvSpPr>
            <a:spLocks noGrp="1"/>
          </p:cNvSpPr>
          <p:nvPr>
            <p:ph idx="1"/>
          </p:nvPr>
        </p:nvSpPr>
        <p:spPr/>
        <p:txBody>
          <a:bodyPr/>
          <a:lstStyle/>
          <a:p>
            <a:r>
              <a:rPr lang="en-GB" dirty="0" smtClean="0"/>
              <a:t>Unaware until 0953 (after the bus attack) that the incidents may have been as a result of terrorist attack. </a:t>
            </a:r>
          </a:p>
          <a:p>
            <a:r>
              <a:rPr lang="en-GB" dirty="0" err="1" smtClean="0"/>
              <a:t>CentreComm</a:t>
            </a:r>
            <a:r>
              <a:rPr lang="en-GB" dirty="0" smtClean="0"/>
              <a:t> share a room with the MPS traffic Control Room! </a:t>
            </a:r>
            <a:endParaRPr lang="en-GB" dirty="0"/>
          </a:p>
        </p:txBody>
      </p:sp>
    </p:spTree>
    <p:extLst>
      <p:ext uri="{BB962C8B-B14F-4D97-AF65-F5344CB8AC3E}">
        <p14:creationId xmlns:p14="http://schemas.microsoft.com/office/powerpoint/2010/main" val="12278751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NCC - Positives</a:t>
            </a:r>
            <a:endParaRPr lang="en-GB" dirty="0"/>
          </a:p>
        </p:txBody>
      </p:sp>
      <p:sp>
        <p:nvSpPr>
          <p:cNvPr id="3" name="Content Placeholder 2"/>
          <p:cNvSpPr>
            <a:spLocks noGrp="1"/>
          </p:cNvSpPr>
          <p:nvPr>
            <p:ph idx="1"/>
          </p:nvPr>
        </p:nvSpPr>
        <p:spPr/>
        <p:txBody>
          <a:bodyPr/>
          <a:lstStyle/>
          <a:p>
            <a:endParaRPr lang="en-GB" dirty="0" smtClean="0"/>
          </a:p>
          <a:p>
            <a:r>
              <a:rPr lang="en-GB" dirty="0" smtClean="0"/>
              <a:t>Calls to LFB (0858)to Aldgate and Kings Cross,</a:t>
            </a:r>
          </a:p>
          <a:p>
            <a:endParaRPr lang="en-GB" dirty="0" smtClean="0"/>
          </a:p>
          <a:p>
            <a:r>
              <a:rPr lang="en-GB" dirty="0" smtClean="0"/>
              <a:t>At 0907 to </a:t>
            </a:r>
            <a:r>
              <a:rPr lang="en-GB" dirty="0" err="1" smtClean="0"/>
              <a:t>Edgeware</a:t>
            </a:r>
            <a:r>
              <a:rPr lang="en-GB" dirty="0" smtClean="0"/>
              <a:t> Road, </a:t>
            </a:r>
          </a:p>
          <a:p>
            <a:endParaRPr lang="en-GB" dirty="0" smtClean="0"/>
          </a:p>
          <a:p>
            <a:r>
              <a:rPr lang="en-GB" dirty="0" smtClean="0"/>
              <a:t>Calls to LAS at 0903 to Aldgate and </a:t>
            </a:r>
            <a:r>
              <a:rPr lang="en-GB" dirty="0" err="1" smtClean="0"/>
              <a:t>Edgeware</a:t>
            </a:r>
            <a:r>
              <a:rPr lang="en-GB" dirty="0" smtClean="0"/>
              <a:t> Rd, </a:t>
            </a:r>
          </a:p>
          <a:p>
            <a:endParaRPr lang="en-GB" dirty="0" smtClean="0"/>
          </a:p>
          <a:p>
            <a:endParaRPr lang="en-GB" dirty="0"/>
          </a:p>
        </p:txBody>
      </p:sp>
    </p:spTree>
    <p:extLst>
      <p:ext uri="{BB962C8B-B14F-4D97-AF65-F5344CB8AC3E}">
        <p14:creationId xmlns:p14="http://schemas.microsoft.com/office/powerpoint/2010/main" val="3317990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LFB</a:t>
            </a:r>
            <a:endParaRPr lang="en-GB" dirty="0"/>
          </a:p>
        </p:txBody>
      </p:sp>
      <p:sp>
        <p:nvSpPr>
          <p:cNvPr id="3" name="Content Placeholder 2"/>
          <p:cNvSpPr>
            <a:spLocks noGrp="1"/>
          </p:cNvSpPr>
          <p:nvPr>
            <p:ph idx="1"/>
          </p:nvPr>
        </p:nvSpPr>
        <p:spPr/>
        <p:txBody>
          <a:bodyPr>
            <a:normAutofit/>
          </a:bodyPr>
          <a:lstStyle/>
          <a:p>
            <a:r>
              <a:rPr lang="en-GB" dirty="0" smtClean="0"/>
              <a:t>By and large Control Room coped with increased radio traffic,</a:t>
            </a:r>
          </a:p>
          <a:p>
            <a:r>
              <a:rPr lang="en-GB" dirty="0" smtClean="0"/>
              <a:t>Delays in deployment to Kings Cross and to a lesser extent </a:t>
            </a:r>
            <a:r>
              <a:rPr lang="en-GB" dirty="0" err="1" smtClean="0"/>
              <a:t>Edgeware</a:t>
            </a:r>
            <a:r>
              <a:rPr lang="en-GB" dirty="0" smtClean="0"/>
              <a:t> Rd, caused by :</a:t>
            </a:r>
          </a:p>
          <a:p>
            <a:r>
              <a:rPr lang="en-GB" dirty="0" smtClean="0"/>
              <a:t>Breakdown in Communication with NCC and LFB Control Room, and</a:t>
            </a:r>
          </a:p>
          <a:p>
            <a:r>
              <a:rPr lang="en-GB" dirty="0" smtClean="0"/>
              <a:t>‘</a:t>
            </a:r>
            <a:r>
              <a:rPr lang="en-GB" dirty="0" err="1" smtClean="0"/>
              <a:t>ProCad</a:t>
            </a:r>
            <a:r>
              <a:rPr lang="en-GB" dirty="0" smtClean="0"/>
              <a:t>’ system directing resources to Euston Sq. and Kings Cross, rather than Aldgate and Kings Cross.</a:t>
            </a:r>
            <a:endParaRPr lang="en-GB" dirty="0"/>
          </a:p>
        </p:txBody>
      </p:sp>
    </p:spTree>
    <p:extLst>
      <p:ext uri="{BB962C8B-B14F-4D97-AF65-F5344CB8AC3E}">
        <p14:creationId xmlns:p14="http://schemas.microsoft.com/office/powerpoint/2010/main" val="37487072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ProCad</a:t>
            </a:r>
            <a:endParaRPr lang="en-GB" dirty="0"/>
          </a:p>
        </p:txBody>
      </p:sp>
      <p:sp>
        <p:nvSpPr>
          <p:cNvPr id="3" name="Content Placeholder 2"/>
          <p:cNvSpPr>
            <a:spLocks noGrp="1"/>
          </p:cNvSpPr>
          <p:nvPr>
            <p:ph idx="1"/>
          </p:nvPr>
        </p:nvSpPr>
        <p:spPr/>
        <p:txBody>
          <a:bodyPr/>
          <a:lstStyle/>
          <a:p>
            <a:r>
              <a:rPr lang="en-GB" dirty="0" smtClean="0"/>
              <a:t>System of deploying LFB resources to primary and secondary underground stations (3 to primary and 1 to secondary),</a:t>
            </a:r>
          </a:p>
          <a:p>
            <a:r>
              <a:rPr lang="en-GB" dirty="0" smtClean="0"/>
              <a:t>For Kings Cross the system included 44 different possible addresses with fire and rescue vehicles attending Euston Sq. and redirecting to Kings Cross.  </a:t>
            </a:r>
            <a:endParaRPr lang="en-GB" dirty="0"/>
          </a:p>
        </p:txBody>
      </p:sp>
    </p:spTree>
    <p:extLst>
      <p:ext uri="{BB962C8B-B14F-4D97-AF65-F5344CB8AC3E}">
        <p14:creationId xmlns:p14="http://schemas.microsoft.com/office/powerpoint/2010/main" val="521047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Delays in attending </a:t>
            </a:r>
            <a:r>
              <a:rPr lang="en-GB" dirty="0" err="1" smtClean="0"/>
              <a:t>Edgeware</a:t>
            </a:r>
            <a:r>
              <a:rPr lang="en-GB" dirty="0" smtClean="0"/>
              <a:t> Rd</a:t>
            </a:r>
            <a:endParaRPr lang="en-GB" dirty="0"/>
          </a:p>
        </p:txBody>
      </p:sp>
      <p:sp>
        <p:nvSpPr>
          <p:cNvPr id="3" name="Content Placeholder 2"/>
          <p:cNvSpPr>
            <a:spLocks noGrp="1"/>
          </p:cNvSpPr>
          <p:nvPr>
            <p:ph idx="1"/>
          </p:nvPr>
        </p:nvSpPr>
        <p:spPr/>
        <p:txBody>
          <a:bodyPr/>
          <a:lstStyle/>
          <a:p>
            <a:r>
              <a:rPr lang="en-GB" dirty="0" smtClean="0"/>
              <a:t>Human error – a member of public reporting an explosion at </a:t>
            </a:r>
            <a:r>
              <a:rPr lang="en-GB" dirty="0" err="1" smtClean="0"/>
              <a:t>Praed</a:t>
            </a:r>
            <a:r>
              <a:rPr lang="en-GB" dirty="0" smtClean="0"/>
              <a:t> </a:t>
            </a:r>
            <a:r>
              <a:rPr lang="en-GB" dirty="0" err="1" smtClean="0"/>
              <a:t>st</a:t>
            </a:r>
            <a:r>
              <a:rPr lang="en-GB" dirty="0" smtClean="0"/>
              <a:t>, (</a:t>
            </a:r>
            <a:r>
              <a:rPr lang="en-GB" dirty="0" err="1" smtClean="0"/>
              <a:t>Edgeware</a:t>
            </a:r>
            <a:r>
              <a:rPr lang="en-GB" dirty="0" smtClean="0"/>
              <a:t> Rd LTE station being located at 2 different addresses, Chapel St (circle and Hammersmith)and </a:t>
            </a:r>
            <a:r>
              <a:rPr lang="en-GB" dirty="0" err="1" smtClean="0"/>
              <a:t>Edgeware</a:t>
            </a:r>
            <a:r>
              <a:rPr lang="en-GB" dirty="0" smtClean="0"/>
              <a:t> Rd (Bakerloo).)</a:t>
            </a:r>
          </a:p>
          <a:p>
            <a:r>
              <a:rPr lang="en-GB" dirty="0" smtClean="0"/>
              <a:t>Crews assumed that a second call to </a:t>
            </a:r>
            <a:r>
              <a:rPr lang="en-GB" dirty="0" err="1" smtClean="0"/>
              <a:t>Edgeware</a:t>
            </a:r>
            <a:r>
              <a:rPr lang="en-GB" dirty="0" smtClean="0"/>
              <a:t> Rd station was a duplicate, the first appliance to arrive at </a:t>
            </a:r>
            <a:r>
              <a:rPr lang="en-GB" dirty="0" err="1" smtClean="0"/>
              <a:t>Edgeware</a:t>
            </a:r>
            <a:r>
              <a:rPr lang="en-GB" dirty="0" smtClean="0"/>
              <a:t> re was at 0918. </a:t>
            </a:r>
            <a:endParaRPr lang="en-GB" dirty="0"/>
          </a:p>
        </p:txBody>
      </p:sp>
    </p:spTree>
    <p:extLst>
      <p:ext uri="{BB962C8B-B14F-4D97-AF65-F5344CB8AC3E}">
        <p14:creationId xmlns:p14="http://schemas.microsoft.com/office/powerpoint/2010/main" val="4138157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LAS Control Room</a:t>
            </a:r>
            <a:endParaRPr lang="en-GB" dirty="0"/>
          </a:p>
        </p:txBody>
      </p:sp>
      <p:sp>
        <p:nvSpPr>
          <p:cNvPr id="3" name="Content Placeholder 2"/>
          <p:cNvSpPr>
            <a:spLocks noGrp="1"/>
          </p:cNvSpPr>
          <p:nvPr>
            <p:ph idx="1"/>
          </p:nvPr>
        </p:nvSpPr>
        <p:spPr/>
        <p:txBody>
          <a:bodyPr/>
          <a:lstStyle/>
          <a:p>
            <a:r>
              <a:rPr lang="en-GB" dirty="0" smtClean="0"/>
              <a:t>Problems described by the coroner as ‘particularly pronounced’, </a:t>
            </a:r>
          </a:p>
          <a:p>
            <a:r>
              <a:rPr lang="en-GB" dirty="0" smtClean="0"/>
              <a:t>One operator assigned to two radio channels for all four incidents! As well as being responsible for all incoming communications!</a:t>
            </a:r>
          </a:p>
          <a:p>
            <a:r>
              <a:rPr lang="en-GB" dirty="0" smtClean="0"/>
              <a:t>Three consequences:</a:t>
            </a:r>
            <a:endParaRPr lang="en-GB" dirty="0"/>
          </a:p>
        </p:txBody>
      </p:sp>
    </p:spTree>
    <p:extLst>
      <p:ext uri="{BB962C8B-B14F-4D97-AF65-F5344CB8AC3E}">
        <p14:creationId xmlns:p14="http://schemas.microsoft.com/office/powerpoint/2010/main" val="23835877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Consequences</a:t>
            </a:r>
            <a:endParaRPr lang="en-GB" dirty="0"/>
          </a:p>
        </p:txBody>
      </p:sp>
      <p:sp>
        <p:nvSpPr>
          <p:cNvPr id="3" name="Content Placeholder 2"/>
          <p:cNvSpPr>
            <a:spLocks noGrp="1"/>
          </p:cNvSpPr>
          <p:nvPr>
            <p:ph idx="1"/>
          </p:nvPr>
        </p:nvSpPr>
        <p:spPr/>
        <p:txBody>
          <a:bodyPr/>
          <a:lstStyle/>
          <a:p>
            <a:r>
              <a:rPr lang="en-GB" dirty="0" smtClean="0"/>
              <a:t>Communications between Ambulance Control and staff at scene missed due to congestion,</a:t>
            </a:r>
          </a:p>
          <a:p>
            <a:r>
              <a:rPr lang="en-GB" dirty="0" smtClean="0"/>
              <a:t>Messages that were received were slowly responded to (due to volume),</a:t>
            </a:r>
          </a:p>
          <a:p>
            <a:r>
              <a:rPr lang="en-GB" dirty="0" smtClean="0"/>
              <a:t>Information recorded on two different electronic systems and on paper!!</a:t>
            </a:r>
          </a:p>
          <a:p>
            <a:endParaRPr lang="en-GB" dirty="0"/>
          </a:p>
        </p:txBody>
      </p:sp>
    </p:spTree>
    <p:extLst>
      <p:ext uri="{BB962C8B-B14F-4D97-AF65-F5344CB8AC3E}">
        <p14:creationId xmlns:p14="http://schemas.microsoft.com/office/powerpoint/2010/main" val="18243463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LAS Gold Room</a:t>
            </a:r>
            <a:endParaRPr lang="en-GB" dirty="0"/>
          </a:p>
        </p:txBody>
      </p:sp>
      <p:sp>
        <p:nvSpPr>
          <p:cNvPr id="3" name="Content Placeholder 2"/>
          <p:cNvSpPr>
            <a:spLocks noGrp="1"/>
          </p:cNvSpPr>
          <p:nvPr>
            <p:ph idx="1"/>
          </p:nvPr>
        </p:nvSpPr>
        <p:spPr/>
        <p:txBody>
          <a:bodyPr/>
          <a:lstStyle/>
          <a:p>
            <a:r>
              <a:rPr lang="en-GB" dirty="0" smtClean="0"/>
              <a:t>Used on a ‘day to day’ basis for business as usual processes, </a:t>
            </a:r>
          </a:p>
          <a:p>
            <a:r>
              <a:rPr lang="en-GB" dirty="0" smtClean="0"/>
              <a:t>Intention that it be ‘cleared’ on declaration of a MI,</a:t>
            </a:r>
          </a:p>
          <a:p>
            <a:r>
              <a:rPr lang="en-GB" dirty="0" smtClean="0"/>
              <a:t>Following ‘clearing’ the room staff were unable to ‘log on’ to systems!</a:t>
            </a:r>
          </a:p>
          <a:p>
            <a:r>
              <a:rPr lang="en-GB" dirty="0" smtClean="0"/>
              <a:t>Delayed responses, no strategic management, </a:t>
            </a:r>
          </a:p>
          <a:p>
            <a:endParaRPr lang="en-GB" dirty="0"/>
          </a:p>
        </p:txBody>
      </p:sp>
    </p:spTree>
    <p:extLst>
      <p:ext uri="{BB962C8B-B14F-4D97-AF65-F5344CB8AC3E}">
        <p14:creationId xmlns:p14="http://schemas.microsoft.com/office/powerpoint/2010/main" val="3076099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British Transport Police</a:t>
            </a:r>
            <a:endParaRPr lang="en-GB" dirty="0"/>
          </a:p>
        </p:txBody>
      </p:sp>
      <p:sp>
        <p:nvSpPr>
          <p:cNvPr id="3" name="Content Placeholder 2"/>
          <p:cNvSpPr>
            <a:spLocks noGrp="1"/>
          </p:cNvSpPr>
          <p:nvPr>
            <p:ph idx="1"/>
          </p:nvPr>
        </p:nvSpPr>
        <p:spPr/>
        <p:txBody>
          <a:bodyPr/>
          <a:lstStyle/>
          <a:p>
            <a:endParaRPr lang="en-GB" dirty="0" smtClean="0"/>
          </a:p>
          <a:p>
            <a:r>
              <a:rPr lang="en-GB" dirty="0" smtClean="0"/>
              <a:t>Two Control Rooms, Central or MICC, and specific or ‘Alpha Zulu’ which had opened on 6</a:t>
            </a:r>
            <a:r>
              <a:rPr lang="en-GB" baseline="30000" dirty="0" smtClean="0"/>
              <a:t>th</a:t>
            </a:r>
            <a:r>
              <a:rPr lang="en-GB" dirty="0" smtClean="0"/>
              <a:t> July 2005 for the G8 conference. </a:t>
            </a:r>
          </a:p>
          <a:p>
            <a:r>
              <a:rPr lang="en-GB" dirty="0" smtClean="0"/>
              <a:t>Initially the MICC managed calls re the bombings, however due to volume  the specific Control Room took over this role.</a:t>
            </a:r>
            <a:endParaRPr lang="en-GB" dirty="0"/>
          </a:p>
        </p:txBody>
      </p:sp>
    </p:spTree>
    <p:extLst>
      <p:ext uri="{BB962C8B-B14F-4D97-AF65-F5344CB8AC3E}">
        <p14:creationId xmlns:p14="http://schemas.microsoft.com/office/powerpoint/2010/main" val="3043266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City of London Police</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Insufficient numbers of controllers to manage calls, (minimum staffing levels = 5),</a:t>
            </a:r>
          </a:p>
          <a:p>
            <a:endParaRPr lang="en-GB" dirty="0" smtClean="0"/>
          </a:p>
          <a:p>
            <a:endParaRPr lang="en-GB" dirty="0"/>
          </a:p>
        </p:txBody>
      </p:sp>
    </p:spTree>
    <p:extLst>
      <p:ext uri="{BB962C8B-B14F-4D97-AF65-F5344CB8AC3E}">
        <p14:creationId xmlns:p14="http://schemas.microsoft.com/office/powerpoint/2010/main" val="2132469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MPS/BTP and COLP</a:t>
            </a:r>
            <a:endParaRPr lang="en-GB" dirty="0"/>
          </a:p>
        </p:txBody>
      </p:sp>
      <p:sp>
        <p:nvSpPr>
          <p:cNvPr id="3" name="Content Placeholder 2"/>
          <p:cNvSpPr>
            <a:spLocks noGrp="1"/>
          </p:cNvSpPr>
          <p:nvPr>
            <p:ph idx="1"/>
          </p:nvPr>
        </p:nvSpPr>
        <p:spPr/>
        <p:txBody>
          <a:bodyPr/>
          <a:lstStyle/>
          <a:p>
            <a:r>
              <a:rPr lang="en-GB" dirty="0" smtClean="0"/>
              <a:t>“The protocols and procedure in place between the police forces for managing ‘cross jurisdictional’ incidents were applied effectively”,</a:t>
            </a:r>
          </a:p>
          <a:p>
            <a:r>
              <a:rPr lang="en-GB" dirty="0" smtClean="0"/>
              <a:t>All police forces had access to common ‘CAD’ system.</a:t>
            </a:r>
            <a:endParaRPr lang="en-GB" dirty="0"/>
          </a:p>
        </p:txBody>
      </p:sp>
    </p:spTree>
    <p:extLst>
      <p:ext uri="{BB962C8B-B14F-4D97-AF65-F5344CB8AC3E}">
        <p14:creationId xmlns:p14="http://schemas.microsoft.com/office/powerpoint/2010/main" val="24926168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London Underground Staff</a:t>
            </a:r>
            <a:endParaRPr lang="en-GB" dirty="0"/>
          </a:p>
        </p:txBody>
      </p:sp>
      <p:sp>
        <p:nvSpPr>
          <p:cNvPr id="3" name="Content Placeholder 2"/>
          <p:cNvSpPr>
            <a:spLocks noGrp="1"/>
          </p:cNvSpPr>
          <p:nvPr>
            <p:ph idx="1"/>
          </p:nvPr>
        </p:nvSpPr>
        <p:spPr/>
        <p:txBody>
          <a:bodyPr/>
          <a:lstStyle/>
          <a:p>
            <a:endParaRPr lang="en-GB" dirty="0" smtClean="0"/>
          </a:p>
          <a:p>
            <a:r>
              <a:rPr lang="en-GB" dirty="0" smtClean="0"/>
              <a:t>“demonstrated great courage in assisting passengers in the tunnels. Their efforts were invaluable. The evidence showed that the rigorous training undertaken by London Underground employees paid dividends”.</a:t>
            </a:r>
            <a:endParaRPr lang="en-GB" dirty="0"/>
          </a:p>
        </p:txBody>
      </p:sp>
    </p:spTree>
    <p:extLst>
      <p:ext uri="{BB962C8B-B14F-4D97-AF65-F5344CB8AC3E}">
        <p14:creationId xmlns:p14="http://schemas.microsoft.com/office/powerpoint/2010/main" val="3292734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Fortuitous Events</a:t>
            </a:r>
            <a:endParaRPr lang="en-GB" dirty="0"/>
          </a:p>
        </p:txBody>
      </p:sp>
      <p:sp>
        <p:nvSpPr>
          <p:cNvPr id="3" name="Content Placeholder 2"/>
          <p:cNvSpPr>
            <a:spLocks noGrp="1"/>
          </p:cNvSpPr>
          <p:nvPr>
            <p:ph idx="1"/>
          </p:nvPr>
        </p:nvSpPr>
        <p:spPr/>
        <p:txBody>
          <a:bodyPr/>
          <a:lstStyle/>
          <a:p>
            <a:r>
              <a:rPr lang="en-GB" dirty="0" smtClean="0"/>
              <a:t>London Air Ambulance (HEMS) holding a training day and, as a result had additional staff on duty,</a:t>
            </a:r>
          </a:p>
          <a:p>
            <a:r>
              <a:rPr lang="en-GB" dirty="0" err="1" smtClean="0"/>
              <a:t>Tavistock</a:t>
            </a:r>
            <a:r>
              <a:rPr lang="en-GB" dirty="0" smtClean="0"/>
              <a:t> Square is the HQ of the British Medical Association, many trained medical staff were able to ‘turn out</a:t>
            </a:r>
            <a:r>
              <a:rPr lang="en-GB" smtClean="0"/>
              <a:t>’ immediately. </a:t>
            </a:r>
            <a:endParaRPr lang="en-GB" dirty="0"/>
          </a:p>
        </p:txBody>
      </p:sp>
    </p:spTree>
    <p:extLst>
      <p:ext uri="{BB962C8B-B14F-4D97-AF65-F5344CB8AC3E}">
        <p14:creationId xmlns:p14="http://schemas.microsoft.com/office/powerpoint/2010/main" val="2229337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Gold, Silver and Bronze </a:t>
            </a:r>
            <a:endParaRPr lang="en-GB" dirty="0"/>
          </a:p>
        </p:txBody>
      </p:sp>
      <p:sp>
        <p:nvSpPr>
          <p:cNvPr id="3" name="Content Placeholder 2"/>
          <p:cNvSpPr>
            <a:spLocks noGrp="1"/>
          </p:cNvSpPr>
          <p:nvPr>
            <p:ph idx="1"/>
          </p:nvPr>
        </p:nvSpPr>
        <p:spPr/>
        <p:txBody>
          <a:bodyPr/>
          <a:lstStyle/>
          <a:p>
            <a:r>
              <a:rPr lang="en-GB" dirty="0" smtClean="0"/>
              <a:t>The Command Structure was in place shortly after the ‘Golden Hour’, </a:t>
            </a:r>
          </a:p>
          <a:p>
            <a:endParaRPr lang="en-GB" dirty="0"/>
          </a:p>
        </p:txBody>
      </p:sp>
    </p:spTree>
    <p:extLst>
      <p:ext uri="{BB962C8B-B14F-4D97-AF65-F5344CB8AC3E}">
        <p14:creationId xmlns:p14="http://schemas.microsoft.com/office/powerpoint/2010/main" val="5138481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Findings</a:t>
            </a:r>
            <a:endParaRPr lang="en-GB" dirty="0"/>
          </a:p>
        </p:txBody>
      </p:sp>
      <p:sp>
        <p:nvSpPr>
          <p:cNvPr id="3" name="Content Placeholder 2"/>
          <p:cNvSpPr>
            <a:spLocks noGrp="1"/>
          </p:cNvSpPr>
          <p:nvPr>
            <p:ph idx="1"/>
          </p:nvPr>
        </p:nvSpPr>
        <p:spPr/>
        <p:txBody>
          <a:bodyPr/>
          <a:lstStyle/>
          <a:p>
            <a:r>
              <a:rPr lang="en-GB" dirty="0" smtClean="0"/>
              <a:t>No victim died as a result of delays in the attendance of emergency services, </a:t>
            </a:r>
            <a:endParaRPr lang="en-GB" dirty="0"/>
          </a:p>
        </p:txBody>
      </p:sp>
    </p:spTree>
    <p:extLst>
      <p:ext uri="{BB962C8B-B14F-4D97-AF65-F5344CB8AC3E}">
        <p14:creationId xmlns:p14="http://schemas.microsoft.com/office/powerpoint/2010/main" val="20324714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 Agency Training</a:t>
            </a:r>
            <a:endParaRPr lang="en-GB" dirty="0"/>
          </a:p>
        </p:txBody>
      </p:sp>
      <p:sp>
        <p:nvSpPr>
          <p:cNvPr id="3" name="Content Placeholder 2"/>
          <p:cNvSpPr>
            <a:spLocks noGrp="1"/>
          </p:cNvSpPr>
          <p:nvPr>
            <p:ph idx="1"/>
          </p:nvPr>
        </p:nvSpPr>
        <p:spPr/>
        <p:txBody>
          <a:bodyPr>
            <a:normAutofit/>
          </a:bodyPr>
          <a:lstStyle/>
          <a:p>
            <a:r>
              <a:rPr lang="en-GB" dirty="0" smtClean="0"/>
              <a:t>The 7</a:t>
            </a:r>
            <a:r>
              <a:rPr lang="en-GB" baseline="30000" dirty="0" smtClean="0"/>
              <a:t>th</a:t>
            </a:r>
            <a:r>
              <a:rPr lang="en-GB" dirty="0" smtClean="0"/>
              <a:t> July Review Committee concluded that communications within and between the emergency services ‘did not stand up’ on 7</a:t>
            </a:r>
            <a:r>
              <a:rPr lang="en-GB" baseline="30000" dirty="0" smtClean="0"/>
              <a:t>th</a:t>
            </a:r>
            <a:r>
              <a:rPr lang="en-GB" dirty="0" smtClean="0"/>
              <a:t> July,</a:t>
            </a:r>
          </a:p>
          <a:p>
            <a:r>
              <a:rPr lang="en-GB" dirty="0" smtClean="0"/>
              <a:t>The committee also identified that there were some basic misunderstandings of the roles of responders, for example the first LAS responder became involved in treating casualties rather than act as Ambulance Incident Officers.</a:t>
            </a:r>
            <a:endParaRPr lang="en-GB" dirty="0"/>
          </a:p>
        </p:txBody>
      </p:sp>
    </p:spTree>
    <p:extLst>
      <p:ext uri="{BB962C8B-B14F-4D97-AF65-F5344CB8AC3E}">
        <p14:creationId xmlns:p14="http://schemas.microsoft.com/office/powerpoint/2010/main" val="16625554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Confusion</a:t>
            </a:r>
            <a:endParaRPr lang="en-GB" dirty="0"/>
          </a:p>
        </p:txBody>
      </p:sp>
      <p:sp>
        <p:nvSpPr>
          <p:cNvPr id="3" name="Content Placeholder 2"/>
          <p:cNvSpPr>
            <a:spLocks noGrp="1"/>
          </p:cNvSpPr>
          <p:nvPr>
            <p:ph idx="1"/>
          </p:nvPr>
        </p:nvSpPr>
        <p:spPr/>
        <p:txBody>
          <a:bodyPr/>
          <a:lstStyle/>
          <a:p>
            <a:r>
              <a:rPr lang="en-GB" dirty="0" smtClean="0"/>
              <a:t>Aldgate – Two Fire Officers declared themselves as Incident Commander, two Fire Fighters declared a major incident both ignorant of the others </a:t>
            </a:r>
            <a:r>
              <a:rPr lang="en-GB" dirty="0" err="1" smtClean="0"/>
              <a:t>declaration,at</a:t>
            </a:r>
            <a:r>
              <a:rPr lang="en-GB" dirty="0" smtClean="0"/>
              <a:t> Edgware Rd MPS officers did the same.</a:t>
            </a:r>
            <a:endParaRPr lang="en-GB" dirty="0"/>
          </a:p>
        </p:txBody>
      </p:sp>
    </p:spTree>
    <p:extLst>
      <p:ext uri="{BB962C8B-B14F-4D97-AF65-F5344CB8AC3E}">
        <p14:creationId xmlns:p14="http://schemas.microsoft.com/office/powerpoint/2010/main" val="38761294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a:t>
            </a:r>
            <a:endParaRPr lang="en-GB" dirty="0"/>
          </a:p>
        </p:txBody>
      </p:sp>
      <p:sp>
        <p:nvSpPr>
          <p:cNvPr id="3" name="Content Placeholder 2"/>
          <p:cNvSpPr>
            <a:spLocks noGrp="1"/>
          </p:cNvSpPr>
          <p:nvPr>
            <p:ph idx="1"/>
          </p:nvPr>
        </p:nvSpPr>
        <p:spPr/>
        <p:txBody>
          <a:bodyPr>
            <a:normAutofit/>
          </a:bodyPr>
          <a:lstStyle/>
          <a:p>
            <a:r>
              <a:rPr lang="en-GB" dirty="0" smtClean="0"/>
              <a:t>Review of Inter Agency MI Training </a:t>
            </a:r>
            <a:r>
              <a:rPr lang="en-GB" dirty="0" err="1" smtClean="0"/>
              <a:t>particulary</a:t>
            </a:r>
            <a:r>
              <a:rPr lang="en-GB" dirty="0" smtClean="0"/>
              <a:t> re London Underground,</a:t>
            </a:r>
          </a:p>
          <a:p>
            <a:r>
              <a:rPr lang="en-GB" dirty="0" err="1" smtClean="0"/>
              <a:t>TfL</a:t>
            </a:r>
            <a:r>
              <a:rPr lang="en-GB" dirty="0" smtClean="0"/>
              <a:t> review protocols by which it is alerted and informs emergency services of MI’s,</a:t>
            </a:r>
          </a:p>
          <a:p>
            <a:r>
              <a:rPr lang="en-GB" dirty="0" err="1" smtClean="0"/>
              <a:t>TfL</a:t>
            </a:r>
            <a:r>
              <a:rPr lang="en-GB" dirty="0" smtClean="0"/>
              <a:t> review procedures re Common RVP’s, the location is communicated and the permanent manning of RVP by LU staff,</a:t>
            </a:r>
          </a:p>
          <a:p>
            <a:r>
              <a:rPr lang="en-GB" dirty="0" err="1" smtClean="0"/>
              <a:t>TfL</a:t>
            </a:r>
            <a:r>
              <a:rPr lang="en-GB" dirty="0" smtClean="0"/>
              <a:t> review procedures for informing responders that current is off.</a:t>
            </a:r>
            <a:endParaRPr lang="en-GB" dirty="0"/>
          </a:p>
        </p:txBody>
      </p:sp>
    </p:spTree>
    <p:extLst>
      <p:ext uri="{BB962C8B-B14F-4D97-AF65-F5344CB8AC3E}">
        <p14:creationId xmlns:p14="http://schemas.microsoft.com/office/powerpoint/2010/main" val="9652650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a:t>
            </a:r>
          </a:p>
        </p:txBody>
      </p:sp>
      <p:sp>
        <p:nvSpPr>
          <p:cNvPr id="3" name="Content Placeholder 2"/>
          <p:cNvSpPr>
            <a:spLocks noGrp="1"/>
          </p:cNvSpPr>
          <p:nvPr>
            <p:ph idx="1"/>
          </p:nvPr>
        </p:nvSpPr>
        <p:spPr/>
        <p:txBody>
          <a:bodyPr/>
          <a:lstStyle/>
          <a:p>
            <a:r>
              <a:rPr lang="en-GB" dirty="0" err="1" smtClean="0"/>
              <a:t>TfL</a:t>
            </a:r>
            <a:r>
              <a:rPr lang="en-GB" dirty="0" smtClean="0"/>
              <a:t> review first aid equipment and stretcher availability,</a:t>
            </a:r>
          </a:p>
          <a:p>
            <a:r>
              <a:rPr lang="en-GB" dirty="0" smtClean="0"/>
              <a:t>LAS and NHS review multi casualty triage procedures,</a:t>
            </a:r>
          </a:p>
          <a:p>
            <a:r>
              <a:rPr lang="en-GB" smtClean="0"/>
              <a:t>D OF  H </a:t>
            </a:r>
            <a:r>
              <a:rPr lang="en-GB" dirty="0" smtClean="0"/>
              <a:t>review availability of London Air Ambulance and Medical Emergency Response Incident Teams.</a:t>
            </a:r>
          </a:p>
        </p:txBody>
      </p:sp>
    </p:spTree>
    <p:extLst>
      <p:ext uri="{BB962C8B-B14F-4D97-AF65-F5344CB8AC3E}">
        <p14:creationId xmlns:p14="http://schemas.microsoft.com/office/powerpoint/2010/main" val="29837343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8419804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236</TotalTime>
  <Words>1126</Words>
  <Application>Microsoft Office PowerPoint</Application>
  <PresentationFormat>On-screen Show (4:3)</PresentationFormat>
  <Paragraphs>95</Paragraphs>
  <Slides>28</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Rockwell</vt:lpstr>
      <vt:lpstr>Rockwell Condensed</vt:lpstr>
      <vt:lpstr>Wingdings</vt:lpstr>
      <vt:lpstr>Wood Type</vt:lpstr>
      <vt:lpstr>Case Study The London Bombings 7th July 2005</vt:lpstr>
      <vt:lpstr>The Coroner Lady Justice Hallett D.B.E</vt:lpstr>
      <vt:lpstr>08.49</vt:lpstr>
      <vt:lpstr>London Underground Network Control Centre (Now Network Operations Centre)</vt:lpstr>
      <vt:lpstr>PowerPoint Presentation</vt:lpstr>
      <vt:lpstr>Coroner</vt:lpstr>
      <vt:lpstr>Communication Breakdown</vt:lpstr>
      <vt:lpstr>Gold</vt:lpstr>
      <vt:lpstr>CentreComm (TfL’s Control Room) </vt:lpstr>
      <vt:lpstr>NCC - Positives</vt:lpstr>
      <vt:lpstr>LFB</vt:lpstr>
      <vt:lpstr>ProCad</vt:lpstr>
      <vt:lpstr>Delays in attending Edgeware Rd</vt:lpstr>
      <vt:lpstr>LAS Control Room</vt:lpstr>
      <vt:lpstr>Consequences</vt:lpstr>
      <vt:lpstr>LAS Gold Room</vt:lpstr>
      <vt:lpstr>British Transport Police</vt:lpstr>
      <vt:lpstr>City of London Police</vt:lpstr>
      <vt:lpstr>MPS/BTP and COLP</vt:lpstr>
      <vt:lpstr>London Underground Staff</vt:lpstr>
      <vt:lpstr>Two Fortuitous Events</vt:lpstr>
      <vt:lpstr>Gold, Silver and Bronze </vt:lpstr>
      <vt:lpstr>Findings</vt:lpstr>
      <vt:lpstr>Inter Agency Training</vt:lpstr>
      <vt:lpstr>Confusion</vt:lpstr>
      <vt:lpstr>Recommendations</vt:lpstr>
      <vt:lpstr>Recommendations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The London Bombings 7th July 2005</dc:title>
  <dc:creator>Jones, Wynne</dc:creator>
  <cp:lastModifiedBy>Wynne Jones (Business &amp; Management)</cp:lastModifiedBy>
  <cp:revision>18</cp:revision>
  <dcterms:created xsi:type="dcterms:W3CDTF">2014-11-05T10:39:11Z</dcterms:created>
  <dcterms:modified xsi:type="dcterms:W3CDTF">2019-02-19T08:12:10Z</dcterms:modified>
</cp:coreProperties>
</file>