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notesMasterIdLst>
    <p:notesMasterId r:id="rId10"/>
  </p:notesMasterIdLst>
  <p:sldIdLst>
    <p:sldId id="261" r:id="rId2"/>
    <p:sldId id="257" r:id="rId3"/>
    <p:sldId id="258" r:id="rId4"/>
    <p:sldId id="260" r:id="rId5"/>
    <p:sldId id="259" r:id="rId6"/>
    <p:sldId id="263" r:id="rId7"/>
    <p:sldId id="264"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267" autoAdjust="0"/>
  </p:normalViewPr>
  <p:slideViewPr>
    <p:cSldViewPr snapToGrid="0">
      <p:cViewPr varScale="1">
        <p:scale>
          <a:sx n="73" d="100"/>
          <a:sy n="73" d="100"/>
        </p:scale>
        <p:origin x="107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2A9125-2A53-4261-818B-C7F250CD8CFA}" type="datetimeFigureOut">
              <a:rPr lang="en-GB" smtClean="0"/>
              <a:t>14/04/2022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A46179-C600-4E1C-A3EA-5C6CB34F4412}" type="slidenum">
              <a:rPr lang="en-GB" smtClean="0"/>
              <a:t>‹#›</a:t>
            </a:fld>
            <a:endParaRPr lang="en-GB"/>
          </a:p>
        </p:txBody>
      </p:sp>
    </p:spTree>
    <p:extLst>
      <p:ext uri="{BB962C8B-B14F-4D97-AF65-F5344CB8AC3E}">
        <p14:creationId xmlns:p14="http://schemas.microsoft.com/office/powerpoint/2010/main" val="3448572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sz="1200" dirty="0"/>
              <a:t>Infections resulting from the covid19 virus is likely to cause complications which are likely to affect the maturity of the baby (Shimabukuro et al, 2021). Therefore, it is important for the mothers to take the vaccine to prevent occurrence of such cases. </a:t>
            </a:r>
          </a:p>
          <a:p>
            <a:pPr marL="0" indent="0">
              <a:buFont typeface="Wingdings" panose="05000000000000000000" pitchFamily="2" charset="2"/>
              <a:buNone/>
            </a:pPr>
            <a:r>
              <a:rPr lang="en-GB" sz="1200" dirty="0"/>
              <a:t>Receiving mRNA covid19 vaccine lowers the risk for infection and severe illness for pregnant women. Covid19 vaccines are safe and effective for pregnant women and unborn babies and they prevent cases of illnesses among the women. </a:t>
            </a:r>
          </a:p>
          <a:p>
            <a:pPr marL="0" indent="0">
              <a:buFont typeface="Wingdings" panose="05000000000000000000" pitchFamily="2" charset="2"/>
              <a:buNone/>
            </a:pPr>
            <a:r>
              <a:rPr lang="en-GB" sz="1200" dirty="0"/>
              <a:t>Covid19 vaccine builds antibodies in women which are responsible for protecting them and the unborn babies against covid19 virus thus boosting their immunity (Male, 2021).  </a:t>
            </a:r>
          </a:p>
          <a:p>
            <a:pPr marL="0" indent="0">
              <a:buFont typeface="Wingdings" panose="05000000000000000000" pitchFamily="2" charset="2"/>
              <a:buNone/>
            </a:pPr>
            <a:r>
              <a:rPr lang="en-GB" sz="1200" dirty="0"/>
              <a:t>The covid19 vaccine does not interfere with fertility in both men and women</a:t>
            </a:r>
          </a:p>
          <a:p>
            <a:endParaRPr lang="en-GB" dirty="0"/>
          </a:p>
          <a:p>
            <a:endParaRPr lang="en-GB" dirty="0"/>
          </a:p>
        </p:txBody>
      </p:sp>
      <p:sp>
        <p:nvSpPr>
          <p:cNvPr id="4" name="Slide Number Placeholder 3"/>
          <p:cNvSpPr>
            <a:spLocks noGrp="1"/>
          </p:cNvSpPr>
          <p:nvPr>
            <p:ph type="sldNum" sz="quarter" idx="5"/>
          </p:nvPr>
        </p:nvSpPr>
        <p:spPr/>
        <p:txBody>
          <a:bodyPr/>
          <a:lstStyle/>
          <a:p>
            <a:fld id="{99A46179-C600-4E1C-A3EA-5C6CB34F4412}" type="slidenum">
              <a:rPr lang="en-GB" smtClean="0"/>
              <a:t>5</a:t>
            </a:fld>
            <a:endParaRPr lang="en-GB"/>
          </a:p>
        </p:txBody>
      </p:sp>
    </p:spTree>
    <p:extLst>
      <p:ext uri="{BB962C8B-B14F-4D97-AF65-F5344CB8AC3E}">
        <p14:creationId xmlns:p14="http://schemas.microsoft.com/office/powerpoint/2010/main" val="9214347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Strengths</a:t>
            </a:r>
          </a:p>
          <a:p>
            <a:r>
              <a:rPr lang="en-GB" dirty="0"/>
              <a:t>Using secondary research is less expensive since it requires less resources to obtain the necessary relevant information. This is because data is usually available and already printed. It requires the researcher to simply identify the sources and extract information. Conducting this research required less resources since the journals and reports used were extracted from the organisation websites and journals (</a:t>
            </a:r>
            <a:r>
              <a:rPr lang="en-GB" dirty="0" err="1"/>
              <a:t>Largan</a:t>
            </a:r>
            <a:r>
              <a:rPr lang="en-GB" dirty="0"/>
              <a:t> and Morris, 2019). </a:t>
            </a:r>
          </a:p>
          <a:p>
            <a:r>
              <a:rPr lang="en-GB" dirty="0"/>
              <a:t>Another strength of this research is that it has a wide range of reliable information from the sources. The researcher had an option to choose a variety of sources and evaluate the reliability of the information in these sources hence obtaining a lot of information from different sources. The researcher can make comparison of the information presented by different researchers hence ensuring quality and sufficient information regarding a given topic. </a:t>
            </a:r>
          </a:p>
          <a:p>
            <a:r>
              <a:rPr lang="en-GB" dirty="0"/>
              <a:t>Using secondary sources of information helps in saving time since the reports and the journals needed are readily available. Therefore, analysis of the reports is less hectic compared to the analysis of primary data that obtained. </a:t>
            </a:r>
          </a:p>
          <a:p>
            <a:endParaRPr lang="en-GB" dirty="0"/>
          </a:p>
          <a:p>
            <a:r>
              <a:rPr lang="en-GB" dirty="0"/>
              <a:t>Weaknesses</a:t>
            </a:r>
          </a:p>
          <a:p>
            <a:r>
              <a:rPr lang="en-GB" dirty="0"/>
              <a:t>Secondary research mainly relies on already published literature done by other authors. Some of these authors restrict their information and works from being accessed by everyone and request for subscription to their sites for information accessibility. Therefore, this became a problem during the research since some of the sites could not be accessed and thus unable to obtain the information contained in these works. Other authors had used a coded language which was a problem as we could not access the information. </a:t>
            </a:r>
          </a:p>
          <a:p>
            <a:r>
              <a:rPr lang="en-GB" dirty="0"/>
              <a:t>The data contained in the secondary sources is used over and over again by different researchers thus lacking originality and uniqueness of the specific information by the researcher. The information provided by the research has been used by different individuals and companies hence a series of repetition of the findings. Thus limiting our originality of the work.  </a:t>
            </a:r>
          </a:p>
          <a:p>
            <a:endParaRPr lang="en-GB" dirty="0"/>
          </a:p>
        </p:txBody>
      </p:sp>
      <p:sp>
        <p:nvSpPr>
          <p:cNvPr id="4" name="Slide Number Placeholder 3"/>
          <p:cNvSpPr>
            <a:spLocks noGrp="1"/>
          </p:cNvSpPr>
          <p:nvPr>
            <p:ph type="sldNum" sz="quarter" idx="5"/>
          </p:nvPr>
        </p:nvSpPr>
        <p:spPr/>
        <p:txBody>
          <a:bodyPr/>
          <a:lstStyle/>
          <a:p>
            <a:fld id="{99A46179-C600-4E1C-A3EA-5C6CB34F4412}" type="slidenum">
              <a:rPr lang="en-GB" smtClean="0"/>
              <a:t>6</a:t>
            </a:fld>
            <a:endParaRPr lang="en-GB"/>
          </a:p>
        </p:txBody>
      </p:sp>
    </p:spTree>
    <p:extLst>
      <p:ext uri="{BB962C8B-B14F-4D97-AF65-F5344CB8AC3E}">
        <p14:creationId xmlns:p14="http://schemas.microsoft.com/office/powerpoint/2010/main" val="23450376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A46179-C600-4E1C-A3EA-5C6CB34F4412}" type="slidenum">
              <a:rPr lang="en-GB" smtClean="0"/>
              <a:t>7</a:t>
            </a:fld>
            <a:endParaRPr lang="en-GB"/>
          </a:p>
        </p:txBody>
      </p:sp>
    </p:spTree>
    <p:extLst>
      <p:ext uri="{BB962C8B-B14F-4D97-AF65-F5344CB8AC3E}">
        <p14:creationId xmlns:p14="http://schemas.microsoft.com/office/powerpoint/2010/main" val="1493510191"/>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14/04/2022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86590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14/04/2022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456181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7811222D-1497-48C5-AB7E-D38FF1BE8D50}" type="datetimeFigureOut">
              <a:rPr lang="en-GB" smtClean="0"/>
              <a:t>14/04/2022</a:t>
            </a:fld>
            <a:endParaRPr lang="en-GB" dirty="0"/>
          </a:p>
        </p:txBody>
      </p:sp>
      <p:sp>
        <p:nvSpPr>
          <p:cNvPr id="5" name="Footer Placeholder 4"/>
          <p:cNvSpPr>
            <a:spLocks noGrp="1"/>
          </p:cNvSpPr>
          <p:nvPr>
            <p:ph type="ftr" sz="quarter" idx="11"/>
          </p:nvPr>
        </p:nvSpPr>
        <p:spPr>
          <a:xfrm>
            <a:off x="2182708" y="6272784"/>
            <a:ext cx="6327648" cy="365125"/>
          </a:xfrm>
        </p:spPr>
        <p:txBody>
          <a:bodyPr/>
          <a:lstStyle/>
          <a:p>
            <a:endParaRPr lang="en-GB"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2233044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11222D-1497-48C5-AB7E-D38FF1BE8D50}" type="datetimeFigureOut">
              <a:rPr lang="en-GB" smtClean="0"/>
              <a:t>14/04/2022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632721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11222D-1497-48C5-AB7E-D38FF1BE8D50}" type="datetimeFigureOut">
              <a:rPr lang="en-GB" smtClean="0"/>
              <a:t>14/04/2022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22980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11222D-1497-48C5-AB7E-D38FF1BE8D50}" type="datetimeFigureOut">
              <a:rPr lang="en-GB" smtClean="0"/>
              <a:t>14/04/2022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747876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11222D-1497-48C5-AB7E-D38FF1BE8D50}" type="datetimeFigureOut">
              <a:rPr lang="en-GB" smtClean="0"/>
              <a:t>14/04/2022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451678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14/04/2022</a:t>
            </a:fld>
            <a:endParaRPr lang="en-GB" dirty="0"/>
          </a:p>
        </p:txBody>
      </p:sp>
      <p:sp>
        <p:nvSpPr>
          <p:cNvPr id="6" name="Footer Placeholder 5"/>
          <p:cNvSpPr>
            <a:spLocks noGrp="1"/>
          </p:cNvSpPr>
          <p:nvPr>
            <p:ph type="ftr" sz="quarter" idx="11"/>
          </p:nvPr>
        </p:nvSpPr>
        <p:spPr/>
        <p:txBody>
          <a:bodyPr/>
          <a:lstStyle/>
          <a:p>
            <a:endParaRPr lang="en-GB"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0463252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14/04/2022</a:t>
            </a:fld>
            <a:endParaRPr lang="en-GB"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278506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14/04/2022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386135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14/04/2022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305603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7811222D-1497-48C5-AB7E-D38FF1BE8D50}" type="datetimeFigureOut">
              <a:rPr lang="en-GB" smtClean="0"/>
              <a:t>14/04/2022</a:t>
            </a:fld>
            <a:endParaRPr lang="en-GB"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4034092749"/>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42925" y="236538"/>
            <a:ext cx="10668000" cy="1935162"/>
          </a:xfrm>
        </p:spPr>
        <p:txBody>
          <a:bodyPr>
            <a:normAutofit fontScale="90000"/>
          </a:bodyPr>
          <a:lstStyle/>
          <a:p>
            <a:r>
              <a:rPr lang="en-GB" sz="4400" b="1" dirty="0"/>
              <a:t>Module: Introduction to Research (BMHP5005)</a:t>
            </a:r>
            <a:br>
              <a:rPr lang="en-GB" sz="4400" b="1" dirty="0"/>
            </a:br>
            <a:br>
              <a:rPr lang="en-GB" sz="4400" b="1" dirty="0"/>
            </a:br>
            <a:r>
              <a:rPr lang="en-GB" sz="4400" b="1" dirty="0"/>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524000" y="2680137"/>
            <a:ext cx="9144000" cy="2698203"/>
          </a:xfrm>
        </p:spPr>
        <p:txBody>
          <a:bodyPr>
            <a:normAutofit fontScale="92500" lnSpcReduction="10000"/>
          </a:bodyPr>
          <a:lstStyle/>
          <a:p>
            <a:pPr algn="l">
              <a:lnSpc>
                <a:spcPct val="150000"/>
              </a:lnSpc>
            </a:pPr>
            <a:r>
              <a:rPr lang="en-GB" sz="2800" dirty="0">
                <a:latin typeface="Arial" panose="020B0604020202020204" pitchFamily="34" charset="0"/>
                <a:cs typeface="Arial" panose="020B0604020202020204" pitchFamily="34" charset="0"/>
              </a:rPr>
              <a:t>Topic: investigate the risks associated with the covid19 on the health of pregnant women.</a:t>
            </a:r>
          </a:p>
          <a:p>
            <a:pPr algn="l">
              <a:lnSpc>
                <a:spcPct val="150000"/>
              </a:lnSpc>
            </a:pPr>
            <a:r>
              <a:rPr lang="en-GB" sz="2800" dirty="0">
                <a:latin typeface="Arial" panose="020B0604020202020204" pitchFamily="34" charset="0"/>
                <a:cs typeface="Arial" panose="020B0604020202020204" pitchFamily="34" charset="0"/>
              </a:rPr>
              <a:t>Student Name:  Nadine </a:t>
            </a:r>
            <a:r>
              <a:rPr lang="en-GB" sz="2800" dirty="0" err="1">
                <a:latin typeface="Arial" panose="020B0604020202020204" pitchFamily="34" charset="0"/>
                <a:cs typeface="Arial" panose="020B0604020202020204" pitchFamily="34" charset="0"/>
              </a:rPr>
              <a:t>el</a:t>
            </a:r>
            <a:r>
              <a:rPr lang="en-GB" sz="2800" dirty="0">
                <a:latin typeface="Arial" panose="020B0604020202020204" pitchFamily="34" charset="0"/>
                <a:cs typeface="Arial" panose="020B0604020202020204" pitchFamily="34" charset="0"/>
              </a:rPr>
              <a:t> bakhour </a:t>
            </a:r>
          </a:p>
          <a:p>
            <a:pPr algn="l">
              <a:lnSpc>
                <a:spcPct val="150000"/>
              </a:lnSpc>
            </a:pPr>
            <a:r>
              <a:rPr lang="en-GB" sz="2800" dirty="0">
                <a:latin typeface="Arial" panose="020B0604020202020204" pitchFamily="34" charset="0"/>
                <a:cs typeface="Arial" panose="020B0604020202020204" pitchFamily="34" charset="0"/>
              </a:rPr>
              <a:t>Student Number:    1916671</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p:txBody>
          <a:bodyPr/>
          <a:lstStyle/>
          <a:p>
            <a:r>
              <a:rPr lang="en-GB" b="1" dirty="0"/>
              <a:t>Introduction</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p:txBody>
          <a:bodyPr>
            <a:normAutofit/>
          </a:bodyPr>
          <a:lstStyle/>
          <a:p>
            <a:pPr>
              <a:lnSpc>
                <a:spcPct val="100000"/>
              </a:lnSpc>
              <a:spcBef>
                <a:spcPts val="0"/>
              </a:spcBef>
            </a:pPr>
            <a:r>
              <a:rPr lang="en-US" dirty="0"/>
              <a:t>The literature review explains the role of covid19 vaccine on the health of pregnant women</a:t>
            </a:r>
            <a:endParaRPr lang="en-US" i="1" dirty="0">
              <a:solidFill>
                <a:srgbClr val="0070C0"/>
              </a:solidFill>
            </a:endParaRPr>
          </a:p>
          <a:p>
            <a:pPr>
              <a:lnSpc>
                <a:spcPct val="100000"/>
              </a:lnSpc>
              <a:spcBef>
                <a:spcPts val="0"/>
              </a:spcBef>
            </a:pPr>
            <a:r>
              <a:rPr lang="en-US" dirty="0"/>
              <a:t>Aim: To establish the risks associated with covid19 vaccine on the health of pregnant or menstruating women</a:t>
            </a:r>
            <a:endParaRPr lang="en-US" dirty="0">
              <a:solidFill>
                <a:srgbClr val="0070C0"/>
              </a:solidFill>
            </a:endParaRPr>
          </a:p>
          <a:p>
            <a:pPr>
              <a:lnSpc>
                <a:spcPct val="100000"/>
              </a:lnSpc>
              <a:spcBef>
                <a:spcPts val="0"/>
              </a:spcBef>
            </a:pPr>
            <a:r>
              <a:rPr lang="en-US" dirty="0"/>
              <a:t>Objectives: </a:t>
            </a:r>
          </a:p>
          <a:p>
            <a:pPr marL="742950" lvl="1" indent="-285750">
              <a:buFont typeface="Wingdings" panose="05000000000000000000" pitchFamily="2" charset="2"/>
              <a:buChar char="Ø"/>
            </a:pPr>
            <a:r>
              <a:rPr lang="en-GB" dirty="0"/>
              <a:t>To investigate the risks associated with the covid19 on the health of pregnant women.</a:t>
            </a:r>
          </a:p>
          <a:p>
            <a:pPr marL="742950" lvl="1" indent="-285750">
              <a:buFont typeface="Wingdings" panose="05000000000000000000" pitchFamily="2" charset="2"/>
              <a:buChar char="Ø"/>
            </a:pPr>
            <a:r>
              <a:rPr lang="en-GB" dirty="0"/>
              <a:t>To identify any effects of the covid19 vaccine on  breastfeeding babies</a:t>
            </a:r>
          </a:p>
          <a:p>
            <a:pPr marL="742950" lvl="1" indent="-285750">
              <a:buFont typeface="Wingdings" panose="05000000000000000000" pitchFamily="2" charset="2"/>
              <a:buChar char="Ø"/>
            </a:pPr>
            <a:r>
              <a:rPr lang="en-GB" dirty="0"/>
              <a:t>To investigate the effects of covid19 on fertility and infertility</a:t>
            </a:r>
          </a:p>
          <a:p>
            <a:pPr marL="742950" lvl="1" indent="-285750">
              <a:buFont typeface="Wingdings" panose="05000000000000000000" pitchFamily="2" charset="2"/>
              <a:buChar char="Ø"/>
            </a:pPr>
            <a:r>
              <a:rPr lang="en-GB" dirty="0"/>
              <a:t>To find out whether pregnant women or menstruating women need to be vaccinated</a:t>
            </a:r>
          </a:p>
          <a:p>
            <a:pPr>
              <a:lnSpc>
                <a:spcPct val="100000"/>
              </a:lnSpc>
              <a:spcBef>
                <a:spcPts val="0"/>
              </a:spcBef>
            </a:pPr>
            <a:endParaRPr lang="en-US" i="1" dirty="0">
              <a:solidFill>
                <a:srgbClr val="0070C0"/>
              </a:solidFill>
            </a:endParaRPr>
          </a:p>
          <a:p>
            <a:pPr>
              <a:lnSpc>
                <a:spcPct val="100000"/>
              </a:lnSpc>
              <a:spcBef>
                <a:spcPts val="0"/>
              </a:spcBef>
            </a:pPr>
            <a:endParaRPr lang="en-GB"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838200" y="365126"/>
            <a:ext cx="10515600" cy="1092614"/>
          </a:xfrm>
        </p:spPr>
        <p:txBody>
          <a:bodyPr/>
          <a:lstStyle/>
          <a:p>
            <a:r>
              <a:rPr lang="en-GB" b="1" dirty="0"/>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838200" y="1169581"/>
            <a:ext cx="10515600" cy="5323293"/>
          </a:xfrm>
        </p:spPr>
        <p:txBody>
          <a:bodyPr>
            <a:normAutofit/>
          </a:bodyPr>
          <a:lstStyle/>
          <a:p>
            <a:pPr marL="0" indent="0">
              <a:lnSpc>
                <a:spcPct val="100000"/>
              </a:lnSpc>
              <a:spcBef>
                <a:spcPts val="0"/>
              </a:spcBef>
              <a:buNone/>
            </a:pPr>
            <a:endParaRPr lang="en-GB" i="1" dirty="0">
              <a:solidFill>
                <a:srgbClr val="0070C0"/>
              </a:solidFill>
            </a:endParaRPr>
          </a:p>
          <a:p>
            <a:pPr>
              <a:lnSpc>
                <a:spcPct val="100000"/>
              </a:lnSpc>
              <a:spcBef>
                <a:spcPts val="0"/>
              </a:spcBef>
            </a:pPr>
            <a:r>
              <a:rPr lang="en-GB" dirty="0"/>
              <a:t>The research was mainly a secondary research based on primary sources such as journals and academic articles. </a:t>
            </a:r>
          </a:p>
          <a:p>
            <a:pPr>
              <a:lnSpc>
                <a:spcPct val="100000"/>
              </a:lnSpc>
              <a:spcBef>
                <a:spcPts val="0"/>
              </a:spcBef>
            </a:pPr>
            <a:r>
              <a:rPr lang="en-GB" dirty="0"/>
              <a:t>The main keywords used for the research were vaccines on pregnant women, effects on the covid19 vaccine on breastfeeding women and babies. </a:t>
            </a:r>
          </a:p>
          <a:p>
            <a:pPr>
              <a:lnSpc>
                <a:spcPct val="100000"/>
              </a:lnSpc>
              <a:spcBef>
                <a:spcPts val="0"/>
              </a:spcBef>
            </a:pPr>
            <a:r>
              <a:rPr lang="en-GB" dirty="0"/>
              <a:t>The databases that were used for the research include the World Health Organisation and the Centre for Disease Control and Prevention (CDC)</a:t>
            </a:r>
          </a:p>
          <a:p>
            <a:pPr>
              <a:lnSpc>
                <a:spcPct val="100000"/>
              </a:lnSpc>
              <a:spcBef>
                <a:spcPts val="0"/>
              </a:spcBef>
            </a:pPr>
            <a:r>
              <a:rPr lang="en-GB" dirty="0"/>
              <a:t>Data analysis applied deductive research approach whereby the existing literature is explored to find relevant aspects related to the topic of discussion.</a:t>
            </a:r>
          </a:p>
          <a:p>
            <a:pPr>
              <a:lnSpc>
                <a:spcPct val="100000"/>
              </a:lnSpc>
              <a:spcBef>
                <a:spcPts val="0"/>
              </a:spcBef>
            </a:pPr>
            <a:r>
              <a:rPr lang="en-GB" dirty="0"/>
              <a:t>The research applied the use o both qualitative and quantitative data whereby both numerical and textual data was collected and analysed to explain the existing phenomenon. </a:t>
            </a:r>
          </a:p>
          <a:p>
            <a:pPr>
              <a:lnSpc>
                <a:spcPct val="100000"/>
              </a:lnSpc>
              <a:spcBef>
                <a:spcPts val="0"/>
              </a:spcBef>
            </a:pPr>
            <a:endParaRPr lang="en-GB" dirty="0"/>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1281719" y="212834"/>
            <a:ext cx="10018713" cy="1752599"/>
          </a:xfrm>
        </p:spPr>
        <p:txBody>
          <a:bodyPr/>
          <a:lstStyle/>
          <a:p>
            <a:r>
              <a:rPr lang="en-GB" b="1" dirty="0"/>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4045946600"/>
              </p:ext>
            </p:extLst>
          </p:nvPr>
        </p:nvGraphicFramePr>
        <p:xfrm>
          <a:off x="588936" y="1786759"/>
          <a:ext cx="11404281" cy="4570499"/>
        </p:xfrm>
        <a:graphic>
          <a:graphicData uri="http://schemas.openxmlformats.org/drawingml/2006/table">
            <a:tbl>
              <a:tblPr firstRow="1" firstCol="1" bandRow="1"/>
              <a:tblGrid>
                <a:gridCol w="1953658">
                  <a:extLst>
                    <a:ext uri="{9D8B030D-6E8A-4147-A177-3AD203B41FA5}">
                      <a16:colId xmlns:a16="http://schemas.microsoft.com/office/drawing/2014/main" val="2791120806"/>
                    </a:ext>
                  </a:extLst>
                </a:gridCol>
                <a:gridCol w="3086938">
                  <a:extLst>
                    <a:ext uri="{9D8B030D-6E8A-4147-A177-3AD203B41FA5}">
                      <a16:colId xmlns:a16="http://schemas.microsoft.com/office/drawing/2014/main" val="3589850242"/>
                    </a:ext>
                  </a:extLst>
                </a:gridCol>
                <a:gridCol w="2646970">
                  <a:extLst>
                    <a:ext uri="{9D8B030D-6E8A-4147-A177-3AD203B41FA5}">
                      <a16:colId xmlns:a16="http://schemas.microsoft.com/office/drawing/2014/main" val="2229489048"/>
                    </a:ext>
                  </a:extLst>
                </a:gridCol>
                <a:gridCol w="3716715">
                  <a:extLst>
                    <a:ext uri="{9D8B030D-6E8A-4147-A177-3AD203B41FA5}">
                      <a16:colId xmlns:a16="http://schemas.microsoft.com/office/drawing/2014/main" val="2241838310"/>
                    </a:ext>
                  </a:extLst>
                </a:gridCol>
              </a:tblGrid>
              <a:tr h="395256">
                <a:tc>
                  <a:txBody>
                    <a:bodyPr/>
                    <a:lstStyle/>
                    <a:p>
                      <a:pPr algn="l" fontAlgn="t">
                        <a:spcBef>
                          <a:spcPts val="0"/>
                        </a:spcBef>
                        <a:spcAft>
                          <a:spcPts val="0"/>
                        </a:spcAft>
                      </a:pPr>
                      <a:r>
                        <a:rPr lang="en-GB" sz="1200" b="1" i="0" u="none" strike="noStrike" dirty="0">
                          <a:effectLst/>
                          <a:latin typeface="+mn-lt"/>
                          <a:cs typeface="Times New Roman" panose="02020603050405020304" pitchFamily="18" charset="0"/>
                        </a:rPr>
                        <a:t>Author(s), title, and year of publication</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cs typeface="Times New Roman" panose="02020603050405020304" pitchFamily="18" charset="0"/>
                        </a:rPr>
                        <a:t>Aim of study</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Methods and Sample size and characteristics</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Summary of main findings</a:t>
                      </a:r>
                      <a:endParaRPr lang="en-GB" sz="1200" b="0" i="0" u="none" strike="noStrike" dirty="0">
                        <a:effectLst/>
                        <a:latin typeface="+mn-lt"/>
                      </a:endParaRPr>
                    </a:p>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 </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1461094">
                <a:tc>
                  <a:txBody>
                    <a:bodyPr/>
                    <a:lstStyle/>
                    <a:p>
                      <a:pPr algn="l" fontAlgn="t">
                        <a:spcBef>
                          <a:spcPts val="0"/>
                        </a:spcBef>
                        <a:spcAft>
                          <a:spcPts val="0"/>
                        </a:spcAft>
                      </a:pPr>
                      <a:r>
                        <a:rPr lang="en-GB" sz="1200" b="0" i="0" u="none" strike="noStrike" dirty="0" err="1">
                          <a:effectLst/>
                          <a:latin typeface="+mn-lt"/>
                        </a:rPr>
                        <a:t>Qiao</a:t>
                      </a:r>
                      <a:r>
                        <a:rPr lang="en-GB" sz="1200" b="0" i="0" u="none" strike="noStrike" dirty="0">
                          <a:effectLst/>
                          <a:latin typeface="+mn-lt"/>
                        </a:rPr>
                        <a:t> </a:t>
                      </a:r>
                    </a:p>
                    <a:p>
                      <a:pPr algn="l" fontAlgn="t">
                        <a:spcBef>
                          <a:spcPts val="0"/>
                        </a:spcBef>
                        <a:spcAft>
                          <a:spcPts val="0"/>
                        </a:spcAft>
                      </a:pPr>
                      <a:r>
                        <a:rPr lang="en-GB" sz="1200" kern="1200" dirty="0">
                          <a:solidFill>
                            <a:schemeClr val="tx1"/>
                          </a:solidFill>
                          <a:effectLst/>
                          <a:latin typeface="+mn-lt"/>
                          <a:ea typeface="+mn-ea"/>
                          <a:cs typeface="+mn-cs"/>
                        </a:rPr>
                        <a:t>What are the risks of COVID-19 infection in pregnant women?</a:t>
                      </a:r>
                    </a:p>
                    <a:p>
                      <a:pPr algn="l" fontAlgn="t">
                        <a:spcBef>
                          <a:spcPts val="0"/>
                        </a:spcBef>
                        <a:spcAft>
                          <a:spcPts val="0"/>
                        </a:spcAft>
                      </a:pPr>
                      <a:r>
                        <a:rPr lang="en-GB" sz="1200" b="0" i="0" u="none" strike="noStrike" kern="1200" dirty="0">
                          <a:solidFill>
                            <a:schemeClr val="tx1"/>
                          </a:solidFill>
                          <a:effectLst/>
                          <a:latin typeface="+mn-lt"/>
                          <a:ea typeface="+mn-ea"/>
                          <a:cs typeface="+mn-cs"/>
                        </a:rPr>
                        <a:t>2020</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rPr>
                        <a:t>To establish the risks of the covid19 vaccine on pregnant women</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rPr>
                        <a:t>Random sampling</a:t>
                      </a:r>
                    </a:p>
                    <a:p>
                      <a:pPr algn="l" fontAlgn="t">
                        <a:spcBef>
                          <a:spcPts val="0"/>
                        </a:spcBef>
                        <a:spcAft>
                          <a:spcPts val="0"/>
                        </a:spcAft>
                      </a:pPr>
                      <a:r>
                        <a:rPr lang="en-GB" sz="1200" b="0" i="0" u="none" strike="noStrike" dirty="0">
                          <a:effectLst/>
                          <a:latin typeface="+mn-lt"/>
                        </a:rPr>
                        <a:t>Pregnant women in designated health facilities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85750" indent="-285750">
                        <a:buFont typeface="Wingdings" panose="05000000000000000000" pitchFamily="2" charset="2"/>
                        <a:buChar char="Ø"/>
                      </a:pPr>
                      <a:r>
                        <a:rPr lang="en-GB" sz="1200" dirty="0">
                          <a:latin typeface="+mn-lt"/>
                        </a:rPr>
                        <a:t>Infections resulting from the covid19 virus is likely to cause complications which are likely to affect the maturity of the baby</a:t>
                      </a:r>
                    </a:p>
                    <a:p>
                      <a:pPr marL="285750" indent="-285750">
                        <a:buFont typeface="Wingdings" panose="05000000000000000000" pitchFamily="2" charset="2"/>
                        <a:buChar char="Ø"/>
                      </a:pPr>
                      <a:r>
                        <a:rPr lang="en-GB" sz="1200" dirty="0">
                          <a:latin typeface="+mn-lt"/>
                        </a:rPr>
                        <a:t>Receiving mRNA covid19 vaccine lowers the risk for infection and severe illness for pregnant women.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1461094">
                <a:tc>
                  <a:txBody>
                    <a:bodyPr/>
                    <a:lstStyle/>
                    <a:p>
                      <a:pPr algn="l" fontAlgn="t">
                        <a:spcBef>
                          <a:spcPts val="0"/>
                        </a:spcBef>
                        <a:spcAft>
                          <a:spcPts val="0"/>
                        </a:spcAft>
                      </a:pPr>
                      <a:r>
                        <a:rPr lang="en-GB" sz="1200" b="0" i="0" u="none" strike="noStrike" dirty="0">
                          <a:effectLst/>
                          <a:latin typeface="+mn-lt"/>
                        </a:rPr>
                        <a:t>WHO</a:t>
                      </a:r>
                    </a:p>
                    <a:p>
                      <a:pPr algn="l" fontAlgn="t">
                        <a:spcBef>
                          <a:spcPts val="0"/>
                        </a:spcBef>
                        <a:spcAft>
                          <a:spcPts val="0"/>
                        </a:spcAft>
                      </a:pPr>
                      <a:r>
                        <a:rPr lang="en-GB" sz="1200" b="0" i="0" u="none" strike="noStrike" dirty="0">
                          <a:effectLst/>
                          <a:latin typeface="+mn-lt"/>
                        </a:rPr>
                        <a:t>Vaccination of pregnant or menstruating women</a:t>
                      </a:r>
                    </a:p>
                    <a:p>
                      <a:pPr algn="l" fontAlgn="t">
                        <a:spcBef>
                          <a:spcPts val="0"/>
                        </a:spcBef>
                        <a:spcAft>
                          <a:spcPts val="0"/>
                        </a:spcAft>
                      </a:pPr>
                      <a:r>
                        <a:rPr lang="en-GB" sz="1200" b="0" i="0" u="none" strike="noStrike" dirty="0">
                          <a:effectLst/>
                          <a:latin typeface="+mn-lt"/>
                        </a:rPr>
                        <a:t>2022</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rPr>
                        <a:t>To find out the effects of covid19 vaccine on pregnant or menstruating women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rPr>
                        <a:t>Stratified sampling</a:t>
                      </a:r>
                    </a:p>
                    <a:p>
                      <a:pPr algn="l" fontAlgn="t">
                        <a:spcBef>
                          <a:spcPts val="0"/>
                        </a:spcBef>
                        <a:spcAft>
                          <a:spcPts val="0"/>
                        </a:spcAft>
                      </a:pPr>
                      <a:r>
                        <a:rPr lang="en-GB" sz="1200" b="0" i="0" u="none" strike="noStrike" dirty="0">
                          <a:effectLst/>
                          <a:latin typeface="+mn-lt"/>
                        </a:rPr>
                        <a:t>Pregnant women and other women aged between 14-22 years selected from around the world</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mn-lt"/>
                          <a:ea typeface="+mn-ea"/>
                          <a:cs typeface="Calibri" panose="020F0502020204030204" pitchFamily="34" charset="0"/>
                        </a:rPr>
                        <a:t>Covid19 vaccines are safe and effective for pregnant women and unborn babies</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dirty="0">
                          <a:latin typeface="+mn-lt"/>
                        </a:rPr>
                        <a:t>Infections resulting from the covid19 virus is likely to cause complications which are likely to affect the maturity of the baby</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1253055">
                <a:tc>
                  <a:txBody>
                    <a:bodyPr/>
                    <a:lstStyle/>
                    <a:p>
                      <a:pPr algn="l" fontAlgn="t">
                        <a:spcBef>
                          <a:spcPts val="0"/>
                        </a:spcBef>
                        <a:spcAft>
                          <a:spcPts val="0"/>
                        </a:spcAft>
                      </a:pPr>
                      <a:r>
                        <a:rPr lang="en-GB" sz="1200" b="0" i="0" u="none" strike="noStrike" dirty="0">
                          <a:effectLst/>
                          <a:latin typeface="+mn-lt"/>
                        </a:rPr>
                        <a:t>CDC</a:t>
                      </a:r>
                    </a:p>
                    <a:p>
                      <a:pPr algn="l" fontAlgn="t">
                        <a:spcBef>
                          <a:spcPts val="0"/>
                        </a:spcBef>
                        <a:spcAft>
                          <a:spcPts val="0"/>
                        </a:spcAft>
                      </a:pPr>
                      <a:r>
                        <a:rPr lang="en-GB" sz="1200" b="0" i="0" u="none" strike="noStrike" dirty="0">
                          <a:effectLst/>
                          <a:latin typeface="+mn-lt"/>
                        </a:rPr>
                        <a:t>Effects of covid19 vaccine on the fertility of both men and women</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rPr>
                        <a:t>To establish how the covid19 vaccine affects fertility among men and women</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rPr>
                        <a:t>Random sampling</a:t>
                      </a:r>
                    </a:p>
                    <a:p>
                      <a:pPr algn="l" fontAlgn="t">
                        <a:spcBef>
                          <a:spcPts val="0"/>
                        </a:spcBef>
                        <a:spcAft>
                          <a:spcPts val="0"/>
                        </a:spcAft>
                      </a:pPr>
                      <a:r>
                        <a:rPr lang="en-GB" sz="1200" b="0" i="0" u="none" strike="noStrike" dirty="0">
                          <a:effectLst/>
                          <a:latin typeface="+mn-lt"/>
                        </a:rPr>
                        <a:t>Men and women were selected from different sectors and examined upon receiving the vaccine</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mn-lt"/>
                          <a:ea typeface="+mn-ea"/>
                          <a:cs typeface="Calibri" panose="020F0502020204030204" pitchFamily="34" charset="0"/>
                        </a:rPr>
                        <a:t>The covid19 vaccine does not interfere with fertility in both men and women</a:t>
                      </a:r>
                    </a:p>
                    <a:p>
                      <a:pPr algn="l" fontAlgn="t">
                        <a:spcBef>
                          <a:spcPts val="0"/>
                        </a:spcBef>
                        <a:spcAft>
                          <a:spcPts val="0"/>
                        </a:spcAft>
                      </a:pP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p:txBody>
          <a:bodyPr/>
          <a:lstStyle/>
          <a:p>
            <a:r>
              <a:rPr lang="en-GB" b="1" dirty="0"/>
              <a:t>Results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p:txBody>
          <a:bodyPr>
            <a:normAutofit/>
          </a:bodyPr>
          <a:lstStyle/>
          <a:p>
            <a:pPr marL="285750" indent="-285750">
              <a:buFont typeface="Wingdings" panose="05000000000000000000" pitchFamily="2" charset="2"/>
              <a:buChar char="Ø"/>
            </a:pPr>
            <a:r>
              <a:rPr lang="en-GB" dirty="0"/>
              <a:t>Pregnant women are at an increased risk of contracting the virus </a:t>
            </a:r>
          </a:p>
          <a:p>
            <a:pPr marL="285750" indent="-285750">
              <a:buFont typeface="Wingdings" panose="05000000000000000000" pitchFamily="2" charset="2"/>
              <a:buChar char="Ø"/>
            </a:pPr>
            <a:r>
              <a:rPr lang="en-GB" dirty="0"/>
              <a:t>Infections resulting from the covid19 virus is likely to cause complications which are likely to affect the maturity of the baby</a:t>
            </a:r>
          </a:p>
          <a:p>
            <a:pPr marL="285750" indent="-285750">
              <a:buFont typeface="Wingdings" panose="05000000000000000000" pitchFamily="2" charset="2"/>
              <a:buChar char="Ø"/>
            </a:pPr>
            <a:r>
              <a:rPr lang="en-GB" dirty="0"/>
              <a:t>Receiving mRNA covid19 vaccine lowers the risk for infection and severe illness for pregnant women. </a:t>
            </a:r>
          </a:p>
          <a:p>
            <a:pPr marL="285750" indent="-285750">
              <a:buFont typeface="Wingdings" panose="05000000000000000000" pitchFamily="2" charset="2"/>
              <a:buChar char="Ø"/>
            </a:pPr>
            <a:r>
              <a:rPr lang="en-GB" dirty="0"/>
              <a:t>Covid19 vaccines are safe and effective for pregnant women and unborn babies</a:t>
            </a:r>
          </a:p>
          <a:p>
            <a:pPr marL="285750" indent="-285750">
              <a:buFont typeface="Wingdings" panose="05000000000000000000" pitchFamily="2" charset="2"/>
              <a:buChar char="Ø"/>
            </a:pPr>
            <a:r>
              <a:rPr lang="en-GB" dirty="0"/>
              <a:t>Covid19 vaccine builds antibodies in women which are responsible for protecting them and the unborn babies against covid19 virus thus boosting their immunity.  </a:t>
            </a:r>
          </a:p>
          <a:p>
            <a:pPr marL="285750" indent="-285750">
              <a:buFont typeface="Wingdings" panose="05000000000000000000" pitchFamily="2" charset="2"/>
              <a:buChar char="Ø"/>
            </a:pPr>
            <a:r>
              <a:rPr lang="en-GB" dirty="0"/>
              <a:t>The covid19 vaccine does not interfere with fertility in both men and women</a:t>
            </a:r>
          </a:p>
          <a:p>
            <a:pPr marL="285750" indent="-285750">
              <a:buFont typeface="Wingdings" panose="05000000000000000000" pitchFamily="2" charset="2"/>
              <a:buChar char="Ø"/>
            </a:pPr>
            <a:endParaRPr lang="en-GB" dirty="0"/>
          </a:p>
          <a:p>
            <a:pPr>
              <a:lnSpc>
                <a:spcPct val="100000"/>
              </a:lnSpc>
              <a:spcBef>
                <a:spcPts val="0"/>
              </a:spcBef>
            </a:pPr>
            <a:endParaRPr lang="en-US" dirty="0"/>
          </a:p>
          <a:p>
            <a:pPr>
              <a:lnSpc>
                <a:spcPct val="100000"/>
              </a:lnSpc>
              <a:spcBef>
                <a:spcPts val="0"/>
              </a:spcBef>
            </a:pPr>
            <a:endParaRPr lang="en-GB" dirty="0"/>
          </a:p>
        </p:txBody>
      </p:sp>
    </p:spTree>
    <p:extLst>
      <p:ext uri="{BB962C8B-B14F-4D97-AF65-F5344CB8AC3E}">
        <p14:creationId xmlns:p14="http://schemas.microsoft.com/office/powerpoint/2010/main" val="4211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838200" y="365125"/>
            <a:ext cx="10515600" cy="737961"/>
          </a:xfrm>
        </p:spPr>
        <p:txBody>
          <a:bodyPr>
            <a:normAutofit fontScale="90000"/>
          </a:bodyPr>
          <a:lstStyle/>
          <a:p>
            <a:r>
              <a:rPr lang="en-GB" b="1" dirty="0"/>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838200" y="1825625"/>
            <a:ext cx="5257800" cy="1440089"/>
          </a:xfrm>
        </p:spPr>
        <p:txBody>
          <a:bodyPr>
            <a:normAutofit/>
          </a:bodyPr>
          <a:lstStyle/>
          <a:p>
            <a:pPr marL="342900" indent="-342900">
              <a:buFont typeface="Wingdings" panose="05000000000000000000" pitchFamily="2" charset="2"/>
              <a:buChar char="Ø"/>
            </a:pPr>
            <a:r>
              <a:rPr lang="en-GB" sz="1800" dirty="0"/>
              <a:t>Cost effective</a:t>
            </a:r>
          </a:p>
          <a:p>
            <a:pPr marL="342900" indent="-342900">
              <a:buFont typeface="Wingdings" panose="05000000000000000000" pitchFamily="2" charset="2"/>
              <a:buChar char="Ø"/>
            </a:pPr>
            <a:r>
              <a:rPr lang="en-GB" sz="1800" dirty="0"/>
              <a:t>Wide range of reliable information</a:t>
            </a:r>
          </a:p>
          <a:p>
            <a:pPr marL="342900" indent="-342900">
              <a:buFont typeface="Wingdings" panose="05000000000000000000" pitchFamily="2" charset="2"/>
              <a:buChar char="Ø"/>
            </a:pPr>
            <a:r>
              <a:rPr lang="en-GB" sz="1800" dirty="0"/>
              <a:t>Time effective </a:t>
            </a:r>
          </a:p>
          <a:p>
            <a:pPr marL="0" indent="0">
              <a:buNone/>
            </a:pPr>
            <a:endParaRPr lang="en-GB" sz="1800" dirty="0"/>
          </a:p>
        </p:txBody>
      </p:sp>
      <p:sp>
        <p:nvSpPr>
          <p:cNvPr id="5" name="TextBox 4">
            <a:extLst>
              <a:ext uri="{FF2B5EF4-FFF2-40B4-BE49-F238E27FC236}">
                <a16:creationId xmlns:a16="http://schemas.microsoft.com/office/drawing/2014/main" id="{A08498C0-3772-4D17-B4CB-FDF20EA8F29C}"/>
              </a:ext>
            </a:extLst>
          </p:cNvPr>
          <p:cNvSpPr txBox="1"/>
          <p:nvPr/>
        </p:nvSpPr>
        <p:spPr>
          <a:xfrm>
            <a:off x="537029" y="1095023"/>
            <a:ext cx="4223658" cy="369332"/>
          </a:xfrm>
          <a:prstGeom prst="rect">
            <a:avLst/>
          </a:prstGeom>
          <a:noFill/>
        </p:spPr>
        <p:txBody>
          <a:bodyPr wrap="square" rtlCol="0">
            <a:spAutoFit/>
          </a:bodyPr>
          <a:lstStyle/>
          <a:p>
            <a:r>
              <a:rPr lang="en-GB" b="1"/>
              <a:t>Strengths of the secondary research</a:t>
            </a:r>
            <a:endParaRPr lang="en-GB" b="1" dirty="0"/>
          </a:p>
        </p:txBody>
      </p:sp>
      <p:sp>
        <p:nvSpPr>
          <p:cNvPr id="7" name="TextBox 6">
            <a:extLst>
              <a:ext uri="{FF2B5EF4-FFF2-40B4-BE49-F238E27FC236}">
                <a16:creationId xmlns:a16="http://schemas.microsoft.com/office/drawing/2014/main" id="{A0C0BCB7-2B62-44DE-994E-203BF3CB8ADB}"/>
              </a:ext>
            </a:extLst>
          </p:cNvPr>
          <p:cNvSpPr txBox="1"/>
          <p:nvPr/>
        </p:nvSpPr>
        <p:spPr>
          <a:xfrm>
            <a:off x="7681686" y="1090992"/>
            <a:ext cx="3672114" cy="369332"/>
          </a:xfrm>
          <a:prstGeom prst="rect">
            <a:avLst/>
          </a:prstGeom>
          <a:noFill/>
        </p:spPr>
        <p:txBody>
          <a:bodyPr wrap="square" rtlCol="0">
            <a:spAutoFit/>
          </a:bodyPr>
          <a:lstStyle/>
          <a:p>
            <a:r>
              <a:rPr lang="en-GB" b="1" dirty="0"/>
              <a:t>Weaknesses of secondary research</a:t>
            </a:r>
          </a:p>
        </p:txBody>
      </p:sp>
      <p:sp>
        <p:nvSpPr>
          <p:cNvPr id="8" name="TextBox 7">
            <a:extLst>
              <a:ext uri="{FF2B5EF4-FFF2-40B4-BE49-F238E27FC236}">
                <a16:creationId xmlns:a16="http://schemas.microsoft.com/office/drawing/2014/main" id="{6A527018-2C26-4095-BD31-9CFB53ECE479}"/>
              </a:ext>
            </a:extLst>
          </p:cNvPr>
          <p:cNvSpPr txBox="1"/>
          <p:nvPr/>
        </p:nvSpPr>
        <p:spPr>
          <a:xfrm>
            <a:off x="7888514" y="1959428"/>
            <a:ext cx="2706914" cy="1200329"/>
          </a:xfrm>
          <a:prstGeom prst="rect">
            <a:avLst/>
          </a:prstGeom>
          <a:noFill/>
        </p:spPr>
        <p:txBody>
          <a:bodyPr wrap="square" rtlCol="0">
            <a:spAutoFit/>
          </a:bodyPr>
          <a:lstStyle/>
          <a:p>
            <a:pPr marL="285750" indent="-285750">
              <a:buFont typeface="Wingdings" panose="05000000000000000000" pitchFamily="2" charset="2"/>
              <a:buChar char="Ø"/>
            </a:pPr>
            <a:r>
              <a:rPr lang="en-GB" dirty="0"/>
              <a:t>Unavailability of some information</a:t>
            </a:r>
          </a:p>
          <a:p>
            <a:pPr marL="285750" indent="-285750">
              <a:buFont typeface="Wingdings" panose="05000000000000000000" pitchFamily="2" charset="2"/>
              <a:buChar char="Ø"/>
            </a:pPr>
            <a:r>
              <a:rPr lang="en-GB" dirty="0"/>
              <a:t>Lack of originality</a:t>
            </a:r>
          </a:p>
          <a:p>
            <a:endParaRPr lang="en-GB" dirty="0"/>
          </a:p>
        </p:txBody>
      </p:sp>
      <p:pic>
        <p:nvPicPr>
          <p:cNvPr id="10" name="Picture 2" descr="Primary Vs. Secondary Research - GeoPoll">
            <a:extLst>
              <a:ext uri="{FF2B5EF4-FFF2-40B4-BE49-F238E27FC236}">
                <a16:creationId xmlns:a16="http://schemas.microsoft.com/office/drawing/2014/main" id="{43FD1682-2E5E-4A20-B1A4-E9A8520842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956380"/>
            <a:ext cx="5709906" cy="398145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What is Secondary Research? + [Methods &amp; Examples]">
            <a:extLst>
              <a:ext uri="{FF2B5EF4-FFF2-40B4-BE49-F238E27FC236}">
                <a16:creationId xmlns:a16="http://schemas.microsoft.com/office/drawing/2014/main" id="{872B502C-F2AC-4A36-B4D8-9734D12695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09907" y="2956380"/>
            <a:ext cx="6482092" cy="4110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7209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838200" y="1825625"/>
            <a:ext cx="10515600" cy="3094718"/>
          </a:xfrm>
        </p:spPr>
        <p:txBody>
          <a:bodyPr/>
          <a:lstStyle/>
          <a:p>
            <a:pPr marL="342900" indent="-342900">
              <a:buFont typeface="Wingdings" panose="05000000000000000000" pitchFamily="2" charset="2"/>
              <a:buChar char="Ø"/>
            </a:pPr>
            <a:r>
              <a:rPr lang="en-GB" dirty="0"/>
              <a:t>The vaccine is safe for breastfeeding, pregnant and menstruating women</a:t>
            </a:r>
          </a:p>
          <a:p>
            <a:pPr marL="342900" indent="-342900">
              <a:buFont typeface="Wingdings" panose="05000000000000000000" pitchFamily="2" charset="2"/>
              <a:buChar char="Ø"/>
            </a:pPr>
            <a:r>
              <a:rPr lang="en-GB" dirty="0"/>
              <a:t>It does not interfere with the reproductive organs and the fertility in both men and women. </a:t>
            </a:r>
          </a:p>
          <a:p>
            <a:pPr marL="342900" indent="-342900">
              <a:buFont typeface="Wingdings" panose="05000000000000000000" pitchFamily="2" charset="2"/>
              <a:buChar char="Ø"/>
            </a:pPr>
            <a:r>
              <a:rPr lang="en-GB" dirty="0"/>
              <a:t>Therefore, health workers need to encourage individuals to go for covid19 vaccination. </a:t>
            </a:r>
          </a:p>
        </p:txBody>
      </p:sp>
    </p:spTree>
    <p:extLst>
      <p:ext uri="{BB962C8B-B14F-4D97-AF65-F5344CB8AC3E}">
        <p14:creationId xmlns:p14="http://schemas.microsoft.com/office/powerpoint/2010/main" val="312729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p:txBody>
          <a:bodyPr>
            <a:normAutofit fontScale="92500"/>
          </a:bodyPr>
          <a:lstStyle/>
          <a:p>
            <a:pPr marL="285750" indent="-285750">
              <a:buFont typeface="Wingdings" panose="05000000000000000000" pitchFamily="2" charset="2"/>
              <a:buChar char="Ø"/>
            </a:pPr>
            <a:r>
              <a:rPr lang="en-GB" dirty="0"/>
              <a:t>GOV.UK. (2022). </a:t>
            </a:r>
            <a:r>
              <a:rPr lang="en-GB" i="1" dirty="0"/>
              <a:t>JCVI issues new advice on COVID-19 vaccination for pregnant women</a:t>
            </a:r>
            <a:r>
              <a:rPr lang="en-GB" dirty="0"/>
              <a:t>. [online] Available at: &lt;https://www.gov.uk/government/news/jcvi-issues-new-advice-on-covid-19-vaccination-for-pregnant-women&gt; [Accessed 12 April 2022].</a:t>
            </a:r>
          </a:p>
          <a:p>
            <a:pPr marL="285750" indent="-285750">
              <a:buFont typeface="Wingdings" panose="05000000000000000000" pitchFamily="2" charset="2"/>
              <a:buChar char="Ø"/>
            </a:pPr>
            <a:r>
              <a:rPr lang="en-US" dirty="0"/>
              <a:t>Male, V. (2021). Are COVID-19 vaccines safe in pregnancy?. </a:t>
            </a:r>
            <a:r>
              <a:rPr lang="en-US" i="1" dirty="0"/>
              <a:t>Nature Reviews Immunology</a:t>
            </a:r>
            <a:r>
              <a:rPr lang="en-US" dirty="0"/>
              <a:t>, </a:t>
            </a:r>
            <a:r>
              <a:rPr lang="en-US" i="1" dirty="0"/>
              <a:t>21</a:t>
            </a:r>
            <a:r>
              <a:rPr lang="en-US" dirty="0"/>
              <a:t>(4), 200-201.</a:t>
            </a:r>
          </a:p>
          <a:p>
            <a:pPr marL="285750" indent="-285750">
              <a:buFont typeface="Wingdings" panose="05000000000000000000" pitchFamily="2" charset="2"/>
              <a:buChar char="Ø"/>
            </a:pPr>
            <a:r>
              <a:rPr lang="en-US" dirty="0" err="1"/>
              <a:t>Largan</a:t>
            </a:r>
            <a:r>
              <a:rPr lang="en-US" dirty="0"/>
              <a:t>, C. and Morris, T. (2019). </a:t>
            </a:r>
            <a:r>
              <a:rPr lang="en-US" i="1" dirty="0"/>
              <a:t>Qualitative secondary research: A step-by-step guide</a:t>
            </a:r>
            <a:r>
              <a:rPr lang="en-US" dirty="0"/>
              <a:t>. Oxford: Sage.</a:t>
            </a:r>
          </a:p>
          <a:p>
            <a:pPr marL="285750" indent="-285750">
              <a:buFont typeface="Wingdings" panose="05000000000000000000" pitchFamily="2" charset="2"/>
              <a:buChar char="Ø"/>
            </a:pPr>
            <a:r>
              <a:rPr lang="en-GB" dirty="0" err="1"/>
              <a:t>Qiao</a:t>
            </a:r>
            <a:r>
              <a:rPr lang="en-GB" dirty="0"/>
              <a:t>, J. (2020). What are the risks of COVID-19 infection in pregnant women?. </a:t>
            </a:r>
            <a:r>
              <a:rPr lang="en-GB" i="1" dirty="0"/>
              <a:t>The Lancet</a:t>
            </a:r>
            <a:r>
              <a:rPr lang="en-GB" dirty="0"/>
              <a:t>, </a:t>
            </a:r>
            <a:r>
              <a:rPr lang="en-GB" i="1" dirty="0"/>
              <a:t>395</a:t>
            </a:r>
            <a:r>
              <a:rPr lang="en-GB" dirty="0"/>
              <a:t>(10226), pp.760-762.</a:t>
            </a:r>
          </a:p>
          <a:p>
            <a:pPr marL="285750" indent="-285750">
              <a:buFont typeface="Wingdings" panose="05000000000000000000" pitchFamily="2" charset="2"/>
              <a:buChar char="Ø"/>
            </a:pPr>
            <a:r>
              <a:rPr lang="en-GB" dirty="0"/>
              <a:t>Shimabukuro, T. T., Kim, S. Y., Myers, T. R., Moro, P. L., </a:t>
            </a:r>
            <a:r>
              <a:rPr lang="en-GB" dirty="0" err="1"/>
              <a:t>Oduyebo</a:t>
            </a:r>
            <a:r>
              <a:rPr lang="en-GB" dirty="0"/>
              <a:t>, T., </a:t>
            </a:r>
            <a:r>
              <a:rPr lang="en-GB" dirty="0" err="1"/>
              <a:t>Panagiotakopoulos</a:t>
            </a:r>
            <a:r>
              <a:rPr lang="en-GB" dirty="0"/>
              <a:t>, L., and Meaney-</a:t>
            </a:r>
            <a:r>
              <a:rPr lang="en-GB" dirty="0" err="1"/>
              <a:t>Delman</a:t>
            </a:r>
            <a:r>
              <a:rPr lang="en-GB" dirty="0"/>
              <a:t>, D. M. (2021). Preliminary findings of mRNA Covid-19 vaccine safety in pregnant persons. </a:t>
            </a:r>
            <a:r>
              <a:rPr lang="en-GB" i="1" dirty="0"/>
              <a:t>New England Journal of Medicine</a:t>
            </a:r>
            <a:r>
              <a:rPr lang="en-GB" dirty="0"/>
              <a:t>.</a:t>
            </a:r>
          </a:p>
          <a:p>
            <a:endParaRPr lang="en-GB" dirty="0"/>
          </a:p>
        </p:txBody>
      </p:sp>
    </p:spTree>
    <p:extLst>
      <p:ext uri="{BB962C8B-B14F-4D97-AF65-F5344CB8AC3E}">
        <p14:creationId xmlns:p14="http://schemas.microsoft.com/office/powerpoint/2010/main" val="20041481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394</TotalTime>
  <Words>1266</Words>
  <Application>Microsoft Office PowerPoint</Application>
  <PresentationFormat>Widescreen</PresentationFormat>
  <Paragraphs>88</Paragraphs>
  <Slides>8</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Rockwell</vt:lpstr>
      <vt:lpstr>Rockwell Condensed</vt:lpstr>
      <vt:lpstr>Wingdings</vt:lpstr>
      <vt:lpstr>Wood Type</vt:lpstr>
      <vt:lpstr>Module: Introduction to Research (BMHP5005)  Assessment 2: Viva Voce</vt:lpstr>
      <vt:lpstr>Introduction</vt:lpstr>
      <vt:lpstr>Methods</vt:lpstr>
      <vt:lpstr>Literature Review</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Nadine El Bakhour (1916671)</cp:lastModifiedBy>
  <cp:revision>21</cp:revision>
  <dcterms:created xsi:type="dcterms:W3CDTF">2020-04-30T09:56:57Z</dcterms:created>
  <dcterms:modified xsi:type="dcterms:W3CDTF">2022-04-14T07:41:40Z</dcterms:modified>
</cp:coreProperties>
</file>