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8" r:id="rId1"/>
  </p:sldMasterIdLst>
  <p:notesMasterIdLst>
    <p:notesMasterId r:id="rId16"/>
  </p:notesMasterIdLst>
  <p:handoutMasterIdLst>
    <p:handoutMasterId r:id="rId17"/>
  </p:handoutMasterIdLst>
  <p:sldIdLst>
    <p:sldId id="256" r:id="rId2"/>
    <p:sldId id="275" r:id="rId3"/>
    <p:sldId id="266" r:id="rId4"/>
    <p:sldId id="258" r:id="rId5"/>
    <p:sldId id="262" r:id="rId6"/>
    <p:sldId id="259" r:id="rId7"/>
    <p:sldId id="260" r:id="rId8"/>
    <p:sldId id="261" r:id="rId9"/>
    <p:sldId id="271" r:id="rId10"/>
    <p:sldId id="269" r:id="rId11"/>
    <p:sldId id="272" r:id="rId12"/>
    <p:sldId id="268" r:id="rId13"/>
    <p:sldId id="265" r:id="rId14"/>
    <p:sldId id="270"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EA80C-F746-5EAD-965F-CB2D267826F5}" v="778" dt="2022-03-18T04:36:35.704"/>
    <p1510:client id="{116A109B-0617-7C26-FEEF-E177A1BFDF9B}" v="468" dt="2022-03-18T23:38:39.996"/>
    <p1510:client id="{2F34C0E8-BA8A-0802-864F-170CCC1A469D}" v="674" dt="2022-03-18T23:20:07.551"/>
    <p1510:client id="{46A4E2AF-6A56-9BB6-761F-3E6FB6D6C0D0}" v="505" dt="2022-03-18T21:14:13.257"/>
    <p1510:client id="{61AF73D0-DB71-B2CE-C386-82A2160688C0}" v="364" dt="2022-03-18T20:25:54.863"/>
    <p1510:client id="{6830C181-21A6-C958-518D-333D52789DA0}" v="180" dt="2022-03-18T22:16:45.113"/>
    <p1510:client id="{765789E7-B6A1-C61F-B840-643090C6CC7F}" v="657" dt="2022-03-18T21:00:15.564"/>
    <p1510:client id="{944F019F-0849-794C-D55E-2CF334151F59}" v="216" dt="2022-03-18T05:24:33.136"/>
    <p1510:client id="{A84EB129-6179-99A1-9A3F-286B35361863}" v="227" dt="2022-03-18T02:10:04.144"/>
    <p1510:client id="{ECC108E8-F19B-8DC9-00ED-58B60E0C3B81}" v="13" dt="2022-03-17T12:54:00.432"/>
    <p1510:client id="{F87DCC2C-260C-48D5-BE4E-2CD5AF45C045}" v="1081" dt="2022-03-17T01:25:04.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presProps" Target="presProps.xml" Id="rId18" /><Relationship Type="http://schemas.openxmlformats.org/officeDocument/2006/relationships/slide" Target="slides/slide2.xml" Id="rId3" /><Relationship Type="http://schemas.openxmlformats.org/officeDocument/2006/relationships/tableStyles" Target="tableStyle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handoutMaster" Target="handoutMasters/handoutMaster1.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heme" Target="theme/theme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microsoft.com/office/2015/10/relationships/revisionInfo" Target="revisionInfo.xml" Id="rId23" /><Relationship Type="http://schemas.openxmlformats.org/officeDocument/2006/relationships/slide" Target="slides/slide9.xml" Id="rId10" /><Relationship Type="http://schemas.openxmlformats.org/officeDocument/2006/relationships/viewProps" Target="view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CFC62-D205-4589-8987-3961E662867C}"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34B9B1-FFD6-418E-8768-E038F0B4BCDA}">
      <dgm:prSet/>
      <dgm:spPr/>
      <dgm:t>
        <a:bodyPr/>
        <a:lstStyle/>
        <a:p>
          <a:pPr rtl="0">
            <a:lnSpc>
              <a:spcPct val="100000"/>
            </a:lnSpc>
          </a:pPr>
          <a:r>
            <a:rPr lang="en-GB" dirty="0">
              <a:latin typeface="Meiryo"/>
            </a:rPr>
            <a:t>EBP is process of systematically finding, appraising, while using </a:t>
          </a:r>
          <a:r>
            <a:rPr lang="en-GB" dirty="0"/>
            <a:t>quality scientiﬁc research </a:t>
          </a:r>
          <a:r>
            <a:rPr lang="en-GB" dirty="0">
              <a:latin typeface="Meiryo"/>
            </a:rPr>
            <a:t>evidence along with clinical expertise to</a:t>
          </a:r>
          <a:r>
            <a:rPr lang="en-GB" dirty="0"/>
            <a:t> improve health</a:t>
          </a:r>
          <a:r>
            <a:rPr lang="en-GB" dirty="0">
              <a:latin typeface="Meiryo"/>
            </a:rPr>
            <a:t> and patient care and the delivery.</a:t>
          </a:r>
          <a:endParaRPr lang="en-GB" dirty="0"/>
        </a:p>
      </dgm:t>
    </dgm:pt>
    <dgm:pt modelId="{909044FD-57DF-4F47-BA65-7238DCF108C4}" type="parTrans" cxnId="{110D1C52-E01C-4D82-9649-345E168DF426}">
      <dgm:prSet/>
      <dgm:spPr/>
      <dgm:t>
        <a:bodyPr/>
        <a:lstStyle/>
        <a:p>
          <a:endParaRPr lang="en-US"/>
        </a:p>
      </dgm:t>
    </dgm:pt>
    <dgm:pt modelId="{7F794DC0-3685-4A25-9895-EE55A506D99F}" type="sibTrans" cxnId="{110D1C52-E01C-4D82-9649-345E168DF426}">
      <dgm:prSet/>
      <dgm:spPr/>
      <dgm:t>
        <a:bodyPr/>
        <a:lstStyle/>
        <a:p>
          <a:pPr>
            <a:lnSpc>
              <a:spcPct val="100000"/>
            </a:lnSpc>
          </a:pPr>
          <a:endParaRPr lang="en-US"/>
        </a:p>
      </dgm:t>
    </dgm:pt>
    <dgm:pt modelId="{2461413F-E5CF-4132-BA8C-D9B2F98FC63E}" type="pres">
      <dgm:prSet presAssocID="{197CFC62-D205-4589-8987-3961E662867C}" presName="root" presStyleCnt="0">
        <dgm:presLayoutVars>
          <dgm:dir/>
          <dgm:resizeHandles val="exact"/>
        </dgm:presLayoutVars>
      </dgm:prSet>
      <dgm:spPr/>
    </dgm:pt>
    <dgm:pt modelId="{30CD5831-5547-49D0-92A6-CA11F7700F59}" type="pres">
      <dgm:prSet presAssocID="{197CFC62-D205-4589-8987-3961E662867C}" presName="container" presStyleCnt="0">
        <dgm:presLayoutVars>
          <dgm:dir/>
          <dgm:resizeHandles val="exact"/>
        </dgm:presLayoutVars>
      </dgm:prSet>
      <dgm:spPr/>
    </dgm:pt>
    <dgm:pt modelId="{5DE09100-0165-4210-A9E4-6D5B3F9E526A}" type="pres">
      <dgm:prSet presAssocID="{5634B9B1-FFD6-418E-8768-E038F0B4BCDA}" presName="compNode" presStyleCnt="0"/>
      <dgm:spPr/>
    </dgm:pt>
    <dgm:pt modelId="{9CCD5C00-1B27-4ACC-9600-EF352CE0B1CF}" type="pres">
      <dgm:prSet presAssocID="{5634B9B1-FFD6-418E-8768-E038F0B4BCDA}" presName="iconBgRect" presStyleLbl="bgShp" presStyleIdx="0" presStyleCnt="1"/>
      <dgm:spPr/>
    </dgm:pt>
    <dgm:pt modelId="{457E41E0-7B2E-4BF2-8D42-4A848654CBFD}" type="pres">
      <dgm:prSet presAssocID="{5634B9B1-FFD6-418E-8768-E038F0B4BCDA}"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F749C9E-4F39-46C4-81F6-72A44E23AA1D}" type="pres">
      <dgm:prSet presAssocID="{5634B9B1-FFD6-418E-8768-E038F0B4BCDA}" presName="spaceRect" presStyleCnt="0"/>
      <dgm:spPr/>
    </dgm:pt>
    <dgm:pt modelId="{7925395D-CC33-48B0-8E52-FAB8A40A7FC7}" type="pres">
      <dgm:prSet presAssocID="{5634B9B1-FFD6-418E-8768-E038F0B4BCDA}" presName="textRect" presStyleLbl="revTx" presStyleIdx="0" presStyleCnt="1">
        <dgm:presLayoutVars>
          <dgm:chMax val="1"/>
          <dgm:chPref val="1"/>
        </dgm:presLayoutVars>
      </dgm:prSet>
      <dgm:spPr/>
    </dgm:pt>
  </dgm:ptLst>
  <dgm:cxnLst>
    <dgm:cxn modelId="{110D1C52-E01C-4D82-9649-345E168DF426}" srcId="{197CFC62-D205-4589-8987-3961E662867C}" destId="{5634B9B1-FFD6-418E-8768-E038F0B4BCDA}" srcOrd="0" destOrd="0" parTransId="{909044FD-57DF-4F47-BA65-7238DCF108C4}" sibTransId="{7F794DC0-3685-4A25-9895-EE55A506D99F}"/>
    <dgm:cxn modelId="{AF004356-D341-4C05-B990-5A90E2EAB115}" type="presOf" srcId="{197CFC62-D205-4589-8987-3961E662867C}" destId="{2461413F-E5CF-4132-BA8C-D9B2F98FC63E}" srcOrd="0" destOrd="0" presId="urn:microsoft.com/office/officeart/2018/2/layout/IconCircleList"/>
    <dgm:cxn modelId="{46089ABC-B73A-4131-BFA6-D2C96278A9DA}" type="presOf" srcId="{5634B9B1-FFD6-418E-8768-E038F0B4BCDA}" destId="{7925395D-CC33-48B0-8E52-FAB8A40A7FC7}" srcOrd="0" destOrd="0" presId="urn:microsoft.com/office/officeart/2018/2/layout/IconCircleList"/>
    <dgm:cxn modelId="{66E8D863-3806-45E1-BB8C-71683070927F}" type="presParOf" srcId="{2461413F-E5CF-4132-BA8C-D9B2F98FC63E}" destId="{30CD5831-5547-49D0-92A6-CA11F7700F59}" srcOrd="0" destOrd="0" presId="urn:microsoft.com/office/officeart/2018/2/layout/IconCircleList"/>
    <dgm:cxn modelId="{F6838FEA-7A48-4CF6-9B3C-800D420416AD}" type="presParOf" srcId="{30CD5831-5547-49D0-92A6-CA11F7700F59}" destId="{5DE09100-0165-4210-A9E4-6D5B3F9E526A}" srcOrd="0" destOrd="0" presId="urn:microsoft.com/office/officeart/2018/2/layout/IconCircleList"/>
    <dgm:cxn modelId="{C473ADE5-47D8-446C-8850-2ACE96758E2C}" type="presParOf" srcId="{5DE09100-0165-4210-A9E4-6D5B3F9E526A}" destId="{9CCD5C00-1B27-4ACC-9600-EF352CE0B1CF}" srcOrd="0" destOrd="0" presId="urn:microsoft.com/office/officeart/2018/2/layout/IconCircleList"/>
    <dgm:cxn modelId="{1D7CC136-B53E-4FA8-AA2F-60346B127793}" type="presParOf" srcId="{5DE09100-0165-4210-A9E4-6D5B3F9E526A}" destId="{457E41E0-7B2E-4BF2-8D42-4A848654CBFD}" srcOrd="1" destOrd="0" presId="urn:microsoft.com/office/officeart/2018/2/layout/IconCircleList"/>
    <dgm:cxn modelId="{95003EDF-8A87-46A0-BE60-79D4303E3171}" type="presParOf" srcId="{5DE09100-0165-4210-A9E4-6D5B3F9E526A}" destId="{2F749C9E-4F39-46C4-81F6-72A44E23AA1D}" srcOrd="2" destOrd="0" presId="urn:microsoft.com/office/officeart/2018/2/layout/IconCircleList"/>
    <dgm:cxn modelId="{E4FC3EBF-130C-4163-93C9-0BB702FBC642}" type="presParOf" srcId="{5DE09100-0165-4210-A9E4-6D5B3F9E526A}" destId="{7925395D-CC33-48B0-8E52-FAB8A40A7FC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AED9BA-A87A-4F51-B51E-EB4D630D1A8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125B3A-1839-406E-B414-12FACA289B08}">
      <dgm:prSet/>
      <dgm:spPr/>
      <dgm:t>
        <a:bodyPr/>
        <a:lstStyle/>
        <a:p>
          <a:r>
            <a:rPr lang="en-GB" b="0" baseline="0"/>
            <a:t>1. Formulating the clinical question.</a:t>
          </a:r>
          <a:endParaRPr lang="en-US"/>
        </a:p>
      </dgm:t>
    </dgm:pt>
    <dgm:pt modelId="{683879C0-3B1C-4ED9-A4F4-D36D1C362759}" type="parTrans" cxnId="{5F2105EC-B12D-4A78-8A0D-12E91C710580}">
      <dgm:prSet/>
      <dgm:spPr/>
      <dgm:t>
        <a:bodyPr/>
        <a:lstStyle/>
        <a:p>
          <a:endParaRPr lang="en-US"/>
        </a:p>
      </dgm:t>
    </dgm:pt>
    <dgm:pt modelId="{91DCB2F4-3596-4D4A-8CC4-DAAC3F5218FE}" type="sibTrans" cxnId="{5F2105EC-B12D-4A78-8A0D-12E91C710580}">
      <dgm:prSet/>
      <dgm:spPr/>
      <dgm:t>
        <a:bodyPr/>
        <a:lstStyle/>
        <a:p>
          <a:endParaRPr lang="en-US"/>
        </a:p>
      </dgm:t>
    </dgm:pt>
    <dgm:pt modelId="{F88C9883-0010-4507-9B19-AF508817F8A0}">
      <dgm:prSet/>
      <dgm:spPr/>
      <dgm:t>
        <a:bodyPr/>
        <a:lstStyle/>
        <a:p>
          <a:r>
            <a:rPr lang="en-GB" b="0" baseline="0"/>
            <a:t>2. Searching efficiently for the best avaliable evidence. </a:t>
          </a:r>
          <a:endParaRPr lang="en-US"/>
        </a:p>
      </dgm:t>
    </dgm:pt>
    <dgm:pt modelId="{3F6C1296-2B36-4E73-A51E-64899C1B0094}" type="parTrans" cxnId="{07E21DC3-7CC9-47EA-B5A9-D05241D695AF}">
      <dgm:prSet/>
      <dgm:spPr/>
      <dgm:t>
        <a:bodyPr/>
        <a:lstStyle/>
        <a:p>
          <a:endParaRPr lang="en-US"/>
        </a:p>
      </dgm:t>
    </dgm:pt>
    <dgm:pt modelId="{AFC483A6-09D4-4833-8E6A-CEE08BED7F4C}" type="sibTrans" cxnId="{07E21DC3-7CC9-47EA-B5A9-D05241D695AF}">
      <dgm:prSet/>
      <dgm:spPr/>
      <dgm:t>
        <a:bodyPr/>
        <a:lstStyle/>
        <a:p>
          <a:endParaRPr lang="en-US"/>
        </a:p>
      </dgm:t>
    </dgm:pt>
    <dgm:pt modelId="{AC0D0462-4479-498D-BCA3-8C87041AD3B0}">
      <dgm:prSet/>
      <dgm:spPr/>
      <dgm:t>
        <a:bodyPr/>
        <a:lstStyle/>
        <a:p>
          <a:r>
            <a:rPr lang="en-GB" b="0" baseline="0"/>
            <a:t>3. Critically analyzing evidence for its validity and usefulness</a:t>
          </a:r>
          <a:endParaRPr lang="en-US"/>
        </a:p>
      </dgm:t>
    </dgm:pt>
    <dgm:pt modelId="{1CCDBF42-E39D-43E3-9FCC-D0896BB59AA9}" type="parTrans" cxnId="{0C656458-7616-412D-9388-02860E34466B}">
      <dgm:prSet/>
      <dgm:spPr/>
      <dgm:t>
        <a:bodyPr/>
        <a:lstStyle/>
        <a:p>
          <a:endParaRPr lang="en-US"/>
        </a:p>
      </dgm:t>
    </dgm:pt>
    <dgm:pt modelId="{011EEB15-2A35-485A-A3F9-4FC6AEDEFB04}" type="sibTrans" cxnId="{0C656458-7616-412D-9388-02860E34466B}">
      <dgm:prSet/>
      <dgm:spPr/>
      <dgm:t>
        <a:bodyPr/>
        <a:lstStyle/>
        <a:p>
          <a:endParaRPr lang="en-US"/>
        </a:p>
      </dgm:t>
    </dgm:pt>
    <dgm:pt modelId="{BBF2FF9E-95BC-41AA-B303-DCAB34E76776}">
      <dgm:prSet/>
      <dgm:spPr/>
      <dgm:t>
        <a:bodyPr/>
        <a:lstStyle/>
        <a:p>
          <a:r>
            <a:rPr lang="en-GB" b="0" baseline="0"/>
            <a:t>4. Intergrating the appraisal with personal clinical expertise and clients' prefrences.</a:t>
          </a:r>
          <a:endParaRPr lang="en-US"/>
        </a:p>
      </dgm:t>
    </dgm:pt>
    <dgm:pt modelId="{F99DF59F-DB73-4E8F-84E2-BAA4C2E6198C}" type="parTrans" cxnId="{FDDFDE9C-401C-4731-A546-4962080C93D7}">
      <dgm:prSet/>
      <dgm:spPr/>
      <dgm:t>
        <a:bodyPr/>
        <a:lstStyle/>
        <a:p>
          <a:endParaRPr lang="en-US"/>
        </a:p>
      </dgm:t>
    </dgm:pt>
    <dgm:pt modelId="{8681238D-0275-4A2E-BF5A-0FD277EB955E}" type="sibTrans" cxnId="{FDDFDE9C-401C-4731-A546-4962080C93D7}">
      <dgm:prSet/>
      <dgm:spPr/>
      <dgm:t>
        <a:bodyPr/>
        <a:lstStyle/>
        <a:p>
          <a:endParaRPr lang="en-US"/>
        </a:p>
      </dgm:t>
    </dgm:pt>
    <dgm:pt modelId="{33816E75-D1C9-432E-9577-F29CA2201DF3}">
      <dgm:prSet/>
      <dgm:spPr/>
      <dgm:t>
        <a:bodyPr/>
        <a:lstStyle/>
        <a:p>
          <a:r>
            <a:rPr lang="en-GB" b="0" baseline="0"/>
            <a:t>5. Evaluating one's performance or outcomes of actions. </a:t>
          </a:r>
          <a:endParaRPr lang="en-US"/>
        </a:p>
      </dgm:t>
    </dgm:pt>
    <dgm:pt modelId="{3B41A48D-AA3E-4E3C-B61B-9DA653BB85D6}" type="parTrans" cxnId="{88DB1568-2472-4ECF-B657-00CE902DC8BA}">
      <dgm:prSet/>
      <dgm:spPr/>
      <dgm:t>
        <a:bodyPr/>
        <a:lstStyle/>
        <a:p>
          <a:endParaRPr lang="en-US"/>
        </a:p>
      </dgm:t>
    </dgm:pt>
    <dgm:pt modelId="{D3783E8D-39D2-4CEE-B5BB-A43B4CA20C0F}" type="sibTrans" cxnId="{88DB1568-2472-4ECF-B657-00CE902DC8BA}">
      <dgm:prSet/>
      <dgm:spPr/>
      <dgm:t>
        <a:bodyPr/>
        <a:lstStyle/>
        <a:p>
          <a:endParaRPr lang="en-US"/>
        </a:p>
      </dgm:t>
    </dgm:pt>
    <dgm:pt modelId="{08352884-0607-4CB2-94E0-E04B9F7A2660}" type="pres">
      <dgm:prSet presAssocID="{9DAED9BA-A87A-4F51-B51E-EB4D630D1A84}" presName="root" presStyleCnt="0">
        <dgm:presLayoutVars>
          <dgm:dir/>
          <dgm:resizeHandles val="exact"/>
        </dgm:presLayoutVars>
      </dgm:prSet>
      <dgm:spPr/>
    </dgm:pt>
    <dgm:pt modelId="{84F6C9C0-8614-4C5F-B593-7E1F5AAE4AC9}" type="pres">
      <dgm:prSet presAssocID="{6F125B3A-1839-406E-B414-12FACA289B08}" presName="compNode" presStyleCnt="0"/>
      <dgm:spPr/>
    </dgm:pt>
    <dgm:pt modelId="{8E5EAFE3-3F24-4BED-8B00-6DA3F9232E0E}" type="pres">
      <dgm:prSet presAssocID="{6F125B3A-1839-406E-B414-12FACA289B0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23188445-6CEE-42C2-AA2E-81978CA129D0}" type="pres">
      <dgm:prSet presAssocID="{6F125B3A-1839-406E-B414-12FACA289B08}" presName="spaceRect" presStyleCnt="0"/>
      <dgm:spPr/>
    </dgm:pt>
    <dgm:pt modelId="{AEF0078A-4D4F-47EE-BFC1-87E7BFE181A0}" type="pres">
      <dgm:prSet presAssocID="{6F125B3A-1839-406E-B414-12FACA289B08}" presName="textRect" presStyleLbl="revTx" presStyleIdx="0" presStyleCnt="5">
        <dgm:presLayoutVars>
          <dgm:chMax val="1"/>
          <dgm:chPref val="1"/>
        </dgm:presLayoutVars>
      </dgm:prSet>
      <dgm:spPr/>
    </dgm:pt>
    <dgm:pt modelId="{333EC5F4-3755-4C30-A361-ABB110914BD8}" type="pres">
      <dgm:prSet presAssocID="{91DCB2F4-3596-4D4A-8CC4-DAAC3F5218FE}" presName="sibTrans" presStyleCnt="0"/>
      <dgm:spPr/>
    </dgm:pt>
    <dgm:pt modelId="{3847A745-FF01-41D2-ABD2-622342D1298F}" type="pres">
      <dgm:prSet presAssocID="{F88C9883-0010-4507-9B19-AF508817F8A0}" presName="compNode" presStyleCnt="0"/>
      <dgm:spPr/>
    </dgm:pt>
    <dgm:pt modelId="{89340DBF-36A2-476C-8A94-D3BEBF674819}" type="pres">
      <dgm:prSet presAssocID="{F88C9883-0010-4507-9B19-AF508817F8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73D49B90-689F-427D-B4DA-52919044F4A7}" type="pres">
      <dgm:prSet presAssocID="{F88C9883-0010-4507-9B19-AF508817F8A0}" presName="spaceRect" presStyleCnt="0"/>
      <dgm:spPr/>
    </dgm:pt>
    <dgm:pt modelId="{8033CAA4-C367-4484-960E-B4148F4DB570}" type="pres">
      <dgm:prSet presAssocID="{F88C9883-0010-4507-9B19-AF508817F8A0}" presName="textRect" presStyleLbl="revTx" presStyleIdx="1" presStyleCnt="5">
        <dgm:presLayoutVars>
          <dgm:chMax val="1"/>
          <dgm:chPref val="1"/>
        </dgm:presLayoutVars>
      </dgm:prSet>
      <dgm:spPr/>
    </dgm:pt>
    <dgm:pt modelId="{DEDCE68C-AF57-4A77-90AD-DDFFEB2E6C64}" type="pres">
      <dgm:prSet presAssocID="{AFC483A6-09D4-4833-8E6A-CEE08BED7F4C}" presName="sibTrans" presStyleCnt="0"/>
      <dgm:spPr/>
    </dgm:pt>
    <dgm:pt modelId="{815EC91D-95D7-4116-AEC3-885F5AB26877}" type="pres">
      <dgm:prSet presAssocID="{AC0D0462-4479-498D-BCA3-8C87041AD3B0}" presName="compNode" presStyleCnt="0"/>
      <dgm:spPr/>
    </dgm:pt>
    <dgm:pt modelId="{ED59CF5F-FEBD-4779-80EE-5B03B1B66E53}" type="pres">
      <dgm:prSet presAssocID="{AC0D0462-4479-498D-BCA3-8C87041AD3B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C53FC8E-8293-4079-B707-E35E7202F2B0}" type="pres">
      <dgm:prSet presAssocID="{AC0D0462-4479-498D-BCA3-8C87041AD3B0}" presName="spaceRect" presStyleCnt="0"/>
      <dgm:spPr/>
    </dgm:pt>
    <dgm:pt modelId="{0293A465-544E-4515-A281-4EC7FD54D688}" type="pres">
      <dgm:prSet presAssocID="{AC0D0462-4479-498D-BCA3-8C87041AD3B0}" presName="textRect" presStyleLbl="revTx" presStyleIdx="2" presStyleCnt="5">
        <dgm:presLayoutVars>
          <dgm:chMax val="1"/>
          <dgm:chPref val="1"/>
        </dgm:presLayoutVars>
      </dgm:prSet>
      <dgm:spPr/>
    </dgm:pt>
    <dgm:pt modelId="{8E3F05F7-1F10-48CF-B66E-A078614B6288}" type="pres">
      <dgm:prSet presAssocID="{011EEB15-2A35-485A-A3F9-4FC6AEDEFB04}" presName="sibTrans" presStyleCnt="0"/>
      <dgm:spPr/>
    </dgm:pt>
    <dgm:pt modelId="{B675B5E7-C09F-4ECE-915C-7158CC9F13F1}" type="pres">
      <dgm:prSet presAssocID="{BBF2FF9E-95BC-41AA-B303-DCAB34E76776}" presName="compNode" presStyleCnt="0"/>
      <dgm:spPr/>
    </dgm:pt>
    <dgm:pt modelId="{FAD63938-5A14-47C5-A589-3C4D96851BCF}" type="pres">
      <dgm:prSet presAssocID="{BBF2FF9E-95BC-41AA-B303-DCAB34E767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0BBE4EA7-5EE3-4E54-871F-CD932530A98C}" type="pres">
      <dgm:prSet presAssocID="{BBF2FF9E-95BC-41AA-B303-DCAB34E76776}" presName="spaceRect" presStyleCnt="0"/>
      <dgm:spPr/>
    </dgm:pt>
    <dgm:pt modelId="{16B0365C-D79F-48C4-A17D-5EA9E71754FF}" type="pres">
      <dgm:prSet presAssocID="{BBF2FF9E-95BC-41AA-B303-DCAB34E76776}" presName="textRect" presStyleLbl="revTx" presStyleIdx="3" presStyleCnt="5">
        <dgm:presLayoutVars>
          <dgm:chMax val="1"/>
          <dgm:chPref val="1"/>
        </dgm:presLayoutVars>
      </dgm:prSet>
      <dgm:spPr/>
    </dgm:pt>
    <dgm:pt modelId="{A7ED9EFB-F116-4D0B-853A-84B96E5DD0D6}" type="pres">
      <dgm:prSet presAssocID="{8681238D-0275-4A2E-BF5A-0FD277EB955E}" presName="sibTrans" presStyleCnt="0"/>
      <dgm:spPr/>
    </dgm:pt>
    <dgm:pt modelId="{A3F8478C-BC16-4E17-BA93-8AD67D96ED91}" type="pres">
      <dgm:prSet presAssocID="{33816E75-D1C9-432E-9577-F29CA2201DF3}" presName="compNode" presStyleCnt="0"/>
      <dgm:spPr/>
    </dgm:pt>
    <dgm:pt modelId="{2F3956B9-A4BE-4CD4-8FAC-1C1785E70D8E}" type="pres">
      <dgm:prSet presAssocID="{33816E75-D1C9-432E-9577-F29CA2201D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19779411-C1DB-43F3-ACAB-B16DFCEE2E09}" type="pres">
      <dgm:prSet presAssocID="{33816E75-D1C9-432E-9577-F29CA2201DF3}" presName="spaceRect" presStyleCnt="0"/>
      <dgm:spPr/>
    </dgm:pt>
    <dgm:pt modelId="{DFC6E4D0-84BB-4462-AE3D-D67C75B0367E}" type="pres">
      <dgm:prSet presAssocID="{33816E75-D1C9-432E-9577-F29CA2201DF3}" presName="textRect" presStyleLbl="revTx" presStyleIdx="4" presStyleCnt="5">
        <dgm:presLayoutVars>
          <dgm:chMax val="1"/>
          <dgm:chPref val="1"/>
        </dgm:presLayoutVars>
      </dgm:prSet>
      <dgm:spPr/>
    </dgm:pt>
  </dgm:ptLst>
  <dgm:cxnLst>
    <dgm:cxn modelId="{88DB1568-2472-4ECF-B657-00CE902DC8BA}" srcId="{9DAED9BA-A87A-4F51-B51E-EB4D630D1A84}" destId="{33816E75-D1C9-432E-9577-F29CA2201DF3}" srcOrd="4" destOrd="0" parTransId="{3B41A48D-AA3E-4E3C-B61B-9DA653BB85D6}" sibTransId="{D3783E8D-39D2-4CEE-B5BB-A43B4CA20C0F}"/>
    <dgm:cxn modelId="{ED8FBE52-7457-4D73-9F54-34E1A30F4F95}" type="presOf" srcId="{F88C9883-0010-4507-9B19-AF508817F8A0}" destId="{8033CAA4-C367-4484-960E-B4148F4DB570}" srcOrd="0" destOrd="0" presId="urn:microsoft.com/office/officeart/2018/2/layout/IconLabelList"/>
    <dgm:cxn modelId="{326FFA72-2F55-4510-9EDF-90E58EF6A323}" type="presOf" srcId="{BBF2FF9E-95BC-41AA-B303-DCAB34E76776}" destId="{16B0365C-D79F-48C4-A17D-5EA9E71754FF}" srcOrd="0" destOrd="0" presId="urn:microsoft.com/office/officeart/2018/2/layout/IconLabelList"/>
    <dgm:cxn modelId="{0C656458-7616-412D-9388-02860E34466B}" srcId="{9DAED9BA-A87A-4F51-B51E-EB4D630D1A84}" destId="{AC0D0462-4479-498D-BCA3-8C87041AD3B0}" srcOrd="2" destOrd="0" parTransId="{1CCDBF42-E39D-43E3-9FCC-D0896BB59AA9}" sibTransId="{011EEB15-2A35-485A-A3F9-4FC6AEDEFB04}"/>
    <dgm:cxn modelId="{22076C82-2C46-474D-AA1E-712B18C4795D}" type="presOf" srcId="{33816E75-D1C9-432E-9577-F29CA2201DF3}" destId="{DFC6E4D0-84BB-4462-AE3D-D67C75B0367E}" srcOrd="0" destOrd="0" presId="urn:microsoft.com/office/officeart/2018/2/layout/IconLabelList"/>
    <dgm:cxn modelId="{FDDFDE9C-401C-4731-A546-4962080C93D7}" srcId="{9DAED9BA-A87A-4F51-B51E-EB4D630D1A84}" destId="{BBF2FF9E-95BC-41AA-B303-DCAB34E76776}" srcOrd="3" destOrd="0" parTransId="{F99DF59F-DB73-4E8F-84E2-BAA4C2E6198C}" sibTransId="{8681238D-0275-4A2E-BF5A-0FD277EB955E}"/>
    <dgm:cxn modelId="{07E21DC3-7CC9-47EA-B5A9-D05241D695AF}" srcId="{9DAED9BA-A87A-4F51-B51E-EB4D630D1A84}" destId="{F88C9883-0010-4507-9B19-AF508817F8A0}" srcOrd="1" destOrd="0" parTransId="{3F6C1296-2B36-4E73-A51E-64899C1B0094}" sibTransId="{AFC483A6-09D4-4833-8E6A-CEE08BED7F4C}"/>
    <dgm:cxn modelId="{8A8BBFCB-A4C2-44EF-A261-5DD90F189104}" type="presOf" srcId="{6F125B3A-1839-406E-B414-12FACA289B08}" destId="{AEF0078A-4D4F-47EE-BFC1-87E7BFE181A0}" srcOrd="0" destOrd="0" presId="urn:microsoft.com/office/officeart/2018/2/layout/IconLabelList"/>
    <dgm:cxn modelId="{5F2105EC-B12D-4A78-8A0D-12E91C710580}" srcId="{9DAED9BA-A87A-4F51-B51E-EB4D630D1A84}" destId="{6F125B3A-1839-406E-B414-12FACA289B08}" srcOrd="0" destOrd="0" parTransId="{683879C0-3B1C-4ED9-A4F4-D36D1C362759}" sibTransId="{91DCB2F4-3596-4D4A-8CC4-DAAC3F5218FE}"/>
    <dgm:cxn modelId="{940AF1EC-81EC-48DC-B0C1-964E2D1334B3}" type="presOf" srcId="{AC0D0462-4479-498D-BCA3-8C87041AD3B0}" destId="{0293A465-544E-4515-A281-4EC7FD54D688}" srcOrd="0" destOrd="0" presId="urn:microsoft.com/office/officeart/2018/2/layout/IconLabelList"/>
    <dgm:cxn modelId="{8B24FBF8-1CF3-4C91-849F-22A78F7D1DA1}" type="presOf" srcId="{9DAED9BA-A87A-4F51-B51E-EB4D630D1A84}" destId="{08352884-0607-4CB2-94E0-E04B9F7A2660}" srcOrd="0" destOrd="0" presId="urn:microsoft.com/office/officeart/2018/2/layout/IconLabelList"/>
    <dgm:cxn modelId="{DEDB39D3-E700-4CFC-A519-63FE5C2A5675}" type="presParOf" srcId="{08352884-0607-4CB2-94E0-E04B9F7A2660}" destId="{84F6C9C0-8614-4C5F-B593-7E1F5AAE4AC9}" srcOrd="0" destOrd="0" presId="urn:microsoft.com/office/officeart/2018/2/layout/IconLabelList"/>
    <dgm:cxn modelId="{FCEF33C1-57D8-4016-BCFB-A7BFD975967B}" type="presParOf" srcId="{84F6C9C0-8614-4C5F-B593-7E1F5AAE4AC9}" destId="{8E5EAFE3-3F24-4BED-8B00-6DA3F9232E0E}" srcOrd="0" destOrd="0" presId="urn:microsoft.com/office/officeart/2018/2/layout/IconLabelList"/>
    <dgm:cxn modelId="{66CB504D-E662-4334-80E4-87EBBFDD5FF9}" type="presParOf" srcId="{84F6C9C0-8614-4C5F-B593-7E1F5AAE4AC9}" destId="{23188445-6CEE-42C2-AA2E-81978CA129D0}" srcOrd="1" destOrd="0" presId="urn:microsoft.com/office/officeart/2018/2/layout/IconLabelList"/>
    <dgm:cxn modelId="{0AE364B3-3AAC-41D8-9931-08C8C273CE06}" type="presParOf" srcId="{84F6C9C0-8614-4C5F-B593-7E1F5AAE4AC9}" destId="{AEF0078A-4D4F-47EE-BFC1-87E7BFE181A0}" srcOrd="2" destOrd="0" presId="urn:microsoft.com/office/officeart/2018/2/layout/IconLabelList"/>
    <dgm:cxn modelId="{C4765738-7605-4741-BEA2-BA2C3D9A2730}" type="presParOf" srcId="{08352884-0607-4CB2-94E0-E04B9F7A2660}" destId="{333EC5F4-3755-4C30-A361-ABB110914BD8}" srcOrd="1" destOrd="0" presId="urn:microsoft.com/office/officeart/2018/2/layout/IconLabelList"/>
    <dgm:cxn modelId="{033E3162-E5DB-4CF6-873C-B220F3517E52}" type="presParOf" srcId="{08352884-0607-4CB2-94E0-E04B9F7A2660}" destId="{3847A745-FF01-41D2-ABD2-622342D1298F}" srcOrd="2" destOrd="0" presId="urn:microsoft.com/office/officeart/2018/2/layout/IconLabelList"/>
    <dgm:cxn modelId="{5A1410B2-B0E1-467A-B274-2CEE1C1CEAE1}" type="presParOf" srcId="{3847A745-FF01-41D2-ABD2-622342D1298F}" destId="{89340DBF-36A2-476C-8A94-D3BEBF674819}" srcOrd="0" destOrd="0" presId="urn:microsoft.com/office/officeart/2018/2/layout/IconLabelList"/>
    <dgm:cxn modelId="{F67C9304-0E59-4A4E-B1CE-30993508383D}" type="presParOf" srcId="{3847A745-FF01-41D2-ABD2-622342D1298F}" destId="{73D49B90-689F-427D-B4DA-52919044F4A7}" srcOrd="1" destOrd="0" presId="urn:microsoft.com/office/officeart/2018/2/layout/IconLabelList"/>
    <dgm:cxn modelId="{35D08904-C850-46DD-AB68-F6D9ED31E48F}" type="presParOf" srcId="{3847A745-FF01-41D2-ABD2-622342D1298F}" destId="{8033CAA4-C367-4484-960E-B4148F4DB570}" srcOrd="2" destOrd="0" presId="urn:microsoft.com/office/officeart/2018/2/layout/IconLabelList"/>
    <dgm:cxn modelId="{0B3744E0-C9EE-4B2B-8FB2-6645F1EFEACB}" type="presParOf" srcId="{08352884-0607-4CB2-94E0-E04B9F7A2660}" destId="{DEDCE68C-AF57-4A77-90AD-DDFFEB2E6C64}" srcOrd="3" destOrd="0" presId="urn:microsoft.com/office/officeart/2018/2/layout/IconLabelList"/>
    <dgm:cxn modelId="{372EF69D-F951-432E-88F2-6CD542F3826E}" type="presParOf" srcId="{08352884-0607-4CB2-94E0-E04B9F7A2660}" destId="{815EC91D-95D7-4116-AEC3-885F5AB26877}" srcOrd="4" destOrd="0" presId="urn:microsoft.com/office/officeart/2018/2/layout/IconLabelList"/>
    <dgm:cxn modelId="{C81F2AD7-8609-4DEE-BB2B-A72498D8619C}" type="presParOf" srcId="{815EC91D-95D7-4116-AEC3-885F5AB26877}" destId="{ED59CF5F-FEBD-4779-80EE-5B03B1B66E53}" srcOrd="0" destOrd="0" presId="urn:microsoft.com/office/officeart/2018/2/layout/IconLabelList"/>
    <dgm:cxn modelId="{C9E34283-2A78-499A-804B-BBA491CB8CD2}" type="presParOf" srcId="{815EC91D-95D7-4116-AEC3-885F5AB26877}" destId="{CC53FC8E-8293-4079-B707-E35E7202F2B0}" srcOrd="1" destOrd="0" presId="urn:microsoft.com/office/officeart/2018/2/layout/IconLabelList"/>
    <dgm:cxn modelId="{B8FABCC2-BDB7-4FF6-9C7D-CB980F750AB2}" type="presParOf" srcId="{815EC91D-95D7-4116-AEC3-885F5AB26877}" destId="{0293A465-544E-4515-A281-4EC7FD54D688}" srcOrd="2" destOrd="0" presId="urn:microsoft.com/office/officeart/2018/2/layout/IconLabelList"/>
    <dgm:cxn modelId="{E79E7AD8-0D87-43F2-8C7C-4FFEB98BD35A}" type="presParOf" srcId="{08352884-0607-4CB2-94E0-E04B9F7A2660}" destId="{8E3F05F7-1F10-48CF-B66E-A078614B6288}" srcOrd="5" destOrd="0" presId="urn:microsoft.com/office/officeart/2018/2/layout/IconLabelList"/>
    <dgm:cxn modelId="{BC3685B9-2260-4173-99C0-626B88BF01E4}" type="presParOf" srcId="{08352884-0607-4CB2-94E0-E04B9F7A2660}" destId="{B675B5E7-C09F-4ECE-915C-7158CC9F13F1}" srcOrd="6" destOrd="0" presId="urn:microsoft.com/office/officeart/2018/2/layout/IconLabelList"/>
    <dgm:cxn modelId="{D31B3D31-54B8-4C5A-B8D9-E00CC4E59BF4}" type="presParOf" srcId="{B675B5E7-C09F-4ECE-915C-7158CC9F13F1}" destId="{FAD63938-5A14-47C5-A589-3C4D96851BCF}" srcOrd="0" destOrd="0" presId="urn:microsoft.com/office/officeart/2018/2/layout/IconLabelList"/>
    <dgm:cxn modelId="{464C2B0F-3DBA-4AAF-B915-3C4C2DB6DFA2}" type="presParOf" srcId="{B675B5E7-C09F-4ECE-915C-7158CC9F13F1}" destId="{0BBE4EA7-5EE3-4E54-871F-CD932530A98C}" srcOrd="1" destOrd="0" presId="urn:microsoft.com/office/officeart/2018/2/layout/IconLabelList"/>
    <dgm:cxn modelId="{88CCE101-2C08-4A4A-8421-D5286BA02A07}" type="presParOf" srcId="{B675B5E7-C09F-4ECE-915C-7158CC9F13F1}" destId="{16B0365C-D79F-48C4-A17D-5EA9E71754FF}" srcOrd="2" destOrd="0" presId="urn:microsoft.com/office/officeart/2018/2/layout/IconLabelList"/>
    <dgm:cxn modelId="{97EF9891-4C51-4F5B-BA90-00C4353F84E0}" type="presParOf" srcId="{08352884-0607-4CB2-94E0-E04B9F7A2660}" destId="{A7ED9EFB-F116-4D0B-853A-84B96E5DD0D6}" srcOrd="7" destOrd="0" presId="urn:microsoft.com/office/officeart/2018/2/layout/IconLabelList"/>
    <dgm:cxn modelId="{51A60347-FDD9-4D20-A151-49981C320CAC}" type="presParOf" srcId="{08352884-0607-4CB2-94E0-E04B9F7A2660}" destId="{A3F8478C-BC16-4E17-BA93-8AD67D96ED91}" srcOrd="8" destOrd="0" presId="urn:microsoft.com/office/officeart/2018/2/layout/IconLabelList"/>
    <dgm:cxn modelId="{94C41496-35A5-41BA-86EB-0E941187965D}" type="presParOf" srcId="{A3F8478C-BC16-4E17-BA93-8AD67D96ED91}" destId="{2F3956B9-A4BE-4CD4-8FAC-1C1785E70D8E}" srcOrd="0" destOrd="0" presId="urn:microsoft.com/office/officeart/2018/2/layout/IconLabelList"/>
    <dgm:cxn modelId="{A620115C-C19C-42AF-AFFF-6EE18BAB2E5C}" type="presParOf" srcId="{A3F8478C-BC16-4E17-BA93-8AD67D96ED91}" destId="{19779411-C1DB-43F3-ACAB-B16DFCEE2E09}" srcOrd="1" destOrd="0" presId="urn:microsoft.com/office/officeart/2018/2/layout/IconLabelList"/>
    <dgm:cxn modelId="{ACD2E28A-C9BE-4017-AFB6-877DC31A16EC}" type="presParOf" srcId="{A3F8478C-BC16-4E17-BA93-8AD67D96ED91}" destId="{DFC6E4D0-84BB-4462-AE3D-D67C75B0367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D2CD6B-322A-441C-93CF-3C699AC931B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6518F1-99FC-45BD-880A-56070F1221BA}">
      <dgm:prSet/>
      <dgm:spPr/>
      <dgm:t>
        <a:bodyPr/>
        <a:lstStyle/>
        <a:p>
          <a:r>
            <a:rPr lang="en-GB" b="0" baseline="0" dirty="0"/>
            <a:t> Education</a:t>
          </a:r>
          <a:endParaRPr lang="en-US" dirty="0"/>
        </a:p>
      </dgm:t>
    </dgm:pt>
    <dgm:pt modelId="{8E31A881-1D91-4986-86D3-FFB3A2ADCF66}" type="parTrans" cxnId="{4A4BB497-633B-4060-8B3F-2E428D0BF6D8}">
      <dgm:prSet/>
      <dgm:spPr/>
      <dgm:t>
        <a:bodyPr/>
        <a:lstStyle/>
        <a:p>
          <a:endParaRPr lang="en-US"/>
        </a:p>
      </dgm:t>
    </dgm:pt>
    <dgm:pt modelId="{3035CA8E-106B-4DDB-97D9-9800C5E2E01A}" type="sibTrans" cxnId="{4A4BB497-633B-4060-8B3F-2E428D0BF6D8}">
      <dgm:prSet/>
      <dgm:spPr/>
      <dgm:t>
        <a:bodyPr/>
        <a:lstStyle/>
        <a:p>
          <a:endParaRPr lang="en-US"/>
        </a:p>
      </dgm:t>
    </dgm:pt>
    <dgm:pt modelId="{5D4A069D-8E03-4DC2-A8F0-89D85615F796}">
      <dgm:prSet/>
      <dgm:spPr/>
      <dgm:t>
        <a:bodyPr/>
        <a:lstStyle/>
        <a:p>
          <a:r>
            <a:rPr lang="en-GB" b="0" baseline="0" dirty="0"/>
            <a:t> Child welfare</a:t>
          </a:r>
          <a:endParaRPr lang="en-US" dirty="0"/>
        </a:p>
      </dgm:t>
    </dgm:pt>
    <dgm:pt modelId="{C17AAF39-1657-4E44-BEBF-9FD90D90A197}" type="parTrans" cxnId="{B851FEB4-D935-4C47-B953-FAC3B472DF67}">
      <dgm:prSet/>
      <dgm:spPr/>
      <dgm:t>
        <a:bodyPr/>
        <a:lstStyle/>
        <a:p>
          <a:endParaRPr lang="en-US"/>
        </a:p>
      </dgm:t>
    </dgm:pt>
    <dgm:pt modelId="{4C24DF32-1B29-4C1C-ABE4-E7A1A966A3D4}" type="sibTrans" cxnId="{B851FEB4-D935-4C47-B953-FAC3B472DF67}">
      <dgm:prSet/>
      <dgm:spPr/>
      <dgm:t>
        <a:bodyPr/>
        <a:lstStyle/>
        <a:p>
          <a:endParaRPr lang="en-US"/>
        </a:p>
      </dgm:t>
    </dgm:pt>
    <dgm:pt modelId="{B05E7D0E-CACE-4155-94F9-70D45980AE18}">
      <dgm:prSet/>
      <dgm:spPr/>
      <dgm:t>
        <a:bodyPr/>
        <a:lstStyle/>
        <a:p>
          <a:r>
            <a:rPr lang="en-GB" b="0" baseline="0" dirty="0"/>
            <a:t> Criminal justice </a:t>
          </a:r>
          <a:endParaRPr lang="en-US" dirty="0"/>
        </a:p>
      </dgm:t>
    </dgm:pt>
    <dgm:pt modelId="{7D3DDA03-A6CA-4540-AD5F-749899D15362}" type="parTrans" cxnId="{189352BE-3851-4998-ADDE-788ED480CDBE}">
      <dgm:prSet/>
      <dgm:spPr/>
      <dgm:t>
        <a:bodyPr/>
        <a:lstStyle/>
        <a:p>
          <a:endParaRPr lang="en-US"/>
        </a:p>
      </dgm:t>
    </dgm:pt>
    <dgm:pt modelId="{FA541B4C-E01E-474F-ACDF-A9387C7D2482}" type="sibTrans" cxnId="{189352BE-3851-4998-ADDE-788ED480CDBE}">
      <dgm:prSet/>
      <dgm:spPr/>
      <dgm:t>
        <a:bodyPr/>
        <a:lstStyle/>
        <a:p>
          <a:endParaRPr lang="en-US"/>
        </a:p>
      </dgm:t>
    </dgm:pt>
    <dgm:pt modelId="{2F40C97E-31F1-4149-A38E-B11F0A279D30}">
      <dgm:prSet/>
      <dgm:spPr/>
      <dgm:t>
        <a:bodyPr/>
        <a:lstStyle/>
        <a:p>
          <a:r>
            <a:rPr lang="en-GB" b="0" baseline="0" dirty="0"/>
            <a:t> Caring</a:t>
          </a:r>
          <a:endParaRPr lang="en-US" dirty="0"/>
        </a:p>
      </dgm:t>
    </dgm:pt>
    <dgm:pt modelId="{E7A49642-CFDA-4200-B50F-DC9910C0347D}" type="parTrans" cxnId="{06A0F48C-AED7-4E5C-A9FB-4D64A5E3A95B}">
      <dgm:prSet/>
      <dgm:spPr/>
      <dgm:t>
        <a:bodyPr/>
        <a:lstStyle/>
        <a:p>
          <a:endParaRPr lang="en-US"/>
        </a:p>
      </dgm:t>
    </dgm:pt>
    <dgm:pt modelId="{09AA112A-AD33-41BD-9498-A9F072DADAFB}" type="sibTrans" cxnId="{06A0F48C-AED7-4E5C-A9FB-4D64A5E3A95B}">
      <dgm:prSet/>
      <dgm:spPr/>
      <dgm:t>
        <a:bodyPr/>
        <a:lstStyle/>
        <a:p>
          <a:endParaRPr lang="en-US"/>
        </a:p>
      </dgm:t>
    </dgm:pt>
    <dgm:pt modelId="{569599ED-C53F-4E8D-AD6E-0C17FA9CC7E0}">
      <dgm:prSet/>
      <dgm:spPr/>
      <dgm:t>
        <a:bodyPr/>
        <a:lstStyle/>
        <a:p>
          <a:r>
            <a:rPr lang="en-GB" b="0" baseline="0" dirty="0"/>
            <a:t>Nursing (medicine), According to Beya and Slattery (2006), EBP has been used within the nursing sector for decades.</a:t>
          </a:r>
          <a:endParaRPr lang="en-US" dirty="0"/>
        </a:p>
      </dgm:t>
    </dgm:pt>
    <dgm:pt modelId="{CD310BB2-99A6-4686-9A86-9593DEA44F60}" type="parTrans" cxnId="{DC538617-40F9-4B76-A860-60ECB6CC16BE}">
      <dgm:prSet/>
      <dgm:spPr/>
      <dgm:t>
        <a:bodyPr/>
        <a:lstStyle/>
        <a:p>
          <a:endParaRPr lang="en-US"/>
        </a:p>
      </dgm:t>
    </dgm:pt>
    <dgm:pt modelId="{44013F34-FA0F-443F-A06F-A2B841DB4A16}" type="sibTrans" cxnId="{DC538617-40F9-4B76-A860-60ECB6CC16BE}">
      <dgm:prSet/>
      <dgm:spPr/>
      <dgm:t>
        <a:bodyPr/>
        <a:lstStyle/>
        <a:p>
          <a:endParaRPr lang="en-US"/>
        </a:p>
      </dgm:t>
    </dgm:pt>
    <dgm:pt modelId="{9F27A3E9-CDA0-4D8C-B1D1-6FE7F3536E54}" type="pres">
      <dgm:prSet presAssocID="{43D2CD6B-322A-441C-93CF-3C699AC931BC}" presName="linear" presStyleCnt="0">
        <dgm:presLayoutVars>
          <dgm:animLvl val="lvl"/>
          <dgm:resizeHandles val="exact"/>
        </dgm:presLayoutVars>
      </dgm:prSet>
      <dgm:spPr/>
    </dgm:pt>
    <dgm:pt modelId="{13724EFB-C634-4D30-8449-8FE03B6774EF}" type="pres">
      <dgm:prSet presAssocID="{246518F1-99FC-45BD-880A-56070F1221BA}" presName="parentText" presStyleLbl="node1" presStyleIdx="0" presStyleCnt="5">
        <dgm:presLayoutVars>
          <dgm:chMax val="0"/>
          <dgm:bulletEnabled val="1"/>
        </dgm:presLayoutVars>
      </dgm:prSet>
      <dgm:spPr/>
    </dgm:pt>
    <dgm:pt modelId="{1F82ABE3-1588-4EC2-B8ED-6FCA88BCF66A}" type="pres">
      <dgm:prSet presAssocID="{3035CA8E-106B-4DDB-97D9-9800C5E2E01A}" presName="spacer" presStyleCnt="0"/>
      <dgm:spPr/>
    </dgm:pt>
    <dgm:pt modelId="{A7E999B8-8261-44D5-970D-3ADC28686D4A}" type="pres">
      <dgm:prSet presAssocID="{5D4A069D-8E03-4DC2-A8F0-89D85615F796}" presName="parentText" presStyleLbl="node1" presStyleIdx="1" presStyleCnt="5">
        <dgm:presLayoutVars>
          <dgm:chMax val="0"/>
          <dgm:bulletEnabled val="1"/>
        </dgm:presLayoutVars>
      </dgm:prSet>
      <dgm:spPr/>
    </dgm:pt>
    <dgm:pt modelId="{F28AFAFA-7C19-466D-9E23-E5187897FBCB}" type="pres">
      <dgm:prSet presAssocID="{4C24DF32-1B29-4C1C-ABE4-E7A1A966A3D4}" presName="spacer" presStyleCnt="0"/>
      <dgm:spPr/>
    </dgm:pt>
    <dgm:pt modelId="{8E105E6E-17AA-467E-B34C-177B9948C503}" type="pres">
      <dgm:prSet presAssocID="{B05E7D0E-CACE-4155-94F9-70D45980AE18}" presName="parentText" presStyleLbl="node1" presStyleIdx="2" presStyleCnt="5">
        <dgm:presLayoutVars>
          <dgm:chMax val="0"/>
          <dgm:bulletEnabled val="1"/>
        </dgm:presLayoutVars>
      </dgm:prSet>
      <dgm:spPr/>
    </dgm:pt>
    <dgm:pt modelId="{A9B41C8B-2AE4-418D-BC2A-67D707233D6F}" type="pres">
      <dgm:prSet presAssocID="{FA541B4C-E01E-474F-ACDF-A9387C7D2482}" presName="spacer" presStyleCnt="0"/>
      <dgm:spPr/>
    </dgm:pt>
    <dgm:pt modelId="{E26F1BBB-6EED-4F57-A320-4DBB66CCB3BD}" type="pres">
      <dgm:prSet presAssocID="{2F40C97E-31F1-4149-A38E-B11F0A279D30}" presName="parentText" presStyleLbl="node1" presStyleIdx="3" presStyleCnt="5">
        <dgm:presLayoutVars>
          <dgm:chMax val="0"/>
          <dgm:bulletEnabled val="1"/>
        </dgm:presLayoutVars>
      </dgm:prSet>
      <dgm:spPr/>
    </dgm:pt>
    <dgm:pt modelId="{3516E557-A3D8-43E6-A701-FE4829380C46}" type="pres">
      <dgm:prSet presAssocID="{09AA112A-AD33-41BD-9498-A9F072DADAFB}" presName="spacer" presStyleCnt="0"/>
      <dgm:spPr/>
    </dgm:pt>
    <dgm:pt modelId="{1FB18B17-6288-405B-A48D-2033BB43B738}" type="pres">
      <dgm:prSet presAssocID="{569599ED-C53F-4E8D-AD6E-0C17FA9CC7E0}" presName="parentText" presStyleLbl="node1" presStyleIdx="4" presStyleCnt="5">
        <dgm:presLayoutVars>
          <dgm:chMax val="0"/>
          <dgm:bulletEnabled val="1"/>
        </dgm:presLayoutVars>
      </dgm:prSet>
      <dgm:spPr/>
    </dgm:pt>
  </dgm:ptLst>
  <dgm:cxnLst>
    <dgm:cxn modelId="{DC538617-40F9-4B76-A860-60ECB6CC16BE}" srcId="{43D2CD6B-322A-441C-93CF-3C699AC931BC}" destId="{569599ED-C53F-4E8D-AD6E-0C17FA9CC7E0}" srcOrd="4" destOrd="0" parTransId="{CD310BB2-99A6-4686-9A86-9593DEA44F60}" sibTransId="{44013F34-FA0F-443F-A06F-A2B841DB4A16}"/>
    <dgm:cxn modelId="{9CFCD737-EA96-4C35-B287-4A6FE8A2A220}" type="presOf" srcId="{43D2CD6B-322A-441C-93CF-3C699AC931BC}" destId="{9F27A3E9-CDA0-4D8C-B1D1-6FE7F3536E54}" srcOrd="0" destOrd="0" presId="urn:microsoft.com/office/officeart/2005/8/layout/vList2"/>
    <dgm:cxn modelId="{F3DD4E3E-D713-4ADF-A8E5-275F82F88A25}" type="presOf" srcId="{2F40C97E-31F1-4149-A38E-B11F0A279D30}" destId="{E26F1BBB-6EED-4F57-A320-4DBB66CCB3BD}" srcOrd="0" destOrd="0" presId="urn:microsoft.com/office/officeart/2005/8/layout/vList2"/>
    <dgm:cxn modelId="{1E193D47-902D-4B7D-90B8-C2449F0A36A2}" type="presOf" srcId="{246518F1-99FC-45BD-880A-56070F1221BA}" destId="{13724EFB-C634-4D30-8449-8FE03B6774EF}" srcOrd="0" destOrd="0" presId="urn:microsoft.com/office/officeart/2005/8/layout/vList2"/>
    <dgm:cxn modelId="{D3F74386-515A-41FA-B4FD-042AD2AF0437}" type="presOf" srcId="{B05E7D0E-CACE-4155-94F9-70D45980AE18}" destId="{8E105E6E-17AA-467E-B34C-177B9948C503}" srcOrd="0" destOrd="0" presId="urn:microsoft.com/office/officeart/2005/8/layout/vList2"/>
    <dgm:cxn modelId="{06A0F48C-AED7-4E5C-A9FB-4D64A5E3A95B}" srcId="{43D2CD6B-322A-441C-93CF-3C699AC931BC}" destId="{2F40C97E-31F1-4149-A38E-B11F0A279D30}" srcOrd="3" destOrd="0" parTransId="{E7A49642-CFDA-4200-B50F-DC9910C0347D}" sibTransId="{09AA112A-AD33-41BD-9498-A9F072DADAFB}"/>
    <dgm:cxn modelId="{4A4BB497-633B-4060-8B3F-2E428D0BF6D8}" srcId="{43D2CD6B-322A-441C-93CF-3C699AC931BC}" destId="{246518F1-99FC-45BD-880A-56070F1221BA}" srcOrd="0" destOrd="0" parTransId="{8E31A881-1D91-4986-86D3-FFB3A2ADCF66}" sibTransId="{3035CA8E-106B-4DDB-97D9-9800C5E2E01A}"/>
    <dgm:cxn modelId="{B851FEB4-D935-4C47-B953-FAC3B472DF67}" srcId="{43D2CD6B-322A-441C-93CF-3C699AC931BC}" destId="{5D4A069D-8E03-4DC2-A8F0-89D85615F796}" srcOrd="1" destOrd="0" parTransId="{C17AAF39-1657-4E44-BEBF-9FD90D90A197}" sibTransId="{4C24DF32-1B29-4C1C-ABE4-E7A1A966A3D4}"/>
    <dgm:cxn modelId="{189352BE-3851-4998-ADDE-788ED480CDBE}" srcId="{43D2CD6B-322A-441C-93CF-3C699AC931BC}" destId="{B05E7D0E-CACE-4155-94F9-70D45980AE18}" srcOrd="2" destOrd="0" parTransId="{7D3DDA03-A6CA-4540-AD5F-749899D15362}" sibTransId="{FA541B4C-E01E-474F-ACDF-A9387C7D2482}"/>
    <dgm:cxn modelId="{966440D1-B3C5-46FB-AF3A-399F26E1B358}" type="presOf" srcId="{569599ED-C53F-4E8D-AD6E-0C17FA9CC7E0}" destId="{1FB18B17-6288-405B-A48D-2033BB43B738}" srcOrd="0" destOrd="0" presId="urn:microsoft.com/office/officeart/2005/8/layout/vList2"/>
    <dgm:cxn modelId="{936453D8-85FE-4511-A29A-1D8BF82AD821}" type="presOf" srcId="{5D4A069D-8E03-4DC2-A8F0-89D85615F796}" destId="{A7E999B8-8261-44D5-970D-3ADC28686D4A}" srcOrd="0" destOrd="0" presId="urn:microsoft.com/office/officeart/2005/8/layout/vList2"/>
    <dgm:cxn modelId="{52AE3A3B-BFA2-4DEF-BD4D-556F8743EA2B}" type="presParOf" srcId="{9F27A3E9-CDA0-4D8C-B1D1-6FE7F3536E54}" destId="{13724EFB-C634-4D30-8449-8FE03B6774EF}" srcOrd="0" destOrd="0" presId="urn:microsoft.com/office/officeart/2005/8/layout/vList2"/>
    <dgm:cxn modelId="{4239764C-89CA-4C62-BCC5-730C2B50A36D}" type="presParOf" srcId="{9F27A3E9-CDA0-4D8C-B1D1-6FE7F3536E54}" destId="{1F82ABE3-1588-4EC2-B8ED-6FCA88BCF66A}" srcOrd="1" destOrd="0" presId="urn:microsoft.com/office/officeart/2005/8/layout/vList2"/>
    <dgm:cxn modelId="{03776BB1-A0D1-4318-BA36-70FAD4D26715}" type="presParOf" srcId="{9F27A3E9-CDA0-4D8C-B1D1-6FE7F3536E54}" destId="{A7E999B8-8261-44D5-970D-3ADC28686D4A}" srcOrd="2" destOrd="0" presId="urn:microsoft.com/office/officeart/2005/8/layout/vList2"/>
    <dgm:cxn modelId="{A77EB56F-8372-49D1-B0E0-186A0C6A97C9}" type="presParOf" srcId="{9F27A3E9-CDA0-4D8C-B1D1-6FE7F3536E54}" destId="{F28AFAFA-7C19-466D-9E23-E5187897FBCB}" srcOrd="3" destOrd="0" presId="urn:microsoft.com/office/officeart/2005/8/layout/vList2"/>
    <dgm:cxn modelId="{12457BE0-E9D8-4004-9980-13EECD54ED33}" type="presParOf" srcId="{9F27A3E9-CDA0-4D8C-B1D1-6FE7F3536E54}" destId="{8E105E6E-17AA-467E-B34C-177B9948C503}" srcOrd="4" destOrd="0" presId="urn:microsoft.com/office/officeart/2005/8/layout/vList2"/>
    <dgm:cxn modelId="{CE3EC1E9-5129-49A9-8E01-8253407453AF}" type="presParOf" srcId="{9F27A3E9-CDA0-4D8C-B1D1-6FE7F3536E54}" destId="{A9B41C8B-2AE4-418D-BC2A-67D707233D6F}" srcOrd="5" destOrd="0" presId="urn:microsoft.com/office/officeart/2005/8/layout/vList2"/>
    <dgm:cxn modelId="{90A4F0F9-184E-4F71-8730-F477C51739A7}" type="presParOf" srcId="{9F27A3E9-CDA0-4D8C-B1D1-6FE7F3536E54}" destId="{E26F1BBB-6EED-4F57-A320-4DBB66CCB3BD}" srcOrd="6" destOrd="0" presId="urn:microsoft.com/office/officeart/2005/8/layout/vList2"/>
    <dgm:cxn modelId="{9BBDD609-E656-4C8F-95F0-2F52190D93F6}" type="presParOf" srcId="{9F27A3E9-CDA0-4D8C-B1D1-6FE7F3536E54}" destId="{3516E557-A3D8-43E6-A701-FE4829380C46}" srcOrd="7" destOrd="0" presId="urn:microsoft.com/office/officeart/2005/8/layout/vList2"/>
    <dgm:cxn modelId="{A1C5807B-38B7-4556-8A87-4B5E12A0D0D7}" type="presParOf" srcId="{9F27A3E9-CDA0-4D8C-B1D1-6FE7F3536E54}" destId="{1FB18B17-6288-405B-A48D-2033BB43B73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3F8215-7009-4D30-9DA4-BFB37E7A302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0A8C351-7C34-4498-A0A7-74D880BED9D5}">
      <dgm:prSet/>
      <dgm:spPr/>
      <dgm:t>
        <a:bodyPr/>
        <a:lstStyle/>
        <a:p>
          <a:pPr rtl="0"/>
          <a:r>
            <a:rPr lang="en-GB" b="0" baseline="0" dirty="0">
              <a:latin typeface="Meiryo"/>
            </a:rPr>
            <a:t> </a:t>
          </a:r>
          <a:r>
            <a:rPr lang="en-GB" b="0" baseline="0" dirty="0"/>
            <a:t>Provides guidelines for further research.</a:t>
          </a:r>
          <a:endParaRPr lang="en-US" dirty="0"/>
        </a:p>
      </dgm:t>
    </dgm:pt>
    <dgm:pt modelId="{1DAB941F-C4C0-438B-9F53-F635DAE8BC45}" type="parTrans" cxnId="{A985EBF7-0A60-459C-8970-60C9FF8DDEFE}">
      <dgm:prSet/>
      <dgm:spPr/>
      <dgm:t>
        <a:bodyPr/>
        <a:lstStyle/>
        <a:p>
          <a:endParaRPr lang="en-US"/>
        </a:p>
      </dgm:t>
    </dgm:pt>
    <dgm:pt modelId="{D783B46F-07F6-48AE-ACE1-C16E7FF3374F}" type="sibTrans" cxnId="{A985EBF7-0A60-459C-8970-60C9FF8DDEFE}">
      <dgm:prSet/>
      <dgm:spPr/>
      <dgm:t>
        <a:bodyPr/>
        <a:lstStyle/>
        <a:p>
          <a:endParaRPr lang="en-US"/>
        </a:p>
      </dgm:t>
    </dgm:pt>
    <dgm:pt modelId="{4377877C-08EF-418A-A2EE-71C1D3BAA3FF}">
      <dgm:prSet/>
      <dgm:spPr/>
      <dgm:t>
        <a:bodyPr/>
        <a:lstStyle/>
        <a:p>
          <a:pPr rtl="0"/>
          <a:r>
            <a:rPr lang="en-GB" b="0" baseline="0" dirty="0">
              <a:latin typeface="Meiryo"/>
            </a:rPr>
            <a:t> </a:t>
          </a:r>
          <a:r>
            <a:rPr lang="en-GB" b="0" baseline="0" dirty="0"/>
            <a:t>Provides </a:t>
          </a:r>
          <a:r>
            <a:rPr lang="en-GB" b="0" baseline="0" dirty="0">
              <a:latin typeface="Meiryo"/>
            </a:rPr>
            <a:t>consistency</a:t>
          </a:r>
          <a:r>
            <a:rPr lang="en-GB" b="0" baseline="0" dirty="0"/>
            <a:t> of care provision</a:t>
          </a:r>
          <a:endParaRPr lang="en-US" dirty="0"/>
        </a:p>
      </dgm:t>
    </dgm:pt>
    <dgm:pt modelId="{368BEE9B-B8B6-4681-9A62-1D0AA49A830A}" type="parTrans" cxnId="{D927BC03-479E-48C1-9DC4-0AEFF637680D}">
      <dgm:prSet/>
      <dgm:spPr/>
      <dgm:t>
        <a:bodyPr/>
        <a:lstStyle/>
        <a:p>
          <a:endParaRPr lang="en-US"/>
        </a:p>
      </dgm:t>
    </dgm:pt>
    <dgm:pt modelId="{B081A4B3-FFFD-49BA-A22B-A6C9C35C776A}" type="sibTrans" cxnId="{D927BC03-479E-48C1-9DC4-0AEFF637680D}">
      <dgm:prSet/>
      <dgm:spPr/>
      <dgm:t>
        <a:bodyPr/>
        <a:lstStyle/>
        <a:p>
          <a:endParaRPr lang="en-US"/>
        </a:p>
      </dgm:t>
    </dgm:pt>
    <dgm:pt modelId="{DDC3E117-757B-4D91-80D5-F343D5ADB984}">
      <dgm:prSet/>
      <dgm:spPr/>
      <dgm:t>
        <a:bodyPr/>
        <a:lstStyle/>
        <a:p>
          <a:pPr rtl="0"/>
          <a:r>
            <a:rPr lang="en-GB" b="0" baseline="0" dirty="0">
              <a:latin typeface="Meiryo"/>
            </a:rPr>
            <a:t> </a:t>
          </a:r>
          <a:r>
            <a:rPr lang="en-GB" b="0" baseline="0" dirty="0"/>
            <a:t>Generalizes information</a:t>
          </a:r>
          <a:endParaRPr lang="en-US" dirty="0"/>
        </a:p>
      </dgm:t>
    </dgm:pt>
    <dgm:pt modelId="{2EB8A9FC-BF5A-4E08-A5DC-D5773B864F98}" type="parTrans" cxnId="{608976AB-8B3A-4D2B-999B-DA7133840E60}">
      <dgm:prSet/>
      <dgm:spPr/>
      <dgm:t>
        <a:bodyPr/>
        <a:lstStyle/>
        <a:p>
          <a:endParaRPr lang="en-US"/>
        </a:p>
      </dgm:t>
    </dgm:pt>
    <dgm:pt modelId="{B14E9B14-ECE7-4109-9B25-F0A8F18C0181}" type="sibTrans" cxnId="{608976AB-8B3A-4D2B-999B-DA7133840E60}">
      <dgm:prSet/>
      <dgm:spPr/>
      <dgm:t>
        <a:bodyPr/>
        <a:lstStyle/>
        <a:p>
          <a:endParaRPr lang="en-US"/>
        </a:p>
      </dgm:t>
    </dgm:pt>
    <dgm:pt modelId="{F03A4288-E1C5-4217-B52B-0F82EBA60E18}">
      <dgm:prSet/>
      <dgm:spPr/>
      <dgm:t>
        <a:bodyPr/>
        <a:lstStyle/>
        <a:p>
          <a:pPr rtl="0"/>
          <a:r>
            <a:rPr lang="en-GB" b="0" baseline="0" dirty="0">
              <a:latin typeface="Meiryo"/>
            </a:rPr>
            <a:t> </a:t>
          </a:r>
          <a:r>
            <a:rPr lang="en-GB" b="0" baseline="0" dirty="0"/>
            <a:t>Improves patient outcomes</a:t>
          </a:r>
          <a:endParaRPr lang="en-US" dirty="0"/>
        </a:p>
      </dgm:t>
    </dgm:pt>
    <dgm:pt modelId="{AFDC3879-E861-4AB2-AC02-AC973EEAD714}" type="parTrans" cxnId="{3DF9BE61-867F-4BC5-8BF6-183B10EEC584}">
      <dgm:prSet/>
      <dgm:spPr/>
      <dgm:t>
        <a:bodyPr/>
        <a:lstStyle/>
        <a:p>
          <a:endParaRPr lang="en-US"/>
        </a:p>
      </dgm:t>
    </dgm:pt>
    <dgm:pt modelId="{9E4F6494-9027-47A4-AA97-FF12B3A4F3C1}" type="sibTrans" cxnId="{3DF9BE61-867F-4BC5-8BF6-183B10EEC584}">
      <dgm:prSet/>
      <dgm:spPr/>
      <dgm:t>
        <a:bodyPr/>
        <a:lstStyle/>
        <a:p>
          <a:endParaRPr lang="en-US"/>
        </a:p>
      </dgm:t>
    </dgm:pt>
    <dgm:pt modelId="{C35EB617-2BCB-4BA6-9A1C-575B70AE272F}">
      <dgm:prSet/>
      <dgm:spPr/>
      <dgm:t>
        <a:bodyPr/>
        <a:lstStyle/>
        <a:p>
          <a:pPr rtl="0"/>
          <a:r>
            <a:rPr lang="en-GB" b="0" baseline="0" dirty="0">
              <a:latin typeface="Meiryo"/>
            </a:rPr>
            <a:t> </a:t>
          </a:r>
          <a:r>
            <a:rPr lang="en-GB" b="0" baseline="0" dirty="0"/>
            <a:t>Closes the gap between research and practice</a:t>
          </a:r>
          <a:endParaRPr lang="en-US" dirty="0"/>
        </a:p>
      </dgm:t>
    </dgm:pt>
    <dgm:pt modelId="{CD0792BB-E05E-41A6-A972-3C4EF2613F7C}" type="parTrans" cxnId="{3D8E444E-5BB3-49D1-A874-108E0FC7E838}">
      <dgm:prSet/>
      <dgm:spPr/>
      <dgm:t>
        <a:bodyPr/>
        <a:lstStyle/>
        <a:p>
          <a:endParaRPr lang="en-US"/>
        </a:p>
      </dgm:t>
    </dgm:pt>
    <dgm:pt modelId="{7813397B-20A2-4B9C-9C30-20E8437A5907}" type="sibTrans" cxnId="{3D8E444E-5BB3-49D1-A874-108E0FC7E838}">
      <dgm:prSet/>
      <dgm:spPr/>
      <dgm:t>
        <a:bodyPr/>
        <a:lstStyle/>
        <a:p>
          <a:endParaRPr lang="en-US"/>
        </a:p>
      </dgm:t>
    </dgm:pt>
    <dgm:pt modelId="{CB405118-6C0D-413D-94AB-6C261CF41436}">
      <dgm:prSet/>
      <dgm:spPr/>
      <dgm:t>
        <a:bodyPr/>
        <a:lstStyle/>
        <a:p>
          <a:pPr rtl="0"/>
          <a:r>
            <a:rPr lang="en-GB" b="0" baseline="0" dirty="0">
              <a:latin typeface="Meiryo"/>
            </a:rPr>
            <a:t> </a:t>
          </a:r>
          <a:r>
            <a:rPr lang="en-GB" b="0" baseline="0" dirty="0"/>
            <a:t>Supports nurses to improve quality of care</a:t>
          </a:r>
          <a:endParaRPr lang="en-US" dirty="0"/>
        </a:p>
      </dgm:t>
    </dgm:pt>
    <dgm:pt modelId="{03BD1CAC-B515-43F6-A470-E64B1E5C5126}" type="parTrans" cxnId="{AAB13E0A-9405-4F6D-BD5F-89EAA3EA5B53}">
      <dgm:prSet/>
      <dgm:spPr/>
      <dgm:t>
        <a:bodyPr/>
        <a:lstStyle/>
        <a:p>
          <a:endParaRPr lang="en-US"/>
        </a:p>
      </dgm:t>
    </dgm:pt>
    <dgm:pt modelId="{4DB697CF-7F4A-4707-8B2B-19D04A84F6B3}" type="sibTrans" cxnId="{AAB13E0A-9405-4F6D-BD5F-89EAA3EA5B53}">
      <dgm:prSet/>
      <dgm:spPr/>
      <dgm:t>
        <a:bodyPr/>
        <a:lstStyle/>
        <a:p>
          <a:endParaRPr lang="en-US"/>
        </a:p>
      </dgm:t>
    </dgm:pt>
    <dgm:pt modelId="{8E11B7FF-7136-4AC3-BC8A-7F47C7345D6C}">
      <dgm:prSet/>
      <dgm:spPr/>
      <dgm:t>
        <a:bodyPr/>
        <a:lstStyle/>
        <a:p>
          <a:pPr rtl="0"/>
          <a:r>
            <a:rPr lang="en-GB" b="0" baseline="0" dirty="0">
              <a:latin typeface="Meiryo"/>
            </a:rPr>
            <a:t> </a:t>
          </a:r>
          <a:r>
            <a:rPr lang="en-GB" b="0" baseline="0" dirty="0"/>
            <a:t>Reduce cost of patient care</a:t>
          </a:r>
          <a:endParaRPr lang="en-US" dirty="0"/>
        </a:p>
      </dgm:t>
    </dgm:pt>
    <dgm:pt modelId="{7D83A950-E074-4B58-AEFB-4C04F4177E86}" type="parTrans" cxnId="{1CE65875-27DC-4665-9B82-734DA99F1804}">
      <dgm:prSet/>
      <dgm:spPr/>
      <dgm:t>
        <a:bodyPr/>
        <a:lstStyle/>
        <a:p>
          <a:endParaRPr lang="en-US"/>
        </a:p>
      </dgm:t>
    </dgm:pt>
    <dgm:pt modelId="{3B95B67F-C157-4B3C-9223-8F72FEE057DB}" type="sibTrans" cxnId="{1CE65875-27DC-4665-9B82-734DA99F1804}">
      <dgm:prSet/>
      <dgm:spPr/>
      <dgm:t>
        <a:bodyPr/>
        <a:lstStyle/>
        <a:p>
          <a:endParaRPr lang="en-US"/>
        </a:p>
      </dgm:t>
    </dgm:pt>
    <dgm:pt modelId="{81B14769-C0F6-42AC-9EBF-D08264F6C9F8}" type="pres">
      <dgm:prSet presAssocID="{883F8215-7009-4D30-9DA4-BFB37E7A302A}" presName="diagram" presStyleCnt="0">
        <dgm:presLayoutVars>
          <dgm:dir/>
          <dgm:resizeHandles val="exact"/>
        </dgm:presLayoutVars>
      </dgm:prSet>
      <dgm:spPr/>
    </dgm:pt>
    <dgm:pt modelId="{93C7B250-D665-407D-AA5B-E1E3860ED534}" type="pres">
      <dgm:prSet presAssocID="{20A8C351-7C34-4498-A0A7-74D880BED9D5}" presName="node" presStyleLbl="node1" presStyleIdx="0" presStyleCnt="7">
        <dgm:presLayoutVars>
          <dgm:bulletEnabled val="1"/>
        </dgm:presLayoutVars>
      </dgm:prSet>
      <dgm:spPr/>
    </dgm:pt>
    <dgm:pt modelId="{ED439F62-9EC7-47E6-BD8E-FDAB2BEB5E97}" type="pres">
      <dgm:prSet presAssocID="{D783B46F-07F6-48AE-ACE1-C16E7FF3374F}" presName="sibTrans" presStyleCnt="0"/>
      <dgm:spPr/>
    </dgm:pt>
    <dgm:pt modelId="{591C7FD3-06AD-4A3E-B8ED-1CF5ABD29AB0}" type="pres">
      <dgm:prSet presAssocID="{4377877C-08EF-418A-A2EE-71C1D3BAA3FF}" presName="node" presStyleLbl="node1" presStyleIdx="1" presStyleCnt="7">
        <dgm:presLayoutVars>
          <dgm:bulletEnabled val="1"/>
        </dgm:presLayoutVars>
      </dgm:prSet>
      <dgm:spPr/>
    </dgm:pt>
    <dgm:pt modelId="{1B1623E5-4B38-423F-BE77-2400BE018DF2}" type="pres">
      <dgm:prSet presAssocID="{B081A4B3-FFFD-49BA-A22B-A6C9C35C776A}" presName="sibTrans" presStyleCnt="0"/>
      <dgm:spPr/>
    </dgm:pt>
    <dgm:pt modelId="{8A065F40-F07D-4DFA-A036-B3C0C323AA1F}" type="pres">
      <dgm:prSet presAssocID="{DDC3E117-757B-4D91-80D5-F343D5ADB984}" presName="node" presStyleLbl="node1" presStyleIdx="2" presStyleCnt="7">
        <dgm:presLayoutVars>
          <dgm:bulletEnabled val="1"/>
        </dgm:presLayoutVars>
      </dgm:prSet>
      <dgm:spPr/>
    </dgm:pt>
    <dgm:pt modelId="{5C1368C9-39C7-471D-A846-58BC17B33054}" type="pres">
      <dgm:prSet presAssocID="{B14E9B14-ECE7-4109-9B25-F0A8F18C0181}" presName="sibTrans" presStyleCnt="0"/>
      <dgm:spPr/>
    </dgm:pt>
    <dgm:pt modelId="{A83AEABB-0A02-4181-BA92-1B075FB5E408}" type="pres">
      <dgm:prSet presAssocID="{F03A4288-E1C5-4217-B52B-0F82EBA60E18}" presName="node" presStyleLbl="node1" presStyleIdx="3" presStyleCnt="7">
        <dgm:presLayoutVars>
          <dgm:bulletEnabled val="1"/>
        </dgm:presLayoutVars>
      </dgm:prSet>
      <dgm:spPr/>
    </dgm:pt>
    <dgm:pt modelId="{3FDE3716-3C63-4B48-94B5-390ABC2C03EC}" type="pres">
      <dgm:prSet presAssocID="{9E4F6494-9027-47A4-AA97-FF12B3A4F3C1}" presName="sibTrans" presStyleCnt="0"/>
      <dgm:spPr/>
    </dgm:pt>
    <dgm:pt modelId="{A25E5942-5E53-4DE6-B08D-67361F085030}" type="pres">
      <dgm:prSet presAssocID="{C35EB617-2BCB-4BA6-9A1C-575B70AE272F}" presName="node" presStyleLbl="node1" presStyleIdx="4" presStyleCnt="7">
        <dgm:presLayoutVars>
          <dgm:bulletEnabled val="1"/>
        </dgm:presLayoutVars>
      </dgm:prSet>
      <dgm:spPr/>
    </dgm:pt>
    <dgm:pt modelId="{F24FB725-004C-4C4C-80E4-A4A127571896}" type="pres">
      <dgm:prSet presAssocID="{7813397B-20A2-4B9C-9C30-20E8437A5907}" presName="sibTrans" presStyleCnt="0"/>
      <dgm:spPr/>
    </dgm:pt>
    <dgm:pt modelId="{9A2E77C4-42E3-4B2D-B70E-F6CA4D3870DF}" type="pres">
      <dgm:prSet presAssocID="{CB405118-6C0D-413D-94AB-6C261CF41436}" presName="node" presStyleLbl="node1" presStyleIdx="5" presStyleCnt="7">
        <dgm:presLayoutVars>
          <dgm:bulletEnabled val="1"/>
        </dgm:presLayoutVars>
      </dgm:prSet>
      <dgm:spPr/>
    </dgm:pt>
    <dgm:pt modelId="{05BF716B-3E3E-4E0D-BDF0-81CD0774668D}" type="pres">
      <dgm:prSet presAssocID="{4DB697CF-7F4A-4707-8B2B-19D04A84F6B3}" presName="sibTrans" presStyleCnt="0"/>
      <dgm:spPr/>
    </dgm:pt>
    <dgm:pt modelId="{BFB3B050-167C-4AD7-BE85-D78E92736688}" type="pres">
      <dgm:prSet presAssocID="{8E11B7FF-7136-4AC3-BC8A-7F47C7345D6C}" presName="node" presStyleLbl="node1" presStyleIdx="6" presStyleCnt="7">
        <dgm:presLayoutVars>
          <dgm:bulletEnabled val="1"/>
        </dgm:presLayoutVars>
      </dgm:prSet>
      <dgm:spPr/>
    </dgm:pt>
  </dgm:ptLst>
  <dgm:cxnLst>
    <dgm:cxn modelId="{D927BC03-479E-48C1-9DC4-0AEFF637680D}" srcId="{883F8215-7009-4D30-9DA4-BFB37E7A302A}" destId="{4377877C-08EF-418A-A2EE-71C1D3BAA3FF}" srcOrd="1" destOrd="0" parTransId="{368BEE9B-B8B6-4681-9A62-1D0AA49A830A}" sibTransId="{B081A4B3-FFFD-49BA-A22B-A6C9C35C776A}"/>
    <dgm:cxn modelId="{F0FCEB04-5A99-41EE-9201-990A252076FE}" type="presOf" srcId="{CB405118-6C0D-413D-94AB-6C261CF41436}" destId="{9A2E77C4-42E3-4B2D-B70E-F6CA4D3870DF}" srcOrd="0" destOrd="0" presId="urn:microsoft.com/office/officeart/2005/8/layout/default"/>
    <dgm:cxn modelId="{AAB13E0A-9405-4F6D-BD5F-89EAA3EA5B53}" srcId="{883F8215-7009-4D30-9DA4-BFB37E7A302A}" destId="{CB405118-6C0D-413D-94AB-6C261CF41436}" srcOrd="5" destOrd="0" parTransId="{03BD1CAC-B515-43F6-A470-E64B1E5C5126}" sibTransId="{4DB697CF-7F4A-4707-8B2B-19D04A84F6B3}"/>
    <dgm:cxn modelId="{DD553D25-24A2-4326-9806-269A7A22E966}" type="presOf" srcId="{F03A4288-E1C5-4217-B52B-0F82EBA60E18}" destId="{A83AEABB-0A02-4181-BA92-1B075FB5E408}" srcOrd="0" destOrd="0" presId="urn:microsoft.com/office/officeart/2005/8/layout/default"/>
    <dgm:cxn modelId="{FCBEDD3A-9444-4CE1-AB26-E71E319805DC}" type="presOf" srcId="{20A8C351-7C34-4498-A0A7-74D880BED9D5}" destId="{93C7B250-D665-407D-AA5B-E1E3860ED534}" srcOrd="0" destOrd="0" presId="urn:microsoft.com/office/officeart/2005/8/layout/default"/>
    <dgm:cxn modelId="{3DF9BE61-867F-4BC5-8BF6-183B10EEC584}" srcId="{883F8215-7009-4D30-9DA4-BFB37E7A302A}" destId="{F03A4288-E1C5-4217-B52B-0F82EBA60E18}" srcOrd="3" destOrd="0" parTransId="{AFDC3879-E861-4AB2-AC02-AC973EEAD714}" sibTransId="{9E4F6494-9027-47A4-AA97-FF12B3A4F3C1}"/>
    <dgm:cxn modelId="{78702F6B-F776-4814-A770-A20841F79FCA}" type="presOf" srcId="{DDC3E117-757B-4D91-80D5-F343D5ADB984}" destId="{8A065F40-F07D-4DFA-A036-B3C0C323AA1F}" srcOrd="0" destOrd="0" presId="urn:microsoft.com/office/officeart/2005/8/layout/default"/>
    <dgm:cxn modelId="{3D8E444E-5BB3-49D1-A874-108E0FC7E838}" srcId="{883F8215-7009-4D30-9DA4-BFB37E7A302A}" destId="{C35EB617-2BCB-4BA6-9A1C-575B70AE272F}" srcOrd="4" destOrd="0" parTransId="{CD0792BB-E05E-41A6-A972-3C4EF2613F7C}" sibTransId="{7813397B-20A2-4B9C-9C30-20E8437A5907}"/>
    <dgm:cxn modelId="{1CE65875-27DC-4665-9B82-734DA99F1804}" srcId="{883F8215-7009-4D30-9DA4-BFB37E7A302A}" destId="{8E11B7FF-7136-4AC3-BC8A-7F47C7345D6C}" srcOrd="6" destOrd="0" parTransId="{7D83A950-E074-4B58-AEFB-4C04F4177E86}" sibTransId="{3B95B67F-C157-4B3C-9223-8F72FEE057DB}"/>
    <dgm:cxn modelId="{8A05EA97-0AE8-40FA-853B-925F1879B9F7}" type="presOf" srcId="{4377877C-08EF-418A-A2EE-71C1D3BAA3FF}" destId="{591C7FD3-06AD-4A3E-B8ED-1CF5ABD29AB0}" srcOrd="0" destOrd="0" presId="urn:microsoft.com/office/officeart/2005/8/layout/default"/>
    <dgm:cxn modelId="{608976AB-8B3A-4D2B-999B-DA7133840E60}" srcId="{883F8215-7009-4D30-9DA4-BFB37E7A302A}" destId="{DDC3E117-757B-4D91-80D5-F343D5ADB984}" srcOrd="2" destOrd="0" parTransId="{2EB8A9FC-BF5A-4E08-A5DC-D5773B864F98}" sibTransId="{B14E9B14-ECE7-4109-9B25-F0A8F18C0181}"/>
    <dgm:cxn modelId="{2853A4AF-7BE1-4A06-A72B-AE1DC2F822BF}" type="presOf" srcId="{883F8215-7009-4D30-9DA4-BFB37E7A302A}" destId="{81B14769-C0F6-42AC-9EBF-D08264F6C9F8}" srcOrd="0" destOrd="0" presId="urn:microsoft.com/office/officeart/2005/8/layout/default"/>
    <dgm:cxn modelId="{5C5867C8-A11C-4F84-B769-48A8EB6C492D}" type="presOf" srcId="{8E11B7FF-7136-4AC3-BC8A-7F47C7345D6C}" destId="{BFB3B050-167C-4AD7-BE85-D78E92736688}" srcOrd="0" destOrd="0" presId="urn:microsoft.com/office/officeart/2005/8/layout/default"/>
    <dgm:cxn modelId="{18ACB8F2-D803-4A79-89DB-FBE9BB84812E}" type="presOf" srcId="{C35EB617-2BCB-4BA6-9A1C-575B70AE272F}" destId="{A25E5942-5E53-4DE6-B08D-67361F085030}" srcOrd="0" destOrd="0" presId="urn:microsoft.com/office/officeart/2005/8/layout/default"/>
    <dgm:cxn modelId="{A985EBF7-0A60-459C-8970-60C9FF8DDEFE}" srcId="{883F8215-7009-4D30-9DA4-BFB37E7A302A}" destId="{20A8C351-7C34-4498-A0A7-74D880BED9D5}" srcOrd="0" destOrd="0" parTransId="{1DAB941F-C4C0-438B-9F53-F635DAE8BC45}" sibTransId="{D783B46F-07F6-48AE-ACE1-C16E7FF3374F}"/>
    <dgm:cxn modelId="{15F5BAC7-2B51-4604-9CCA-C1FFDC73BAC9}" type="presParOf" srcId="{81B14769-C0F6-42AC-9EBF-D08264F6C9F8}" destId="{93C7B250-D665-407D-AA5B-E1E3860ED534}" srcOrd="0" destOrd="0" presId="urn:microsoft.com/office/officeart/2005/8/layout/default"/>
    <dgm:cxn modelId="{8A8ED7D3-3D91-4FDF-AF59-A169A97F784C}" type="presParOf" srcId="{81B14769-C0F6-42AC-9EBF-D08264F6C9F8}" destId="{ED439F62-9EC7-47E6-BD8E-FDAB2BEB5E97}" srcOrd="1" destOrd="0" presId="urn:microsoft.com/office/officeart/2005/8/layout/default"/>
    <dgm:cxn modelId="{312AF12C-7D04-4962-AF0D-799476B232CB}" type="presParOf" srcId="{81B14769-C0F6-42AC-9EBF-D08264F6C9F8}" destId="{591C7FD3-06AD-4A3E-B8ED-1CF5ABD29AB0}" srcOrd="2" destOrd="0" presId="urn:microsoft.com/office/officeart/2005/8/layout/default"/>
    <dgm:cxn modelId="{CBC52D5E-94B0-41B8-B5D3-94244EEEAE88}" type="presParOf" srcId="{81B14769-C0F6-42AC-9EBF-D08264F6C9F8}" destId="{1B1623E5-4B38-423F-BE77-2400BE018DF2}" srcOrd="3" destOrd="0" presId="urn:microsoft.com/office/officeart/2005/8/layout/default"/>
    <dgm:cxn modelId="{518A27D5-391A-43B3-9A6C-B5BD3483C121}" type="presParOf" srcId="{81B14769-C0F6-42AC-9EBF-D08264F6C9F8}" destId="{8A065F40-F07D-4DFA-A036-B3C0C323AA1F}" srcOrd="4" destOrd="0" presId="urn:microsoft.com/office/officeart/2005/8/layout/default"/>
    <dgm:cxn modelId="{0BD05AAD-943D-4FED-8159-5C86B81C91D7}" type="presParOf" srcId="{81B14769-C0F6-42AC-9EBF-D08264F6C9F8}" destId="{5C1368C9-39C7-471D-A846-58BC17B33054}" srcOrd="5" destOrd="0" presId="urn:microsoft.com/office/officeart/2005/8/layout/default"/>
    <dgm:cxn modelId="{01406EF9-DE4C-4FD2-88AE-24B884791093}" type="presParOf" srcId="{81B14769-C0F6-42AC-9EBF-D08264F6C9F8}" destId="{A83AEABB-0A02-4181-BA92-1B075FB5E408}" srcOrd="6" destOrd="0" presId="urn:microsoft.com/office/officeart/2005/8/layout/default"/>
    <dgm:cxn modelId="{EB8B5A56-2DB7-4569-882F-4A03B6012C6F}" type="presParOf" srcId="{81B14769-C0F6-42AC-9EBF-D08264F6C9F8}" destId="{3FDE3716-3C63-4B48-94B5-390ABC2C03EC}" srcOrd="7" destOrd="0" presId="urn:microsoft.com/office/officeart/2005/8/layout/default"/>
    <dgm:cxn modelId="{6E2D65FD-72B2-49DB-B4D0-B3C71462E3A8}" type="presParOf" srcId="{81B14769-C0F6-42AC-9EBF-D08264F6C9F8}" destId="{A25E5942-5E53-4DE6-B08D-67361F085030}" srcOrd="8" destOrd="0" presId="urn:microsoft.com/office/officeart/2005/8/layout/default"/>
    <dgm:cxn modelId="{FA2D0965-3816-4B74-96CB-DE489029FF2E}" type="presParOf" srcId="{81B14769-C0F6-42AC-9EBF-D08264F6C9F8}" destId="{F24FB725-004C-4C4C-80E4-A4A127571896}" srcOrd="9" destOrd="0" presId="urn:microsoft.com/office/officeart/2005/8/layout/default"/>
    <dgm:cxn modelId="{0EDAA10B-0276-4D85-A501-D620C38202C4}" type="presParOf" srcId="{81B14769-C0F6-42AC-9EBF-D08264F6C9F8}" destId="{9A2E77C4-42E3-4B2D-B70E-F6CA4D3870DF}" srcOrd="10" destOrd="0" presId="urn:microsoft.com/office/officeart/2005/8/layout/default"/>
    <dgm:cxn modelId="{FCE8B744-DE65-47BB-8D0A-DA8111E1FD49}" type="presParOf" srcId="{81B14769-C0F6-42AC-9EBF-D08264F6C9F8}" destId="{05BF716B-3E3E-4E0D-BDF0-81CD0774668D}" srcOrd="11" destOrd="0" presId="urn:microsoft.com/office/officeart/2005/8/layout/default"/>
    <dgm:cxn modelId="{E54CDE04-E751-4F5C-A320-561A7E09BD15}" type="presParOf" srcId="{81B14769-C0F6-42AC-9EBF-D08264F6C9F8}" destId="{BFB3B050-167C-4AD7-BE85-D78E9273668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D5C00-1B27-4ACC-9600-EF352CE0B1CF}">
      <dsp:nvSpPr>
        <dsp:cNvPr id="0" name=""/>
        <dsp:cNvSpPr/>
      </dsp:nvSpPr>
      <dsp:spPr>
        <a:xfrm>
          <a:off x="676867" y="1476594"/>
          <a:ext cx="1958535" cy="195853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E41E0-7B2E-4BF2-8D42-4A848654CBFD}">
      <dsp:nvSpPr>
        <dsp:cNvPr id="0" name=""/>
        <dsp:cNvSpPr/>
      </dsp:nvSpPr>
      <dsp:spPr>
        <a:xfrm>
          <a:off x="1088159" y="1887886"/>
          <a:ext cx="1135950" cy="1135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25395D-CC33-48B0-8E52-FAB8A40A7FC7}">
      <dsp:nvSpPr>
        <dsp:cNvPr id="0" name=""/>
        <dsp:cNvSpPr/>
      </dsp:nvSpPr>
      <dsp:spPr>
        <a:xfrm>
          <a:off x="3055088" y="1476594"/>
          <a:ext cx="4616546" cy="1958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rtl="0">
            <a:lnSpc>
              <a:spcPct val="100000"/>
            </a:lnSpc>
            <a:spcBef>
              <a:spcPct val="0"/>
            </a:spcBef>
            <a:spcAft>
              <a:spcPct val="35000"/>
            </a:spcAft>
            <a:buNone/>
          </a:pPr>
          <a:r>
            <a:rPr lang="en-GB" sz="1500" kern="1200" dirty="0">
              <a:latin typeface="Meiryo"/>
            </a:rPr>
            <a:t>EBP is process of systematically finding, appraising, while using </a:t>
          </a:r>
          <a:r>
            <a:rPr lang="en-GB" sz="1500" kern="1200" dirty="0"/>
            <a:t>quality scientiﬁc research </a:t>
          </a:r>
          <a:r>
            <a:rPr lang="en-GB" sz="1500" kern="1200" dirty="0">
              <a:latin typeface="Meiryo"/>
            </a:rPr>
            <a:t>evidence along with clinical expertise to</a:t>
          </a:r>
          <a:r>
            <a:rPr lang="en-GB" sz="1500" kern="1200" dirty="0"/>
            <a:t> improve health</a:t>
          </a:r>
          <a:r>
            <a:rPr lang="en-GB" sz="1500" kern="1200" dirty="0">
              <a:latin typeface="Meiryo"/>
            </a:rPr>
            <a:t> and patient care and the delivery.</a:t>
          </a:r>
          <a:endParaRPr lang="en-GB" sz="1500" kern="1200" dirty="0"/>
        </a:p>
      </dsp:txBody>
      <dsp:txXfrm>
        <a:off x="3055088" y="1476594"/>
        <a:ext cx="4616546" cy="1958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EAFE3-3F24-4BED-8B00-6DA3F9232E0E}">
      <dsp:nvSpPr>
        <dsp:cNvPr id="0" name=""/>
        <dsp:cNvSpPr/>
      </dsp:nvSpPr>
      <dsp:spPr>
        <a:xfrm>
          <a:off x="1196284" y="172625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F0078A-4D4F-47EE-BFC1-87E7BFE181A0}">
      <dsp:nvSpPr>
        <dsp:cNvPr id="0" name=""/>
        <dsp:cNvSpPr/>
      </dsp:nvSpPr>
      <dsp:spPr>
        <a:xfrm>
          <a:off x="701284" y="2871509"/>
          <a:ext cx="1800000" cy="989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kern="1200" baseline="0"/>
            <a:t>1. Formulating the clinical question.</a:t>
          </a:r>
          <a:endParaRPr lang="en-US" sz="1100" kern="1200"/>
        </a:p>
      </dsp:txBody>
      <dsp:txXfrm>
        <a:off x="701284" y="2871509"/>
        <a:ext cx="1800000" cy="989758"/>
      </dsp:txXfrm>
    </dsp:sp>
    <dsp:sp modelId="{89340DBF-36A2-476C-8A94-D3BEBF674819}">
      <dsp:nvSpPr>
        <dsp:cNvPr id="0" name=""/>
        <dsp:cNvSpPr/>
      </dsp:nvSpPr>
      <dsp:spPr>
        <a:xfrm>
          <a:off x="3311284" y="172625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33CAA4-C367-4484-960E-B4148F4DB570}">
      <dsp:nvSpPr>
        <dsp:cNvPr id="0" name=""/>
        <dsp:cNvSpPr/>
      </dsp:nvSpPr>
      <dsp:spPr>
        <a:xfrm>
          <a:off x="2816284" y="2871509"/>
          <a:ext cx="1800000" cy="989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kern="1200" baseline="0"/>
            <a:t>2. Searching efficiently for the best avaliable evidence. </a:t>
          </a:r>
          <a:endParaRPr lang="en-US" sz="1100" kern="1200"/>
        </a:p>
      </dsp:txBody>
      <dsp:txXfrm>
        <a:off x="2816284" y="2871509"/>
        <a:ext cx="1800000" cy="989758"/>
      </dsp:txXfrm>
    </dsp:sp>
    <dsp:sp modelId="{ED59CF5F-FEBD-4779-80EE-5B03B1B66E53}">
      <dsp:nvSpPr>
        <dsp:cNvPr id="0" name=""/>
        <dsp:cNvSpPr/>
      </dsp:nvSpPr>
      <dsp:spPr>
        <a:xfrm>
          <a:off x="5426284" y="172625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93A465-544E-4515-A281-4EC7FD54D688}">
      <dsp:nvSpPr>
        <dsp:cNvPr id="0" name=""/>
        <dsp:cNvSpPr/>
      </dsp:nvSpPr>
      <dsp:spPr>
        <a:xfrm>
          <a:off x="4931284" y="2871509"/>
          <a:ext cx="1800000" cy="989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kern="1200" baseline="0"/>
            <a:t>3. Critically analyzing evidence for its validity and usefulness</a:t>
          </a:r>
          <a:endParaRPr lang="en-US" sz="1100" kern="1200"/>
        </a:p>
      </dsp:txBody>
      <dsp:txXfrm>
        <a:off x="4931284" y="2871509"/>
        <a:ext cx="1800000" cy="989758"/>
      </dsp:txXfrm>
    </dsp:sp>
    <dsp:sp modelId="{FAD63938-5A14-47C5-A589-3C4D96851BCF}">
      <dsp:nvSpPr>
        <dsp:cNvPr id="0" name=""/>
        <dsp:cNvSpPr/>
      </dsp:nvSpPr>
      <dsp:spPr>
        <a:xfrm>
          <a:off x="7541284" y="172625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B0365C-D79F-48C4-A17D-5EA9E71754FF}">
      <dsp:nvSpPr>
        <dsp:cNvPr id="0" name=""/>
        <dsp:cNvSpPr/>
      </dsp:nvSpPr>
      <dsp:spPr>
        <a:xfrm>
          <a:off x="7046284" y="2871509"/>
          <a:ext cx="1800000" cy="989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kern="1200" baseline="0"/>
            <a:t>4. Intergrating the appraisal with personal clinical expertise and clients' prefrences.</a:t>
          </a:r>
          <a:endParaRPr lang="en-US" sz="1100" kern="1200"/>
        </a:p>
      </dsp:txBody>
      <dsp:txXfrm>
        <a:off x="7046284" y="2871509"/>
        <a:ext cx="1800000" cy="989758"/>
      </dsp:txXfrm>
    </dsp:sp>
    <dsp:sp modelId="{2F3956B9-A4BE-4CD4-8FAC-1C1785E70D8E}">
      <dsp:nvSpPr>
        <dsp:cNvPr id="0" name=""/>
        <dsp:cNvSpPr/>
      </dsp:nvSpPr>
      <dsp:spPr>
        <a:xfrm>
          <a:off x="9656284" y="172625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C6E4D0-84BB-4462-AE3D-D67C75B0367E}">
      <dsp:nvSpPr>
        <dsp:cNvPr id="0" name=""/>
        <dsp:cNvSpPr/>
      </dsp:nvSpPr>
      <dsp:spPr>
        <a:xfrm>
          <a:off x="9161284" y="2871509"/>
          <a:ext cx="1800000" cy="989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kern="1200" baseline="0"/>
            <a:t>5. Evaluating one's performance or outcomes of actions. </a:t>
          </a:r>
          <a:endParaRPr lang="en-US" sz="1100" kern="1200"/>
        </a:p>
      </dsp:txBody>
      <dsp:txXfrm>
        <a:off x="9161284" y="2871509"/>
        <a:ext cx="1800000" cy="989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24EFB-C634-4D30-8449-8FE03B6774EF}">
      <dsp:nvSpPr>
        <dsp:cNvPr id="0" name=""/>
        <dsp:cNvSpPr/>
      </dsp:nvSpPr>
      <dsp:spPr>
        <a:xfrm>
          <a:off x="0" y="211148"/>
          <a:ext cx="5031485" cy="11027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kern="1200" baseline="0" dirty="0"/>
            <a:t> Education</a:t>
          </a:r>
          <a:endParaRPr lang="en-US" sz="1300" kern="1200" dirty="0"/>
        </a:p>
      </dsp:txBody>
      <dsp:txXfrm>
        <a:off x="53831" y="264979"/>
        <a:ext cx="4923823" cy="995063"/>
      </dsp:txXfrm>
    </dsp:sp>
    <dsp:sp modelId="{A7E999B8-8261-44D5-970D-3ADC28686D4A}">
      <dsp:nvSpPr>
        <dsp:cNvPr id="0" name=""/>
        <dsp:cNvSpPr/>
      </dsp:nvSpPr>
      <dsp:spPr>
        <a:xfrm>
          <a:off x="0" y="1351313"/>
          <a:ext cx="5031485" cy="1102725"/>
        </a:xfrm>
        <a:prstGeom prst="roundRect">
          <a:avLst/>
        </a:prstGeom>
        <a:solidFill>
          <a:schemeClr val="accent2">
            <a:hueOff val="-376677"/>
            <a:satOff val="-136"/>
            <a:lumOff val="171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kern="1200" baseline="0" dirty="0"/>
            <a:t> Child welfare</a:t>
          </a:r>
          <a:endParaRPr lang="en-US" sz="1300" kern="1200" dirty="0"/>
        </a:p>
      </dsp:txBody>
      <dsp:txXfrm>
        <a:off x="53831" y="1405144"/>
        <a:ext cx="4923823" cy="995063"/>
      </dsp:txXfrm>
    </dsp:sp>
    <dsp:sp modelId="{8E105E6E-17AA-467E-B34C-177B9948C503}">
      <dsp:nvSpPr>
        <dsp:cNvPr id="0" name=""/>
        <dsp:cNvSpPr/>
      </dsp:nvSpPr>
      <dsp:spPr>
        <a:xfrm>
          <a:off x="0" y="2491478"/>
          <a:ext cx="5031485" cy="1102725"/>
        </a:xfrm>
        <a:prstGeom prst="roundRect">
          <a:avLst/>
        </a:prstGeom>
        <a:solidFill>
          <a:schemeClr val="accent2">
            <a:hueOff val="-753354"/>
            <a:satOff val="-273"/>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kern="1200" baseline="0" dirty="0"/>
            <a:t> Criminal justice </a:t>
          </a:r>
          <a:endParaRPr lang="en-US" sz="1300" kern="1200" dirty="0"/>
        </a:p>
      </dsp:txBody>
      <dsp:txXfrm>
        <a:off x="53831" y="2545309"/>
        <a:ext cx="4923823" cy="995063"/>
      </dsp:txXfrm>
    </dsp:sp>
    <dsp:sp modelId="{E26F1BBB-6EED-4F57-A320-4DBB66CCB3BD}">
      <dsp:nvSpPr>
        <dsp:cNvPr id="0" name=""/>
        <dsp:cNvSpPr/>
      </dsp:nvSpPr>
      <dsp:spPr>
        <a:xfrm>
          <a:off x="0" y="3631643"/>
          <a:ext cx="5031485" cy="1102725"/>
        </a:xfrm>
        <a:prstGeom prst="roundRect">
          <a:avLst/>
        </a:prstGeom>
        <a:solidFill>
          <a:schemeClr val="accent2">
            <a:hueOff val="-1130031"/>
            <a:satOff val="-409"/>
            <a:lumOff val="51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kern="1200" baseline="0" dirty="0"/>
            <a:t> Caring</a:t>
          </a:r>
          <a:endParaRPr lang="en-US" sz="1300" kern="1200" dirty="0"/>
        </a:p>
      </dsp:txBody>
      <dsp:txXfrm>
        <a:off x="53831" y="3685474"/>
        <a:ext cx="4923823" cy="995063"/>
      </dsp:txXfrm>
    </dsp:sp>
    <dsp:sp modelId="{1FB18B17-6288-405B-A48D-2033BB43B738}">
      <dsp:nvSpPr>
        <dsp:cNvPr id="0" name=""/>
        <dsp:cNvSpPr/>
      </dsp:nvSpPr>
      <dsp:spPr>
        <a:xfrm>
          <a:off x="0" y="4771808"/>
          <a:ext cx="5031485" cy="1102725"/>
        </a:xfrm>
        <a:prstGeom prst="roundRect">
          <a:avLst/>
        </a:prstGeom>
        <a:solidFill>
          <a:schemeClr val="accent2">
            <a:hueOff val="-1506708"/>
            <a:satOff val="-545"/>
            <a:lumOff val="68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kern="1200" baseline="0" dirty="0"/>
            <a:t>Nursing (medicine), According to Beya and Slattery (2006), EBP has been used within the nursing sector for decades.</a:t>
          </a:r>
          <a:endParaRPr lang="en-US" sz="1300" kern="1200" dirty="0"/>
        </a:p>
      </dsp:txBody>
      <dsp:txXfrm>
        <a:off x="53831" y="4825639"/>
        <a:ext cx="4923823" cy="9950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7B250-D665-407D-AA5B-E1E3860ED534}">
      <dsp:nvSpPr>
        <dsp:cNvPr id="0" name=""/>
        <dsp:cNvSpPr/>
      </dsp:nvSpPr>
      <dsp:spPr>
        <a:xfrm>
          <a:off x="586264" y="2160"/>
          <a:ext cx="1859189" cy="11155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Provides guidelines for further research.</a:t>
          </a:r>
          <a:endParaRPr lang="en-US" sz="1400" kern="1200" dirty="0"/>
        </a:p>
      </dsp:txBody>
      <dsp:txXfrm>
        <a:off x="586264" y="2160"/>
        <a:ext cx="1859189" cy="1115513"/>
      </dsp:txXfrm>
    </dsp:sp>
    <dsp:sp modelId="{591C7FD3-06AD-4A3E-B8ED-1CF5ABD29AB0}">
      <dsp:nvSpPr>
        <dsp:cNvPr id="0" name=""/>
        <dsp:cNvSpPr/>
      </dsp:nvSpPr>
      <dsp:spPr>
        <a:xfrm>
          <a:off x="2631372" y="2160"/>
          <a:ext cx="1859189" cy="11155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Provides </a:t>
          </a:r>
          <a:r>
            <a:rPr lang="en-GB" sz="1400" b="0" kern="1200" baseline="0" dirty="0">
              <a:latin typeface="Meiryo"/>
            </a:rPr>
            <a:t>consistency</a:t>
          </a:r>
          <a:r>
            <a:rPr lang="en-GB" sz="1400" b="0" kern="1200" baseline="0" dirty="0"/>
            <a:t> of care provision</a:t>
          </a:r>
          <a:endParaRPr lang="en-US" sz="1400" kern="1200" dirty="0"/>
        </a:p>
      </dsp:txBody>
      <dsp:txXfrm>
        <a:off x="2631372" y="2160"/>
        <a:ext cx="1859189" cy="1115513"/>
      </dsp:txXfrm>
    </dsp:sp>
    <dsp:sp modelId="{8A065F40-F07D-4DFA-A036-B3C0C323AA1F}">
      <dsp:nvSpPr>
        <dsp:cNvPr id="0" name=""/>
        <dsp:cNvSpPr/>
      </dsp:nvSpPr>
      <dsp:spPr>
        <a:xfrm>
          <a:off x="586264" y="1303592"/>
          <a:ext cx="1859189" cy="11155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Generalizes information</a:t>
          </a:r>
          <a:endParaRPr lang="en-US" sz="1400" kern="1200" dirty="0"/>
        </a:p>
      </dsp:txBody>
      <dsp:txXfrm>
        <a:off x="586264" y="1303592"/>
        <a:ext cx="1859189" cy="1115513"/>
      </dsp:txXfrm>
    </dsp:sp>
    <dsp:sp modelId="{A83AEABB-0A02-4181-BA92-1B075FB5E408}">
      <dsp:nvSpPr>
        <dsp:cNvPr id="0" name=""/>
        <dsp:cNvSpPr/>
      </dsp:nvSpPr>
      <dsp:spPr>
        <a:xfrm>
          <a:off x="2631372" y="1303592"/>
          <a:ext cx="1859189" cy="11155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Improves patient outcomes</a:t>
          </a:r>
          <a:endParaRPr lang="en-US" sz="1400" kern="1200" dirty="0"/>
        </a:p>
      </dsp:txBody>
      <dsp:txXfrm>
        <a:off x="2631372" y="1303592"/>
        <a:ext cx="1859189" cy="1115513"/>
      </dsp:txXfrm>
    </dsp:sp>
    <dsp:sp modelId="{A25E5942-5E53-4DE6-B08D-67361F085030}">
      <dsp:nvSpPr>
        <dsp:cNvPr id="0" name=""/>
        <dsp:cNvSpPr/>
      </dsp:nvSpPr>
      <dsp:spPr>
        <a:xfrm>
          <a:off x="586264" y="2605024"/>
          <a:ext cx="1859189" cy="11155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Closes the gap between research and practice</a:t>
          </a:r>
          <a:endParaRPr lang="en-US" sz="1400" kern="1200" dirty="0"/>
        </a:p>
      </dsp:txBody>
      <dsp:txXfrm>
        <a:off x="586264" y="2605024"/>
        <a:ext cx="1859189" cy="1115513"/>
      </dsp:txXfrm>
    </dsp:sp>
    <dsp:sp modelId="{9A2E77C4-42E3-4B2D-B70E-F6CA4D3870DF}">
      <dsp:nvSpPr>
        <dsp:cNvPr id="0" name=""/>
        <dsp:cNvSpPr/>
      </dsp:nvSpPr>
      <dsp:spPr>
        <a:xfrm>
          <a:off x="2631372" y="2605024"/>
          <a:ext cx="1859189" cy="11155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Supports nurses to improve quality of care</a:t>
          </a:r>
          <a:endParaRPr lang="en-US" sz="1400" kern="1200" dirty="0"/>
        </a:p>
      </dsp:txBody>
      <dsp:txXfrm>
        <a:off x="2631372" y="2605024"/>
        <a:ext cx="1859189" cy="1115513"/>
      </dsp:txXfrm>
    </dsp:sp>
    <dsp:sp modelId="{BFB3B050-167C-4AD7-BE85-D78E92736688}">
      <dsp:nvSpPr>
        <dsp:cNvPr id="0" name=""/>
        <dsp:cNvSpPr/>
      </dsp:nvSpPr>
      <dsp:spPr>
        <a:xfrm>
          <a:off x="1608818" y="3906457"/>
          <a:ext cx="1859189" cy="11155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0" kern="1200" baseline="0" dirty="0">
              <a:latin typeface="Meiryo"/>
            </a:rPr>
            <a:t> </a:t>
          </a:r>
          <a:r>
            <a:rPr lang="en-GB" sz="1400" b="0" kern="1200" baseline="0" dirty="0"/>
            <a:t>Reduce cost of patient care</a:t>
          </a:r>
          <a:endParaRPr lang="en-US" sz="1400" kern="1200" dirty="0"/>
        </a:p>
      </dsp:txBody>
      <dsp:txXfrm>
        <a:off x="1608818" y="3906457"/>
        <a:ext cx="1859189" cy="1115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18/03/2022</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18/03/2022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3/18/2022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00439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3/18/2022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5714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3/18/2022</a:t>
            </a:fld>
            <a:endParaRPr lang="en-US" dirty="0"/>
          </a:p>
        </p:txBody>
      </p:sp>
    </p:spTree>
    <p:extLst>
      <p:ext uri="{BB962C8B-B14F-4D97-AF65-F5344CB8AC3E}">
        <p14:creationId xmlns:p14="http://schemas.microsoft.com/office/powerpoint/2010/main" val="2123843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3/18/2022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13923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3/18/2022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8749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3/18/2022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05303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3/18/2022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89653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3/18/2022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03049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3/18/2022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77411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3/18/2022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34701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3/18/2022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781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3/18/2022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526690"/>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guides.hshsl.umaryland.edu/ebptutoria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nycoveragecounsel.blogspot.com/2018/01/the-should-you-wish-to-complain-about.html" TargetMode="Externa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hyperlink" Target="https://tampograficas.com/site-maintenance/" TargetMode="External"/><Relationship Id="rId5" Type="http://schemas.openxmlformats.org/officeDocument/2006/relationships/image" Target="../media/image17.jpeg"/><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oji.trufffle.studio/shop/thumbs-up-emoji" TargetMode="External"/><Relationship Id="rId7" Type="http://schemas.openxmlformats.org/officeDocument/2006/relationships/hyperlink" Target="https://www.flickr.com/photos/thevoicewithin/432574750/" TargetMode="External"/><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hyperlink" Target="https://emssolutionsint.blogspot.com/2018/06/manual-de-tecnicas-de-inmovilizacion-y.html" TargetMode="External"/><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hyperlink" Target="https://nycoveragecounsel.blogspot.com/2018/01/the-should-you-wish-to-complain-about.html" TargetMode="External"/><Relationship Id="rId7" Type="http://schemas.openxmlformats.org/officeDocument/2006/relationships/hyperlink" Target="https://creativecommons.org/licenses/by/3.0/" TargetMode="Externa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hyperlink" Target="https://grfpublishers.com/article/view/MzYz/Sustaining-Nursing-Leadership-through-Succession-Planning-in-Saudi-Arabia" TargetMode="External"/><Relationship Id="rId5" Type="http://schemas.openxmlformats.org/officeDocument/2006/relationships/image" Target="../media/image21.png"/><Relationship Id="rId4" Type="http://schemas.openxmlformats.org/officeDocument/2006/relationships/hyperlink" Target="https://creativecommons.org/licenses/by-nc-nd/3.0/" TargetMode="External"/><Relationship Id="rId9" Type="http://schemas.openxmlformats.org/officeDocument/2006/relationships/hyperlink" Target="http://libguides.uta.edu/SOCW5311"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6090045" y="1346200"/>
            <a:ext cx="5624118" cy="3284538"/>
          </a:xfrm>
        </p:spPr>
        <p:txBody>
          <a:bodyPr rtlCol="0" anchor="b">
            <a:normAutofit/>
          </a:bodyPr>
          <a:lstStyle/>
          <a:p>
            <a:r>
              <a:rPr lang="en-GB" dirty="0"/>
              <a:t>EVIDENCE-BASED PRACTICE</a:t>
            </a:r>
          </a:p>
        </p:txBody>
      </p:sp>
      <p:sp>
        <p:nvSpPr>
          <p:cNvPr id="3" name="Subtitle 2"/>
          <p:cNvSpPr>
            <a:spLocks noGrp="1"/>
          </p:cNvSpPr>
          <p:nvPr>
            <p:ph type="subTitle" idx="1"/>
          </p:nvPr>
        </p:nvSpPr>
        <p:spPr>
          <a:xfrm>
            <a:off x="6096369" y="4630738"/>
            <a:ext cx="5617794" cy="1150937"/>
          </a:xfrm>
        </p:spPr>
        <p:txBody>
          <a:bodyPr vert="horz" lIns="91440" tIns="91440" rIns="91440" bIns="91440" rtlCol="0" anchor="t">
            <a:normAutofit/>
          </a:bodyPr>
          <a:lstStyle/>
          <a:p>
            <a:r>
              <a:rPr lang="en-GB" dirty="0"/>
              <a:t>PRESENTED BY REBECCA WILLIAMS</a:t>
            </a:r>
          </a:p>
          <a:p>
            <a:endParaRPr lang="en-GB" dirty="0"/>
          </a:p>
        </p:txBody>
      </p:sp>
      <p:sp>
        <p:nvSpPr>
          <p:cNvPr id="73"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4"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5" name="Picture 3">
            <a:extLst>
              <a:ext uri="{FF2B5EF4-FFF2-40B4-BE49-F238E27FC236}">
                <a16:creationId xmlns:a16="http://schemas.microsoft.com/office/drawing/2014/main" id="{BD706771-FDA7-DAB7-76EB-E50A8DEBC5DC}"/>
              </a:ext>
            </a:extLst>
          </p:cNvPr>
          <p:cNvPicPr>
            <a:picLocks noChangeAspect="1"/>
          </p:cNvPicPr>
          <p:nvPr/>
        </p:nvPicPr>
        <p:blipFill rotWithShape="1">
          <a:blip r:embed="rId3"/>
          <a:srcRect l="44956" r="4" b="4"/>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76"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BDCD67-3FCC-452D-AF88-83670C3BDD4C}"/>
              </a:ext>
            </a:extLst>
          </p:cNvPr>
          <p:cNvSpPr txBox="1"/>
          <p:nvPr/>
        </p:nvSpPr>
        <p:spPr>
          <a:xfrm>
            <a:off x="973931" y="461962"/>
            <a:ext cx="30170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ea typeface="Meiryo"/>
              </a:rPr>
              <a:t>INTRODUCTION</a:t>
            </a:r>
          </a:p>
        </p:txBody>
      </p:sp>
      <p:sp>
        <p:nvSpPr>
          <p:cNvPr id="3" name="TextBox 2">
            <a:extLst>
              <a:ext uri="{FF2B5EF4-FFF2-40B4-BE49-F238E27FC236}">
                <a16:creationId xmlns:a16="http://schemas.microsoft.com/office/drawing/2014/main" id="{53386A18-C5A2-450D-9AB2-3A4AE5B2E307}"/>
              </a:ext>
            </a:extLst>
          </p:cNvPr>
          <p:cNvSpPr txBox="1"/>
          <p:nvPr/>
        </p:nvSpPr>
        <p:spPr>
          <a:xfrm>
            <a:off x="854868" y="1343024"/>
            <a:ext cx="7160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EVIDENCE-BASED MEDICINE</a:t>
            </a:r>
            <a:endParaRPr lang="en-US"/>
          </a:p>
        </p:txBody>
      </p:sp>
      <p:sp>
        <p:nvSpPr>
          <p:cNvPr id="4" name="TextBox 3">
            <a:extLst>
              <a:ext uri="{FF2B5EF4-FFF2-40B4-BE49-F238E27FC236}">
                <a16:creationId xmlns:a16="http://schemas.microsoft.com/office/drawing/2014/main" id="{25760D64-1065-492C-B7B1-1D065CBAF6E1}"/>
              </a:ext>
            </a:extLst>
          </p:cNvPr>
          <p:cNvSpPr txBox="1"/>
          <p:nvPr/>
        </p:nvSpPr>
        <p:spPr>
          <a:xfrm>
            <a:off x="854870" y="1819275"/>
            <a:ext cx="544591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WHAT IS EVIDENCE-BASED PRACTICE?</a:t>
            </a:r>
          </a:p>
          <a:p>
            <a:endParaRPr lang="en-GB" dirty="0">
              <a:ea typeface="Meiryo"/>
            </a:endParaRPr>
          </a:p>
          <a:p>
            <a:r>
              <a:rPr lang="en-GB" dirty="0">
                <a:ea typeface="Meiryo"/>
              </a:rPr>
              <a:t>FUNDAMENTAL STEPS OF EVIDENCE-BASED PRACTICE</a:t>
            </a:r>
          </a:p>
          <a:p>
            <a:endParaRPr lang="en-GB" dirty="0">
              <a:ea typeface="Meiryo"/>
            </a:endParaRPr>
          </a:p>
          <a:p>
            <a:r>
              <a:rPr lang="en-GB" dirty="0">
                <a:ea typeface="Meiryo"/>
              </a:rPr>
              <a:t>WHO USES EVIDENCE-BASED PRACTICE?</a:t>
            </a:r>
          </a:p>
          <a:p>
            <a:endParaRPr lang="en-GB" dirty="0">
              <a:ea typeface="Meiryo"/>
            </a:endParaRPr>
          </a:p>
          <a:p>
            <a:r>
              <a:rPr lang="en-GB" dirty="0">
                <a:ea typeface="Meiryo"/>
              </a:rPr>
              <a:t>ADVANTAGES AND DISADVANTAGES OF EVIDENCE-BASED PRACTICE</a:t>
            </a:r>
          </a:p>
          <a:p>
            <a:endParaRPr lang="en-GB" dirty="0">
              <a:ea typeface="Meiryo"/>
            </a:endParaRPr>
          </a:p>
          <a:p>
            <a:r>
              <a:rPr lang="en-GB" dirty="0">
                <a:ea typeface="Meiryo"/>
              </a:rPr>
              <a:t>MANUAL HANDLING AND HOW IT HAS DEVELOPED </a:t>
            </a:r>
          </a:p>
          <a:p>
            <a:endParaRPr lang="en-GB" dirty="0">
              <a:ea typeface="Meiryo"/>
            </a:endParaRPr>
          </a:p>
          <a:p>
            <a:r>
              <a:rPr lang="en-GB" dirty="0">
                <a:ea typeface="Meiryo"/>
              </a:rPr>
              <a:t>SIMILARITIES BETWEEN RESEARCH AND REFLECTIVE PRACTICE</a:t>
            </a:r>
          </a:p>
          <a:p>
            <a:endParaRPr lang="en-GB" dirty="0">
              <a:ea typeface="Meiryo"/>
            </a:endParaRPr>
          </a:p>
          <a:p>
            <a:r>
              <a:rPr lang="en-GB" dirty="0">
                <a:ea typeface="Meiryo"/>
              </a:rPr>
              <a:t>CONCLUSION</a:t>
            </a:r>
          </a:p>
        </p:txBody>
      </p:sp>
    </p:spTree>
    <p:extLst>
      <p:ext uri="{BB962C8B-B14F-4D97-AF65-F5344CB8AC3E}">
        <p14:creationId xmlns:p14="http://schemas.microsoft.com/office/powerpoint/2010/main" val="2706092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8" name="Rectangle 5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9" name="Freeform: Shape 61">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6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1" name="Freeform: Shape 6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2222334-59AE-4558-BBE1-F38E1D4EE0EE}"/>
              </a:ext>
            </a:extLst>
          </p:cNvPr>
          <p:cNvSpPr>
            <a:spLocks noGrp="1"/>
          </p:cNvSpPr>
          <p:nvPr>
            <p:ph type="title"/>
          </p:nvPr>
        </p:nvSpPr>
        <p:spPr>
          <a:xfrm>
            <a:off x="7742396" y="-2347682"/>
            <a:ext cx="4017543" cy="825182"/>
          </a:xfrm>
        </p:spPr>
        <p:txBody>
          <a:bodyPr vert="horz" lIns="109728" tIns="109728" rIns="109728" bIns="91440" rtlCol="0" anchor="b">
            <a:noAutofit/>
          </a:bodyPr>
          <a:lstStyle/>
          <a:p>
            <a:pPr>
              <a:lnSpc>
                <a:spcPct val="120000"/>
              </a:lnSpc>
            </a:pPr>
            <a:br>
              <a:rPr lang="en-US" sz="1800" dirty="0"/>
            </a:br>
            <a:br>
              <a:rPr lang="en-US" sz="1800" dirty="0"/>
            </a:br>
            <a:r>
              <a:rPr lang="en-US" sz="1800" dirty="0">
                <a:ea typeface="Meiryo"/>
              </a:rPr>
              <a:t>First produced in 1980s.</a:t>
            </a:r>
            <a:br>
              <a:rPr lang="en-US" sz="1800" dirty="0">
                <a:ea typeface="Meiryo"/>
              </a:rPr>
            </a:br>
            <a:br>
              <a:rPr lang="en-US" sz="1800" dirty="0">
                <a:ea typeface="Meiryo"/>
              </a:rPr>
            </a:br>
            <a:r>
              <a:rPr lang="en-US" sz="1800" b="0" dirty="0">
                <a:ea typeface="+mj-lt"/>
                <a:cs typeface="+mj-lt"/>
              </a:rPr>
              <a:t>"the conscientious, explicit and judicious use of current best evidence in making decisions about the care of individual patients."</a:t>
            </a:r>
            <a:br>
              <a:rPr lang="en-US" sz="1800" dirty="0">
                <a:ea typeface="Meiryo"/>
              </a:rPr>
            </a:br>
            <a:br>
              <a:rPr lang="en-US" sz="1800" dirty="0">
                <a:ea typeface="Meiryo"/>
              </a:rPr>
            </a:br>
            <a:endParaRPr lang="en-US" sz="1800" dirty="0">
              <a:ea typeface="Meiryo"/>
            </a:endParaRPr>
          </a:p>
        </p:txBody>
      </p:sp>
      <p:pic>
        <p:nvPicPr>
          <p:cNvPr id="4" name="Picture 4" descr="Diagram&#10;&#10;Description automatically generated">
            <a:extLst>
              <a:ext uri="{FF2B5EF4-FFF2-40B4-BE49-F238E27FC236}">
                <a16:creationId xmlns:a16="http://schemas.microsoft.com/office/drawing/2014/main" id="{E8162C79-3E76-4337-912A-6C6603D4286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195" r="2552" b="-3"/>
          <a:stretch/>
        </p:blipFill>
        <p:spPr>
          <a:xfrm>
            <a:off x="1161989" y="1264538"/>
            <a:ext cx="4788670" cy="4329821"/>
          </a:xfrm>
          <a:prstGeom prst="rect">
            <a:avLst/>
          </a:prstGeom>
        </p:spPr>
      </p:pic>
      <p:sp>
        <p:nvSpPr>
          <p:cNvPr id="54" name="Content Placeholder 8">
            <a:extLst>
              <a:ext uri="{FF2B5EF4-FFF2-40B4-BE49-F238E27FC236}">
                <a16:creationId xmlns:a16="http://schemas.microsoft.com/office/drawing/2014/main" id="{5E22B9A8-5A45-6D1C-5453-A1F5261DD2B6}"/>
              </a:ext>
            </a:extLst>
          </p:cNvPr>
          <p:cNvSpPr>
            <a:spLocks noGrp="1"/>
          </p:cNvSpPr>
          <p:nvPr>
            <p:ph idx="1"/>
          </p:nvPr>
        </p:nvSpPr>
        <p:spPr>
          <a:xfrm>
            <a:off x="215700" y="5899185"/>
            <a:ext cx="3332799" cy="801861"/>
          </a:xfrm>
        </p:spPr>
        <p:txBody>
          <a:bodyPr vert="horz" lIns="109728" tIns="109728" rIns="109728" bIns="91440" rtlCol="0">
            <a:normAutofit/>
          </a:bodyPr>
          <a:lstStyle/>
          <a:p>
            <a:r>
              <a:rPr lang="en-US"/>
              <a:t>Sur RL, Dahm P. (2011)</a:t>
            </a:r>
          </a:p>
        </p:txBody>
      </p:sp>
      <p:sp>
        <p:nvSpPr>
          <p:cNvPr id="7" name="TextBox 6">
            <a:extLst>
              <a:ext uri="{FF2B5EF4-FFF2-40B4-BE49-F238E27FC236}">
                <a16:creationId xmlns:a16="http://schemas.microsoft.com/office/drawing/2014/main" id="{9402738E-4328-4FCF-BC3B-1D2F5B5C6F8D}"/>
              </a:ext>
            </a:extLst>
          </p:cNvPr>
          <p:cNvSpPr txBox="1"/>
          <p:nvPr/>
        </p:nvSpPr>
        <p:spPr>
          <a:xfrm>
            <a:off x="5807869" y="599836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Sackett DL, (1996)</a:t>
            </a:r>
          </a:p>
        </p:txBody>
      </p:sp>
      <p:sp>
        <p:nvSpPr>
          <p:cNvPr id="10" name="TextBox 9">
            <a:extLst>
              <a:ext uri="{FF2B5EF4-FFF2-40B4-BE49-F238E27FC236}">
                <a16:creationId xmlns:a16="http://schemas.microsoft.com/office/drawing/2014/main" id="{788B9947-C2D3-4C62-82A3-F22F4ED1BFB0}"/>
              </a:ext>
            </a:extLst>
          </p:cNvPr>
          <p:cNvSpPr txBox="1"/>
          <p:nvPr/>
        </p:nvSpPr>
        <p:spPr>
          <a:xfrm>
            <a:off x="1283494" y="295274"/>
            <a:ext cx="37195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Meiryo"/>
              </a:rPr>
              <a:t>Evidence-based Medicine</a:t>
            </a:r>
          </a:p>
        </p:txBody>
      </p:sp>
      <p:sp>
        <p:nvSpPr>
          <p:cNvPr id="13" name="TextBox 12">
            <a:extLst>
              <a:ext uri="{FF2B5EF4-FFF2-40B4-BE49-F238E27FC236}">
                <a16:creationId xmlns:a16="http://schemas.microsoft.com/office/drawing/2014/main" id="{A9BDF9AE-F0BA-4545-B8C3-2E67E9B703F5}"/>
              </a:ext>
            </a:extLst>
          </p:cNvPr>
          <p:cNvSpPr txBox="1"/>
          <p:nvPr/>
        </p:nvSpPr>
        <p:spPr>
          <a:xfrm>
            <a:off x="8546306" y="878680"/>
            <a:ext cx="2743199"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First produced in 1980s.</a:t>
            </a:r>
            <a:br>
              <a:rPr lang="en-US" b="1" dirty="0">
                <a:ea typeface="+mn-lt"/>
                <a:cs typeface="+mn-lt"/>
              </a:rPr>
            </a:br>
            <a:br>
              <a:rPr lang="en-US" sz="2000" b="1" dirty="0">
                <a:ea typeface="+mn-lt"/>
                <a:cs typeface="+mn-lt"/>
              </a:rPr>
            </a:br>
            <a:r>
              <a:rPr lang="en-US" b="1" dirty="0">
                <a:ea typeface="+mn-lt"/>
                <a:cs typeface="+mn-lt"/>
              </a:rPr>
              <a:t>Evidence based medicine is the integration of research evidence used with clinical expertise and patient values.</a:t>
            </a:r>
            <a:br>
              <a:rPr lang="en-US" sz="2000" dirty="0">
                <a:ea typeface="+mn-lt"/>
                <a:cs typeface="+mn-lt"/>
              </a:rPr>
            </a:br>
            <a:br>
              <a:rPr lang="en-US" sz="2000" dirty="0">
                <a:ea typeface="+mn-lt"/>
                <a:cs typeface="+mn-lt"/>
              </a:rPr>
            </a:br>
            <a:endParaRPr lang="en-US" dirty="0">
              <a:ea typeface="+mn-lt"/>
              <a:cs typeface="+mn-lt"/>
            </a:endParaRPr>
          </a:p>
        </p:txBody>
      </p:sp>
      <p:sp>
        <p:nvSpPr>
          <p:cNvPr id="3" name="TextBox 2">
            <a:extLst>
              <a:ext uri="{FF2B5EF4-FFF2-40B4-BE49-F238E27FC236}">
                <a16:creationId xmlns:a16="http://schemas.microsoft.com/office/drawing/2014/main" id="{06D60472-B1DD-43D9-8C8E-EF10123267C0}"/>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sp>
        <p:nvSpPr>
          <p:cNvPr id="5" name="TextBox 4">
            <a:extLst>
              <a:ext uri="{FF2B5EF4-FFF2-40B4-BE49-F238E27FC236}">
                <a16:creationId xmlns:a16="http://schemas.microsoft.com/office/drawing/2014/main" id="{60B6A1FA-DE96-4F9B-AA28-0F9A15E9ECA6}"/>
              </a:ext>
            </a:extLst>
          </p:cNvPr>
          <p:cNvSpPr txBox="1"/>
          <p:nvPr/>
        </p:nvSpPr>
        <p:spPr>
          <a:xfrm>
            <a:off x="9296400" y="58197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Hess DR,(2004).</a:t>
            </a:r>
            <a:endParaRPr lang="en-US" dirty="0"/>
          </a:p>
        </p:txBody>
      </p:sp>
    </p:spTree>
    <p:extLst>
      <p:ext uri="{BB962C8B-B14F-4D97-AF65-F5344CB8AC3E}">
        <p14:creationId xmlns:p14="http://schemas.microsoft.com/office/powerpoint/2010/main" val="2246399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 name="Freeform: Shape 10">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56583"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2">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41199"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 name="Freeform: Shape 14">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52928"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36ACFB69-D148-449E-AC5A-C55AA20A7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88858" y="0"/>
            <a:ext cx="1461546" cy="6858000"/>
          </a:xfrm>
          <a:custGeom>
            <a:avLst/>
            <a:gdLst>
              <a:gd name="connsiteX0" fmla="*/ 107940 w 1461546"/>
              <a:gd name="connsiteY0" fmla="*/ 6858000 h 6858000"/>
              <a:gd name="connsiteX1" fmla="*/ 91317 w 1461546"/>
              <a:gd name="connsiteY1" fmla="*/ 6858000 h 6858000"/>
              <a:gd name="connsiteX2" fmla="*/ 392141 w 1461546"/>
              <a:gd name="connsiteY2" fmla="*/ 6542447 h 6858000"/>
              <a:gd name="connsiteX3" fmla="*/ 1444924 w 1461546"/>
              <a:gd name="connsiteY3" fmla="*/ 4079318 h 6858000"/>
              <a:gd name="connsiteX4" fmla="*/ 19696 w 1461546"/>
              <a:gd name="connsiteY4" fmla="*/ 16892 h 6858000"/>
              <a:gd name="connsiteX5" fmla="*/ 0 w 1461546"/>
              <a:gd name="connsiteY5" fmla="*/ 0 h 6858000"/>
              <a:gd name="connsiteX6" fmla="*/ 16622 w 1461546"/>
              <a:gd name="connsiteY6" fmla="*/ 0 h 6858000"/>
              <a:gd name="connsiteX7" fmla="*/ 36319 w 1461546"/>
              <a:gd name="connsiteY7" fmla="*/ 16892 h 6858000"/>
              <a:gd name="connsiteX8" fmla="*/ 1461546 w 1461546"/>
              <a:gd name="connsiteY8" fmla="*/ 4079318 h 6858000"/>
              <a:gd name="connsiteX9" fmla="*/ 408763 w 1461546"/>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1546" h="6858000">
                <a:moveTo>
                  <a:pt x="107940" y="6858000"/>
                </a:moveTo>
                <a:lnTo>
                  <a:pt x="91317" y="6858000"/>
                </a:lnTo>
                <a:lnTo>
                  <a:pt x="392141" y="6542447"/>
                </a:lnTo>
                <a:cubicBezTo>
                  <a:pt x="979841" y="5903717"/>
                  <a:pt x="1444924" y="5217633"/>
                  <a:pt x="1444924" y="4079318"/>
                </a:cubicBezTo>
                <a:cubicBezTo>
                  <a:pt x="1444924" y="2357705"/>
                  <a:pt x="934146" y="850004"/>
                  <a:pt x="19696" y="16892"/>
                </a:cubicBezTo>
                <a:lnTo>
                  <a:pt x="0" y="0"/>
                </a:lnTo>
                <a:lnTo>
                  <a:pt x="16622" y="0"/>
                </a:lnTo>
                <a:lnTo>
                  <a:pt x="36319" y="16892"/>
                </a:lnTo>
                <a:cubicBezTo>
                  <a:pt x="950768" y="850004"/>
                  <a:pt x="1461546" y="2357705"/>
                  <a:pt x="1461546" y="4079318"/>
                </a:cubicBezTo>
                <a:cubicBezTo>
                  <a:pt x="1461546" y="5217633"/>
                  <a:pt x="996464" y="5903717"/>
                  <a:pt x="408763" y="654244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3292DAA-18AF-4CA8-9E76-04459DA3C06D}"/>
              </a:ext>
            </a:extLst>
          </p:cNvPr>
          <p:cNvSpPr>
            <a:spLocks noGrp="1"/>
          </p:cNvSpPr>
          <p:nvPr>
            <p:ph type="title"/>
          </p:nvPr>
        </p:nvSpPr>
        <p:spPr>
          <a:xfrm>
            <a:off x="2377440" y="442220"/>
            <a:ext cx="8397987" cy="1345269"/>
          </a:xfrm>
        </p:spPr>
        <p:txBody>
          <a:bodyPr anchor="b">
            <a:normAutofit/>
          </a:bodyPr>
          <a:lstStyle/>
          <a:p>
            <a:pPr>
              <a:lnSpc>
                <a:spcPct val="120000"/>
              </a:lnSpc>
            </a:pPr>
            <a:r>
              <a:rPr lang="en-GB" sz="2700" dirty="0">
                <a:ea typeface="Meiryo"/>
              </a:rPr>
              <a:t>WHAT IS EVIDENCE-BASED PRACTICE?</a:t>
            </a:r>
            <a:br>
              <a:rPr lang="en-GB" sz="2700">
                <a:ea typeface="Meiryo"/>
              </a:rPr>
            </a:br>
            <a:endParaRPr lang="en-GB" sz="2700"/>
          </a:p>
        </p:txBody>
      </p:sp>
      <p:graphicFrame>
        <p:nvGraphicFramePr>
          <p:cNvPr id="12" name="Content Placeholder 2">
            <a:extLst>
              <a:ext uri="{FF2B5EF4-FFF2-40B4-BE49-F238E27FC236}">
                <a16:creationId xmlns:a16="http://schemas.microsoft.com/office/drawing/2014/main" id="{139DB1CD-ABB1-C4B8-5F4F-52D1B15B015B}"/>
              </a:ext>
            </a:extLst>
          </p:cNvPr>
          <p:cNvGraphicFramePr>
            <a:graphicFrameLocks noGrp="1"/>
          </p:cNvGraphicFramePr>
          <p:nvPr>
            <p:ph idx="1"/>
            <p:extLst>
              <p:ext uri="{D42A27DB-BD31-4B8C-83A1-F6EECF244321}">
                <p14:modId xmlns:p14="http://schemas.microsoft.com/office/powerpoint/2010/main" val="1865596623"/>
              </p:ext>
            </p:extLst>
          </p:nvPr>
        </p:nvGraphicFramePr>
        <p:xfrm>
          <a:off x="3710940" y="443707"/>
          <a:ext cx="8348503" cy="49117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DE85D19D-138A-4E35-BD60-49D0CA4CC9D0}"/>
              </a:ext>
            </a:extLst>
          </p:cNvPr>
          <p:cNvSpPr txBox="1"/>
          <p:nvPr/>
        </p:nvSpPr>
        <p:spPr>
          <a:xfrm>
            <a:off x="9320212" y="598646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sp>
        <p:nvSpPr>
          <p:cNvPr id="39" name="TextBox 38">
            <a:extLst>
              <a:ext uri="{FF2B5EF4-FFF2-40B4-BE49-F238E27FC236}">
                <a16:creationId xmlns:a16="http://schemas.microsoft.com/office/drawing/2014/main" id="{53BEF536-D9F1-4EAD-8124-7AC244EEE981}"/>
              </a:ext>
            </a:extLst>
          </p:cNvPr>
          <p:cNvSpPr txBox="1"/>
          <p:nvPr/>
        </p:nvSpPr>
        <p:spPr>
          <a:xfrm>
            <a:off x="8979424" y="592895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Parahoo, (2014).</a:t>
            </a:r>
            <a:endParaRPr lang="en-GB" dirty="0">
              <a:ea typeface="Meiryo"/>
            </a:endParaRPr>
          </a:p>
        </p:txBody>
      </p:sp>
      <p:sp>
        <p:nvSpPr>
          <p:cNvPr id="40" name="TextBox 39">
            <a:extLst>
              <a:ext uri="{FF2B5EF4-FFF2-40B4-BE49-F238E27FC236}">
                <a16:creationId xmlns:a16="http://schemas.microsoft.com/office/drawing/2014/main" id="{7FA8F701-A890-4DC1-AD53-BB224A3FA8C4}"/>
              </a:ext>
            </a:extLst>
          </p:cNvPr>
          <p:cNvSpPr txBox="1"/>
          <p:nvPr/>
        </p:nvSpPr>
        <p:spPr>
          <a:xfrm>
            <a:off x="1926655" y="597208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Long and Harrison, (1996).</a:t>
            </a:r>
          </a:p>
        </p:txBody>
      </p:sp>
      <p:sp>
        <p:nvSpPr>
          <p:cNvPr id="15" name="TextBox 14">
            <a:extLst>
              <a:ext uri="{FF2B5EF4-FFF2-40B4-BE49-F238E27FC236}">
                <a16:creationId xmlns:a16="http://schemas.microsoft.com/office/drawing/2014/main" id="{8128B21F-B77A-48C6-BA89-B688878E665A}"/>
              </a:ext>
            </a:extLst>
          </p:cNvPr>
          <p:cNvSpPr txBox="1"/>
          <p:nvPr/>
        </p:nvSpPr>
        <p:spPr>
          <a:xfrm>
            <a:off x="4660825" y="4811562"/>
            <a:ext cx="66960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badi"/>
                <a:ea typeface="Meiryo"/>
              </a:rPr>
              <a:t>EBP roots developed from Evidence-based medicine</a:t>
            </a:r>
            <a:r>
              <a:rPr lang="en-GB" sz="2000" b="1" dirty="0">
                <a:ea typeface="Meiryo"/>
              </a:rPr>
              <a:t>.</a:t>
            </a:r>
          </a:p>
        </p:txBody>
      </p:sp>
      <p:sp>
        <p:nvSpPr>
          <p:cNvPr id="25" name="TextBox 24">
            <a:extLst>
              <a:ext uri="{FF2B5EF4-FFF2-40B4-BE49-F238E27FC236}">
                <a16:creationId xmlns:a16="http://schemas.microsoft.com/office/drawing/2014/main" id="{E038F5EC-C8F7-495B-B0B1-C4A554A68F53}"/>
              </a:ext>
            </a:extLst>
          </p:cNvPr>
          <p:cNvSpPr txBox="1"/>
          <p:nvPr/>
        </p:nvSpPr>
        <p:spPr>
          <a:xfrm>
            <a:off x="5011947" y="60039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De Brun, (2013).</a:t>
            </a:r>
            <a:endParaRPr lang="en-US" dirty="0"/>
          </a:p>
        </p:txBody>
      </p:sp>
      <p:sp>
        <p:nvSpPr>
          <p:cNvPr id="1142" name="TextBox 1141">
            <a:extLst>
              <a:ext uri="{FF2B5EF4-FFF2-40B4-BE49-F238E27FC236}">
                <a16:creationId xmlns:a16="http://schemas.microsoft.com/office/drawing/2014/main" id="{FD43A8C2-1A11-43E3-B405-077388978C7F}"/>
              </a:ext>
            </a:extLst>
          </p:cNvPr>
          <p:cNvSpPr txBox="1"/>
          <p:nvPr/>
        </p:nvSpPr>
        <p:spPr>
          <a:xfrm>
            <a:off x="1676400" y="2093118"/>
            <a:ext cx="2743199"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Meiryo"/>
              </a:rPr>
              <a:t>Key concepts of EBP</a:t>
            </a:r>
          </a:p>
          <a:p>
            <a:endParaRPr lang="en-GB" dirty="0">
              <a:ea typeface="Meiryo"/>
            </a:endParaRPr>
          </a:p>
          <a:p>
            <a:r>
              <a:rPr lang="en-GB" dirty="0">
                <a:ea typeface="Meiryo"/>
              </a:rPr>
              <a:t>Best evidence</a:t>
            </a:r>
          </a:p>
          <a:p>
            <a:endParaRPr lang="en-GB" dirty="0">
              <a:ea typeface="Meiryo"/>
            </a:endParaRPr>
          </a:p>
          <a:p>
            <a:r>
              <a:rPr lang="en-GB" dirty="0">
                <a:ea typeface="Meiryo"/>
              </a:rPr>
              <a:t>Expertise</a:t>
            </a:r>
          </a:p>
          <a:p>
            <a:endParaRPr lang="en-GB" dirty="0">
              <a:ea typeface="Meiryo"/>
            </a:endParaRPr>
          </a:p>
          <a:p>
            <a:r>
              <a:rPr lang="en-GB" dirty="0">
                <a:ea typeface="Meiryo"/>
              </a:rPr>
              <a:t>Patient values</a:t>
            </a:r>
          </a:p>
          <a:p>
            <a:endParaRPr lang="en-GB" dirty="0">
              <a:ea typeface="Meiryo"/>
            </a:endParaRPr>
          </a:p>
          <a:p>
            <a:endParaRPr lang="en-GB" dirty="0">
              <a:ea typeface="Meiryo"/>
            </a:endParaRPr>
          </a:p>
        </p:txBody>
      </p:sp>
    </p:spTree>
    <p:extLst>
      <p:ext uri="{BB962C8B-B14F-4D97-AF65-F5344CB8AC3E}">
        <p14:creationId xmlns:p14="http://schemas.microsoft.com/office/powerpoint/2010/main" val="69868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F8D65F0-06DC-48C9-A836-8EED379206E2}"/>
              </a:ext>
            </a:extLst>
          </p:cNvPr>
          <p:cNvSpPr>
            <a:spLocks noGrp="1"/>
          </p:cNvSpPr>
          <p:nvPr>
            <p:ph type="title"/>
          </p:nvPr>
        </p:nvSpPr>
        <p:spPr>
          <a:xfrm>
            <a:off x="1217944" y="543687"/>
            <a:ext cx="9756112" cy="1046868"/>
          </a:xfrm>
        </p:spPr>
        <p:txBody>
          <a:bodyPr anchor="ctr">
            <a:normAutofit/>
          </a:bodyPr>
          <a:lstStyle/>
          <a:p>
            <a:pPr algn="ctr">
              <a:lnSpc>
                <a:spcPct val="120000"/>
              </a:lnSpc>
            </a:pPr>
            <a:r>
              <a:rPr lang="en-GB" sz="2400" dirty="0">
                <a:ea typeface="Meiryo"/>
              </a:rPr>
              <a:t>Fundamental steps of EBP</a:t>
            </a:r>
            <a:br>
              <a:rPr lang="en-GB" sz="2200" dirty="0">
                <a:ea typeface="Meiryo"/>
              </a:rPr>
            </a:br>
            <a:endParaRPr lang="en-GB" sz="2200"/>
          </a:p>
        </p:txBody>
      </p:sp>
      <p:sp>
        <p:nvSpPr>
          <p:cNvPr id="15"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E7139A5D-0EF5-9B27-DBF7-5762A2B10BAA}"/>
              </a:ext>
            </a:extLst>
          </p:cNvPr>
          <p:cNvGraphicFramePr>
            <a:graphicFrameLocks noGrp="1"/>
          </p:cNvGraphicFramePr>
          <p:nvPr>
            <p:ph idx="1"/>
            <p:extLst>
              <p:ext uri="{D42A27DB-BD31-4B8C-83A1-F6EECF244321}">
                <p14:modId xmlns:p14="http://schemas.microsoft.com/office/powerpoint/2010/main" val="2953035765"/>
              </p:ext>
            </p:extLst>
          </p:nvPr>
        </p:nvGraphicFramePr>
        <p:xfrm>
          <a:off x="349250" y="1276104"/>
          <a:ext cx="11662568" cy="5587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81228C40-95FC-42B0-B0F8-8FA9BC21581B}"/>
              </a:ext>
            </a:extLst>
          </p:cNvPr>
          <p:cNvSpPr txBox="1"/>
          <p:nvPr/>
        </p:nvSpPr>
        <p:spPr>
          <a:xfrm>
            <a:off x="9391650" y="60221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NMC, (2018)</a:t>
            </a:r>
          </a:p>
        </p:txBody>
      </p:sp>
    </p:spTree>
    <p:extLst>
      <p:ext uri="{BB962C8B-B14F-4D97-AF65-F5344CB8AC3E}">
        <p14:creationId xmlns:p14="http://schemas.microsoft.com/office/powerpoint/2010/main" val="1192971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661BBA6-F115-4ED5-8457-E864D3C5CA84}"/>
              </a:ext>
            </a:extLst>
          </p:cNvPr>
          <p:cNvSpPr>
            <a:spLocks noGrp="1"/>
          </p:cNvSpPr>
          <p:nvPr>
            <p:ph type="title"/>
          </p:nvPr>
        </p:nvSpPr>
        <p:spPr>
          <a:xfrm>
            <a:off x="1188340" y="1105232"/>
            <a:ext cx="3013545" cy="4277802"/>
          </a:xfrm>
        </p:spPr>
        <p:txBody>
          <a:bodyPr anchor="ctr">
            <a:normAutofit/>
          </a:bodyPr>
          <a:lstStyle/>
          <a:p>
            <a:r>
              <a:rPr lang="en-GB" dirty="0">
                <a:ea typeface="Meiryo"/>
              </a:rPr>
              <a:t>WHO USES EVIDENCE-BASED PRACTICE?</a:t>
            </a:r>
            <a:endParaRPr lang="en-GB" dirty="0"/>
          </a:p>
        </p:txBody>
      </p:sp>
      <p:grpSp>
        <p:nvGrpSpPr>
          <p:cNvPr id="11" name="Group 1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2" name="Freeform: Shape 1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5" name="Content Placeholder 2">
            <a:extLst>
              <a:ext uri="{FF2B5EF4-FFF2-40B4-BE49-F238E27FC236}">
                <a16:creationId xmlns:a16="http://schemas.microsoft.com/office/drawing/2014/main" id="{6EE45FAC-588E-E813-BA0F-0DE34E4CF569}"/>
              </a:ext>
            </a:extLst>
          </p:cNvPr>
          <p:cNvGraphicFramePr>
            <a:graphicFrameLocks noGrp="1"/>
          </p:cNvGraphicFramePr>
          <p:nvPr>
            <p:ph idx="1"/>
            <p:extLst>
              <p:ext uri="{D42A27DB-BD31-4B8C-83A1-F6EECF244321}">
                <p14:modId xmlns:p14="http://schemas.microsoft.com/office/powerpoint/2010/main" val="3725575157"/>
              </p:ext>
            </p:extLst>
          </p:nvPr>
        </p:nvGraphicFramePr>
        <p:xfrm>
          <a:off x="6757987" y="295275"/>
          <a:ext cx="5031485" cy="60856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2158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1" name="Group 10">
            <a:extLst>
              <a:ext uri="{FF2B5EF4-FFF2-40B4-BE49-F238E27FC236}">
                <a16:creationId xmlns:a16="http://schemas.microsoft.com/office/drawing/2014/main" id="{DC310F6C-D8CB-4984-9F9B-BA18C17192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2079" y="1033741"/>
            <a:ext cx="4908132" cy="4613915"/>
            <a:chOff x="659679" y="950330"/>
            <a:chExt cx="4908132" cy="4613915"/>
          </a:xfrm>
        </p:grpSpPr>
        <p:sp>
          <p:nvSpPr>
            <p:cNvPr id="12" name="Freeform: Shape 11">
              <a:extLst>
                <a:ext uri="{FF2B5EF4-FFF2-40B4-BE49-F238E27FC236}">
                  <a16:creationId xmlns:a16="http://schemas.microsoft.com/office/drawing/2014/main" id="{6750E550-BE93-4743-8659-1531F86CB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16216" y="1107426"/>
              <a:ext cx="4619072"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BE626DC7-F0FE-49A7-AA4C-A8DB1F7EB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64593" y="1253260"/>
              <a:ext cx="448802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EBB781F-78E5-4C66-811C-9FF8B5D50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300000" flipH="1">
              <a:off x="659679" y="950330"/>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ABD012A3-ACDA-472A-8F73-D9FE6A27E6C1}"/>
              </a:ext>
            </a:extLst>
          </p:cNvPr>
          <p:cNvSpPr>
            <a:spLocks noGrp="1"/>
          </p:cNvSpPr>
          <p:nvPr>
            <p:ph type="title"/>
          </p:nvPr>
        </p:nvSpPr>
        <p:spPr>
          <a:xfrm>
            <a:off x="1829849" y="1899904"/>
            <a:ext cx="3312116" cy="2934031"/>
          </a:xfrm>
        </p:spPr>
        <p:txBody>
          <a:bodyPr anchor="ctr">
            <a:normAutofit/>
          </a:bodyPr>
          <a:lstStyle/>
          <a:p>
            <a:pPr>
              <a:lnSpc>
                <a:spcPct val="120000"/>
              </a:lnSpc>
            </a:pPr>
            <a:r>
              <a:rPr lang="en-GB" sz="2500">
                <a:ea typeface="Meiryo"/>
              </a:rPr>
              <a:t>THE ADVANTAGES OF EVEIDENCE-BASED PRACTICE</a:t>
            </a:r>
          </a:p>
        </p:txBody>
      </p:sp>
      <p:graphicFrame>
        <p:nvGraphicFramePr>
          <p:cNvPr id="5" name="Content Placeholder 2">
            <a:extLst>
              <a:ext uri="{FF2B5EF4-FFF2-40B4-BE49-F238E27FC236}">
                <a16:creationId xmlns:a16="http://schemas.microsoft.com/office/drawing/2014/main" id="{9E0FD30F-0056-ABF0-C40C-10E8C96FEDE5}"/>
              </a:ext>
            </a:extLst>
          </p:cNvPr>
          <p:cNvGraphicFramePr>
            <a:graphicFrameLocks noGrp="1"/>
          </p:cNvGraphicFramePr>
          <p:nvPr>
            <p:ph idx="1"/>
            <p:extLst>
              <p:ext uri="{D42A27DB-BD31-4B8C-83A1-F6EECF244321}">
                <p14:modId xmlns:p14="http://schemas.microsoft.com/office/powerpoint/2010/main" val="3144071824"/>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7" name="TextBox 96">
            <a:extLst>
              <a:ext uri="{FF2B5EF4-FFF2-40B4-BE49-F238E27FC236}">
                <a16:creationId xmlns:a16="http://schemas.microsoft.com/office/drawing/2014/main" id="{7EB8C132-9321-4A23-805F-C9E831036197}"/>
              </a:ext>
            </a:extLst>
          </p:cNvPr>
          <p:cNvSpPr txBox="1"/>
          <p:nvPr/>
        </p:nvSpPr>
        <p:spPr>
          <a:xfrm>
            <a:off x="9260681" y="623649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Moule, (2021)</a:t>
            </a:r>
          </a:p>
        </p:txBody>
      </p:sp>
      <p:sp>
        <p:nvSpPr>
          <p:cNvPr id="98" name="TextBox 97">
            <a:extLst>
              <a:ext uri="{FF2B5EF4-FFF2-40B4-BE49-F238E27FC236}">
                <a16:creationId xmlns:a16="http://schemas.microsoft.com/office/drawing/2014/main" id="{C2566989-2DDE-43D3-8D48-547F59C43FCE}"/>
              </a:ext>
            </a:extLst>
          </p:cNvPr>
          <p:cNvSpPr txBox="1"/>
          <p:nvPr/>
        </p:nvSpPr>
        <p:spPr>
          <a:xfrm>
            <a:off x="676275" y="6153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Davies, (2004)</a:t>
            </a:r>
          </a:p>
        </p:txBody>
      </p:sp>
    </p:spTree>
    <p:extLst>
      <p:ext uri="{BB962C8B-B14F-4D97-AF65-F5344CB8AC3E}">
        <p14:creationId xmlns:p14="http://schemas.microsoft.com/office/powerpoint/2010/main" val="2286358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7" name="Picture 4" descr="People holding hands">
            <a:extLst>
              <a:ext uri="{FF2B5EF4-FFF2-40B4-BE49-F238E27FC236}">
                <a16:creationId xmlns:a16="http://schemas.microsoft.com/office/drawing/2014/main" id="{FAF5AC9F-978D-75AC-C1C8-C5A2264F6D44}"/>
              </a:ext>
            </a:extLst>
          </p:cNvPr>
          <p:cNvPicPr>
            <a:picLocks noChangeAspect="1"/>
          </p:cNvPicPr>
          <p:nvPr/>
        </p:nvPicPr>
        <p:blipFill rotWithShape="1">
          <a:blip r:embed="rId2"/>
          <a:srcRect l="3186" r="4" b="4"/>
          <a:stretch/>
        </p:blipFill>
        <p:spPr>
          <a:xfrm>
            <a:off x="20" y="10"/>
            <a:ext cx="9947062" cy="6857990"/>
          </a:xfrm>
          <a:prstGeom prst="rect">
            <a:avLst/>
          </a:prstGeom>
        </p:spPr>
      </p:pic>
      <p:sp>
        <p:nvSpPr>
          <p:cNvPr id="18"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DA1BA8B-D04E-4B07-9063-77D71F2BAE2C}"/>
              </a:ext>
            </a:extLst>
          </p:cNvPr>
          <p:cNvSpPr>
            <a:spLocks noGrp="1"/>
          </p:cNvSpPr>
          <p:nvPr>
            <p:ph type="title"/>
          </p:nvPr>
        </p:nvSpPr>
        <p:spPr>
          <a:xfrm>
            <a:off x="8046720" y="1045596"/>
            <a:ext cx="3689406" cy="1944371"/>
          </a:xfrm>
        </p:spPr>
        <p:txBody>
          <a:bodyPr anchor="b">
            <a:normAutofit/>
          </a:bodyPr>
          <a:lstStyle/>
          <a:p>
            <a:pPr>
              <a:lnSpc>
                <a:spcPct val="120000"/>
              </a:lnSpc>
            </a:pPr>
            <a:r>
              <a:rPr lang="en-GB" sz="2200">
                <a:ea typeface="Meiryo"/>
              </a:rPr>
              <a:t>THE DISADVANTAGES OF EVIDENCE-BASED PRACTICE</a:t>
            </a:r>
            <a:endParaRPr lang="en-GB" sz="2200"/>
          </a:p>
        </p:txBody>
      </p:sp>
      <p:sp>
        <p:nvSpPr>
          <p:cNvPr id="19" name="Content Placeholder 2">
            <a:extLst>
              <a:ext uri="{FF2B5EF4-FFF2-40B4-BE49-F238E27FC236}">
                <a16:creationId xmlns:a16="http://schemas.microsoft.com/office/drawing/2014/main" id="{7F7D6426-803F-4576-9A3D-D5FEFFF3799E}"/>
              </a:ext>
            </a:extLst>
          </p:cNvPr>
          <p:cNvSpPr>
            <a:spLocks noGrp="1"/>
          </p:cNvSpPr>
          <p:nvPr>
            <p:ph idx="1"/>
          </p:nvPr>
        </p:nvSpPr>
        <p:spPr>
          <a:xfrm>
            <a:off x="8189594" y="2982153"/>
            <a:ext cx="3633747" cy="2592125"/>
          </a:xfrm>
        </p:spPr>
        <p:txBody>
          <a:bodyPr vert="horz" lIns="109728" tIns="109728" rIns="109728" bIns="91440" rtlCol="0" anchor="t">
            <a:normAutofit/>
          </a:bodyPr>
          <a:lstStyle/>
          <a:p>
            <a:pPr>
              <a:lnSpc>
                <a:spcPct val="130000"/>
              </a:lnSpc>
            </a:pPr>
            <a:r>
              <a:rPr lang="en-GB" sz="1300" dirty="0">
                <a:ea typeface="Meiryo"/>
              </a:rPr>
              <a:t>• Time consuming</a:t>
            </a:r>
          </a:p>
          <a:p>
            <a:pPr>
              <a:lnSpc>
                <a:spcPct val="130000"/>
              </a:lnSpc>
            </a:pPr>
            <a:r>
              <a:rPr lang="en-GB" sz="1300" dirty="0">
                <a:ea typeface="Meiryo"/>
              </a:rPr>
              <a:t>• Limited available evidence</a:t>
            </a:r>
          </a:p>
          <a:p>
            <a:pPr>
              <a:lnSpc>
                <a:spcPct val="130000"/>
              </a:lnSpc>
            </a:pPr>
            <a:r>
              <a:rPr lang="en-GB" sz="1300" dirty="0">
                <a:ea typeface="Meiryo"/>
              </a:rPr>
              <a:t>• Reduce professional autonomy</a:t>
            </a:r>
          </a:p>
          <a:p>
            <a:pPr>
              <a:lnSpc>
                <a:spcPct val="130000"/>
              </a:lnSpc>
            </a:pPr>
            <a:r>
              <a:rPr lang="en-GB" sz="1300" dirty="0">
                <a:ea typeface="Meiryo"/>
              </a:rPr>
              <a:t>• Knowles (2022), believes that without EBP patients could be at risk of receiving outdated or possibly harmful medical care or advice. </a:t>
            </a:r>
          </a:p>
        </p:txBody>
      </p:sp>
      <p:sp>
        <p:nvSpPr>
          <p:cNvPr id="4" name="TextBox 3">
            <a:extLst>
              <a:ext uri="{FF2B5EF4-FFF2-40B4-BE49-F238E27FC236}">
                <a16:creationId xmlns:a16="http://schemas.microsoft.com/office/drawing/2014/main" id="{117567D0-AE5D-4873-9F0F-381EFED1E2CB}"/>
              </a:ext>
            </a:extLst>
          </p:cNvPr>
          <p:cNvSpPr txBox="1"/>
          <p:nvPr/>
        </p:nvSpPr>
        <p:spPr>
          <a:xfrm>
            <a:off x="9338633" y="60749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Stevens, (2009)</a:t>
            </a:r>
          </a:p>
        </p:txBody>
      </p:sp>
    </p:spTree>
    <p:extLst>
      <p:ext uri="{BB962C8B-B14F-4D97-AF65-F5344CB8AC3E}">
        <p14:creationId xmlns:p14="http://schemas.microsoft.com/office/powerpoint/2010/main" val="1434712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07BFFC13-2799-44A2-A567-CEE04002BD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7169" y="832514"/>
            <a:ext cx="5088830" cy="5008270"/>
          </a:xfrm>
          <a:custGeom>
            <a:avLst/>
            <a:gdLst>
              <a:gd name="connsiteX0" fmla="*/ 2149225 w 4906943"/>
              <a:gd name="connsiteY0" fmla="*/ 113 h 4573441"/>
              <a:gd name="connsiteX1" fmla="*/ 2935612 w 4906943"/>
              <a:gd name="connsiteY1" fmla="*/ 117837 h 4573441"/>
              <a:gd name="connsiteX2" fmla="*/ 3895086 w 4906943"/>
              <a:gd name="connsiteY2" fmla="*/ 580697 h 4573441"/>
              <a:gd name="connsiteX3" fmla="*/ 4594348 w 4906943"/>
              <a:gd name="connsiteY3" fmla="*/ 1307996 h 4573441"/>
              <a:gd name="connsiteX4" fmla="*/ 4902754 w 4906943"/>
              <a:gd name="connsiteY4" fmla="*/ 2198627 h 4573441"/>
              <a:gd name="connsiteX5" fmla="*/ 4598165 w 4906943"/>
              <a:gd name="connsiteY5" fmla="*/ 3077314 h 4573441"/>
              <a:gd name="connsiteX6" fmla="*/ 4430895 w 4906943"/>
              <a:gd name="connsiteY6" fmla="*/ 3362390 h 4573441"/>
              <a:gd name="connsiteX7" fmla="*/ 2732780 w 4906943"/>
              <a:gd name="connsiteY7" fmla="*/ 4568073 h 4573441"/>
              <a:gd name="connsiteX8" fmla="*/ 1317549 w 4906943"/>
              <a:gd name="connsiteY8" fmla="*/ 4041543 h 4573441"/>
              <a:gd name="connsiteX9" fmla="*/ 1140977 w 4906943"/>
              <a:gd name="connsiteY9" fmla="*/ 3927852 h 4573441"/>
              <a:gd name="connsiteX10" fmla="*/ 330268 w 4906943"/>
              <a:gd name="connsiteY10" fmla="*/ 3323684 h 4573441"/>
              <a:gd name="connsiteX11" fmla="*/ 13299 w 4906943"/>
              <a:gd name="connsiteY11" fmla="*/ 2626399 h 4573441"/>
              <a:gd name="connsiteX12" fmla="*/ 430069 w 4906943"/>
              <a:gd name="connsiteY12" fmla="*/ 822081 h 4573441"/>
              <a:gd name="connsiteX13" fmla="*/ 1028238 w 4906943"/>
              <a:gd name="connsiteY13" fmla="*/ 270645 h 4573441"/>
              <a:gd name="connsiteX14" fmla="*/ 1891755 w 4906943"/>
              <a:gd name="connsiteY14" fmla="*/ 10114 h 4573441"/>
              <a:gd name="connsiteX15" fmla="*/ 2149225 w 4906943"/>
              <a:gd name="connsiteY15" fmla="*/ 113 h 457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6943" h="4573441">
                <a:moveTo>
                  <a:pt x="2149225" y="113"/>
                </a:moveTo>
                <a:cubicBezTo>
                  <a:pt x="2408335" y="2466"/>
                  <a:pt x="2671888" y="41836"/>
                  <a:pt x="2935612" y="117837"/>
                </a:cubicBezTo>
                <a:cubicBezTo>
                  <a:pt x="3278006" y="216280"/>
                  <a:pt x="3609720" y="376366"/>
                  <a:pt x="3895086" y="580697"/>
                </a:cubicBezTo>
                <a:cubicBezTo>
                  <a:pt x="4185410" y="788510"/>
                  <a:pt x="4420710" y="1033285"/>
                  <a:pt x="4594348" y="1307996"/>
                </a:cubicBezTo>
                <a:cubicBezTo>
                  <a:pt x="4771800" y="1588822"/>
                  <a:pt x="4875618" y="1888468"/>
                  <a:pt x="4902754" y="2198627"/>
                </a:cubicBezTo>
                <a:cubicBezTo>
                  <a:pt x="4930082" y="2510992"/>
                  <a:pt x="4823176" y="2704163"/>
                  <a:pt x="4598165" y="3077314"/>
                </a:cubicBezTo>
                <a:cubicBezTo>
                  <a:pt x="4543872" y="3167312"/>
                  <a:pt x="4487736" y="3260430"/>
                  <a:pt x="4430895" y="3362390"/>
                </a:cubicBezTo>
                <a:cubicBezTo>
                  <a:pt x="3996526" y="4141379"/>
                  <a:pt x="3488653" y="4501943"/>
                  <a:pt x="2732780" y="4568073"/>
                </a:cubicBezTo>
                <a:cubicBezTo>
                  <a:pt x="2236701" y="4611475"/>
                  <a:pt x="1850359" y="4387739"/>
                  <a:pt x="1317549" y="4041543"/>
                </a:cubicBezTo>
                <a:cubicBezTo>
                  <a:pt x="1258025" y="4002859"/>
                  <a:pt x="1198545" y="3964699"/>
                  <a:pt x="1140977" y="3927852"/>
                </a:cubicBezTo>
                <a:cubicBezTo>
                  <a:pt x="828926" y="3727866"/>
                  <a:pt x="534229" y="3538946"/>
                  <a:pt x="330268" y="3323684"/>
                </a:cubicBezTo>
                <a:cubicBezTo>
                  <a:pt x="135278" y="3117898"/>
                  <a:pt x="37487" y="2902868"/>
                  <a:pt x="13299" y="2626399"/>
                </a:cubicBezTo>
                <a:cubicBezTo>
                  <a:pt x="-47327" y="1933444"/>
                  <a:pt x="100666" y="1292677"/>
                  <a:pt x="430069" y="822081"/>
                </a:cubicBezTo>
                <a:cubicBezTo>
                  <a:pt x="591251" y="591902"/>
                  <a:pt x="792497" y="406341"/>
                  <a:pt x="1028238" y="270645"/>
                </a:cubicBezTo>
                <a:cubicBezTo>
                  <a:pt x="1279791" y="125949"/>
                  <a:pt x="1570268" y="38240"/>
                  <a:pt x="1891755" y="10114"/>
                </a:cubicBezTo>
                <a:cubicBezTo>
                  <a:pt x="1976979" y="2658"/>
                  <a:pt x="2062855" y="-671"/>
                  <a:pt x="2149225" y="113"/>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1BDEA3FB-FE6D-4C6A-8E6F-630143E295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37261" y="997440"/>
            <a:ext cx="4749880" cy="459649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3" descr="A picture containing light&#10;&#10;Description automatically generated">
            <a:extLst>
              <a:ext uri="{FF2B5EF4-FFF2-40B4-BE49-F238E27FC236}">
                <a16:creationId xmlns:a16="http://schemas.microsoft.com/office/drawing/2014/main" id="{3FF5C2C8-B2EB-403D-8BA0-CE84E17A64D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3694"/>
          <a:stretch/>
        </p:blipFill>
        <p:spPr>
          <a:xfrm>
            <a:off x="1233806" y="1277320"/>
            <a:ext cx="4469351" cy="4304196"/>
          </a:xfrm>
          <a:custGeom>
            <a:avLst/>
            <a:gdLst/>
            <a:ahLst/>
            <a:cxnLst/>
            <a:rect l="l" t="t" r="r" b="b"/>
            <a:pathLst>
              <a:path w="4469351" h="4304196">
                <a:moveTo>
                  <a:pt x="2557697" y="0"/>
                </a:moveTo>
                <a:cubicBezTo>
                  <a:pt x="2851561" y="0"/>
                  <a:pt x="3122024" y="57893"/>
                  <a:pt x="3361700" y="171909"/>
                </a:cubicBezTo>
                <a:cubicBezTo>
                  <a:pt x="3586319" y="278848"/>
                  <a:pt x="3783604" y="434931"/>
                  <a:pt x="3948086" y="635737"/>
                </a:cubicBezTo>
                <a:cubicBezTo>
                  <a:pt x="4284248" y="1046291"/>
                  <a:pt x="4469351" y="1629738"/>
                  <a:pt x="4469351" y="2278646"/>
                </a:cubicBezTo>
                <a:cubicBezTo>
                  <a:pt x="4469351" y="2537541"/>
                  <a:pt x="4397707" y="2745325"/>
                  <a:pt x="4237156" y="2952420"/>
                </a:cubicBezTo>
                <a:cubicBezTo>
                  <a:pt x="4069220" y="3169051"/>
                  <a:pt x="3816883" y="3368579"/>
                  <a:pt x="3549682" y="3579802"/>
                </a:cubicBezTo>
                <a:cubicBezTo>
                  <a:pt x="3500384" y="3618725"/>
                  <a:pt x="3449457" y="3659025"/>
                  <a:pt x="3398530" y="3699814"/>
                </a:cubicBezTo>
                <a:cubicBezTo>
                  <a:pt x="2942674" y="4064862"/>
                  <a:pt x="2609966" y="4304196"/>
                  <a:pt x="2156510" y="4304196"/>
                </a:cubicBezTo>
                <a:cubicBezTo>
                  <a:pt x="1465582" y="4304196"/>
                  <a:pt x="976257" y="4010409"/>
                  <a:pt x="520401" y="3321792"/>
                </a:cubicBezTo>
                <a:cubicBezTo>
                  <a:pt x="460747" y="3231660"/>
                  <a:pt x="402434" y="3149688"/>
                  <a:pt x="346039" y="3070465"/>
                </a:cubicBezTo>
                <a:cubicBezTo>
                  <a:pt x="112309" y="2741982"/>
                  <a:pt x="0" y="2571156"/>
                  <a:pt x="0" y="2278646"/>
                </a:cubicBezTo>
                <a:cubicBezTo>
                  <a:pt x="0" y="1988201"/>
                  <a:pt x="70397" y="1701293"/>
                  <a:pt x="209082" y="1425887"/>
                </a:cubicBezTo>
                <a:cubicBezTo>
                  <a:pt x="344793" y="1156474"/>
                  <a:pt x="538815" y="909867"/>
                  <a:pt x="785686" y="693138"/>
                </a:cubicBezTo>
                <a:cubicBezTo>
                  <a:pt x="1028335" y="480046"/>
                  <a:pt x="1316540" y="304305"/>
                  <a:pt x="1619325" y="184981"/>
                </a:cubicBezTo>
                <a:cubicBezTo>
                  <a:pt x="1930261" y="62219"/>
                  <a:pt x="2246089" y="0"/>
                  <a:pt x="2557697" y="0"/>
                </a:cubicBezTo>
                <a:close/>
              </a:path>
            </a:pathLst>
          </a:custGeom>
        </p:spPr>
      </p:pic>
      <p:sp>
        <p:nvSpPr>
          <p:cNvPr id="22" name="Freeform: Shape 21">
            <a:extLst>
              <a:ext uri="{FF2B5EF4-FFF2-40B4-BE49-F238E27FC236}">
                <a16:creationId xmlns:a16="http://schemas.microsoft.com/office/drawing/2014/main" id="{C3EF5342-2828-4B40-9776-872CF7FCA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2460" y="944774"/>
            <a:ext cx="5132588" cy="4783750"/>
          </a:xfrm>
          <a:custGeom>
            <a:avLst/>
            <a:gdLst>
              <a:gd name="connsiteX0" fmla="*/ 2149225 w 4906943"/>
              <a:gd name="connsiteY0" fmla="*/ 113 h 4573441"/>
              <a:gd name="connsiteX1" fmla="*/ 2935612 w 4906943"/>
              <a:gd name="connsiteY1" fmla="*/ 117837 h 4573441"/>
              <a:gd name="connsiteX2" fmla="*/ 3895086 w 4906943"/>
              <a:gd name="connsiteY2" fmla="*/ 580697 h 4573441"/>
              <a:gd name="connsiteX3" fmla="*/ 4594348 w 4906943"/>
              <a:gd name="connsiteY3" fmla="*/ 1307996 h 4573441"/>
              <a:gd name="connsiteX4" fmla="*/ 4902754 w 4906943"/>
              <a:gd name="connsiteY4" fmla="*/ 2198627 h 4573441"/>
              <a:gd name="connsiteX5" fmla="*/ 4598165 w 4906943"/>
              <a:gd name="connsiteY5" fmla="*/ 3077314 h 4573441"/>
              <a:gd name="connsiteX6" fmla="*/ 4430895 w 4906943"/>
              <a:gd name="connsiteY6" fmla="*/ 3362390 h 4573441"/>
              <a:gd name="connsiteX7" fmla="*/ 2732780 w 4906943"/>
              <a:gd name="connsiteY7" fmla="*/ 4568073 h 4573441"/>
              <a:gd name="connsiteX8" fmla="*/ 1317549 w 4906943"/>
              <a:gd name="connsiteY8" fmla="*/ 4041543 h 4573441"/>
              <a:gd name="connsiteX9" fmla="*/ 1140977 w 4906943"/>
              <a:gd name="connsiteY9" fmla="*/ 3927852 h 4573441"/>
              <a:gd name="connsiteX10" fmla="*/ 330268 w 4906943"/>
              <a:gd name="connsiteY10" fmla="*/ 3323684 h 4573441"/>
              <a:gd name="connsiteX11" fmla="*/ 13299 w 4906943"/>
              <a:gd name="connsiteY11" fmla="*/ 2626399 h 4573441"/>
              <a:gd name="connsiteX12" fmla="*/ 430069 w 4906943"/>
              <a:gd name="connsiteY12" fmla="*/ 822081 h 4573441"/>
              <a:gd name="connsiteX13" fmla="*/ 1028238 w 4906943"/>
              <a:gd name="connsiteY13" fmla="*/ 270645 h 4573441"/>
              <a:gd name="connsiteX14" fmla="*/ 1891755 w 4906943"/>
              <a:gd name="connsiteY14" fmla="*/ 10114 h 4573441"/>
              <a:gd name="connsiteX15" fmla="*/ 2149225 w 4906943"/>
              <a:gd name="connsiteY15" fmla="*/ 113 h 457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6943" h="4573441">
                <a:moveTo>
                  <a:pt x="2149225" y="113"/>
                </a:moveTo>
                <a:cubicBezTo>
                  <a:pt x="2408335" y="2466"/>
                  <a:pt x="2671888" y="41836"/>
                  <a:pt x="2935612" y="117837"/>
                </a:cubicBezTo>
                <a:cubicBezTo>
                  <a:pt x="3278006" y="216280"/>
                  <a:pt x="3609720" y="376366"/>
                  <a:pt x="3895086" y="580697"/>
                </a:cubicBezTo>
                <a:cubicBezTo>
                  <a:pt x="4185410" y="788510"/>
                  <a:pt x="4420710" y="1033285"/>
                  <a:pt x="4594348" y="1307996"/>
                </a:cubicBezTo>
                <a:cubicBezTo>
                  <a:pt x="4771800" y="1588822"/>
                  <a:pt x="4875618" y="1888468"/>
                  <a:pt x="4902754" y="2198627"/>
                </a:cubicBezTo>
                <a:cubicBezTo>
                  <a:pt x="4930082" y="2510992"/>
                  <a:pt x="4823176" y="2704163"/>
                  <a:pt x="4598165" y="3077314"/>
                </a:cubicBezTo>
                <a:cubicBezTo>
                  <a:pt x="4543872" y="3167312"/>
                  <a:pt x="4487736" y="3260430"/>
                  <a:pt x="4430895" y="3362390"/>
                </a:cubicBezTo>
                <a:cubicBezTo>
                  <a:pt x="3996526" y="4141379"/>
                  <a:pt x="3488653" y="4501943"/>
                  <a:pt x="2732780" y="4568073"/>
                </a:cubicBezTo>
                <a:cubicBezTo>
                  <a:pt x="2236701" y="4611475"/>
                  <a:pt x="1850359" y="4387739"/>
                  <a:pt x="1317549" y="4041543"/>
                </a:cubicBezTo>
                <a:cubicBezTo>
                  <a:pt x="1258025" y="4002859"/>
                  <a:pt x="1198545" y="3964699"/>
                  <a:pt x="1140977" y="3927852"/>
                </a:cubicBezTo>
                <a:cubicBezTo>
                  <a:pt x="828926" y="3727866"/>
                  <a:pt x="534229" y="3538946"/>
                  <a:pt x="330268" y="3323684"/>
                </a:cubicBezTo>
                <a:cubicBezTo>
                  <a:pt x="135278" y="3117898"/>
                  <a:pt x="37487" y="2902868"/>
                  <a:pt x="13299" y="2626399"/>
                </a:cubicBezTo>
                <a:cubicBezTo>
                  <a:pt x="-47327" y="1933444"/>
                  <a:pt x="100666" y="1292677"/>
                  <a:pt x="430069" y="822081"/>
                </a:cubicBezTo>
                <a:cubicBezTo>
                  <a:pt x="591251" y="591902"/>
                  <a:pt x="792497" y="406341"/>
                  <a:pt x="1028238" y="270645"/>
                </a:cubicBezTo>
                <a:cubicBezTo>
                  <a:pt x="1279791" y="125949"/>
                  <a:pt x="1570268" y="38240"/>
                  <a:pt x="1891755" y="10114"/>
                </a:cubicBezTo>
                <a:cubicBezTo>
                  <a:pt x="1976979" y="2658"/>
                  <a:pt x="2062855" y="-671"/>
                  <a:pt x="2149225" y="113"/>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371DA1D1-888D-4F95-AAA6-6D23F7D7F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32254" y="1102307"/>
            <a:ext cx="4790724" cy="439043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DCB63491-F896-4A94-AF15-48E0C551E337}"/>
              </a:ext>
            </a:extLst>
          </p:cNvPr>
          <p:cNvSpPr txBox="1"/>
          <p:nvPr/>
        </p:nvSpPr>
        <p:spPr>
          <a:xfrm>
            <a:off x="11672306" y="6657945"/>
            <a:ext cx="519694" cy="200055"/>
          </a:xfrm>
          <a:prstGeom prst="rect">
            <a:avLst/>
          </a:prstGeom>
          <a:solidFill>
            <a:srgbClr val="000000"/>
          </a:solidFill>
        </p:spPr>
        <p:txBody>
          <a:bodyPr wrap="none" lIns="91440" tIns="45720" rIns="91440" bIns="45720" anchor="t">
            <a:spAutoFit/>
          </a:bodyPr>
          <a:lstStyle/>
          <a:p>
            <a:pPr algn="r">
              <a:spcAft>
                <a:spcPts val="600"/>
              </a:spcAft>
            </a:pPr>
            <a:r>
              <a:rPr lang="en-US" sz="700" dirty="0">
                <a:solidFill>
                  <a:srgbClr val="FFFFFF"/>
                </a:solidFill>
                <a:hlinkClick r:id="rId4"/>
              </a:rPr>
              <a:t>NC-ND</a:t>
            </a:r>
            <a:r>
              <a:rPr lang="en-US" sz="700" dirty="0">
                <a:solidFill>
                  <a:srgbClr val="FFFFFF"/>
                </a:solidFill>
              </a:rPr>
              <a:t>.</a:t>
            </a:r>
          </a:p>
        </p:txBody>
      </p:sp>
      <p:sp>
        <p:nvSpPr>
          <p:cNvPr id="5" name="TextBox 4">
            <a:extLst>
              <a:ext uri="{FF2B5EF4-FFF2-40B4-BE49-F238E27FC236}">
                <a16:creationId xmlns:a16="http://schemas.microsoft.com/office/drawing/2014/main" id="{CFA6AD06-C6E8-4A07-A63B-8DA6424335AA}"/>
              </a:ext>
            </a:extLst>
          </p:cNvPr>
          <p:cNvSpPr txBox="1"/>
          <p:nvPr/>
        </p:nvSpPr>
        <p:spPr>
          <a:xfrm>
            <a:off x="485775" y="128588"/>
            <a:ext cx="36718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eiryo"/>
              </a:rPr>
              <a:t>Manual Handling</a:t>
            </a:r>
          </a:p>
        </p:txBody>
      </p:sp>
      <p:pic>
        <p:nvPicPr>
          <p:cNvPr id="9" name="Picture 9" descr="A picture containing orange&#10;&#10;Description automatically generated">
            <a:extLst>
              <a:ext uri="{FF2B5EF4-FFF2-40B4-BE49-F238E27FC236}">
                <a16:creationId xmlns:a16="http://schemas.microsoft.com/office/drawing/2014/main" id="{90CCCE81-D402-4064-8BD1-2C8D1B836DE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462587" y="4791377"/>
            <a:ext cx="1814513" cy="1871056"/>
          </a:xfrm>
          <a:prstGeom prst="rect">
            <a:avLst/>
          </a:prstGeom>
        </p:spPr>
      </p:pic>
      <p:sp>
        <p:nvSpPr>
          <p:cNvPr id="13" name="TextBox 12">
            <a:extLst>
              <a:ext uri="{FF2B5EF4-FFF2-40B4-BE49-F238E27FC236}">
                <a16:creationId xmlns:a16="http://schemas.microsoft.com/office/drawing/2014/main" id="{91ADE583-82E9-432B-9AAA-3178967E718C}"/>
              </a:ext>
            </a:extLst>
          </p:cNvPr>
          <p:cNvSpPr txBox="1"/>
          <p:nvPr/>
        </p:nvSpPr>
        <p:spPr>
          <a:xfrm>
            <a:off x="366712" y="6034087"/>
            <a:ext cx="44815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Meiryo"/>
              </a:rPr>
              <a:t>Ashby, L., Tappin, D. and Bentley, T. (2004).</a:t>
            </a:r>
            <a:endParaRPr lang="en-GB" dirty="0">
              <a:ea typeface="Meiryo"/>
            </a:endParaRPr>
          </a:p>
        </p:txBody>
      </p:sp>
      <p:sp>
        <p:nvSpPr>
          <p:cNvPr id="15" name="TextBox 14">
            <a:extLst>
              <a:ext uri="{FF2B5EF4-FFF2-40B4-BE49-F238E27FC236}">
                <a16:creationId xmlns:a16="http://schemas.microsoft.com/office/drawing/2014/main" id="{CC244DA6-F2B9-4C50-9494-C76A676251EC}"/>
              </a:ext>
            </a:extLst>
          </p:cNvPr>
          <p:cNvSpPr txBox="1"/>
          <p:nvPr/>
        </p:nvSpPr>
        <p:spPr>
          <a:xfrm>
            <a:off x="7820025" y="6010275"/>
            <a:ext cx="41243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Kneafsey, R., Clifford, C. and Greenfield, S. (2015).</a:t>
            </a:r>
            <a:endParaRPr lang="en-US" dirty="0"/>
          </a:p>
        </p:txBody>
      </p:sp>
      <p:sp>
        <p:nvSpPr>
          <p:cNvPr id="2" name="TextBox 1">
            <a:extLst>
              <a:ext uri="{FF2B5EF4-FFF2-40B4-BE49-F238E27FC236}">
                <a16:creationId xmlns:a16="http://schemas.microsoft.com/office/drawing/2014/main" id="{B8F5A945-287D-46BD-A88F-694A620C8D01}"/>
              </a:ext>
            </a:extLst>
          </p:cNvPr>
          <p:cNvSpPr txBox="1"/>
          <p:nvPr/>
        </p:nvSpPr>
        <p:spPr>
          <a:xfrm>
            <a:off x="7724775" y="1712117"/>
            <a:ext cx="27431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For many years we have known that manual handling tasks, if done incorrectly, can cause</a:t>
            </a:r>
            <a:r>
              <a:rPr lang="en-GB" b="1" dirty="0">
                <a:ea typeface="+mn-lt"/>
                <a:cs typeface="+mn-lt"/>
              </a:rPr>
              <a:t> pain and suffering</a:t>
            </a:r>
            <a:r>
              <a:rPr lang="en-GB" dirty="0">
                <a:ea typeface="+mn-lt"/>
                <a:cs typeface="+mn-lt"/>
              </a:rPr>
              <a:t> to people who undertake lifting, carrying, pushing, pulling etc. </a:t>
            </a:r>
            <a:endParaRPr lang="en-GB">
              <a:ea typeface="Meiryo"/>
            </a:endParaRPr>
          </a:p>
        </p:txBody>
      </p:sp>
    </p:spTree>
    <p:extLst>
      <p:ext uri="{BB962C8B-B14F-4D97-AF65-F5344CB8AC3E}">
        <p14:creationId xmlns:p14="http://schemas.microsoft.com/office/powerpoint/2010/main" val="1646328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3" name="Rectangle 42">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8DE89BD4-B4C4-49A1-814D-B317107593F8}"/>
              </a:ext>
            </a:extLst>
          </p:cNvPr>
          <p:cNvSpPr txBox="1"/>
          <p:nvPr/>
        </p:nvSpPr>
        <p:spPr>
          <a:xfrm>
            <a:off x="909174" y="908051"/>
            <a:ext cx="2832494" cy="2174875"/>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fontScale="85000" lnSpcReduction="20000"/>
          </a:bodyPr>
          <a:lstStyle/>
          <a:p>
            <a:pPr defTabSz="914400"/>
            <a:r>
              <a:rPr lang="en-US" sz="2400" b="1" spc="150" dirty="0">
                <a:ea typeface="+mn-lt"/>
                <a:cs typeface="+mn-lt"/>
              </a:rPr>
              <a:t>Manual Handling Operations Regulations 1992 </a:t>
            </a:r>
            <a:r>
              <a:rPr lang="en-US" sz="2400" spc="150" dirty="0">
                <a:ea typeface="+mn-lt"/>
                <a:cs typeface="+mn-lt"/>
              </a:rPr>
              <a:t>has helped reduce the number of staff and patient injury. </a:t>
            </a:r>
            <a:endParaRPr lang="en-US" dirty="0"/>
          </a:p>
          <a:p>
            <a:pPr defTabSz="914400">
              <a:lnSpc>
                <a:spcPct val="140000"/>
              </a:lnSpc>
              <a:spcBef>
                <a:spcPts val="930"/>
              </a:spcBef>
              <a:buFont typeface="Corbel" panose="020B0503020204020204" pitchFamily="34" charset="0"/>
            </a:pPr>
            <a:endParaRPr lang="en-US" sz="2400" b="1" spc="150" dirty="0">
              <a:solidFill>
                <a:schemeClr val="tx1">
                  <a:lumMod val="75000"/>
                  <a:lumOff val="25000"/>
                </a:schemeClr>
              </a:solidFill>
              <a:ea typeface="Meiryo"/>
            </a:endParaRPr>
          </a:p>
        </p:txBody>
      </p:sp>
      <p:pic>
        <p:nvPicPr>
          <p:cNvPr id="7" name="Picture 7" descr="Icon&#10;&#10;Description automatically generated">
            <a:extLst>
              <a:ext uri="{FF2B5EF4-FFF2-40B4-BE49-F238E27FC236}">
                <a16:creationId xmlns:a16="http://schemas.microsoft.com/office/drawing/2014/main" id="{3B3AC79F-82B1-494B-8F71-1DF89986996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717" r="7960" b="-2"/>
          <a:stretch/>
        </p:blipFill>
        <p:spPr>
          <a:xfrm>
            <a:off x="8818696" y="964568"/>
            <a:ext cx="1827221" cy="2303565"/>
          </a:xfrm>
          <a:prstGeom prst="rect">
            <a:avLst/>
          </a:prstGeom>
        </p:spPr>
      </p:pic>
      <p:pic>
        <p:nvPicPr>
          <p:cNvPr id="2" name="Picture 3" descr="A picture containing indoor, toy&#10;&#10;Description automatically generated">
            <a:extLst>
              <a:ext uri="{FF2B5EF4-FFF2-40B4-BE49-F238E27FC236}">
                <a16:creationId xmlns:a16="http://schemas.microsoft.com/office/drawing/2014/main" id="{E7070D09-BB9D-4EB6-894F-030740027C6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237967" y="3908554"/>
            <a:ext cx="2988679" cy="1666188"/>
          </a:xfrm>
          <a:prstGeom prst="rect">
            <a:avLst/>
          </a:prstGeom>
        </p:spPr>
      </p:pic>
      <p:sp>
        <p:nvSpPr>
          <p:cNvPr id="5" name="TextBox 4">
            <a:extLst>
              <a:ext uri="{FF2B5EF4-FFF2-40B4-BE49-F238E27FC236}">
                <a16:creationId xmlns:a16="http://schemas.microsoft.com/office/drawing/2014/main" id="{B62FD7F3-262F-4AED-B6AF-A71259A6C00F}"/>
              </a:ext>
            </a:extLst>
          </p:cNvPr>
          <p:cNvSpPr txBox="1"/>
          <p:nvPr/>
        </p:nvSpPr>
        <p:spPr>
          <a:xfrm>
            <a:off x="4867275" y="33432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sp>
        <p:nvSpPr>
          <p:cNvPr id="8" name="TextBox 7">
            <a:extLst>
              <a:ext uri="{FF2B5EF4-FFF2-40B4-BE49-F238E27FC236}">
                <a16:creationId xmlns:a16="http://schemas.microsoft.com/office/drawing/2014/main" id="{95BBF694-0421-40C5-9A59-5682C9EE24CD}"/>
              </a:ext>
            </a:extLst>
          </p:cNvPr>
          <p:cNvSpPr txBox="1"/>
          <p:nvPr/>
        </p:nvSpPr>
        <p:spPr>
          <a:xfrm>
            <a:off x="1059656" y="6143625"/>
            <a:ext cx="2286000" cy="317500"/>
          </a:xfrm>
          <a:prstGeom prst="rect">
            <a:avLst/>
          </a:prstGeom>
        </p:spPr>
        <p:txBody>
          <a:bodyPr lIns="91440" tIns="45720" rIns="91440" bIns="45720" anchor="t">
            <a:normAutofit fontScale="92500" lnSpcReduction="20000"/>
          </a:bodyPr>
          <a:lstStyle/>
          <a:p>
            <a:endParaRPr lang="en-US" dirty="0">
              <a:ea typeface="Meiryo"/>
            </a:endParaRPr>
          </a:p>
        </p:txBody>
      </p:sp>
      <p:sp>
        <p:nvSpPr>
          <p:cNvPr id="4" name="TextBox 3">
            <a:extLst>
              <a:ext uri="{FF2B5EF4-FFF2-40B4-BE49-F238E27FC236}">
                <a16:creationId xmlns:a16="http://schemas.microsoft.com/office/drawing/2014/main" id="{046911C6-77DA-4C52-BBDC-9E0E809F5C04}"/>
              </a:ext>
            </a:extLst>
          </p:cNvPr>
          <p:cNvSpPr txBox="1"/>
          <p:nvPr/>
        </p:nvSpPr>
        <p:spPr>
          <a:xfrm>
            <a:off x="6176962" y="5561807"/>
            <a:ext cx="2743200" cy="341312"/>
          </a:xfrm>
          <a:prstGeom prst="rect">
            <a:avLst/>
          </a:prstGeom>
        </p:spPr>
        <p:txBody>
          <a:bodyPr lIns="91440" tIns="45720" rIns="91440" bIns="45720" anchor="t">
            <a:normAutofit fontScale="92500" lnSpcReduction="10000"/>
          </a:bodyPr>
          <a:lstStyle/>
          <a:p>
            <a:endParaRPr lang="en-US" dirty="0">
              <a:ea typeface="Meiryo"/>
            </a:endParaRPr>
          </a:p>
        </p:txBody>
      </p:sp>
      <p:sp>
        <p:nvSpPr>
          <p:cNvPr id="9" name="TextBox 8">
            <a:extLst>
              <a:ext uri="{FF2B5EF4-FFF2-40B4-BE49-F238E27FC236}">
                <a16:creationId xmlns:a16="http://schemas.microsoft.com/office/drawing/2014/main" id="{9A0FE79F-3B31-49BB-9304-B2C4AF4DE137}"/>
              </a:ext>
            </a:extLst>
          </p:cNvPr>
          <p:cNvSpPr txBox="1"/>
          <p:nvPr/>
        </p:nvSpPr>
        <p:spPr>
          <a:xfrm>
            <a:off x="9189244" y="6224587"/>
            <a:ext cx="27551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Pearce, L. (2005).</a:t>
            </a:r>
            <a:endParaRPr lang="en-US" dirty="0"/>
          </a:p>
        </p:txBody>
      </p:sp>
      <p:sp>
        <p:nvSpPr>
          <p:cNvPr id="6" name="TextBox 5">
            <a:extLst>
              <a:ext uri="{FF2B5EF4-FFF2-40B4-BE49-F238E27FC236}">
                <a16:creationId xmlns:a16="http://schemas.microsoft.com/office/drawing/2014/main" id="{60F86A43-CD90-4C6B-9D69-F8EF0CCEFBA8}"/>
              </a:ext>
            </a:extLst>
          </p:cNvPr>
          <p:cNvSpPr txBox="1"/>
          <p:nvPr/>
        </p:nvSpPr>
        <p:spPr>
          <a:xfrm>
            <a:off x="1057275" y="518874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eiryo"/>
            </a:endParaRPr>
          </a:p>
        </p:txBody>
      </p:sp>
      <p:pic>
        <p:nvPicPr>
          <p:cNvPr id="16" name="Picture 16">
            <a:extLst>
              <a:ext uri="{FF2B5EF4-FFF2-40B4-BE49-F238E27FC236}">
                <a16:creationId xmlns:a16="http://schemas.microsoft.com/office/drawing/2014/main" id="{B2D70950-EA96-4563-AA7A-7F1BFCFD28F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88244" y="4567089"/>
            <a:ext cx="2743199" cy="1438572"/>
          </a:xfrm>
          <a:prstGeom prst="rect">
            <a:avLst/>
          </a:prstGeom>
        </p:spPr>
      </p:pic>
      <p:sp>
        <p:nvSpPr>
          <p:cNvPr id="17" name="TextBox 16">
            <a:extLst>
              <a:ext uri="{FF2B5EF4-FFF2-40B4-BE49-F238E27FC236}">
                <a16:creationId xmlns:a16="http://schemas.microsoft.com/office/drawing/2014/main" id="{18DF3E83-F98B-489F-9284-02B5D157E689}"/>
              </a:ext>
            </a:extLst>
          </p:cNvPr>
          <p:cNvSpPr txBox="1"/>
          <p:nvPr/>
        </p:nvSpPr>
        <p:spPr>
          <a:xfrm>
            <a:off x="1188244" y="6005513"/>
            <a:ext cx="2743200" cy="317500"/>
          </a:xfrm>
          <a:prstGeom prst="rect">
            <a:avLst/>
          </a:prstGeom>
        </p:spPr>
        <p:txBody>
          <a:bodyPr lIns="91440" tIns="45720" rIns="91440" bIns="45720" anchor="t">
            <a:normAutofit fontScale="92500" lnSpcReduction="20000"/>
          </a:bodyPr>
          <a:lstStyle/>
          <a:p>
            <a:endParaRPr lang="en-US" dirty="0">
              <a:ea typeface="Meiryo"/>
            </a:endParaRPr>
          </a:p>
          <a:p>
            <a:endParaRPr lang="en-US" dirty="0">
              <a:ea typeface="Meiryo"/>
            </a:endParaRPr>
          </a:p>
        </p:txBody>
      </p:sp>
    </p:spTree>
    <p:extLst>
      <p:ext uri="{BB962C8B-B14F-4D97-AF65-F5344CB8AC3E}">
        <p14:creationId xmlns:p14="http://schemas.microsoft.com/office/powerpoint/2010/main" val="1823945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light&#10;&#10;Description automatically generated">
            <a:extLst>
              <a:ext uri="{FF2B5EF4-FFF2-40B4-BE49-F238E27FC236}">
                <a16:creationId xmlns:a16="http://schemas.microsoft.com/office/drawing/2014/main" id="{E2B61879-5BDD-444A-823A-8EFA13FC56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74156" y="3345656"/>
            <a:ext cx="1524000" cy="1524000"/>
          </a:xfrm>
          <a:prstGeom prst="rect">
            <a:avLst/>
          </a:prstGeom>
        </p:spPr>
      </p:pic>
      <p:sp>
        <p:nvSpPr>
          <p:cNvPr id="3" name="TextBox 2">
            <a:extLst>
              <a:ext uri="{FF2B5EF4-FFF2-40B4-BE49-F238E27FC236}">
                <a16:creationId xmlns:a16="http://schemas.microsoft.com/office/drawing/2014/main" id="{FD02710B-4893-40E2-96C8-0A5F9D6C89D8}"/>
              </a:ext>
            </a:extLst>
          </p:cNvPr>
          <p:cNvSpPr txBox="1"/>
          <p:nvPr/>
        </p:nvSpPr>
        <p:spPr>
          <a:xfrm>
            <a:off x="-2774156" y="4869656"/>
            <a:ext cx="1587500" cy="317500"/>
          </a:xfrm>
          <a:prstGeom prst="rect">
            <a:avLst/>
          </a:prstGeom>
        </p:spPr>
        <p:txBody>
          <a:bodyPr>
            <a:normAutofit fontScale="40000" lnSpcReduction="20000"/>
          </a:bodyPr>
          <a:lstStyle/>
          <a:p>
            <a:r>
              <a:rPr lang="en-US">
                <a:hlinkClick r:id="rId3"/>
              </a:rPr>
              <a:t>This Photo</a:t>
            </a:r>
            <a:r>
              <a:rPr lang="en-US"/>
              <a:t> by Unknown author is licensed under </a:t>
            </a:r>
            <a:r>
              <a:rPr lang="en-US">
                <a:hlinkClick r:id="rId4"/>
              </a:rPr>
              <a:t>CC BY-NC-ND</a:t>
            </a:r>
            <a:r>
              <a:rPr lang="en-US"/>
              <a:t>.</a:t>
            </a:r>
          </a:p>
        </p:txBody>
      </p:sp>
      <p:sp>
        <p:nvSpPr>
          <p:cNvPr id="5" name="TextBox 4">
            <a:extLst>
              <a:ext uri="{FF2B5EF4-FFF2-40B4-BE49-F238E27FC236}">
                <a16:creationId xmlns:a16="http://schemas.microsoft.com/office/drawing/2014/main" id="{C20F07F0-814F-4643-9C36-B2C5F0D8907B}"/>
              </a:ext>
            </a:extLst>
          </p:cNvPr>
          <p:cNvSpPr txBox="1"/>
          <p:nvPr/>
        </p:nvSpPr>
        <p:spPr>
          <a:xfrm>
            <a:off x="3640931" y="497680"/>
            <a:ext cx="54101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Research &amp; Reflective practice </a:t>
            </a:r>
          </a:p>
        </p:txBody>
      </p:sp>
      <p:pic>
        <p:nvPicPr>
          <p:cNvPr id="6" name="Picture 6" descr="A picture containing timeline&#10;&#10;Description automatically generated">
            <a:extLst>
              <a:ext uri="{FF2B5EF4-FFF2-40B4-BE49-F238E27FC236}">
                <a16:creationId xmlns:a16="http://schemas.microsoft.com/office/drawing/2014/main" id="{338DEBF5-CA0E-4C5F-BB08-3385AFE4A91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934490" y="1948020"/>
            <a:ext cx="2657143" cy="2533333"/>
          </a:xfrm>
          <a:prstGeom prst="rect">
            <a:avLst/>
          </a:prstGeom>
        </p:spPr>
      </p:pic>
      <p:sp>
        <p:nvSpPr>
          <p:cNvPr id="7" name="TextBox 6">
            <a:extLst>
              <a:ext uri="{FF2B5EF4-FFF2-40B4-BE49-F238E27FC236}">
                <a16:creationId xmlns:a16="http://schemas.microsoft.com/office/drawing/2014/main" id="{3069F847-16AF-45DC-A373-15BCB6003D64}"/>
              </a:ext>
            </a:extLst>
          </p:cNvPr>
          <p:cNvSpPr txBox="1"/>
          <p:nvPr/>
        </p:nvSpPr>
        <p:spPr>
          <a:xfrm>
            <a:off x="7934325" y="4481512"/>
            <a:ext cx="2657475" cy="317500"/>
          </a:xfrm>
          <a:prstGeom prst="rect">
            <a:avLst/>
          </a:prstGeom>
        </p:spPr>
        <p:txBody>
          <a:bodyPr>
            <a:normAutofit fontScale="40000" lnSpcReduction="20000"/>
          </a:bodyPr>
          <a:lstStyle/>
          <a:p>
            <a:r>
              <a:rPr lang="en-US">
                <a:hlinkClick r:id="rId6"/>
              </a:rPr>
              <a:t>This Photo</a:t>
            </a:r>
            <a:r>
              <a:rPr lang="en-US"/>
              <a:t> by Unknown author is licensed under </a:t>
            </a:r>
            <a:r>
              <a:rPr lang="en-US">
                <a:hlinkClick r:id="rId7"/>
              </a:rPr>
              <a:t>CC BY</a:t>
            </a:r>
            <a:r>
              <a:rPr lang="en-US"/>
              <a:t>.</a:t>
            </a:r>
          </a:p>
        </p:txBody>
      </p:sp>
      <p:pic>
        <p:nvPicPr>
          <p:cNvPr id="9" name="Picture 9" descr="Diagram&#10;&#10;Description automatically generated">
            <a:extLst>
              <a:ext uri="{FF2B5EF4-FFF2-40B4-BE49-F238E27FC236}">
                <a16:creationId xmlns:a16="http://schemas.microsoft.com/office/drawing/2014/main" id="{1DB1AB7C-0614-4AF5-A72F-449B9CBD193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212056" y="2043112"/>
            <a:ext cx="2743200" cy="2057400"/>
          </a:xfrm>
          <a:prstGeom prst="rect">
            <a:avLst/>
          </a:prstGeom>
        </p:spPr>
      </p:pic>
      <p:sp>
        <p:nvSpPr>
          <p:cNvPr id="10" name="TextBox 9">
            <a:extLst>
              <a:ext uri="{FF2B5EF4-FFF2-40B4-BE49-F238E27FC236}">
                <a16:creationId xmlns:a16="http://schemas.microsoft.com/office/drawing/2014/main" id="{748E741E-9A52-4226-B9DA-3064CB526796}"/>
              </a:ext>
            </a:extLst>
          </p:cNvPr>
          <p:cNvSpPr txBox="1"/>
          <p:nvPr/>
        </p:nvSpPr>
        <p:spPr>
          <a:xfrm>
            <a:off x="1212056" y="4100512"/>
            <a:ext cx="2743200" cy="317500"/>
          </a:xfrm>
          <a:prstGeom prst="rect">
            <a:avLst/>
          </a:prstGeom>
        </p:spPr>
        <p:txBody>
          <a:bodyPr lIns="91440" tIns="45720" rIns="91440" bIns="45720" anchor="t">
            <a:normAutofit fontScale="92500" lnSpcReduction="20000"/>
          </a:bodyPr>
          <a:lstStyle/>
          <a:p>
            <a:endParaRPr lang="en-US" dirty="0">
              <a:ea typeface="Meiryo"/>
            </a:endParaRPr>
          </a:p>
        </p:txBody>
      </p:sp>
      <p:sp>
        <p:nvSpPr>
          <p:cNvPr id="4" name="TextBox 3">
            <a:extLst>
              <a:ext uri="{FF2B5EF4-FFF2-40B4-BE49-F238E27FC236}">
                <a16:creationId xmlns:a16="http://schemas.microsoft.com/office/drawing/2014/main" id="{74FB3A01-72BE-497A-8888-E752A51219A4}"/>
              </a:ext>
            </a:extLst>
          </p:cNvPr>
          <p:cNvSpPr txBox="1"/>
          <p:nvPr/>
        </p:nvSpPr>
        <p:spPr>
          <a:xfrm>
            <a:off x="8355806" y="598646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GIBBS,G (1988).</a:t>
            </a:r>
          </a:p>
        </p:txBody>
      </p:sp>
    </p:spTree>
    <p:extLst>
      <p:ext uri="{BB962C8B-B14F-4D97-AF65-F5344CB8AC3E}">
        <p14:creationId xmlns:p14="http://schemas.microsoft.com/office/powerpoint/2010/main" val="1343634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0" name="Rectangle 49">
            <a:extLst>
              <a:ext uri="{FF2B5EF4-FFF2-40B4-BE49-F238E27FC236}">
                <a16:creationId xmlns:a16="http://schemas.microsoft.com/office/drawing/2014/main" id="{22F24225-0E3A-40A5-A927-CEFC1443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5B02B8FB-EF36-4677-B5B5-E9B989F2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BE30D5C6-EC5C-4D78-8689-1B6822BFF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12A73499-12A4-4080-B0DE-351867697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60A52FE6-BB17-4BE4-BFA1-8896FD7C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A7BBF837-70DD-4FFD-A87C-FAD1F5D8A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CE5EB792-CB0B-44C0-9561-24A263D87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4" name="Freeform: Shape 63">
            <a:extLst>
              <a:ext uri="{FF2B5EF4-FFF2-40B4-BE49-F238E27FC236}">
                <a16:creationId xmlns:a16="http://schemas.microsoft.com/office/drawing/2014/main" id="{C0FB4A96-0FD5-4642-8CE2-57623A3A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 name="TextBox 7">
            <a:extLst>
              <a:ext uri="{FF2B5EF4-FFF2-40B4-BE49-F238E27FC236}">
                <a16:creationId xmlns:a16="http://schemas.microsoft.com/office/drawing/2014/main" id="{11DA90EC-E78A-4EDA-989A-970FAAA20FB5}"/>
              </a:ext>
            </a:extLst>
          </p:cNvPr>
          <p:cNvSpPr txBox="1"/>
          <p:nvPr/>
        </p:nvSpPr>
        <p:spPr>
          <a:xfrm>
            <a:off x="6084834" y="1105306"/>
            <a:ext cx="4982452" cy="4337435"/>
          </a:xfrm>
          <a:prstGeom prst="rect">
            <a:avLst/>
          </a:prstGeom>
        </p:spPr>
        <p:txBody>
          <a:bodyPr rot="0" spcFirstLastPara="0" vertOverflow="overflow" horzOverflow="overflow" vert="horz" lIns="109728" tIns="109728" rIns="109728" bIns="91440" numCol="1" spcCol="0" rtlCol="0" fromWordArt="0" anchor="ctr" anchorCtr="0" forceAA="0" compatLnSpc="1">
            <a:prstTxWarp prst="textNoShape">
              <a:avLst/>
            </a:prstTxWarp>
            <a:normAutofit/>
          </a:bodyPr>
          <a:lstStyle/>
          <a:p>
            <a:pPr defTabSz="914400">
              <a:lnSpc>
                <a:spcPct val="140000"/>
              </a:lnSpc>
              <a:spcBef>
                <a:spcPts val="930"/>
              </a:spcBef>
              <a:buFont typeface="Corbel" panose="020B0503020204020204" pitchFamily="34" charset="0"/>
            </a:pPr>
            <a:r>
              <a:rPr lang="en-US" spc="150">
                <a:solidFill>
                  <a:schemeClr val="tx1">
                    <a:lumMod val="75000"/>
                    <a:lumOff val="25000"/>
                  </a:schemeClr>
                </a:solidFill>
              </a:rPr>
              <a:t>CONCLUSION</a:t>
            </a:r>
          </a:p>
        </p:txBody>
      </p:sp>
      <p:sp>
        <p:nvSpPr>
          <p:cNvPr id="6" name="TextBox 5">
            <a:extLst>
              <a:ext uri="{FF2B5EF4-FFF2-40B4-BE49-F238E27FC236}">
                <a16:creationId xmlns:a16="http://schemas.microsoft.com/office/drawing/2014/main" id="{ECAFA0DE-FEB9-4F40-99E6-2088EFC67296}"/>
              </a:ext>
            </a:extLst>
          </p:cNvPr>
          <p:cNvSpPr txBox="1"/>
          <p:nvPr/>
        </p:nvSpPr>
        <p:spPr>
          <a:xfrm>
            <a:off x="8046719" y="3220278"/>
            <a:ext cx="3633747" cy="2592125"/>
          </a:xfrm>
          <a:prstGeom prst="rect">
            <a:avLst/>
          </a:prstGeom>
        </p:spPr>
        <p:txBody>
          <a:bodyPr rot="0" spcFirstLastPara="0" vertOverflow="overflow" horzOverflow="overflow" vert="horz" lIns="109728" tIns="109728" rIns="109728" bIns="91440" numCol="1" spcCol="0" rtlCol="0" fromWordArt="0" anchorCtr="0" forceAA="0" compatLnSpc="1">
            <a:prstTxWarp prst="textNoShape">
              <a:avLst/>
            </a:prstTxWarp>
            <a:normAutofit/>
          </a:bodyPr>
          <a:lstStyle/>
          <a:p>
            <a:pPr defTabSz="914400">
              <a:lnSpc>
                <a:spcPct val="140000"/>
              </a:lnSpc>
              <a:spcBef>
                <a:spcPts val="930"/>
              </a:spcBef>
              <a:buFont typeface="Corbel" panose="020B0503020204020204" pitchFamily="34" charset="0"/>
            </a:pPr>
            <a:endParaRPr lang="en-US" spc="150" dirty="0">
              <a:solidFill>
                <a:schemeClr val="tx1">
                  <a:lumMod val="75000"/>
                  <a:lumOff val="25000"/>
                </a:schemeClr>
              </a:solidFill>
              <a:ea typeface="Meiryo"/>
            </a:endParaRPr>
          </a:p>
        </p:txBody>
      </p:sp>
      <p:sp>
        <p:nvSpPr>
          <p:cNvPr id="2" name="TextBox 1">
            <a:extLst>
              <a:ext uri="{FF2B5EF4-FFF2-40B4-BE49-F238E27FC236}">
                <a16:creationId xmlns:a16="http://schemas.microsoft.com/office/drawing/2014/main" id="{4FE7520C-215E-4D62-ACC8-5295F1A6749E}"/>
              </a:ext>
            </a:extLst>
          </p:cNvPr>
          <p:cNvSpPr txBox="1"/>
          <p:nvPr/>
        </p:nvSpPr>
        <p:spPr>
          <a:xfrm>
            <a:off x="1013843" y="727143"/>
            <a:ext cx="7995848" cy="458339"/>
          </a:xfrm>
          <a:prstGeom prst="rect">
            <a:avLst/>
          </a:prstGeom>
        </p:spPr>
        <p:txBody>
          <a:bodyPr rot="0" spcFirstLastPara="0" vertOverflow="overflow" horzOverflow="overflow" vert="horz" lIns="109728" tIns="109728" rIns="109728" bIns="91440" numCol="1" spcCol="0" rtlCol="0" fromWordArt="0" anchor="b" anchorCtr="0" forceAA="0" compatLnSpc="1">
            <a:prstTxWarp prst="textNoShape">
              <a:avLst/>
            </a:prstTxWarp>
            <a:normAutofit fontScale="62500" lnSpcReduction="20000"/>
          </a:bodyPr>
          <a:lstStyle/>
          <a:p>
            <a:pPr defTabSz="914400">
              <a:lnSpc>
                <a:spcPct val="120000"/>
              </a:lnSpc>
              <a:spcBef>
                <a:spcPct val="0"/>
              </a:spcBef>
              <a:spcAft>
                <a:spcPts val="600"/>
              </a:spcAft>
            </a:pPr>
            <a:endParaRPr lang="en-US" sz="2400" spc="150" dirty="0">
              <a:solidFill>
                <a:schemeClr val="tx1">
                  <a:lumMod val="85000"/>
                  <a:lumOff val="15000"/>
                </a:schemeClr>
              </a:solidFill>
              <a:latin typeface="+mj-lt"/>
              <a:ea typeface="Meiryo"/>
              <a:cs typeface="+mj-cs"/>
            </a:endParaRPr>
          </a:p>
        </p:txBody>
      </p:sp>
      <p:sp>
        <p:nvSpPr>
          <p:cNvPr id="5" name="TextBox 4">
            <a:extLst>
              <a:ext uri="{FF2B5EF4-FFF2-40B4-BE49-F238E27FC236}">
                <a16:creationId xmlns:a16="http://schemas.microsoft.com/office/drawing/2014/main" id="{003CEA1F-8DA1-41D9-8A08-24A14BFBDBCC}"/>
              </a:ext>
            </a:extLst>
          </p:cNvPr>
          <p:cNvSpPr txBox="1"/>
          <p:nvPr/>
        </p:nvSpPr>
        <p:spPr>
          <a:xfrm>
            <a:off x="5010150" y="3486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sp>
        <p:nvSpPr>
          <p:cNvPr id="10" name="TextBox 9">
            <a:extLst>
              <a:ext uri="{FF2B5EF4-FFF2-40B4-BE49-F238E27FC236}">
                <a16:creationId xmlns:a16="http://schemas.microsoft.com/office/drawing/2014/main" id="{B62467BC-92C9-4F89-B855-4F817F84CA88}"/>
              </a:ext>
            </a:extLst>
          </p:cNvPr>
          <p:cNvSpPr txBox="1"/>
          <p:nvPr/>
        </p:nvSpPr>
        <p:spPr>
          <a:xfrm>
            <a:off x="5438775" y="39147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sp>
        <p:nvSpPr>
          <p:cNvPr id="3" name="TextBox 2">
            <a:extLst>
              <a:ext uri="{FF2B5EF4-FFF2-40B4-BE49-F238E27FC236}">
                <a16:creationId xmlns:a16="http://schemas.microsoft.com/office/drawing/2014/main" id="{41F3E2C3-935F-4CA6-B25B-D2FDE2945657}"/>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Meiryo"/>
            </a:endParaRPr>
          </a:p>
        </p:txBody>
      </p:sp>
      <p:sp>
        <p:nvSpPr>
          <p:cNvPr id="4" name="TextBox 3">
            <a:extLst>
              <a:ext uri="{FF2B5EF4-FFF2-40B4-BE49-F238E27FC236}">
                <a16:creationId xmlns:a16="http://schemas.microsoft.com/office/drawing/2014/main" id="{16C963DF-33CA-4ABD-A143-F742D16DC8FD}"/>
              </a:ext>
            </a:extLst>
          </p:cNvPr>
          <p:cNvSpPr txBox="1"/>
          <p:nvPr/>
        </p:nvSpPr>
        <p:spPr>
          <a:xfrm>
            <a:off x="676275" y="1473993"/>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Evidence-based practice encompasses implementing the best know research into practice into the nursing sector using a scientific approach. As a result, safe, high-quality care will be more likely to be delivered consistently.</a:t>
            </a:r>
          </a:p>
        </p:txBody>
      </p:sp>
    </p:spTree>
    <p:extLst>
      <p:ext uri="{BB962C8B-B14F-4D97-AF65-F5344CB8AC3E}">
        <p14:creationId xmlns:p14="http://schemas.microsoft.com/office/powerpoint/2010/main" val="44465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3DFA8-4DFB-411F-AF3A-FF3C7B30860B}"/>
              </a:ext>
            </a:extLst>
          </p:cNvPr>
          <p:cNvSpPr>
            <a:spLocks noGrp="1"/>
          </p:cNvSpPr>
          <p:nvPr>
            <p:ph type="title"/>
          </p:nvPr>
        </p:nvSpPr>
        <p:spPr/>
        <p:txBody>
          <a:bodyPr>
            <a:normAutofit fontScale="90000"/>
          </a:bodyPr>
          <a:lstStyle/>
          <a:p>
            <a:r>
              <a:rPr lang="en-GB" dirty="0">
                <a:ea typeface="Meiryo"/>
              </a:rPr>
              <a:t>REFERENCE LIST</a:t>
            </a:r>
            <a:br>
              <a:rPr lang="en-GB" dirty="0">
                <a:ea typeface="Meiryo"/>
              </a:rPr>
            </a:br>
            <a:endParaRPr lang="en-GB"/>
          </a:p>
        </p:txBody>
      </p:sp>
      <p:sp>
        <p:nvSpPr>
          <p:cNvPr id="4" name="TextBox 3">
            <a:extLst>
              <a:ext uri="{FF2B5EF4-FFF2-40B4-BE49-F238E27FC236}">
                <a16:creationId xmlns:a16="http://schemas.microsoft.com/office/drawing/2014/main" id="{50A56E05-5771-451F-A138-B59911E06A04}"/>
              </a:ext>
            </a:extLst>
          </p:cNvPr>
          <p:cNvSpPr txBox="1"/>
          <p:nvPr/>
        </p:nvSpPr>
        <p:spPr>
          <a:xfrm>
            <a:off x="1771650" y="2628900"/>
            <a:ext cx="90654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spc="50" dirty="0">
              <a:latin typeface="Bembo"/>
              <a:ea typeface="Batang"/>
            </a:endParaRPr>
          </a:p>
          <a:p>
            <a:endParaRPr lang="en-GB" sz="2000" spc="50" dirty="0">
              <a:latin typeface="Bembo"/>
              <a:ea typeface="Batang"/>
            </a:endParaRPr>
          </a:p>
        </p:txBody>
      </p:sp>
      <p:sp>
        <p:nvSpPr>
          <p:cNvPr id="5" name="TextBox 4">
            <a:extLst>
              <a:ext uri="{FF2B5EF4-FFF2-40B4-BE49-F238E27FC236}">
                <a16:creationId xmlns:a16="http://schemas.microsoft.com/office/drawing/2014/main" id="{CCE25659-8550-4CFA-BDC5-5D943DE42ED8}"/>
              </a:ext>
            </a:extLst>
          </p:cNvPr>
          <p:cNvSpPr txBox="1"/>
          <p:nvPr/>
        </p:nvSpPr>
        <p:spPr>
          <a:xfrm>
            <a:off x="1914525" y="3164681"/>
            <a:ext cx="86367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Beyea, S.C. and Slattery, M.J. (2006) </a:t>
            </a:r>
            <a:r>
              <a:rPr lang="en-GB" i="1" dirty="0">
                <a:ea typeface="+mn-lt"/>
                <a:cs typeface="+mn-lt"/>
              </a:rPr>
              <a:t>CHAPTER 1: What is evidence-based practice? </a:t>
            </a:r>
            <a:r>
              <a:rPr lang="en-GB" dirty="0">
                <a:ea typeface="+mn-lt"/>
                <a:cs typeface="+mn-lt"/>
              </a:rPr>
              <a:t>Marblehead: HCPro, Inc.</a:t>
            </a:r>
            <a:endParaRPr lang="en-US" dirty="0"/>
          </a:p>
        </p:txBody>
      </p:sp>
      <p:sp>
        <p:nvSpPr>
          <p:cNvPr id="3" name="TextBox 2">
            <a:extLst>
              <a:ext uri="{FF2B5EF4-FFF2-40B4-BE49-F238E27FC236}">
                <a16:creationId xmlns:a16="http://schemas.microsoft.com/office/drawing/2014/main" id="{69845CBB-E8D4-455C-B3A3-D5EF457589C1}"/>
              </a:ext>
            </a:extLst>
          </p:cNvPr>
          <p:cNvSpPr txBox="1"/>
          <p:nvPr/>
        </p:nvSpPr>
        <p:spPr>
          <a:xfrm>
            <a:off x="2033587" y="3974306"/>
            <a:ext cx="8172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arial"/>
              <a:cs typeface="arial"/>
            </a:endParaRPr>
          </a:p>
        </p:txBody>
      </p:sp>
      <p:sp>
        <p:nvSpPr>
          <p:cNvPr id="7" name="TextBox 6">
            <a:extLst>
              <a:ext uri="{FF2B5EF4-FFF2-40B4-BE49-F238E27FC236}">
                <a16:creationId xmlns:a16="http://schemas.microsoft.com/office/drawing/2014/main" id="{44094200-9EA6-447E-A469-CD0017B653C7}"/>
              </a:ext>
            </a:extLst>
          </p:cNvPr>
          <p:cNvSpPr txBox="1"/>
          <p:nvPr/>
        </p:nvSpPr>
        <p:spPr>
          <a:xfrm>
            <a:off x="1771650" y="4402931"/>
            <a:ext cx="87320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Hess DR. What is evidence-based medicine and why should I care? Respir Care. 2004 Jul;49(7):730-41. </a:t>
            </a:r>
            <a:endParaRPr lang="en-US" dirty="0"/>
          </a:p>
        </p:txBody>
      </p:sp>
      <p:sp>
        <p:nvSpPr>
          <p:cNvPr id="8" name="TextBox 7">
            <a:extLst>
              <a:ext uri="{FF2B5EF4-FFF2-40B4-BE49-F238E27FC236}">
                <a16:creationId xmlns:a16="http://schemas.microsoft.com/office/drawing/2014/main" id="{8AE01D2F-AEF1-4A7C-BFC6-9F87CAABA8B0}"/>
              </a:ext>
            </a:extLst>
          </p:cNvPr>
          <p:cNvSpPr txBox="1"/>
          <p:nvPr/>
        </p:nvSpPr>
        <p:spPr>
          <a:xfrm>
            <a:off x="1831181" y="5403056"/>
            <a:ext cx="86725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Stevens, K.R. (2009). </a:t>
            </a:r>
            <a:r>
              <a:rPr lang="en-GB" i="1" dirty="0">
                <a:ea typeface="+mn-lt"/>
                <a:cs typeface="+mn-lt"/>
              </a:rPr>
              <a:t>Essential evidence-based practice competencies in nursing. </a:t>
            </a:r>
            <a:r>
              <a:rPr lang="en-GB" dirty="0">
                <a:ea typeface="+mn-lt"/>
                <a:cs typeface="+mn-lt"/>
              </a:rPr>
              <a:t>(2</a:t>
            </a:r>
            <a:r>
              <a:rPr lang="en-GB" baseline="30000" dirty="0">
                <a:ea typeface="+mn-lt"/>
                <a:cs typeface="+mn-lt"/>
              </a:rPr>
              <a:t>nd</a:t>
            </a:r>
            <a:r>
              <a:rPr lang="en-GB" dirty="0">
                <a:ea typeface="+mn-lt"/>
                <a:cs typeface="+mn-lt"/>
              </a:rPr>
              <a:t> Ed.) San Antonio, TX: Academic Center for Evidence-Based Practice (ACE) of University of Texas Health Science Center San Antonio.</a:t>
            </a:r>
            <a:endParaRPr lang="en-US" dirty="0"/>
          </a:p>
        </p:txBody>
      </p:sp>
      <p:sp>
        <p:nvSpPr>
          <p:cNvPr id="9" name="TextBox 8">
            <a:extLst>
              <a:ext uri="{FF2B5EF4-FFF2-40B4-BE49-F238E27FC236}">
                <a16:creationId xmlns:a16="http://schemas.microsoft.com/office/drawing/2014/main" id="{9C7AE589-487B-49F0-A763-3BB0BEAC8EC7}"/>
              </a:ext>
            </a:extLst>
          </p:cNvPr>
          <p:cNvSpPr txBox="1"/>
          <p:nvPr/>
        </p:nvSpPr>
        <p:spPr>
          <a:xfrm>
            <a:off x="1878807" y="2307430"/>
            <a:ext cx="9291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Ashby, L., Tappin, D. and Bentley, T. (2004) ‘Evaluation in industry of a draft code of practice for manual handling’, </a:t>
            </a:r>
            <a:r>
              <a:rPr lang="en-GB" i="1" dirty="0">
                <a:ea typeface="+mn-lt"/>
                <a:cs typeface="+mn-lt"/>
              </a:rPr>
              <a:t>Applied ergonomics</a:t>
            </a:r>
            <a:r>
              <a:rPr lang="en-GB" dirty="0">
                <a:ea typeface="+mn-lt"/>
                <a:cs typeface="+mn-lt"/>
              </a:rPr>
              <a:t>, 35(3), pp. 293–300.</a:t>
            </a:r>
            <a:endParaRPr lang="en-US" dirty="0"/>
          </a:p>
        </p:txBody>
      </p:sp>
    </p:spTree>
    <p:extLst>
      <p:ext uri="{BB962C8B-B14F-4D97-AF65-F5344CB8AC3E}">
        <p14:creationId xmlns:p14="http://schemas.microsoft.com/office/powerpoint/2010/main" val="2191717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0A313B-56DD-47CF-9E2B-4635BB01FE4E}"/>
              </a:ext>
            </a:extLst>
          </p:cNvPr>
          <p:cNvSpPr txBox="1"/>
          <p:nvPr/>
        </p:nvSpPr>
        <p:spPr>
          <a:xfrm>
            <a:off x="461962" y="342899"/>
            <a:ext cx="110180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Hignett, Sue &amp; Crumpton, Emma &amp; Ruszala, Sue &amp; Alexander, Pat &amp; Fray, Mike &amp; Fletcher, Brian. (2003). Evidence-based patient handling: systematic review. Nursing standard (Royal College of Nursing (Great Britain) : 1987). 17. 33-6. </a:t>
            </a:r>
            <a:endParaRPr lang="en-US"/>
          </a:p>
        </p:txBody>
      </p:sp>
      <p:sp>
        <p:nvSpPr>
          <p:cNvPr id="3" name="TextBox 2">
            <a:extLst>
              <a:ext uri="{FF2B5EF4-FFF2-40B4-BE49-F238E27FC236}">
                <a16:creationId xmlns:a16="http://schemas.microsoft.com/office/drawing/2014/main" id="{C418A957-54E8-4EB3-B36C-96423E36BEFD}"/>
              </a:ext>
            </a:extLst>
          </p:cNvPr>
          <p:cNvSpPr txBox="1"/>
          <p:nvPr/>
        </p:nvSpPr>
        <p:spPr>
          <a:xfrm>
            <a:off x="509587" y="1521618"/>
            <a:ext cx="10708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eiryo"/>
            </a:endParaRPr>
          </a:p>
        </p:txBody>
      </p:sp>
      <p:sp>
        <p:nvSpPr>
          <p:cNvPr id="4" name="TextBox 3">
            <a:extLst>
              <a:ext uri="{FF2B5EF4-FFF2-40B4-BE49-F238E27FC236}">
                <a16:creationId xmlns:a16="http://schemas.microsoft.com/office/drawing/2014/main" id="{FA8F27F4-CB8D-4B34-9B4A-D3D26692443A}"/>
              </a:ext>
            </a:extLst>
          </p:cNvPr>
          <p:cNvSpPr txBox="1"/>
          <p:nvPr/>
        </p:nvSpPr>
        <p:spPr>
          <a:xfrm>
            <a:off x="461962" y="3533774"/>
            <a:ext cx="103393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Pearce, L. (2005) ‘Dynamic duo: An education programme on manual handling has improved the health of staff and patients, and made Linda Rankin and Emily Millar joint winners of the RCN Northern Ireland Nurse of the Year award’, </a:t>
            </a:r>
            <a:r>
              <a:rPr lang="en-GB" i="1" dirty="0">
                <a:ea typeface="+mn-lt"/>
                <a:cs typeface="+mn-lt"/>
              </a:rPr>
              <a:t>Nursing standard</a:t>
            </a:r>
            <a:r>
              <a:rPr lang="en-GB" dirty="0">
                <a:ea typeface="+mn-lt"/>
                <a:cs typeface="+mn-lt"/>
              </a:rPr>
              <a:t>, 19(36), pp. 20–21.</a:t>
            </a:r>
            <a:endParaRPr lang="en-US" dirty="0"/>
          </a:p>
        </p:txBody>
      </p:sp>
      <p:sp>
        <p:nvSpPr>
          <p:cNvPr id="6" name="TextBox 5">
            <a:extLst>
              <a:ext uri="{FF2B5EF4-FFF2-40B4-BE49-F238E27FC236}">
                <a16:creationId xmlns:a16="http://schemas.microsoft.com/office/drawing/2014/main" id="{B7E5A7BD-EADB-4F95-8E11-9DE1BF713571}"/>
              </a:ext>
            </a:extLst>
          </p:cNvPr>
          <p:cNvSpPr txBox="1"/>
          <p:nvPr/>
        </p:nvSpPr>
        <p:spPr>
          <a:xfrm>
            <a:off x="509587" y="1438274"/>
            <a:ext cx="104941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Kneafsey, R., Clifford, C. and Greenfield, S. (2015) ‘Perceptions of hospital manual handling policy and impact on nursing team involvement in promoting patients’ mobility’, </a:t>
            </a:r>
            <a:r>
              <a:rPr lang="en-GB" i="1" dirty="0">
                <a:ea typeface="+mn-lt"/>
                <a:cs typeface="+mn-lt"/>
              </a:rPr>
              <a:t>Journal of clinical nursing</a:t>
            </a:r>
            <a:r>
              <a:rPr lang="en-GB" dirty="0">
                <a:ea typeface="+mn-lt"/>
                <a:cs typeface="+mn-lt"/>
              </a:rPr>
              <a:t>, 24(1-2), pp. 289–299.</a:t>
            </a:r>
            <a:endParaRPr lang="en-US" dirty="0"/>
          </a:p>
        </p:txBody>
      </p:sp>
      <p:sp>
        <p:nvSpPr>
          <p:cNvPr id="7" name="TextBox 6">
            <a:extLst>
              <a:ext uri="{FF2B5EF4-FFF2-40B4-BE49-F238E27FC236}">
                <a16:creationId xmlns:a16="http://schemas.microsoft.com/office/drawing/2014/main" id="{AA373A1B-9823-417C-AC4D-AF357F96580B}"/>
              </a:ext>
            </a:extLst>
          </p:cNvPr>
          <p:cNvSpPr txBox="1"/>
          <p:nvPr/>
        </p:nvSpPr>
        <p:spPr>
          <a:xfrm>
            <a:off x="509587" y="4938712"/>
            <a:ext cx="98869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Stevens, K.R. (2009). </a:t>
            </a:r>
            <a:r>
              <a:rPr lang="en-GB" i="1" dirty="0">
                <a:ea typeface="+mn-lt"/>
                <a:cs typeface="+mn-lt"/>
              </a:rPr>
              <a:t>Essential evidence-based practice competencies in nursing. </a:t>
            </a:r>
            <a:r>
              <a:rPr lang="en-GB" dirty="0">
                <a:ea typeface="+mn-lt"/>
                <a:cs typeface="+mn-lt"/>
              </a:rPr>
              <a:t>(2nd Ed.) San Antonio, TX: Academic Center for Evidence-Based Practice (ACE) of University of Texas Health Science Center San Antonio.</a:t>
            </a:r>
          </a:p>
          <a:p>
            <a:pPr algn="l"/>
            <a:endParaRPr lang="en-GB" dirty="0">
              <a:ea typeface="Meiryo"/>
            </a:endParaRPr>
          </a:p>
        </p:txBody>
      </p:sp>
      <p:sp>
        <p:nvSpPr>
          <p:cNvPr id="8" name="TextBox 7">
            <a:extLst>
              <a:ext uri="{FF2B5EF4-FFF2-40B4-BE49-F238E27FC236}">
                <a16:creationId xmlns:a16="http://schemas.microsoft.com/office/drawing/2014/main" id="{B1CAE8AE-B8EE-4269-90D4-807222102EBD}"/>
              </a:ext>
            </a:extLst>
          </p:cNvPr>
          <p:cNvSpPr txBox="1"/>
          <p:nvPr/>
        </p:nvSpPr>
        <p:spPr>
          <a:xfrm>
            <a:off x="402431" y="2402680"/>
            <a:ext cx="102560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solidFill>
                  <a:srgbClr val="3A3A3A"/>
                </a:solidFill>
                <a:ea typeface="+mn-lt"/>
                <a:cs typeface="+mn-lt"/>
              </a:rPr>
              <a:t>Kazdin</a:t>
            </a:r>
            <a:r>
              <a:rPr lang="en-US" dirty="0">
                <a:solidFill>
                  <a:srgbClr val="3A3A3A"/>
                </a:solidFill>
                <a:ea typeface="+mn-lt"/>
                <a:cs typeface="+mn-lt"/>
              </a:rPr>
              <a:t>, A.E. (2008) ‘Evidence-Based Treatments and Delivery of Psychological Services: Shifting Our Emphases to Increase Impact’, </a:t>
            </a:r>
            <a:r>
              <a:rPr lang="en-US" i="1" dirty="0">
                <a:solidFill>
                  <a:srgbClr val="3A3A3A"/>
                </a:solidFill>
                <a:ea typeface="+mn-lt"/>
                <a:cs typeface="+mn-lt"/>
              </a:rPr>
              <a:t>Psychological services</a:t>
            </a:r>
            <a:r>
              <a:rPr lang="en-US" dirty="0">
                <a:solidFill>
                  <a:srgbClr val="3A3A3A"/>
                </a:solidFill>
                <a:ea typeface="+mn-lt"/>
                <a:cs typeface="+mn-lt"/>
              </a:rPr>
              <a:t>, 5(3), pp. 201–215.</a:t>
            </a:r>
            <a:endParaRPr lang="en-GB" dirty="0">
              <a:ea typeface="+mn-lt"/>
              <a:cs typeface="+mn-lt"/>
            </a:endParaRPr>
          </a:p>
          <a:p>
            <a:pPr algn="l"/>
            <a:endParaRPr lang="en-GB" dirty="0">
              <a:ea typeface="Meiryo"/>
            </a:endParaRPr>
          </a:p>
        </p:txBody>
      </p:sp>
      <p:sp>
        <p:nvSpPr>
          <p:cNvPr id="9" name="TextBox 8">
            <a:extLst>
              <a:ext uri="{FF2B5EF4-FFF2-40B4-BE49-F238E27FC236}">
                <a16:creationId xmlns:a16="http://schemas.microsoft.com/office/drawing/2014/main" id="{1B5F756C-8B51-4ECB-BC87-B33CFF5C43C2}"/>
              </a:ext>
            </a:extLst>
          </p:cNvPr>
          <p:cNvSpPr txBox="1"/>
          <p:nvPr/>
        </p:nvSpPr>
        <p:spPr>
          <a:xfrm>
            <a:off x="509588" y="5998368"/>
            <a:ext cx="9875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303030"/>
                </a:solidFill>
                <a:latin typeface="Arial"/>
                <a:ea typeface="Meiryo"/>
                <a:cs typeface="Arial"/>
              </a:rPr>
              <a:t>Sur RL, Dahm P. History of evidence-based medicine. </a:t>
            </a:r>
            <a:r>
              <a:rPr lang="en-US" i="1" dirty="0">
                <a:solidFill>
                  <a:srgbClr val="303030"/>
                </a:solidFill>
                <a:latin typeface="Arial"/>
                <a:ea typeface="Meiryo"/>
                <a:cs typeface="Arial"/>
              </a:rPr>
              <a:t>Indian J Urol</a:t>
            </a:r>
            <a:r>
              <a:rPr lang="en-US" dirty="0">
                <a:solidFill>
                  <a:srgbClr val="303030"/>
                </a:solidFill>
                <a:latin typeface="Arial"/>
                <a:ea typeface="Meiryo"/>
                <a:cs typeface="Arial"/>
              </a:rPr>
              <a:t>. 2011;27(4):487-489. </a:t>
            </a:r>
            <a:endParaRPr lang="en-GB" dirty="0">
              <a:ea typeface="+mn-lt"/>
              <a:cs typeface="+mn-lt"/>
            </a:endParaRPr>
          </a:p>
          <a:p>
            <a:pPr algn="l"/>
            <a:endParaRPr lang="en-GB" dirty="0">
              <a:ea typeface="Meiryo"/>
            </a:endParaRPr>
          </a:p>
        </p:txBody>
      </p:sp>
    </p:spTree>
    <p:extLst>
      <p:ext uri="{BB962C8B-B14F-4D97-AF65-F5344CB8AC3E}">
        <p14:creationId xmlns:p14="http://schemas.microsoft.com/office/powerpoint/2010/main" val="2954164454"/>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272441"/>
      </a:dk2>
      <a:lt2>
        <a:srgbClr val="E2E8E2"/>
      </a:lt2>
      <a:accent1>
        <a:srgbClr val="E272EA"/>
      </a:accent1>
      <a:accent2>
        <a:srgbClr val="9E53E6"/>
      </a:accent2>
      <a:accent3>
        <a:srgbClr val="7D72EA"/>
      </a:accent3>
      <a:accent4>
        <a:srgbClr val="5382E6"/>
      </a:accent4>
      <a:accent5>
        <a:srgbClr val="2CAEDD"/>
      </a:accent5>
      <a:accent6>
        <a:srgbClr val="41B5A3"/>
      </a:accent6>
      <a:hlink>
        <a:srgbClr val="5A8E56"/>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1</Words>
  <Application>Microsoft Office PowerPoint</Application>
  <PresentationFormat>Widescreen</PresentationFormat>
  <Paragraphs>1</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SketchLinesVTI</vt:lpstr>
      <vt:lpstr>EVIDENCE-BASED PRACTICE</vt:lpstr>
      <vt:lpstr>PowerPoint Presentation</vt:lpstr>
      <vt:lpstr>  First produced in 1980s.  "the conscientious, explicit and judicious use of current best evidence in making decisions about the care of individual patients."  </vt:lpstr>
      <vt:lpstr>WHAT IS EVIDENCE-BASED PRACTICE? </vt:lpstr>
      <vt:lpstr>Fundamental steps of EBP </vt:lpstr>
      <vt:lpstr>WHO USES EVIDENCE-BASED PRACTICE?</vt:lpstr>
      <vt:lpstr>THE ADVANTAGES OF EVEIDENCE-BASED PRACTICE</vt:lpstr>
      <vt:lpstr>THE DISADVANTAGES OF EVIDENCE-BASED PRACTICE</vt:lpstr>
      <vt:lpstr>PowerPoint Presentation</vt:lpstr>
      <vt:lpstr>PowerPoint Presentation</vt:lpstr>
      <vt:lpstr>PowerPoint Presentation</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1232</cp:revision>
  <dcterms:created xsi:type="dcterms:W3CDTF">2022-03-15T11:32:47Z</dcterms:created>
  <dcterms:modified xsi:type="dcterms:W3CDTF">2022-03-18T23:38:40Z</dcterms:modified>
</cp:coreProperties>
</file>