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82"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81" r:id="rId25"/>
    <p:sldId id="278" r:id="rId26"/>
    <p:sldId id="279" r:id="rId27"/>
    <p:sldId id="280"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0B901E-CC88-D362-B9DA-61F4387BC2C9}" v="92" dt="2024-02-01T09:42:37.6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28"/>
  </p:normalViewPr>
  <p:slideViewPr>
    <p:cSldViewPr snapToGrid="0">
      <p:cViewPr varScale="1">
        <p:scale>
          <a:sx n="98" d="100"/>
          <a:sy n="98" d="100"/>
        </p:scale>
        <p:origin x="3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raint Forster" userId="S::g.forster@uwtsd.ac.uk::8c02c943-4b4b-4de2-a38e-320edf235171" providerId="AD" clId="Web-{0E0B901E-CC88-D362-B9DA-61F4387BC2C9}"/>
    <pc:docChg chg="modSld">
      <pc:chgData name="Geraint Forster" userId="S::g.forster@uwtsd.ac.uk::8c02c943-4b4b-4de2-a38e-320edf235171" providerId="AD" clId="Web-{0E0B901E-CC88-D362-B9DA-61F4387BC2C9}" dt="2024-02-01T09:42:37.684" v="84" actId="20577"/>
      <pc:docMkLst>
        <pc:docMk/>
      </pc:docMkLst>
      <pc:sldChg chg="modSp">
        <pc:chgData name="Geraint Forster" userId="S::g.forster@uwtsd.ac.uk::8c02c943-4b4b-4de2-a38e-320edf235171" providerId="AD" clId="Web-{0E0B901E-CC88-D362-B9DA-61F4387BC2C9}" dt="2024-02-01T09:34:36.267" v="4" actId="20577"/>
        <pc:sldMkLst>
          <pc:docMk/>
          <pc:sldMk cId="2156603092" sldId="259"/>
        </pc:sldMkLst>
        <pc:spChg chg="mod">
          <ac:chgData name="Geraint Forster" userId="S::g.forster@uwtsd.ac.uk::8c02c943-4b4b-4de2-a38e-320edf235171" providerId="AD" clId="Web-{0E0B901E-CC88-D362-B9DA-61F4387BC2C9}" dt="2024-02-01T09:34:36.267" v="4" actId="20577"/>
          <ac:spMkLst>
            <pc:docMk/>
            <pc:sldMk cId="2156603092" sldId="259"/>
            <ac:spMk id="3" creationId="{447CA787-BC67-38D5-4F54-16866582ACF4}"/>
          </ac:spMkLst>
        </pc:spChg>
      </pc:sldChg>
      <pc:sldChg chg="modSp">
        <pc:chgData name="Geraint Forster" userId="S::g.forster@uwtsd.ac.uk::8c02c943-4b4b-4de2-a38e-320edf235171" providerId="AD" clId="Web-{0E0B901E-CC88-D362-B9DA-61F4387BC2C9}" dt="2024-02-01T09:37:30.709" v="11" actId="14100"/>
        <pc:sldMkLst>
          <pc:docMk/>
          <pc:sldMk cId="3764955145" sldId="269"/>
        </pc:sldMkLst>
        <pc:spChg chg="mod">
          <ac:chgData name="Geraint Forster" userId="S::g.forster@uwtsd.ac.uk::8c02c943-4b4b-4de2-a38e-320edf235171" providerId="AD" clId="Web-{0E0B901E-CC88-D362-B9DA-61F4387BC2C9}" dt="2024-02-01T09:37:20.318" v="10" actId="1076"/>
          <ac:spMkLst>
            <pc:docMk/>
            <pc:sldMk cId="3764955145" sldId="269"/>
            <ac:spMk id="11" creationId="{15AA53EE-A9DE-583A-16F7-94A4D13E2F1C}"/>
          </ac:spMkLst>
        </pc:spChg>
        <pc:cxnChg chg="mod">
          <ac:chgData name="Geraint Forster" userId="S::g.forster@uwtsd.ac.uk::8c02c943-4b4b-4de2-a38e-320edf235171" providerId="AD" clId="Web-{0E0B901E-CC88-D362-B9DA-61F4387BC2C9}" dt="2024-02-01T09:37:30.709" v="11" actId="14100"/>
          <ac:cxnSpMkLst>
            <pc:docMk/>
            <pc:sldMk cId="3764955145" sldId="269"/>
            <ac:cxnSpMk id="4" creationId="{193F03FE-C7A7-DCB1-9CF5-9A6D3B845392}"/>
          </ac:cxnSpMkLst>
        </pc:cxnChg>
      </pc:sldChg>
      <pc:sldChg chg="modSp">
        <pc:chgData name="Geraint Forster" userId="S::g.forster@uwtsd.ac.uk::8c02c943-4b4b-4de2-a38e-320edf235171" providerId="AD" clId="Web-{0E0B901E-CC88-D362-B9DA-61F4387BC2C9}" dt="2024-02-01T09:42:37.684" v="84" actId="20577"/>
        <pc:sldMkLst>
          <pc:docMk/>
          <pc:sldMk cId="439967172" sldId="283"/>
        </pc:sldMkLst>
        <pc:spChg chg="mod">
          <ac:chgData name="Geraint Forster" userId="S::g.forster@uwtsd.ac.uk::8c02c943-4b4b-4de2-a38e-320edf235171" providerId="AD" clId="Web-{0E0B901E-CC88-D362-B9DA-61F4387BC2C9}" dt="2024-02-01T09:42:37.684" v="84" actId="20577"/>
          <ac:spMkLst>
            <pc:docMk/>
            <pc:sldMk cId="439967172" sldId="283"/>
            <ac:spMk id="3" creationId="{BE724CE4-FE4C-7CAF-1038-4DA7A61A195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40013" y="484479"/>
            <a:ext cx="6911974" cy="2954655"/>
          </a:xfrm>
        </p:spPr>
        <p:txBody>
          <a:bodyPr anchor="b">
            <a:normAutofit/>
          </a:bodyPr>
          <a:lstStyle>
            <a:lvl1pPr algn="ctr">
              <a:defRPr sz="5600" cap="all" spc="-100" baseline="0"/>
            </a:lvl1pPr>
          </a:lstStyle>
          <a:p>
            <a:r>
              <a:rPr lang="en-US"/>
              <a:t>Click to edit Master title style</a:t>
            </a:r>
            <a:endParaRPr lang="en-US" dirty="0"/>
          </a:p>
        </p:txBody>
      </p:sp>
      <p:sp>
        <p:nvSpPr>
          <p:cNvPr id="3" name="Subtitle 2"/>
          <p:cNvSpPr>
            <a:spLocks noGrp="1"/>
          </p:cNvSpPr>
          <p:nvPr>
            <p:ph type="subTitle" idx="1"/>
          </p:nvPr>
        </p:nvSpPr>
        <p:spPr>
          <a:xfrm>
            <a:off x="2640013" y="3799133"/>
            <a:ext cx="6911974" cy="1969841"/>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2395C5C9-164C-46B3-A87E-7660D39D3106}" type="datetime2">
              <a:rPr lang="en-US" smtClean="0"/>
              <a:t>Wednesday, December 3, 2025</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147215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720000" y="2541600"/>
            <a:ext cx="10728325" cy="3227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4DDCFF8A-AAF8-4A12-8A91-9CA0EAF6CBB9}" type="datetime2">
              <a:rPr lang="en-US" smtClean="0"/>
              <a:t>Wednesday, December 3, 2025</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87349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6" cy="2879724"/>
          </a:xfrm>
        </p:spPr>
        <p:txBody>
          <a:bodyPr anchor="b">
            <a:normAutofit/>
          </a:bodyPr>
          <a:lstStyle>
            <a:lvl1pPr>
              <a:defRPr sz="5600"/>
            </a:lvl1pPr>
          </a:lstStyle>
          <a:p>
            <a:r>
              <a:rPr lang="en-US"/>
              <a:t>Click to edit Master title style</a:t>
            </a:r>
            <a:endParaRPr lang="en-US" dirty="0"/>
          </a:p>
        </p:txBody>
      </p:sp>
      <p:sp>
        <p:nvSpPr>
          <p:cNvPr id="3" name="Text Placeholder 2"/>
          <p:cNvSpPr>
            <a:spLocks noGrp="1"/>
          </p:cNvSpPr>
          <p:nvPr>
            <p:ph type="body" idx="1"/>
          </p:nvPr>
        </p:nvSpPr>
        <p:spPr>
          <a:xfrm>
            <a:off x="719910" y="3858924"/>
            <a:ext cx="10728326" cy="1919076"/>
          </a:xfrm>
        </p:spPr>
        <p:txBody>
          <a:bodyPr>
            <a:normAutofit/>
          </a:bodyPr>
          <a:lstStyle>
            <a:lvl1pPr marL="0" indent="0">
              <a:buNone/>
              <a:defRPr sz="2800">
                <a:solidFill>
                  <a:schemeClr val="tx1">
                    <a:tint val="75000"/>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ABCC25C3-021A-4B0B-8F70-0C181FE1CF45}" type="datetime2">
              <a:rPr lang="en-US" smtClean="0"/>
              <a:t>Wednesday, December 3, 2025</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796571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200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8400" y="2541600"/>
            <a:ext cx="5003801" cy="3234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0C23D88D-8CEC-4ED9-A53B-5596187D9A16}" type="datetime2">
              <a:rPr lang="en-US" smtClean="0"/>
              <a:t>Wednesday, December 3, 2025</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03947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5" cy="673005"/>
          </a:xfrm>
        </p:spPr>
        <p:txBody>
          <a:bodyPr>
            <a:normAutofit/>
          </a:bodyPr>
          <a:lstStyle/>
          <a:p>
            <a:r>
              <a:rPr lang="en-US"/>
              <a:t>Click to edit Master title style</a:t>
            </a:r>
            <a:endParaRPr lang="en-US" dirty="0"/>
          </a:p>
        </p:txBody>
      </p:sp>
      <p:sp>
        <p:nvSpPr>
          <p:cNvPr id="3" name="Text Placeholder 2"/>
          <p:cNvSpPr>
            <a:spLocks noGrp="1"/>
          </p:cNvSpPr>
          <p:nvPr>
            <p:ph type="body" idx="1"/>
          </p:nvPr>
        </p:nvSpPr>
        <p:spPr>
          <a:xfrm>
            <a:off x="720000" y="1840698"/>
            <a:ext cx="5015638" cy="565796"/>
          </a:xfrm>
        </p:spPr>
        <p:txBody>
          <a:bodyPr wrap="square"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20000" y="2541600"/>
            <a:ext cx="5003801"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400" y="1840698"/>
            <a:ext cx="5015638" cy="565796"/>
          </a:xfrm>
        </p:spPr>
        <p:txBody>
          <a:bodyPr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4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31837" y="6138000"/>
            <a:ext cx="3095626" cy="720000"/>
          </a:xfrm>
          <a:prstGeom prst="rect">
            <a:avLst/>
          </a:prstGeom>
        </p:spPr>
        <p:txBody>
          <a:bodyPr/>
          <a:lstStyle/>
          <a:p>
            <a:fld id="{D2CCD382-DFDA-4722-A27A-59C21AD112F2}" type="datetime2">
              <a:rPr lang="en-US" smtClean="0"/>
              <a:t>Wednesday, December 3, 2025</a:t>
            </a:fld>
            <a:endParaRPr lang="en-US"/>
          </a:p>
        </p:txBody>
      </p:sp>
      <p:sp>
        <p:nvSpPr>
          <p:cNvPr id="8" name="Footer Placeholder 7"/>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9" name="Slide Number Placeholder 8"/>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686396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731837" y="6138000"/>
            <a:ext cx="3095626" cy="720000"/>
          </a:xfrm>
          <a:prstGeom prst="rect">
            <a:avLst/>
          </a:prstGeom>
        </p:spPr>
        <p:txBody>
          <a:bodyPr/>
          <a:lstStyle/>
          <a:p>
            <a:fld id="{22F2A30D-1C09-413F-AAB1-38F366000715}" type="datetime2">
              <a:rPr lang="en-US" smtClean="0"/>
              <a:t>Wednesday, December 3, 2025</a:t>
            </a:fld>
            <a:endParaRPr lang="en-US"/>
          </a:p>
        </p:txBody>
      </p:sp>
      <p:sp>
        <p:nvSpPr>
          <p:cNvPr id="4" name="Footer Placeholder 3"/>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5" name="Slide Number Placeholder 4"/>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199040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31837" y="6138000"/>
            <a:ext cx="3095626" cy="720000"/>
          </a:xfrm>
          <a:prstGeom prst="rect">
            <a:avLst/>
          </a:prstGeom>
        </p:spPr>
        <p:txBody>
          <a:bodyPr/>
          <a:lstStyle/>
          <a:p>
            <a:fld id="{6DB82B9C-D65E-4F64-95C3-B10F3B00F0D9}" type="datetime2">
              <a:rPr lang="en-US" smtClean="0"/>
              <a:t>Wednesday, December 3, 2025</a:t>
            </a:fld>
            <a:endParaRPr lang="en-US"/>
          </a:p>
        </p:txBody>
      </p:sp>
      <p:sp>
        <p:nvSpPr>
          <p:cNvPr id="3" name="Footer Placeholder 2"/>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4" name="Slide Number Placeholder 3"/>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24532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107463" cy="1477328"/>
          </a:xfrm>
        </p:spPr>
        <p:txBody>
          <a:bodyPr anchor="t" anchorCtr="0">
            <a:normAutofit/>
          </a:bodyPr>
          <a:lstStyle>
            <a:lvl1pPr>
              <a:lnSpc>
                <a:spcPct val="100000"/>
              </a:lnSpc>
              <a:defRPr sz="2800"/>
            </a:lvl1pPr>
          </a:lstStyle>
          <a:p>
            <a:r>
              <a:rPr lang="en-US"/>
              <a:t>Click to edit Master title style</a:t>
            </a:r>
            <a:endParaRPr lang="en-US" dirty="0"/>
          </a:p>
        </p:txBody>
      </p:sp>
      <p:sp>
        <p:nvSpPr>
          <p:cNvPr id="3" name="Content Placeholder 2"/>
          <p:cNvSpPr>
            <a:spLocks noGrp="1"/>
          </p:cNvSpPr>
          <p:nvPr>
            <p:ph idx="1"/>
          </p:nvPr>
        </p:nvSpPr>
        <p:spPr>
          <a:xfrm>
            <a:off x="4548188" y="584662"/>
            <a:ext cx="6911974" cy="5184313"/>
          </a:xfrm>
        </p:spPr>
        <p:txBody>
          <a:bodyPr/>
          <a:lstStyle>
            <a:lvl1pPr marL="0" indent="0">
              <a:lnSpc>
                <a:spcPct val="100000"/>
              </a:lnSpc>
              <a:buNone/>
              <a:defRPr sz="4800"/>
            </a:lvl1pPr>
            <a:lvl2pPr marL="914400" indent="-457200">
              <a:buFont typeface="Arial" panose="020B0604020202020204" pitchFamily="34" charset="0"/>
              <a:buChar char="•"/>
              <a:defRPr sz="2000"/>
            </a:lvl2pPr>
            <a:lvl3pPr marL="1257300" indent="-342900">
              <a:buFont typeface="Arial" panose="020B0604020202020204" pitchFamily="34" charset="0"/>
              <a:buChar char="•"/>
              <a:defRPr sz="2000"/>
            </a:lvl3pPr>
            <a:lvl4pPr marL="1714500" indent="-342900">
              <a:buFont typeface="Arial" panose="020B0604020202020204" pitchFamily="34" charset="0"/>
              <a:buChar char="•"/>
              <a:defRPr sz="2000"/>
            </a:lvl4pPr>
            <a:lvl5pPr marL="2171700" indent="-342900">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0000" y="2541600"/>
            <a:ext cx="3107463" cy="32318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B7F5FDCC-6AAC-4A08-B9E0-3793AB5E64C3}" type="datetime2">
              <a:rPr lang="en-US" smtClean="0"/>
              <a:t>Wednesday, December 3, 2025</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306113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095626" cy="1476000"/>
          </a:xfrm>
        </p:spPr>
        <p:txBody>
          <a:bodyPr anchor="t" anchorCtr="0">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8188" y="728664"/>
            <a:ext cx="6923812" cy="504031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0000" y="2541600"/>
            <a:ext cx="3095625" cy="3232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349FE94D-439C-40F1-900E-BC07940E3988}" type="datetime2">
              <a:rPr lang="en-US" smtClean="0"/>
              <a:t>Wednesday, December 3, 2025</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748044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720000" y="2636838"/>
            <a:ext cx="10728325" cy="31321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5B75179A-1E2B-41AB-B400-4F1B4022FAEE}" type="datetime2">
              <a:rPr lang="en-US" smtClean="0"/>
              <a:t>Wednesday, December 3, 2025</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946518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40486" y="720000"/>
            <a:ext cx="1477328" cy="5048975"/>
          </a:xfrm>
        </p:spPr>
        <p:txBody>
          <a:bodyPr vert="eaVert">
            <a:normAutofit/>
          </a:bodyPr>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31838" y="720000"/>
            <a:ext cx="8929614" cy="5048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05681D0F-6595-4F14-8EF3-954CD87C797B}" type="datetime2">
              <a:rPr lang="en-US" smtClean="0"/>
              <a:t>Wednesday, December 3, 2025</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654197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646535-AEF6-4883-A4F9-EEC1F8B4319E}"/>
              </a:ext>
            </a:extLst>
          </p:cNvPr>
          <p:cNvSpPr/>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20000" y="619200"/>
            <a:ext cx="10728322" cy="1477328"/>
          </a:xfrm>
          <a:prstGeom prst="rect">
            <a:avLst/>
          </a:prstGeom>
        </p:spPr>
        <p:txBody>
          <a:bodyPr vert="horz" wrap="square" lIns="0" tIns="0" rIns="0" bIns="0" rtlCol="0" anchor="t" anchorCtr="0">
            <a:normAutofit/>
          </a:bodyPr>
          <a:lstStyle/>
          <a:p>
            <a:endParaRPr lang="en-US" dirty="0"/>
          </a:p>
        </p:txBody>
      </p:sp>
      <p:sp>
        <p:nvSpPr>
          <p:cNvPr id="3" name="Text Placeholder 2"/>
          <p:cNvSpPr>
            <a:spLocks noGrp="1"/>
          </p:cNvSpPr>
          <p:nvPr>
            <p:ph type="body" idx="1"/>
          </p:nvPr>
        </p:nvSpPr>
        <p:spPr>
          <a:xfrm>
            <a:off x="720000" y="2541600"/>
            <a:ext cx="10728325" cy="3227375"/>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1837" y="6138000"/>
            <a:ext cx="3095626" cy="720000"/>
          </a:xfrm>
          <a:prstGeom prst="rect">
            <a:avLst/>
          </a:prstGeom>
        </p:spPr>
        <p:txBody>
          <a:bodyPr vert="horz" lIns="0" tIns="180000" rIns="0" bIns="180000" rtlCol="0" anchor="ctr"/>
          <a:lstStyle>
            <a:lvl1pPr algn="l">
              <a:lnSpc>
                <a:spcPct val="120000"/>
              </a:lnSpc>
              <a:defRPr sz="1200" spc="20" baseline="0">
                <a:solidFill>
                  <a:schemeClr val="tx1"/>
                </a:solidFill>
                <a:latin typeface="+mn-lt"/>
              </a:defRPr>
            </a:lvl1pPr>
          </a:lstStyle>
          <a:p>
            <a:fld id="{8DEA2CF1-0EB2-4673-802D-3371233E4A77}" type="datetime2">
              <a:rPr lang="en-US" smtClean="0"/>
              <a:t>Wednesday, December 3, 2025</a:t>
            </a:fld>
            <a:endParaRPr lang="en-US" dirty="0"/>
          </a:p>
        </p:txBody>
      </p:sp>
      <p:sp>
        <p:nvSpPr>
          <p:cNvPr id="5" name="Footer Placeholder 4"/>
          <p:cNvSpPr>
            <a:spLocks noGrp="1"/>
          </p:cNvSpPr>
          <p:nvPr>
            <p:ph type="ftr" sz="quarter" idx="3"/>
          </p:nvPr>
        </p:nvSpPr>
        <p:spPr>
          <a:xfrm>
            <a:off x="4548188" y="6138000"/>
            <a:ext cx="5003800" cy="720000"/>
          </a:xfrm>
          <a:prstGeom prst="rect">
            <a:avLst/>
          </a:prstGeom>
        </p:spPr>
        <p:txBody>
          <a:bodyPr vert="horz" lIns="0" tIns="180000" rIns="0" bIns="180000" rtlCol="0" anchor="ctr"/>
          <a:lstStyle>
            <a:lvl1pPr algn="ctr">
              <a:lnSpc>
                <a:spcPct val="120000"/>
              </a:lnSpc>
              <a:defRPr sz="1200" spc="20" baseline="0">
                <a:solidFill>
                  <a:schemeClr val="tx1"/>
                </a:solidFill>
                <a:latin typeface="+mn-lt"/>
              </a:defRPr>
            </a:lvl1pPr>
          </a:lstStyle>
          <a:p>
            <a:pPr algn="l"/>
            <a:r>
              <a:rPr lang="en-US"/>
              <a:t>Sample Footer Text</a:t>
            </a:r>
            <a:endParaRPr lang="en-US" dirty="0"/>
          </a:p>
        </p:txBody>
      </p:sp>
      <p:sp>
        <p:nvSpPr>
          <p:cNvPr id="6" name="Slide Number Placeholder 5"/>
          <p:cNvSpPr>
            <a:spLocks noGrp="1"/>
          </p:cNvSpPr>
          <p:nvPr>
            <p:ph type="sldNum" sz="quarter" idx="4"/>
          </p:nvPr>
        </p:nvSpPr>
        <p:spPr>
          <a:xfrm>
            <a:off x="10272713" y="6138000"/>
            <a:ext cx="1187449" cy="720000"/>
          </a:xfrm>
          <a:prstGeom prst="rect">
            <a:avLst/>
          </a:prstGeom>
        </p:spPr>
        <p:txBody>
          <a:bodyPr vert="horz" lIns="0" tIns="180000" rIns="0" bIns="180000" rtlCol="0" anchor="ctr"/>
          <a:lstStyle>
            <a:lvl1pPr algn="r">
              <a:lnSpc>
                <a:spcPct val="120000"/>
              </a:lnSpc>
              <a:defRPr sz="1200" spc="20" baseline="0">
                <a:solidFill>
                  <a:schemeClr val="tx1"/>
                </a:solidFill>
                <a:latin typeface="+mn-lt"/>
              </a:defRPr>
            </a:lvl1pPr>
          </a:lstStyle>
          <a:p>
            <a:fld id="{1621B6DD-29C1-4FEA-923F-71EA1347694C}" type="slidenum">
              <a:rPr lang="en-US" smtClean="0"/>
              <a:pPr/>
              <a:t>‹#›</a:t>
            </a:fld>
            <a:endParaRPr lang="en-US" dirty="0"/>
          </a:p>
        </p:txBody>
      </p:sp>
    </p:spTree>
    <p:extLst>
      <p:ext uri="{BB962C8B-B14F-4D97-AF65-F5344CB8AC3E}">
        <p14:creationId xmlns:p14="http://schemas.microsoft.com/office/powerpoint/2010/main" val="610472358"/>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88000"/>
        </a:lnSpc>
        <a:spcBef>
          <a:spcPct val="0"/>
        </a:spcBef>
        <a:buNone/>
        <a:defRPr sz="4400" kern="1200" cap="none" spc="4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1pPr>
      <a:lvl2pPr marL="6858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2pPr>
      <a:lvl3pPr marL="11430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3pPr>
      <a:lvl4pPr marL="16002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4pPr>
      <a:lvl5pPr marL="20574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E760B8C-89FC-4C84-BDDB-42EAB2395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Person Lifting A Barbell">
            <a:extLst>
              <a:ext uri="{FF2B5EF4-FFF2-40B4-BE49-F238E27FC236}">
                <a16:creationId xmlns:a16="http://schemas.microsoft.com/office/drawing/2014/main" id="{1AA32BE2-AE84-AF5D-B5FB-C9373F891DC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59" r="-1" b="-1"/>
          <a:stretch/>
        </p:blipFill>
        <p:spPr>
          <a:xfrm>
            <a:off x="20" y="10"/>
            <a:ext cx="12188932" cy="6857990"/>
          </a:xfrm>
          <a:prstGeom prst="rect">
            <a:avLst/>
          </a:prstGeom>
        </p:spPr>
      </p:pic>
      <p:sp useBgFill="1">
        <p:nvSpPr>
          <p:cNvPr id="11" name="Freeform: Shape 10">
            <a:extLst>
              <a:ext uri="{FF2B5EF4-FFF2-40B4-BE49-F238E27FC236}">
                <a16:creationId xmlns:a16="http://schemas.microsoft.com/office/drawing/2014/main" id="{26D9977B-0E49-40A1-B999-9C80377FCF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100407" cy="6858000"/>
          </a:xfrm>
          <a:custGeom>
            <a:avLst/>
            <a:gdLst>
              <a:gd name="connsiteX0" fmla="*/ 1478232 w 7100407"/>
              <a:gd name="connsiteY0" fmla="*/ 0 h 6858000"/>
              <a:gd name="connsiteX1" fmla="*/ 5123701 w 7100407"/>
              <a:gd name="connsiteY1" fmla="*/ 0 h 6858000"/>
              <a:gd name="connsiteX2" fmla="*/ 5336836 w 7100407"/>
              <a:gd name="connsiteY2" fmla="*/ 117758 h 6858000"/>
              <a:gd name="connsiteX3" fmla="*/ 5569892 w 7100407"/>
              <a:gd name="connsiteY3" fmla="*/ 265913 h 6858000"/>
              <a:gd name="connsiteX4" fmla="*/ 6748214 w 7100407"/>
              <a:gd name="connsiteY4" fmla="*/ 1870260 h 6858000"/>
              <a:gd name="connsiteX5" fmla="*/ 7044312 w 7100407"/>
              <a:gd name="connsiteY5" fmla="*/ 3583629 h 6858000"/>
              <a:gd name="connsiteX6" fmla="*/ 5784507 w 7100407"/>
              <a:gd name="connsiteY6" fmla="*/ 6102159 h 6858000"/>
              <a:gd name="connsiteX7" fmla="*/ 4543102 w 7100407"/>
              <a:gd name="connsiteY7" fmla="*/ 6794309 h 6858000"/>
              <a:gd name="connsiteX8" fmla="*/ 4294648 w 7100407"/>
              <a:gd name="connsiteY8" fmla="*/ 6858000 h 6858000"/>
              <a:gd name="connsiteX9" fmla="*/ 2401901 w 7100407"/>
              <a:gd name="connsiteY9" fmla="*/ 6858000 h 6858000"/>
              <a:gd name="connsiteX10" fmla="*/ 2199908 w 7100407"/>
              <a:gd name="connsiteY10" fmla="*/ 6808527 h 6858000"/>
              <a:gd name="connsiteX11" fmla="*/ 1561496 w 7100407"/>
              <a:gd name="connsiteY11" fmla="*/ 6516913 h 6858000"/>
              <a:gd name="connsiteX12" fmla="*/ 508318 w 7100407"/>
              <a:gd name="connsiteY12" fmla="*/ 5721038 h 6858000"/>
              <a:gd name="connsiteX13" fmla="*/ 43792 w 7100407"/>
              <a:gd name="connsiteY13" fmla="*/ 5068808 h 6858000"/>
              <a:gd name="connsiteX14" fmla="*/ 0 w 7100407"/>
              <a:gd name="connsiteY14" fmla="*/ 4992019 h 6858000"/>
              <a:gd name="connsiteX15" fmla="*/ 0 w 7100407"/>
              <a:gd name="connsiteY15" fmla="*/ 1586010 h 6858000"/>
              <a:gd name="connsiteX16" fmla="*/ 3658 w 7100407"/>
              <a:gd name="connsiteY16" fmla="*/ 1575960 h 6858000"/>
              <a:gd name="connsiteX17" fmla="*/ 763224 w 7100407"/>
              <a:gd name="connsiteY17" fmla="*/ 435512 h 6858000"/>
              <a:gd name="connsiteX18" fmla="*/ 1376867 w 7100407"/>
              <a:gd name="connsiteY18" fmla="*/ 5354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100407" h="6858000">
                <a:moveTo>
                  <a:pt x="1478232" y="0"/>
                </a:moveTo>
                <a:lnTo>
                  <a:pt x="5123701" y="0"/>
                </a:lnTo>
                <a:lnTo>
                  <a:pt x="5336836" y="117758"/>
                </a:lnTo>
                <a:cubicBezTo>
                  <a:pt x="5419064" y="166493"/>
                  <a:pt x="5496999" y="216088"/>
                  <a:pt x="5569892" y="265913"/>
                </a:cubicBezTo>
                <a:cubicBezTo>
                  <a:pt x="5738965" y="373824"/>
                  <a:pt x="6502212" y="1317394"/>
                  <a:pt x="6748214" y="1870260"/>
                </a:cubicBezTo>
                <a:cubicBezTo>
                  <a:pt x="6993681" y="2422592"/>
                  <a:pt x="7205013" y="2877517"/>
                  <a:pt x="7044312" y="3583629"/>
                </a:cubicBezTo>
                <a:cubicBezTo>
                  <a:pt x="6883604" y="4288680"/>
                  <a:pt x="6353534" y="5625104"/>
                  <a:pt x="5784507" y="6102159"/>
                </a:cubicBezTo>
                <a:cubicBezTo>
                  <a:pt x="5429525" y="6399659"/>
                  <a:pt x="5014472" y="6649034"/>
                  <a:pt x="4543102" y="6794309"/>
                </a:cubicBezTo>
                <a:lnTo>
                  <a:pt x="4294648" y="6858000"/>
                </a:lnTo>
                <a:lnTo>
                  <a:pt x="2401901" y="6858000"/>
                </a:lnTo>
                <a:lnTo>
                  <a:pt x="2199908" y="6808527"/>
                </a:lnTo>
                <a:cubicBezTo>
                  <a:pt x="1966062" y="6739921"/>
                  <a:pt x="1757315" y="6643529"/>
                  <a:pt x="1561496" y="6516913"/>
                </a:cubicBezTo>
                <a:cubicBezTo>
                  <a:pt x="1210791" y="6251624"/>
                  <a:pt x="784153" y="6061198"/>
                  <a:pt x="508318" y="5721038"/>
                </a:cubicBezTo>
                <a:cubicBezTo>
                  <a:pt x="370401" y="5550958"/>
                  <a:pt x="199309" y="5325558"/>
                  <a:pt x="43792" y="5068808"/>
                </a:cubicBezTo>
                <a:lnTo>
                  <a:pt x="0" y="4992019"/>
                </a:lnTo>
                <a:lnTo>
                  <a:pt x="0" y="1586010"/>
                </a:lnTo>
                <a:lnTo>
                  <a:pt x="3658" y="1575960"/>
                </a:lnTo>
                <a:cubicBezTo>
                  <a:pt x="175346" y="1155399"/>
                  <a:pt x="427427" y="771309"/>
                  <a:pt x="763224" y="435512"/>
                </a:cubicBezTo>
                <a:cubicBezTo>
                  <a:pt x="809294" y="389442"/>
                  <a:pt x="1049752" y="231096"/>
                  <a:pt x="1376867" y="53544"/>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2E687E-6DBD-02E8-9285-40593508E1CC}"/>
              </a:ext>
            </a:extLst>
          </p:cNvPr>
          <p:cNvSpPr>
            <a:spLocks noGrp="1"/>
          </p:cNvSpPr>
          <p:nvPr>
            <p:ph type="ctrTitle"/>
          </p:nvPr>
        </p:nvSpPr>
        <p:spPr>
          <a:xfrm>
            <a:off x="720000" y="1449388"/>
            <a:ext cx="5015638" cy="2075012"/>
          </a:xfrm>
        </p:spPr>
        <p:txBody>
          <a:bodyPr>
            <a:normAutofit/>
          </a:bodyPr>
          <a:lstStyle/>
          <a:p>
            <a:r>
              <a:rPr lang="en-US" dirty="0"/>
              <a:t>Designing training sessions </a:t>
            </a:r>
          </a:p>
        </p:txBody>
      </p:sp>
      <p:sp>
        <p:nvSpPr>
          <p:cNvPr id="3" name="Subtitle 2">
            <a:extLst>
              <a:ext uri="{FF2B5EF4-FFF2-40B4-BE49-F238E27FC236}">
                <a16:creationId xmlns:a16="http://schemas.microsoft.com/office/drawing/2014/main" id="{1091F333-60D9-AE0F-6813-360D20260221}"/>
              </a:ext>
            </a:extLst>
          </p:cNvPr>
          <p:cNvSpPr>
            <a:spLocks noGrp="1"/>
          </p:cNvSpPr>
          <p:nvPr>
            <p:ph type="subTitle" idx="1"/>
          </p:nvPr>
        </p:nvSpPr>
        <p:spPr>
          <a:xfrm>
            <a:off x="720000" y="3830398"/>
            <a:ext cx="5015638" cy="1219439"/>
          </a:xfrm>
        </p:spPr>
        <p:txBody>
          <a:bodyPr>
            <a:normAutofit/>
          </a:bodyPr>
          <a:lstStyle/>
          <a:p>
            <a:r>
              <a:rPr lang="en-US" dirty="0"/>
              <a:t>Geraint Forster</a:t>
            </a:r>
          </a:p>
        </p:txBody>
      </p:sp>
    </p:spTree>
    <p:extLst>
      <p:ext uri="{BB962C8B-B14F-4D97-AF65-F5344CB8AC3E}">
        <p14:creationId xmlns:p14="http://schemas.microsoft.com/office/powerpoint/2010/main" val="2381983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EB207-BE56-848D-37F5-75BDFFBB33A5}"/>
              </a:ext>
            </a:extLst>
          </p:cNvPr>
          <p:cNvSpPr>
            <a:spLocks noGrp="1"/>
          </p:cNvSpPr>
          <p:nvPr>
            <p:ph type="title"/>
          </p:nvPr>
        </p:nvSpPr>
        <p:spPr/>
        <p:txBody>
          <a:bodyPr/>
          <a:lstStyle/>
          <a:p>
            <a:r>
              <a:rPr lang="en-US" dirty="0"/>
              <a:t>Warm Up</a:t>
            </a:r>
          </a:p>
        </p:txBody>
      </p:sp>
      <p:pic>
        <p:nvPicPr>
          <p:cNvPr id="5" name="Content Placeholder 4" descr="A blue and white chart with text&#10;&#10;Description automatically generated with medium confidence">
            <a:extLst>
              <a:ext uri="{FF2B5EF4-FFF2-40B4-BE49-F238E27FC236}">
                <a16:creationId xmlns:a16="http://schemas.microsoft.com/office/drawing/2014/main" id="{32EFB7BB-5608-439E-C813-D125807AFCEB}"/>
              </a:ext>
            </a:extLst>
          </p:cNvPr>
          <p:cNvPicPr>
            <a:picLocks noGrp="1" noChangeAspect="1"/>
          </p:cNvPicPr>
          <p:nvPr>
            <p:ph idx="1"/>
          </p:nvPr>
        </p:nvPicPr>
        <p:blipFill>
          <a:blip r:embed="rId2"/>
          <a:stretch>
            <a:fillRect/>
          </a:stretch>
        </p:blipFill>
        <p:spPr>
          <a:xfrm>
            <a:off x="3251200" y="1302506"/>
            <a:ext cx="6015535" cy="4517270"/>
          </a:xfrm>
        </p:spPr>
      </p:pic>
    </p:spTree>
    <p:extLst>
      <p:ext uri="{BB962C8B-B14F-4D97-AF65-F5344CB8AC3E}">
        <p14:creationId xmlns:p14="http://schemas.microsoft.com/office/powerpoint/2010/main" val="2149151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5F73B-8297-225D-E5B6-AF6E24D372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132DD7-74BA-5F99-964D-8E41F52F2F33}"/>
              </a:ext>
            </a:extLst>
          </p:cNvPr>
          <p:cNvSpPr>
            <a:spLocks noGrp="1"/>
          </p:cNvSpPr>
          <p:nvPr>
            <p:ph type="title"/>
          </p:nvPr>
        </p:nvSpPr>
        <p:spPr/>
        <p:txBody>
          <a:bodyPr/>
          <a:lstStyle/>
          <a:p>
            <a:r>
              <a:rPr lang="en-US" dirty="0"/>
              <a:t>Warm Up</a:t>
            </a:r>
          </a:p>
        </p:txBody>
      </p:sp>
      <p:pic>
        <p:nvPicPr>
          <p:cNvPr id="5" name="Content Placeholder 4" descr="A blue and white chart with text&#10;&#10;Description automatically generated with medium confidence">
            <a:extLst>
              <a:ext uri="{FF2B5EF4-FFF2-40B4-BE49-F238E27FC236}">
                <a16:creationId xmlns:a16="http://schemas.microsoft.com/office/drawing/2014/main" id="{3FD40772-13D7-E70B-62D2-EC51BA4C4F6B}"/>
              </a:ext>
            </a:extLst>
          </p:cNvPr>
          <p:cNvPicPr>
            <a:picLocks noGrp="1" noChangeAspect="1"/>
          </p:cNvPicPr>
          <p:nvPr>
            <p:ph idx="1"/>
          </p:nvPr>
        </p:nvPicPr>
        <p:blipFill>
          <a:blip r:embed="rId2"/>
          <a:stretch>
            <a:fillRect/>
          </a:stretch>
        </p:blipFill>
        <p:spPr>
          <a:xfrm>
            <a:off x="5398920" y="1170365"/>
            <a:ext cx="6015535" cy="4517270"/>
          </a:xfrm>
        </p:spPr>
      </p:pic>
      <p:sp>
        <p:nvSpPr>
          <p:cNvPr id="3" name="TextBox 2">
            <a:extLst>
              <a:ext uri="{FF2B5EF4-FFF2-40B4-BE49-F238E27FC236}">
                <a16:creationId xmlns:a16="http://schemas.microsoft.com/office/drawing/2014/main" id="{FAD8CE24-FEFF-623B-073E-846DCCFAFADB}"/>
              </a:ext>
            </a:extLst>
          </p:cNvPr>
          <p:cNvSpPr txBox="1"/>
          <p:nvPr/>
        </p:nvSpPr>
        <p:spPr>
          <a:xfrm>
            <a:off x="474133" y="1761067"/>
            <a:ext cx="4301067" cy="2862322"/>
          </a:xfrm>
          <a:prstGeom prst="rect">
            <a:avLst/>
          </a:prstGeom>
          <a:noFill/>
        </p:spPr>
        <p:txBody>
          <a:bodyPr wrap="square" rtlCol="0">
            <a:spAutoFit/>
          </a:bodyPr>
          <a:lstStyle/>
          <a:p>
            <a:r>
              <a:rPr lang="en-US" sz="2000" dirty="0"/>
              <a:t>- Must start with pulse raiser – 3-5 minutes on a cardio machine if you are in a busy gym</a:t>
            </a:r>
          </a:p>
          <a:p>
            <a:endParaRPr lang="en-US" sz="2000" dirty="0"/>
          </a:p>
          <a:p>
            <a:r>
              <a:rPr lang="en-US" sz="2000" dirty="0"/>
              <a:t>- give clear timings and intensity </a:t>
            </a:r>
          </a:p>
          <a:p>
            <a:endParaRPr lang="en-US" sz="2000" dirty="0"/>
          </a:p>
          <a:p>
            <a:r>
              <a:rPr lang="en-US" sz="2000" dirty="0"/>
              <a:t>- using RPE10 , it should start easy (3/10) and build to moderate (5/10)</a:t>
            </a:r>
          </a:p>
          <a:p>
            <a:endParaRPr lang="en-US" sz="2000" dirty="0"/>
          </a:p>
        </p:txBody>
      </p:sp>
    </p:spTree>
    <p:extLst>
      <p:ext uri="{BB962C8B-B14F-4D97-AF65-F5344CB8AC3E}">
        <p14:creationId xmlns:p14="http://schemas.microsoft.com/office/powerpoint/2010/main" val="870224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F8B8F-87C8-4D46-92BD-E39F665CD2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3C9D02-4799-7544-C104-2D8CFB542B36}"/>
              </a:ext>
            </a:extLst>
          </p:cNvPr>
          <p:cNvSpPr>
            <a:spLocks noGrp="1"/>
          </p:cNvSpPr>
          <p:nvPr>
            <p:ph type="title"/>
          </p:nvPr>
        </p:nvSpPr>
        <p:spPr/>
        <p:txBody>
          <a:bodyPr/>
          <a:lstStyle/>
          <a:p>
            <a:r>
              <a:rPr lang="en-US" dirty="0"/>
              <a:t>Warm Up</a:t>
            </a:r>
          </a:p>
        </p:txBody>
      </p:sp>
      <p:pic>
        <p:nvPicPr>
          <p:cNvPr id="5" name="Content Placeholder 4" descr="A blue and white chart with text&#10;&#10;Description automatically generated with medium confidence">
            <a:extLst>
              <a:ext uri="{FF2B5EF4-FFF2-40B4-BE49-F238E27FC236}">
                <a16:creationId xmlns:a16="http://schemas.microsoft.com/office/drawing/2014/main" id="{A1689EE3-3F81-0E03-793B-DA5A7AFA1ECA}"/>
              </a:ext>
            </a:extLst>
          </p:cNvPr>
          <p:cNvPicPr>
            <a:picLocks noGrp="1" noChangeAspect="1"/>
          </p:cNvPicPr>
          <p:nvPr>
            <p:ph idx="1"/>
          </p:nvPr>
        </p:nvPicPr>
        <p:blipFill>
          <a:blip r:embed="rId2"/>
          <a:stretch>
            <a:fillRect/>
          </a:stretch>
        </p:blipFill>
        <p:spPr>
          <a:xfrm>
            <a:off x="5324699" y="1170365"/>
            <a:ext cx="6015535" cy="4517270"/>
          </a:xfrm>
        </p:spPr>
      </p:pic>
      <p:sp>
        <p:nvSpPr>
          <p:cNvPr id="3" name="TextBox 2">
            <a:extLst>
              <a:ext uri="{FF2B5EF4-FFF2-40B4-BE49-F238E27FC236}">
                <a16:creationId xmlns:a16="http://schemas.microsoft.com/office/drawing/2014/main" id="{447CA787-BC67-38D5-4F54-16866582ACF4}"/>
              </a:ext>
            </a:extLst>
          </p:cNvPr>
          <p:cNvSpPr txBox="1"/>
          <p:nvPr/>
        </p:nvSpPr>
        <p:spPr>
          <a:xfrm>
            <a:off x="476518" y="1738648"/>
            <a:ext cx="4018209" cy="4524315"/>
          </a:xfrm>
          <a:prstGeom prst="rect">
            <a:avLst/>
          </a:prstGeom>
          <a:noFill/>
        </p:spPr>
        <p:txBody>
          <a:bodyPr wrap="square" lIns="91440" tIns="45720" rIns="91440" bIns="45720" rtlCol="0" anchor="t">
            <a:spAutoFit/>
          </a:bodyPr>
          <a:lstStyle/>
          <a:p>
            <a:r>
              <a:rPr lang="en-US" dirty="0"/>
              <a:t>- after pulse raiser, should move on to dynamic exercises that ACTIVATE muscles and MOBILISE joints</a:t>
            </a:r>
          </a:p>
          <a:p>
            <a:endParaRPr lang="en-US" dirty="0"/>
          </a:p>
          <a:p>
            <a:r>
              <a:rPr lang="en-US" dirty="0"/>
              <a:t>- NO STATIC STRETCHING – these should be movements e.g. arm circles, high knees, floor sweeps, torso twists, lunges, yoga flows, etc.</a:t>
            </a:r>
          </a:p>
          <a:p>
            <a:endParaRPr lang="en-US" dirty="0"/>
          </a:p>
          <a:p>
            <a:r>
              <a:rPr lang="en-US" dirty="0"/>
              <a:t>- Ensure you involve all muscle groups and all joints (but focus on the ones involved in that session)</a:t>
            </a:r>
          </a:p>
          <a:p>
            <a:endParaRPr lang="en-US" dirty="0"/>
          </a:p>
          <a:p>
            <a:r>
              <a:rPr lang="en-US" dirty="0"/>
              <a:t>- Keep them moving throughout (don’t let them cool down again)</a:t>
            </a:r>
          </a:p>
        </p:txBody>
      </p:sp>
    </p:spTree>
    <p:extLst>
      <p:ext uri="{BB962C8B-B14F-4D97-AF65-F5344CB8AC3E}">
        <p14:creationId xmlns:p14="http://schemas.microsoft.com/office/powerpoint/2010/main" val="2156603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F53A5-09DC-4144-8B56-28E7520A7C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713F32-8EA2-5530-D736-4932D6854A5C}"/>
              </a:ext>
            </a:extLst>
          </p:cNvPr>
          <p:cNvSpPr>
            <a:spLocks noGrp="1"/>
          </p:cNvSpPr>
          <p:nvPr>
            <p:ph type="title"/>
          </p:nvPr>
        </p:nvSpPr>
        <p:spPr/>
        <p:txBody>
          <a:bodyPr/>
          <a:lstStyle/>
          <a:p>
            <a:r>
              <a:rPr lang="en-US" dirty="0"/>
              <a:t>Cardiovascular (CV)</a:t>
            </a:r>
          </a:p>
        </p:txBody>
      </p:sp>
      <p:pic>
        <p:nvPicPr>
          <p:cNvPr id="7" name="Content Placeholder 6" descr="A screen shot of a training schedule&#10;&#10;Description automatically generated">
            <a:extLst>
              <a:ext uri="{FF2B5EF4-FFF2-40B4-BE49-F238E27FC236}">
                <a16:creationId xmlns:a16="http://schemas.microsoft.com/office/drawing/2014/main" id="{BE604A9D-31B6-8AB5-92CC-BD349CF239F7}"/>
              </a:ext>
            </a:extLst>
          </p:cNvPr>
          <p:cNvPicPr>
            <a:picLocks noGrp="1" noChangeAspect="1"/>
          </p:cNvPicPr>
          <p:nvPr>
            <p:ph idx="1"/>
          </p:nvPr>
        </p:nvPicPr>
        <p:blipFill>
          <a:blip r:embed="rId2"/>
          <a:stretch>
            <a:fillRect/>
          </a:stretch>
        </p:blipFill>
        <p:spPr>
          <a:xfrm>
            <a:off x="5333826" y="1461066"/>
            <a:ext cx="6374995" cy="3935867"/>
          </a:xfrm>
        </p:spPr>
      </p:pic>
      <p:sp>
        <p:nvSpPr>
          <p:cNvPr id="8" name="TextBox 7">
            <a:extLst>
              <a:ext uri="{FF2B5EF4-FFF2-40B4-BE49-F238E27FC236}">
                <a16:creationId xmlns:a16="http://schemas.microsoft.com/office/drawing/2014/main" id="{3AF00C53-D1F4-7814-8C78-6A860B851AF8}"/>
              </a:ext>
            </a:extLst>
          </p:cNvPr>
          <p:cNvSpPr txBox="1"/>
          <p:nvPr/>
        </p:nvSpPr>
        <p:spPr>
          <a:xfrm>
            <a:off x="474133" y="1761067"/>
            <a:ext cx="4165600" cy="2862322"/>
          </a:xfrm>
          <a:prstGeom prst="rect">
            <a:avLst/>
          </a:prstGeom>
          <a:noFill/>
        </p:spPr>
        <p:txBody>
          <a:bodyPr wrap="square" rtlCol="0">
            <a:spAutoFit/>
          </a:bodyPr>
          <a:lstStyle/>
          <a:p>
            <a:r>
              <a:rPr lang="en-US" sz="2000" dirty="0"/>
              <a:t>- unless they have a specific goal (e.g. running  10k) then find out what they LIKE – as long as they are doing some CV, it doesn’t matter what.</a:t>
            </a:r>
          </a:p>
          <a:p>
            <a:endParaRPr lang="en-US" sz="2000" dirty="0"/>
          </a:p>
          <a:p>
            <a:r>
              <a:rPr lang="en-US" sz="2000" dirty="0"/>
              <a:t>- give them an alternative to do if the equipment they need is not available</a:t>
            </a:r>
          </a:p>
        </p:txBody>
      </p:sp>
      <p:cxnSp>
        <p:nvCxnSpPr>
          <p:cNvPr id="10" name="Straight Arrow Connector 9">
            <a:extLst>
              <a:ext uri="{FF2B5EF4-FFF2-40B4-BE49-F238E27FC236}">
                <a16:creationId xmlns:a16="http://schemas.microsoft.com/office/drawing/2014/main" id="{B95E71DA-332A-2E40-4CEB-8188FBB67144}"/>
              </a:ext>
            </a:extLst>
          </p:cNvPr>
          <p:cNvCxnSpPr/>
          <p:nvPr/>
        </p:nvCxnSpPr>
        <p:spPr>
          <a:xfrm flipV="1">
            <a:off x="4481848" y="2794715"/>
            <a:ext cx="5859887" cy="1146220"/>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010430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F5B03-7681-6DE4-AE7F-623A08E176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00CAB4-4514-EB75-E8E3-2AF9DD8ABD84}"/>
              </a:ext>
            </a:extLst>
          </p:cNvPr>
          <p:cNvSpPr>
            <a:spLocks noGrp="1"/>
          </p:cNvSpPr>
          <p:nvPr>
            <p:ph type="title"/>
          </p:nvPr>
        </p:nvSpPr>
        <p:spPr/>
        <p:txBody>
          <a:bodyPr/>
          <a:lstStyle/>
          <a:p>
            <a:r>
              <a:rPr lang="en-US" dirty="0"/>
              <a:t>Cardiovascular (CV)</a:t>
            </a:r>
          </a:p>
        </p:txBody>
      </p:sp>
      <p:pic>
        <p:nvPicPr>
          <p:cNvPr id="7" name="Content Placeholder 6" descr="A screen shot of a training schedule&#10;&#10;Description automatically generated">
            <a:extLst>
              <a:ext uri="{FF2B5EF4-FFF2-40B4-BE49-F238E27FC236}">
                <a16:creationId xmlns:a16="http://schemas.microsoft.com/office/drawing/2014/main" id="{591E5207-19C0-C7AA-6262-DD8B8AC7A70D}"/>
              </a:ext>
            </a:extLst>
          </p:cNvPr>
          <p:cNvPicPr>
            <a:picLocks noGrp="1" noChangeAspect="1"/>
          </p:cNvPicPr>
          <p:nvPr>
            <p:ph idx="1"/>
          </p:nvPr>
        </p:nvPicPr>
        <p:blipFill>
          <a:blip r:embed="rId2"/>
          <a:stretch>
            <a:fillRect/>
          </a:stretch>
        </p:blipFill>
        <p:spPr>
          <a:xfrm>
            <a:off x="5333826" y="1461066"/>
            <a:ext cx="6374995" cy="3935867"/>
          </a:xfrm>
        </p:spPr>
      </p:pic>
      <p:sp>
        <p:nvSpPr>
          <p:cNvPr id="8" name="TextBox 7">
            <a:extLst>
              <a:ext uri="{FF2B5EF4-FFF2-40B4-BE49-F238E27FC236}">
                <a16:creationId xmlns:a16="http://schemas.microsoft.com/office/drawing/2014/main" id="{115FB4A9-7E6C-28B2-4604-2A7A2696FE9A}"/>
              </a:ext>
            </a:extLst>
          </p:cNvPr>
          <p:cNvSpPr txBox="1"/>
          <p:nvPr/>
        </p:nvSpPr>
        <p:spPr>
          <a:xfrm>
            <a:off x="474133" y="1761067"/>
            <a:ext cx="4165600" cy="3170099"/>
          </a:xfrm>
          <a:prstGeom prst="rect">
            <a:avLst/>
          </a:prstGeom>
          <a:noFill/>
        </p:spPr>
        <p:txBody>
          <a:bodyPr wrap="square" rtlCol="0">
            <a:spAutoFit/>
          </a:bodyPr>
          <a:lstStyle/>
          <a:p>
            <a:r>
              <a:rPr lang="en-US" sz="2000" dirty="0"/>
              <a:t>- the ‘approach’ refers to the type of session:</a:t>
            </a:r>
          </a:p>
          <a:p>
            <a:r>
              <a:rPr lang="en-US" sz="2000" dirty="0"/>
              <a:t>	- continuous</a:t>
            </a:r>
          </a:p>
          <a:p>
            <a:r>
              <a:rPr lang="en-US" sz="2000" dirty="0"/>
              <a:t>	- interval</a:t>
            </a:r>
          </a:p>
          <a:p>
            <a:r>
              <a:rPr lang="en-US" sz="2000" dirty="0"/>
              <a:t>	- fartlek</a:t>
            </a:r>
          </a:p>
          <a:p>
            <a:endParaRPr lang="en-US" sz="2000" dirty="0"/>
          </a:p>
          <a:p>
            <a:r>
              <a:rPr lang="en-US" sz="2000" dirty="0"/>
              <a:t>- </a:t>
            </a:r>
            <a:r>
              <a:rPr lang="en-US" sz="2000" dirty="0" err="1"/>
              <a:t>e.g</a:t>
            </a:r>
            <a:r>
              <a:rPr lang="en-US" sz="2000" dirty="0"/>
              <a:t> Treadmill – Intervals, or </a:t>
            </a:r>
          </a:p>
          <a:p>
            <a:r>
              <a:rPr lang="en-US" sz="2000" dirty="0"/>
              <a:t>Cross-trainer – Continuous</a:t>
            </a:r>
          </a:p>
          <a:p>
            <a:endParaRPr lang="en-US" sz="2000" dirty="0"/>
          </a:p>
          <a:p>
            <a:endParaRPr lang="en-US" sz="2000" dirty="0"/>
          </a:p>
        </p:txBody>
      </p:sp>
      <p:cxnSp>
        <p:nvCxnSpPr>
          <p:cNvPr id="4" name="Straight Arrow Connector 3">
            <a:extLst>
              <a:ext uri="{FF2B5EF4-FFF2-40B4-BE49-F238E27FC236}">
                <a16:creationId xmlns:a16="http://schemas.microsoft.com/office/drawing/2014/main" id="{FA9EBE74-8F6D-9D5F-D6AC-07DA2D3FBB7C}"/>
              </a:ext>
            </a:extLst>
          </p:cNvPr>
          <p:cNvCxnSpPr/>
          <p:nvPr/>
        </p:nvCxnSpPr>
        <p:spPr>
          <a:xfrm>
            <a:off x="4559121" y="2096528"/>
            <a:ext cx="1068947" cy="105759"/>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156943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0D68A-C9D6-750F-3872-6770610433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632C7F-F508-E639-2F6B-26773F5F339F}"/>
              </a:ext>
            </a:extLst>
          </p:cNvPr>
          <p:cNvSpPr>
            <a:spLocks noGrp="1"/>
          </p:cNvSpPr>
          <p:nvPr>
            <p:ph type="title"/>
          </p:nvPr>
        </p:nvSpPr>
        <p:spPr/>
        <p:txBody>
          <a:bodyPr/>
          <a:lstStyle/>
          <a:p>
            <a:r>
              <a:rPr lang="en-US" dirty="0"/>
              <a:t>Cardiovascular (CV)</a:t>
            </a:r>
          </a:p>
        </p:txBody>
      </p:sp>
      <p:pic>
        <p:nvPicPr>
          <p:cNvPr id="7" name="Content Placeholder 6" descr="A screen shot of a training schedule&#10;&#10;Description automatically generated">
            <a:extLst>
              <a:ext uri="{FF2B5EF4-FFF2-40B4-BE49-F238E27FC236}">
                <a16:creationId xmlns:a16="http://schemas.microsoft.com/office/drawing/2014/main" id="{1EEC87BB-F935-3E94-A37A-3F22C49480B7}"/>
              </a:ext>
            </a:extLst>
          </p:cNvPr>
          <p:cNvPicPr>
            <a:picLocks noGrp="1" noChangeAspect="1"/>
          </p:cNvPicPr>
          <p:nvPr>
            <p:ph idx="1"/>
          </p:nvPr>
        </p:nvPicPr>
        <p:blipFill>
          <a:blip r:embed="rId2"/>
          <a:stretch>
            <a:fillRect/>
          </a:stretch>
        </p:blipFill>
        <p:spPr>
          <a:xfrm>
            <a:off x="5333826" y="1461066"/>
            <a:ext cx="6374995" cy="3935867"/>
          </a:xfrm>
        </p:spPr>
      </p:pic>
      <p:sp>
        <p:nvSpPr>
          <p:cNvPr id="8" name="TextBox 7">
            <a:extLst>
              <a:ext uri="{FF2B5EF4-FFF2-40B4-BE49-F238E27FC236}">
                <a16:creationId xmlns:a16="http://schemas.microsoft.com/office/drawing/2014/main" id="{8A415909-A7DB-71CC-0D3A-5E6B007061F2}"/>
              </a:ext>
            </a:extLst>
          </p:cNvPr>
          <p:cNvSpPr txBox="1"/>
          <p:nvPr/>
        </p:nvSpPr>
        <p:spPr>
          <a:xfrm>
            <a:off x="474133" y="1761067"/>
            <a:ext cx="4165600" cy="4401205"/>
          </a:xfrm>
          <a:prstGeom prst="rect">
            <a:avLst/>
          </a:prstGeom>
          <a:noFill/>
        </p:spPr>
        <p:txBody>
          <a:bodyPr wrap="square" rtlCol="0">
            <a:spAutoFit/>
          </a:bodyPr>
          <a:lstStyle/>
          <a:p>
            <a:endParaRPr lang="en-US" sz="2000" dirty="0"/>
          </a:p>
          <a:p>
            <a:r>
              <a:rPr lang="en-US" sz="2000" dirty="0"/>
              <a:t>- give specific timings (particularly if it is an interval session)</a:t>
            </a:r>
          </a:p>
          <a:p>
            <a:endParaRPr lang="en-US" sz="2000" dirty="0"/>
          </a:p>
          <a:p>
            <a:r>
              <a:rPr lang="en-US" sz="2000" dirty="0"/>
              <a:t>- You will likely not know the level/speed, but you can set the desired RPE and then work out the speed/intensity that corresponds to that RPE on the first session</a:t>
            </a:r>
          </a:p>
          <a:p>
            <a:endParaRPr lang="en-US" sz="2000" dirty="0"/>
          </a:p>
          <a:p>
            <a:r>
              <a:rPr lang="en-US" sz="2000" dirty="0"/>
              <a:t>- see couple of examples opposite</a:t>
            </a:r>
          </a:p>
        </p:txBody>
      </p:sp>
      <p:sp>
        <p:nvSpPr>
          <p:cNvPr id="3" name="TextBox 2">
            <a:extLst>
              <a:ext uri="{FF2B5EF4-FFF2-40B4-BE49-F238E27FC236}">
                <a16:creationId xmlns:a16="http://schemas.microsoft.com/office/drawing/2014/main" id="{2613F45A-6DFF-F883-A018-DD6D02055630}"/>
              </a:ext>
            </a:extLst>
          </p:cNvPr>
          <p:cNvSpPr txBox="1"/>
          <p:nvPr/>
        </p:nvSpPr>
        <p:spPr>
          <a:xfrm>
            <a:off x="5705340" y="2550017"/>
            <a:ext cx="5742981" cy="1815882"/>
          </a:xfrm>
          <a:prstGeom prst="rect">
            <a:avLst/>
          </a:prstGeom>
          <a:noFill/>
        </p:spPr>
        <p:txBody>
          <a:bodyPr wrap="square" rtlCol="0">
            <a:spAutoFit/>
          </a:bodyPr>
          <a:lstStyle/>
          <a:p>
            <a:r>
              <a:rPr lang="en-US" sz="1400" dirty="0">
                <a:solidFill>
                  <a:schemeClr val="bg1"/>
                </a:solidFill>
              </a:rPr>
              <a:t>Treadmill 		20 min	8kph.               6/10.     Bike</a:t>
            </a:r>
          </a:p>
          <a:p>
            <a:r>
              <a:rPr lang="en-US" sz="1400" dirty="0">
                <a:solidFill>
                  <a:schemeClr val="bg1"/>
                </a:solidFill>
              </a:rPr>
              <a:t>(continuous)</a:t>
            </a:r>
          </a:p>
          <a:p>
            <a:endParaRPr lang="en-US" sz="1400" dirty="0">
              <a:solidFill>
                <a:schemeClr val="bg1"/>
              </a:solidFill>
            </a:endParaRPr>
          </a:p>
          <a:p>
            <a:r>
              <a:rPr lang="en-US" sz="1400" dirty="0">
                <a:solidFill>
                  <a:schemeClr val="bg1"/>
                </a:solidFill>
              </a:rPr>
              <a:t>OR</a:t>
            </a:r>
          </a:p>
          <a:p>
            <a:endParaRPr lang="en-US" sz="1400" dirty="0">
              <a:solidFill>
                <a:schemeClr val="bg1"/>
              </a:solidFill>
            </a:endParaRPr>
          </a:p>
          <a:p>
            <a:r>
              <a:rPr lang="en-US" sz="1400" dirty="0">
                <a:solidFill>
                  <a:schemeClr val="bg1"/>
                </a:solidFill>
              </a:rPr>
              <a:t>Bike                                    1 min                         250W             8/10       Cross-Trainer</a:t>
            </a:r>
          </a:p>
          <a:p>
            <a:r>
              <a:rPr lang="en-US" sz="1400" dirty="0">
                <a:solidFill>
                  <a:schemeClr val="bg1"/>
                </a:solidFill>
              </a:rPr>
              <a:t>(intervals)                    1 min                         100W             4/10    </a:t>
            </a:r>
          </a:p>
          <a:p>
            <a:r>
              <a:rPr lang="en-US" sz="1400" dirty="0">
                <a:solidFill>
                  <a:schemeClr val="bg1"/>
                </a:solidFill>
              </a:rPr>
              <a:t>                                           Repeat x 10</a:t>
            </a:r>
          </a:p>
        </p:txBody>
      </p:sp>
    </p:spTree>
    <p:extLst>
      <p:ext uri="{BB962C8B-B14F-4D97-AF65-F5344CB8AC3E}">
        <p14:creationId xmlns:p14="http://schemas.microsoft.com/office/powerpoint/2010/main" val="1775427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78BA-A95F-DC8F-3D02-29BA2B31E4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F041C7-2409-B4CF-EA6E-D9479D741BCA}"/>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A8D6C284-22A0-13FC-2D11-D668B1896E9C}"/>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DFF315C7-BB98-19F1-262E-2760A3CCF4D9}"/>
              </a:ext>
            </a:extLst>
          </p:cNvPr>
          <p:cNvSpPr txBox="1"/>
          <p:nvPr/>
        </p:nvSpPr>
        <p:spPr>
          <a:xfrm>
            <a:off x="338667" y="1524000"/>
            <a:ext cx="3945466" cy="4985980"/>
          </a:xfrm>
          <a:prstGeom prst="rect">
            <a:avLst/>
          </a:prstGeom>
          <a:noFill/>
        </p:spPr>
        <p:txBody>
          <a:bodyPr wrap="square" rtlCol="0">
            <a:spAutoFit/>
          </a:bodyPr>
          <a:lstStyle/>
          <a:p>
            <a:r>
              <a:rPr lang="en-US" sz="2000" dirty="0"/>
              <a:t>General Principles</a:t>
            </a:r>
          </a:p>
          <a:p>
            <a:endParaRPr lang="en-US" sz="2000" dirty="0"/>
          </a:p>
          <a:p>
            <a:r>
              <a:rPr lang="en-US" sz="2000" dirty="0"/>
              <a:t>- ensure a balanced </a:t>
            </a:r>
            <a:r>
              <a:rPr lang="en-US" sz="2000" dirty="0" err="1"/>
              <a:t>programme</a:t>
            </a:r>
            <a:r>
              <a:rPr lang="en-US" sz="2000" dirty="0"/>
              <a:t> – all muscle groups worked.</a:t>
            </a:r>
          </a:p>
          <a:p>
            <a:endParaRPr lang="en-US" sz="2000" dirty="0"/>
          </a:p>
          <a:p>
            <a:r>
              <a:rPr lang="en-US" sz="2000" dirty="0"/>
              <a:t>- have you included all of the foundation movements?</a:t>
            </a:r>
          </a:p>
          <a:p>
            <a:r>
              <a:rPr lang="en-US" sz="2000" dirty="0"/>
              <a:t>	- push</a:t>
            </a:r>
          </a:p>
          <a:p>
            <a:r>
              <a:rPr lang="en-US" sz="2000" dirty="0"/>
              <a:t>	- pull</a:t>
            </a:r>
          </a:p>
          <a:p>
            <a:r>
              <a:rPr lang="en-US" sz="2000" dirty="0"/>
              <a:t>	-brace</a:t>
            </a:r>
          </a:p>
          <a:p>
            <a:r>
              <a:rPr lang="en-US" sz="2000" dirty="0"/>
              <a:t>	- rotate</a:t>
            </a:r>
          </a:p>
          <a:p>
            <a:r>
              <a:rPr lang="en-US" sz="2000" dirty="0"/>
              <a:t>	- squat</a:t>
            </a:r>
          </a:p>
          <a:p>
            <a:r>
              <a:rPr lang="en-US" sz="2000" dirty="0"/>
              <a:t>	- lunge</a:t>
            </a:r>
          </a:p>
          <a:p>
            <a:r>
              <a:rPr lang="en-US" sz="2000" dirty="0"/>
              <a:t>	- hinge</a:t>
            </a:r>
          </a:p>
          <a:p>
            <a:endParaRPr lang="en-US" dirty="0"/>
          </a:p>
        </p:txBody>
      </p:sp>
    </p:spTree>
    <p:extLst>
      <p:ext uri="{BB962C8B-B14F-4D97-AF65-F5344CB8AC3E}">
        <p14:creationId xmlns:p14="http://schemas.microsoft.com/office/powerpoint/2010/main" val="1989992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E8109-FD29-1F36-C53E-B27BA8E174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CA35FF-39B7-7D84-BFEB-0D444F4DF2C1}"/>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43AD2DFC-BA3E-E64C-4DE6-261676FFAEBA}"/>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D50EE75A-F161-8157-5F5C-CADFEE0582EC}"/>
              </a:ext>
            </a:extLst>
          </p:cNvPr>
          <p:cNvSpPr txBox="1"/>
          <p:nvPr/>
        </p:nvSpPr>
        <p:spPr>
          <a:xfrm>
            <a:off x="338667" y="1524000"/>
            <a:ext cx="3945466" cy="4401205"/>
          </a:xfrm>
          <a:prstGeom prst="rect">
            <a:avLst/>
          </a:prstGeom>
          <a:noFill/>
        </p:spPr>
        <p:txBody>
          <a:bodyPr wrap="square" rtlCol="0">
            <a:spAutoFit/>
          </a:bodyPr>
          <a:lstStyle/>
          <a:p>
            <a:r>
              <a:rPr lang="en-US" sz="2000" dirty="0"/>
              <a:t>General Principles</a:t>
            </a:r>
          </a:p>
          <a:p>
            <a:endParaRPr lang="en-US" sz="2000" dirty="0"/>
          </a:p>
          <a:p>
            <a:r>
              <a:rPr lang="en-US" sz="2000" dirty="0"/>
              <a:t>- unless they are doing more than 3 session per week, a split routine is not needed – plan a full-body resistance session each session.</a:t>
            </a:r>
          </a:p>
          <a:p>
            <a:endParaRPr lang="en-US" sz="2000" dirty="0"/>
          </a:p>
          <a:p>
            <a:r>
              <a:rPr lang="en-US" sz="2000" dirty="0"/>
              <a:t>- Select appropriate exercise for their experience:</a:t>
            </a:r>
          </a:p>
          <a:p>
            <a:r>
              <a:rPr lang="en-US" sz="2000" dirty="0"/>
              <a:t>- novice – body weight &amp; machines</a:t>
            </a:r>
          </a:p>
          <a:p>
            <a:r>
              <a:rPr lang="en-US" sz="2000" dirty="0"/>
              <a:t>- intermediate/advanced – include free weights also</a:t>
            </a:r>
            <a:endParaRPr lang="en-US" dirty="0"/>
          </a:p>
        </p:txBody>
      </p:sp>
    </p:spTree>
    <p:extLst>
      <p:ext uri="{BB962C8B-B14F-4D97-AF65-F5344CB8AC3E}">
        <p14:creationId xmlns:p14="http://schemas.microsoft.com/office/powerpoint/2010/main" val="801784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48507A-45E3-DC16-F947-486A490543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ED169D-BEEA-F309-A6BD-463B4FA06916}"/>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A6ACFE0D-DE69-01EB-2BA0-D6291AEB840C}"/>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73040D91-CD29-010B-9716-1B9BEE716749}"/>
              </a:ext>
            </a:extLst>
          </p:cNvPr>
          <p:cNvSpPr txBox="1"/>
          <p:nvPr/>
        </p:nvSpPr>
        <p:spPr>
          <a:xfrm>
            <a:off x="338667" y="1524000"/>
            <a:ext cx="3945466" cy="4708981"/>
          </a:xfrm>
          <a:prstGeom prst="rect">
            <a:avLst/>
          </a:prstGeom>
          <a:noFill/>
        </p:spPr>
        <p:txBody>
          <a:bodyPr wrap="square" rtlCol="0">
            <a:spAutoFit/>
          </a:bodyPr>
          <a:lstStyle/>
          <a:p>
            <a:r>
              <a:rPr lang="en-US" sz="2000" dirty="0"/>
              <a:t>General Principles</a:t>
            </a:r>
          </a:p>
          <a:p>
            <a:endParaRPr lang="en-US" sz="2000" dirty="0"/>
          </a:p>
          <a:p>
            <a:r>
              <a:rPr lang="en-US" sz="2000" dirty="0"/>
              <a:t>- multi-joint movements are preferable to single-joint movements as they replicate real life more accurately.</a:t>
            </a:r>
          </a:p>
          <a:p>
            <a:endParaRPr lang="en-US" sz="2000" dirty="0"/>
          </a:p>
          <a:p>
            <a:r>
              <a:rPr lang="en-US" sz="2000" dirty="0"/>
              <a:t>- if you are going to include single-joint isolation exercises (e.g. bicep curl, leg extension) make sure to place them AFTER any multi-joint exercises that use those muscle groups e.g. pull ups come before bicep curl.</a:t>
            </a:r>
            <a:endParaRPr lang="en-US" dirty="0"/>
          </a:p>
        </p:txBody>
      </p:sp>
    </p:spTree>
    <p:extLst>
      <p:ext uri="{BB962C8B-B14F-4D97-AF65-F5344CB8AC3E}">
        <p14:creationId xmlns:p14="http://schemas.microsoft.com/office/powerpoint/2010/main" val="1523481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62771-78D4-EC35-B8DE-CF39F15C63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FB88E0-95C4-18E6-1E25-A974F9AD97AA}"/>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202FB747-79F2-2548-89A2-2CDB82365853}"/>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E5261DB3-083C-5076-67B9-2FE641BA697B}"/>
              </a:ext>
            </a:extLst>
          </p:cNvPr>
          <p:cNvSpPr txBox="1"/>
          <p:nvPr/>
        </p:nvSpPr>
        <p:spPr>
          <a:xfrm>
            <a:off x="338667" y="1524000"/>
            <a:ext cx="3945466" cy="4093428"/>
          </a:xfrm>
          <a:prstGeom prst="rect">
            <a:avLst/>
          </a:prstGeom>
          <a:noFill/>
        </p:spPr>
        <p:txBody>
          <a:bodyPr wrap="square" rtlCol="0">
            <a:spAutoFit/>
          </a:bodyPr>
          <a:lstStyle/>
          <a:p>
            <a:r>
              <a:rPr lang="en-US" sz="2000" dirty="0"/>
              <a:t>Resistance</a:t>
            </a:r>
          </a:p>
          <a:p>
            <a:endParaRPr lang="en-US" sz="2000" dirty="0"/>
          </a:p>
          <a:p>
            <a:r>
              <a:rPr lang="en-US" sz="2000" dirty="0"/>
              <a:t>- you will need to calculate this on the first session</a:t>
            </a:r>
          </a:p>
          <a:p>
            <a:endParaRPr lang="en-US" sz="2000" dirty="0"/>
          </a:p>
          <a:p>
            <a:r>
              <a:rPr lang="en-US" sz="2000" dirty="0"/>
              <a:t>- for novices, stopping 5 reps from failure is sufficient for the first few weeks – reduce muscle soreness</a:t>
            </a:r>
          </a:p>
          <a:p>
            <a:endParaRPr lang="en-US" sz="2000" dirty="0"/>
          </a:p>
          <a:p>
            <a:r>
              <a:rPr lang="en-US" sz="2000" dirty="0"/>
              <a:t>- for optimal muscle growth, aiming for getting to within 2 reps of failure is ideal.</a:t>
            </a:r>
          </a:p>
        </p:txBody>
      </p:sp>
      <p:cxnSp>
        <p:nvCxnSpPr>
          <p:cNvPr id="4" name="Straight Arrow Connector 3">
            <a:extLst>
              <a:ext uri="{FF2B5EF4-FFF2-40B4-BE49-F238E27FC236}">
                <a16:creationId xmlns:a16="http://schemas.microsoft.com/office/drawing/2014/main" id="{4E69645C-CCC1-99CA-EE16-100E21D4A52A}"/>
              </a:ext>
            </a:extLst>
          </p:cNvPr>
          <p:cNvCxnSpPr/>
          <p:nvPr/>
        </p:nvCxnSpPr>
        <p:spPr>
          <a:xfrm flipV="1">
            <a:off x="2034862" y="1262130"/>
            <a:ext cx="4868214" cy="47651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4291336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048CB-E0D0-5B37-A658-41EAFA0177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1C770E-2DFF-DD8A-2A46-A76C0C2317DD}"/>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39ECC664-1D78-807A-5324-3A2B58CB80E4}"/>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0648C2DA-B2BE-4EB7-82C9-1CB0CA11D3B7}"/>
              </a:ext>
            </a:extLst>
          </p:cNvPr>
          <p:cNvSpPr txBox="1"/>
          <p:nvPr/>
        </p:nvSpPr>
        <p:spPr>
          <a:xfrm>
            <a:off x="338667" y="1524000"/>
            <a:ext cx="3945466" cy="5016758"/>
          </a:xfrm>
          <a:prstGeom prst="rect">
            <a:avLst/>
          </a:prstGeom>
          <a:noFill/>
        </p:spPr>
        <p:txBody>
          <a:bodyPr wrap="square" rtlCol="0">
            <a:spAutoFit/>
          </a:bodyPr>
          <a:lstStyle/>
          <a:p>
            <a:r>
              <a:rPr lang="en-US" sz="2000" dirty="0"/>
              <a:t>Reps</a:t>
            </a:r>
          </a:p>
          <a:p>
            <a:endParaRPr lang="en-US" sz="2000" dirty="0"/>
          </a:p>
          <a:p>
            <a:r>
              <a:rPr lang="en-US" sz="2000" dirty="0"/>
              <a:t>Depends on their goals, and there is mixed research on this, but some general rules:</a:t>
            </a:r>
          </a:p>
          <a:p>
            <a:endParaRPr lang="en-US" sz="2000" dirty="0"/>
          </a:p>
          <a:p>
            <a:r>
              <a:rPr lang="en-US" sz="2000" dirty="0"/>
              <a:t>- for muscular endurance at least 12-15 reps</a:t>
            </a:r>
          </a:p>
          <a:p>
            <a:r>
              <a:rPr lang="en-US" sz="2000" dirty="0"/>
              <a:t>- for hypertrophy around 10 reps (close to failure)</a:t>
            </a:r>
          </a:p>
          <a:p>
            <a:r>
              <a:rPr lang="en-US" sz="2000" dirty="0"/>
              <a:t>- for maximal strength – 2-6 reps heavy</a:t>
            </a:r>
          </a:p>
          <a:p>
            <a:endParaRPr lang="en-US" sz="2000" dirty="0"/>
          </a:p>
          <a:p>
            <a:r>
              <a:rPr lang="en-US" sz="2000" dirty="0"/>
              <a:t>- for novice – at least 10 reps to keep the load lower and reduce injury risk/soreness</a:t>
            </a:r>
          </a:p>
        </p:txBody>
      </p:sp>
      <p:cxnSp>
        <p:nvCxnSpPr>
          <p:cNvPr id="4" name="Straight Arrow Connector 3">
            <a:extLst>
              <a:ext uri="{FF2B5EF4-FFF2-40B4-BE49-F238E27FC236}">
                <a16:creationId xmlns:a16="http://schemas.microsoft.com/office/drawing/2014/main" id="{7A614B7C-EF78-9682-130F-16A24254B054}"/>
              </a:ext>
            </a:extLst>
          </p:cNvPr>
          <p:cNvCxnSpPr>
            <a:cxnSpLocks/>
          </p:cNvCxnSpPr>
          <p:nvPr/>
        </p:nvCxnSpPr>
        <p:spPr>
          <a:xfrm flipV="1">
            <a:off x="1223493" y="1240572"/>
            <a:ext cx="6555346" cy="53671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4278622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7BD07-1431-7BF7-7E52-0633C08BC6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790E58-3D97-BE89-F364-FEECD4F6B4FD}"/>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FC361BB3-841E-B287-DAEA-0CD66AF6C7D6}"/>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AC3D0364-1D5A-201D-E7A4-D4AD42EFCD4F}"/>
              </a:ext>
            </a:extLst>
          </p:cNvPr>
          <p:cNvSpPr txBox="1"/>
          <p:nvPr/>
        </p:nvSpPr>
        <p:spPr>
          <a:xfrm>
            <a:off x="338667" y="1524000"/>
            <a:ext cx="3945466" cy="4093428"/>
          </a:xfrm>
          <a:prstGeom prst="rect">
            <a:avLst/>
          </a:prstGeom>
          <a:noFill/>
        </p:spPr>
        <p:txBody>
          <a:bodyPr wrap="square" rtlCol="0">
            <a:spAutoFit/>
          </a:bodyPr>
          <a:lstStyle/>
          <a:p>
            <a:r>
              <a:rPr lang="en-US" sz="2000" dirty="0"/>
              <a:t>Sets</a:t>
            </a:r>
          </a:p>
          <a:p>
            <a:endParaRPr lang="en-US" sz="2000" dirty="0"/>
          </a:p>
          <a:p>
            <a:r>
              <a:rPr lang="en-US" sz="2000" dirty="0"/>
              <a:t> - for novice, 2 sets is sufficient for the first 4-6 weeks, then maybe look to progress to 3 sets</a:t>
            </a:r>
          </a:p>
          <a:p>
            <a:endParaRPr lang="en-US" sz="2000" dirty="0"/>
          </a:p>
          <a:p>
            <a:r>
              <a:rPr lang="en-US" sz="2000" dirty="0"/>
              <a:t>- for more experienced, 3 sets or more depending on goals.</a:t>
            </a:r>
          </a:p>
          <a:p>
            <a:endParaRPr lang="en-US" sz="2000" dirty="0"/>
          </a:p>
          <a:p>
            <a:r>
              <a:rPr lang="en-US" sz="2000" dirty="0"/>
              <a:t>- for hypertrophy, volume is the main driver – 10-20 sets per week per muscle group gives optimal muscle growth</a:t>
            </a:r>
          </a:p>
        </p:txBody>
      </p:sp>
      <p:cxnSp>
        <p:nvCxnSpPr>
          <p:cNvPr id="4" name="Straight Arrow Connector 3">
            <a:extLst>
              <a:ext uri="{FF2B5EF4-FFF2-40B4-BE49-F238E27FC236}">
                <a16:creationId xmlns:a16="http://schemas.microsoft.com/office/drawing/2014/main" id="{E20D4DF7-E5D7-55A6-8E49-9234CE587A4A}"/>
              </a:ext>
            </a:extLst>
          </p:cNvPr>
          <p:cNvCxnSpPr>
            <a:cxnSpLocks/>
          </p:cNvCxnSpPr>
          <p:nvPr/>
        </p:nvCxnSpPr>
        <p:spPr>
          <a:xfrm flipV="1">
            <a:off x="1094704" y="1240572"/>
            <a:ext cx="7109138" cy="47231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23087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1E2AD-E249-A033-A4F7-A0CB6EC6C2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34CFE7-B7C5-8D43-AE65-B30032006552}"/>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FB865553-2F55-7E04-D854-95F7259AC39B}"/>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4F8432CB-4E9C-C677-3CCD-EB9F55C250F0}"/>
              </a:ext>
            </a:extLst>
          </p:cNvPr>
          <p:cNvSpPr txBox="1"/>
          <p:nvPr/>
        </p:nvSpPr>
        <p:spPr>
          <a:xfrm>
            <a:off x="338667" y="1524000"/>
            <a:ext cx="3945466" cy="5016758"/>
          </a:xfrm>
          <a:prstGeom prst="rect">
            <a:avLst/>
          </a:prstGeom>
          <a:noFill/>
        </p:spPr>
        <p:txBody>
          <a:bodyPr wrap="square" rtlCol="0">
            <a:spAutoFit/>
          </a:bodyPr>
          <a:lstStyle/>
          <a:p>
            <a:r>
              <a:rPr lang="en-US" sz="2000" dirty="0"/>
              <a:t>Rest</a:t>
            </a:r>
          </a:p>
          <a:p>
            <a:endParaRPr lang="en-US" sz="2000" dirty="0"/>
          </a:p>
          <a:p>
            <a:r>
              <a:rPr lang="en-US" sz="2000" dirty="0"/>
              <a:t> - for strength, when lifting heavy, at least 2-3 minutes rest is needed to ensue recovery</a:t>
            </a:r>
          </a:p>
          <a:p>
            <a:endParaRPr lang="en-US" sz="2000" dirty="0"/>
          </a:p>
          <a:p>
            <a:r>
              <a:rPr lang="en-US" sz="2000" dirty="0"/>
              <a:t>- novices might also need 2-3 minutes to begin with if they lack cv fitness</a:t>
            </a:r>
          </a:p>
          <a:p>
            <a:endParaRPr lang="en-US" sz="2000" dirty="0"/>
          </a:p>
          <a:p>
            <a:r>
              <a:rPr lang="en-US" sz="2000" dirty="0"/>
              <a:t>- for general health, shorter rest (1 min) keeps HR up and gives a cv benefit also</a:t>
            </a:r>
          </a:p>
          <a:p>
            <a:endParaRPr lang="en-US" sz="2000" dirty="0"/>
          </a:p>
          <a:p>
            <a:r>
              <a:rPr lang="en-US" sz="2000" dirty="0"/>
              <a:t>- hypertrophy – shorter rest 1-2 mins gives more ‘pump’</a:t>
            </a:r>
          </a:p>
        </p:txBody>
      </p:sp>
      <p:cxnSp>
        <p:nvCxnSpPr>
          <p:cNvPr id="4" name="Straight Arrow Connector 3">
            <a:extLst>
              <a:ext uri="{FF2B5EF4-FFF2-40B4-BE49-F238E27FC236}">
                <a16:creationId xmlns:a16="http://schemas.microsoft.com/office/drawing/2014/main" id="{77DCB508-2B8F-5825-8286-E24224521991}"/>
              </a:ext>
            </a:extLst>
          </p:cNvPr>
          <p:cNvCxnSpPr>
            <a:cxnSpLocks/>
          </p:cNvCxnSpPr>
          <p:nvPr/>
        </p:nvCxnSpPr>
        <p:spPr>
          <a:xfrm flipV="1">
            <a:off x="1094704" y="1240572"/>
            <a:ext cx="7109138" cy="47231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1041588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5FAE7-D063-FC08-9F52-DA96C0FE5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300990-1690-DE9B-47FF-57EE7AF75406}"/>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0F84F96C-CF6D-B0DB-D30F-760EFEAAFA9E}"/>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15AA53EE-A9DE-583A-16F7-94A4D13E2F1C}"/>
              </a:ext>
            </a:extLst>
          </p:cNvPr>
          <p:cNvSpPr txBox="1"/>
          <p:nvPr/>
        </p:nvSpPr>
        <p:spPr>
          <a:xfrm>
            <a:off x="352274" y="1360714"/>
            <a:ext cx="3945466" cy="5632311"/>
          </a:xfrm>
          <a:prstGeom prst="rect">
            <a:avLst/>
          </a:prstGeom>
          <a:noFill/>
        </p:spPr>
        <p:txBody>
          <a:bodyPr wrap="square" lIns="91440" tIns="45720" rIns="91440" bIns="45720" rtlCol="0" anchor="t">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 </a:t>
            </a:r>
            <a:r>
              <a:rPr lang="en-US" sz="2000" b="1" dirty="0"/>
              <a:t>Traditional </a:t>
            </a:r>
            <a:r>
              <a:rPr lang="en-US" sz="2000" dirty="0"/>
              <a:t>– this is where the client completes each exercise then moves on to next e.g. they do 2 x 10 on chest press, before moving on to next exercise</a:t>
            </a:r>
          </a:p>
          <a:p>
            <a:endParaRPr lang="en-US" sz="2000" dirty="0"/>
          </a:p>
          <a:p>
            <a:r>
              <a:rPr lang="en-US" sz="2000" dirty="0"/>
              <a:t>- </a:t>
            </a:r>
            <a:r>
              <a:rPr lang="en-US" sz="2000" b="1" dirty="0"/>
              <a:t>Super-set</a:t>
            </a:r>
            <a:r>
              <a:rPr lang="en-US" sz="2000" dirty="0"/>
              <a:t> – this is pairing two opposing exercises (e.g. a push and a pull) and working one whilst resting from the other and vice versa. Good for saving time and increasing session intensity.</a:t>
            </a:r>
          </a:p>
        </p:txBody>
      </p:sp>
      <p:cxnSp>
        <p:nvCxnSpPr>
          <p:cNvPr id="4" name="Straight Arrow Connector 3">
            <a:extLst>
              <a:ext uri="{FF2B5EF4-FFF2-40B4-BE49-F238E27FC236}">
                <a16:creationId xmlns:a16="http://schemas.microsoft.com/office/drawing/2014/main" id="{193F03FE-C7A7-DCB1-9CF5-9A6D3B845392}"/>
              </a:ext>
            </a:extLst>
          </p:cNvPr>
          <p:cNvCxnSpPr>
            <a:cxnSpLocks/>
          </p:cNvCxnSpPr>
          <p:nvPr/>
        </p:nvCxnSpPr>
        <p:spPr>
          <a:xfrm flipV="1">
            <a:off x="2657417" y="1313645"/>
            <a:ext cx="6254763" cy="275325"/>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764955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B55F7-67E4-E353-FAAA-D7FF5C71BA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302F90-09B9-0FFA-E4CD-86A4BF5FB4D1}"/>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C057E44A-33A8-5643-CB74-D563295CBDFF}"/>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17DF3DF7-E21B-12FD-B92B-0F7A2E42650E}"/>
              </a:ext>
            </a:extLst>
          </p:cNvPr>
          <p:cNvSpPr txBox="1"/>
          <p:nvPr/>
        </p:nvSpPr>
        <p:spPr>
          <a:xfrm>
            <a:off x="338667" y="1524000"/>
            <a:ext cx="3945466" cy="5016758"/>
          </a:xfrm>
          <a:prstGeom prst="rect">
            <a:avLst/>
          </a:prstGeom>
          <a:noFill/>
        </p:spPr>
        <p:txBody>
          <a:bodyPr wrap="square" rtlCol="0">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a:t>
            </a:r>
            <a:r>
              <a:rPr lang="en-US" sz="2000" b="1" dirty="0"/>
              <a:t> Circuit </a:t>
            </a:r>
            <a:r>
              <a:rPr lang="en-US" sz="2000" dirty="0"/>
              <a:t>– do one set of each exercise until you complete them all, then start again. Important to sequence the exercises so that they work different muscle groups e.g. push – pull – squat – brace – push – pull……</a:t>
            </a:r>
          </a:p>
          <a:p>
            <a:endParaRPr lang="en-US" sz="2000" dirty="0"/>
          </a:p>
          <a:p>
            <a:r>
              <a:rPr lang="en-US" sz="2000" dirty="0"/>
              <a:t>This is good for getting a cardio benefit from your resistance session.</a:t>
            </a:r>
          </a:p>
        </p:txBody>
      </p:sp>
      <p:cxnSp>
        <p:nvCxnSpPr>
          <p:cNvPr id="4" name="Straight Arrow Connector 3">
            <a:extLst>
              <a:ext uri="{FF2B5EF4-FFF2-40B4-BE49-F238E27FC236}">
                <a16:creationId xmlns:a16="http://schemas.microsoft.com/office/drawing/2014/main" id="{185B4B87-1B44-C416-0BC8-072B86B4B7C7}"/>
              </a:ext>
            </a:extLst>
          </p:cNvPr>
          <p:cNvCxnSpPr>
            <a:cxnSpLocks/>
          </p:cNvCxnSpPr>
          <p:nvPr/>
        </p:nvCxnSpPr>
        <p:spPr>
          <a:xfrm flipV="1">
            <a:off x="2575775" y="1313645"/>
            <a:ext cx="6336405" cy="42500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432733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2FB07-F435-D31E-27C2-0777D79782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80EBE7-729F-3405-B37B-FC2675E4CF51}"/>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2A4D110A-905A-ED31-910A-7B8799980EC9}"/>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2CC29909-9DB2-BFD2-ECE6-4A78CFE15CB9}"/>
              </a:ext>
            </a:extLst>
          </p:cNvPr>
          <p:cNvSpPr txBox="1"/>
          <p:nvPr/>
        </p:nvSpPr>
        <p:spPr>
          <a:xfrm>
            <a:off x="338667" y="1524000"/>
            <a:ext cx="3945466" cy="5016758"/>
          </a:xfrm>
          <a:prstGeom prst="rect">
            <a:avLst/>
          </a:prstGeom>
          <a:noFill/>
        </p:spPr>
        <p:txBody>
          <a:bodyPr wrap="square" rtlCol="0">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 </a:t>
            </a:r>
            <a:r>
              <a:rPr lang="en-US" sz="2000" b="1" dirty="0"/>
              <a:t>Drop set </a:t>
            </a:r>
            <a:r>
              <a:rPr lang="en-US" sz="2000" dirty="0"/>
              <a:t>– only for advanced clients, used at end of session to fully fatigue muscle, mainly for hypertrophy goals. Involves putting a weight on that can be lifted 10-12 times, lifting to failure, then immediately reducing the load, and going to failure again, then keep repeating until liftin the lowest weight possible (e.g. just the bar)</a:t>
            </a:r>
          </a:p>
        </p:txBody>
      </p:sp>
      <p:cxnSp>
        <p:nvCxnSpPr>
          <p:cNvPr id="4" name="Straight Arrow Connector 3">
            <a:extLst>
              <a:ext uri="{FF2B5EF4-FFF2-40B4-BE49-F238E27FC236}">
                <a16:creationId xmlns:a16="http://schemas.microsoft.com/office/drawing/2014/main" id="{093B8E2C-D7E3-7940-EFE8-2D6C8E51C493}"/>
              </a:ext>
            </a:extLst>
          </p:cNvPr>
          <p:cNvCxnSpPr>
            <a:cxnSpLocks/>
          </p:cNvCxnSpPr>
          <p:nvPr/>
        </p:nvCxnSpPr>
        <p:spPr>
          <a:xfrm flipV="1">
            <a:off x="2575775" y="1313645"/>
            <a:ext cx="6336405" cy="42500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0394864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15CCF-2620-FF05-F58A-B9EB2B0779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8652F5-56DA-4363-9E32-AB70563CBB7E}"/>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108B3724-A6B0-E9BA-2264-1A2D0061744D}"/>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C75A9049-7F1D-EDF8-50EC-9B03B5C6F61D}"/>
              </a:ext>
            </a:extLst>
          </p:cNvPr>
          <p:cNvSpPr txBox="1"/>
          <p:nvPr/>
        </p:nvSpPr>
        <p:spPr>
          <a:xfrm>
            <a:off x="338667" y="1524000"/>
            <a:ext cx="3945466" cy="5324535"/>
          </a:xfrm>
          <a:prstGeom prst="rect">
            <a:avLst/>
          </a:prstGeom>
          <a:noFill/>
        </p:spPr>
        <p:txBody>
          <a:bodyPr wrap="square" rtlCol="0">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 </a:t>
            </a:r>
            <a:r>
              <a:rPr lang="en-US" sz="2000" b="1" dirty="0"/>
              <a:t>Pyramid Set – </a:t>
            </a:r>
            <a:r>
              <a:rPr lang="en-US" sz="2000" dirty="0"/>
              <a:t>Involves using a range of reps within one session to hit multiple targets (e.g. strength and endurance), can be ascending or descending or full e.g.</a:t>
            </a:r>
          </a:p>
          <a:p>
            <a:r>
              <a:rPr lang="en-US" sz="2000" dirty="0"/>
              <a:t>12-10-8-6-4</a:t>
            </a:r>
          </a:p>
          <a:p>
            <a:r>
              <a:rPr lang="en-US" sz="2000" dirty="0"/>
              <a:t>4-6-8-10-12</a:t>
            </a:r>
          </a:p>
          <a:p>
            <a:r>
              <a:rPr lang="en-US" sz="2000" dirty="0"/>
              <a:t>6-8-10-8-6</a:t>
            </a:r>
          </a:p>
          <a:p>
            <a:r>
              <a:rPr lang="en-US" sz="2000" dirty="0"/>
              <a:t>The load is also changed each time, and rest between sets as with standard sets.</a:t>
            </a:r>
          </a:p>
          <a:p>
            <a:endParaRPr lang="en-US" sz="2000" dirty="0"/>
          </a:p>
        </p:txBody>
      </p:sp>
      <p:cxnSp>
        <p:nvCxnSpPr>
          <p:cNvPr id="4" name="Straight Arrow Connector 3">
            <a:extLst>
              <a:ext uri="{FF2B5EF4-FFF2-40B4-BE49-F238E27FC236}">
                <a16:creationId xmlns:a16="http://schemas.microsoft.com/office/drawing/2014/main" id="{22AE5E5B-CA31-1D83-C18E-5A36D9C1AEE2}"/>
              </a:ext>
            </a:extLst>
          </p:cNvPr>
          <p:cNvCxnSpPr>
            <a:cxnSpLocks/>
          </p:cNvCxnSpPr>
          <p:nvPr/>
        </p:nvCxnSpPr>
        <p:spPr>
          <a:xfrm flipV="1">
            <a:off x="2575775" y="1313645"/>
            <a:ext cx="6336405" cy="42500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889747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354A4-D287-D0EA-C147-429E4E8DAC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402413-4D0C-2610-01D4-1AFC6EBAF9D2}"/>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65F7CC20-1F5F-71FF-3F3C-2C54CFE6BEFB}"/>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59217A21-2691-B6A1-8BB5-B2BB926733B7}"/>
              </a:ext>
            </a:extLst>
          </p:cNvPr>
          <p:cNvSpPr txBox="1"/>
          <p:nvPr/>
        </p:nvSpPr>
        <p:spPr>
          <a:xfrm>
            <a:off x="338667" y="1524000"/>
            <a:ext cx="3945466" cy="3785652"/>
          </a:xfrm>
          <a:prstGeom prst="rect">
            <a:avLst/>
          </a:prstGeom>
          <a:noFill/>
        </p:spPr>
        <p:txBody>
          <a:bodyPr wrap="square" rtlCol="0">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 </a:t>
            </a:r>
            <a:r>
              <a:rPr lang="en-US" sz="2000" b="1" dirty="0"/>
              <a:t>Tri Set – </a:t>
            </a:r>
            <a:r>
              <a:rPr lang="en-US" sz="2000" dirty="0"/>
              <a:t>only for advanced clients – this involves doing three consecutive exercises on on muscle group back to back with no rest. Generally done for hypertrophy. E.g. Bench Press –DB Incline Bench – DB Fly – then rest and repeat.</a:t>
            </a:r>
          </a:p>
        </p:txBody>
      </p:sp>
      <p:cxnSp>
        <p:nvCxnSpPr>
          <p:cNvPr id="4" name="Straight Arrow Connector 3">
            <a:extLst>
              <a:ext uri="{FF2B5EF4-FFF2-40B4-BE49-F238E27FC236}">
                <a16:creationId xmlns:a16="http://schemas.microsoft.com/office/drawing/2014/main" id="{F715992D-0289-85AC-A40D-46CC607D91E7}"/>
              </a:ext>
            </a:extLst>
          </p:cNvPr>
          <p:cNvCxnSpPr>
            <a:cxnSpLocks/>
          </p:cNvCxnSpPr>
          <p:nvPr/>
        </p:nvCxnSpPr>
        <p:spPr>
          <a:xfrm flipV="1">
            <a:off x="2575775" y="1313645"/>
            <a:ext cx="6336405" cy="42500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7762534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36E09-574E-40A2-BC76-79BB0F02D4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549957-03BF-A55E-CCB3-38E1E4C4D172}"/>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A73DD0EC-ED59-81FC-9372-1FE8E218F30A}"/>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9120AFFA-C059-C65C-153E-385249F0B40E}"/>
              </a:ext>
            </a:extLst>
          </p:cNvPr>
          <p:cNvSpPr txBox="1"/>
          <p:nvPr/>
        </p:nvSpPr>
        <p:spPr>
          <a:xfrm>
            <a:off x="338667" y="1524000"/>
            <a:ext cx="3945466" cy="4401205"/>
          </a:xfrm>
          <a:prstGeom prst="rect">
            <a:avLst/>
          </a:prstGeom>
          <a:noFill/>
        </p:spPr>
        <p:txBody>
          <a:bodyPr wrap="square" rtlCol="0">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 </a:t>
            </a:r>
            <a:r>
              <a:rPr lang="en-US" sz="2000" b="1" dirty="0"/>
              <a:t>Pre-exhaust – </a:t>
            </a:r>
            <a:r>
              <a:rPr lang="en-US" sz="2000" dirty="0"/>
              <a:t>again for advanced clients – mainly for hypertrophy. This involves pre-fatiguing a muscle by using a single joint exercise prior to immediately doing a multi-joint exercise for that muscle group e.g. doing leg extensions immediately followed by leg press to target the quads.</a:t>
            </a:r>
          </a:p>
        </p:txBody>
      </p:sp>
      <p:cxnSp>
        <p:nvCxnSpPr>
          <p:cNvPr id="4" name="Straight Arrow Connector 3">
            <a:extLst>
              <a:ext uri="{FF2B5EF4-FFF2-40B4-BE49-F238E27FC236}">
                <a16:creationId xmlns:a16="http://schemas.microsoft.com/office/drawing/2014/main" id="{436EEACC-5B4F-5428-549C-0087F73B48A8}"/>
              </a:ext>
            </a:extLst>
          </p:cNvPr>
          <p:cNvCxnSpPr>
            <a:cxnSpLocks/>
          </p:cNvCxnSpPr>
          <p:nvPr/>
        </p:nvCxnSpPr>
        <p:spPr>
          <a:xfrm flipV="1">
            <a:off x="2575775" y="1313645"/>
            <a:ext cx="6336405" cy="42500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466714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8F734-F86B-571E-5A56-6508D5591D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189F0A-85B0-6F14-2A77-035D5D5B4FEF}"/>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53788682-F8B3-0408-3D82-150A3DBAAAF8}"/>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1AC36C64-9BB6-BE48-858F-465599E83D3F}"/>
              </a:ext>
            </a:extLst>
          </p:cNvPr>
          <p:cNvSpPr txBox="1"/>
          <p:nvPr/>
        </p:nvSpPr>
        <p:spPr>
          <a:xfrm>
            <a:off x="338667" y="1524000"/>
            <a:ext cx="3945466" cy="4708981"/>
          </a:xfrm>
          <a:prstGeom prst="rect">
            <a:avLst/>
          </a:prstGeom>
          <a:noFill/>
        </p:spPr>
        <p:txBody>
          <a:bodyPr wrap="square" rtlCol="0">
            <a:spAutoFit/>
          </a:bodyPr>
          <a:lstStyle/>
          <a:p>
            <a:r>
              <a:rPr lang="en-US" sz="2000" dirty="0"/>
              <a:t>Training system</a:t>
            </a:r>
          </a:p>
          <a:p>
            <a:endParaRPr lang="en-US" sz="2000" dirty="0"/>
          </a:p>
          <a:p>
            <a:r>
              <a:rPr lang="en-US" sz="2000" dirty="0"/>
              <a:t>Choose one of the following:</a:t>
            </a:r>
          </a:p>
          <a:p>
            <a:endParaRPr lang="en-US" sz="2000" dirty="0"/>
          </a:p>
          <a:p>
            <a:r>
              <a:rPr lang="en-US" sz="2000" dirty="0"/>
              <a:t>- </a:t>
            </a:r>
            <a:r>
              <a:rPr lang="en-US" sz="2000" b="1" dirty="0"/>
              <a:t>Negatives/eccentric training – </a:t>
            </a:r>
            <a:r>
              <a:rPr lang="en-US" sz="2000" dirty="0"/>
              <a:t>only for advanced clients – tends to result in a LOT of muscle soreness. Involves doing an exercise to failure, then the PT helps with the concentric portion (e.g. lifting the bar back up in Bench Press) and the client controls the lower back down for a few more reps.</a:t>
            </a:r>
          </a:p>
        </p:txBody>
      </p:sp>
      <p:cxnSp>
        <p:nvCxnSpPr>
          <p:cNvPr id="4" name="Straight Arrow Connector 3">
            <a:extLst>
              <a:ext uri="{FF2B5EF4-FFF2-40B4-BE49-F238E27FC236}">
                <a16:creationId xmlns:a16="http://schemas.microsoft.com/office/drawing/2014/main" id="{49175765-B0E6-E5FB-F1CE-FD09F409BA8B}"/>
              </a:ext>
            </a:extLst>
          </p:cNvPr>
          <p:cNvCxnSpPr>
            <a:cxnSpLocks/>
          </p:cNvCxnSpPr>
          <p:nvPr/>
        </p:nvCxnSpPr>
        <p:spPr>
          <a:xfrm flipV="1">
            <a:off x="2575775" y="1313645"/>
            <a:ext cx="6336405" cy="42500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750826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A9909-EE42-771A-BE66-53A9541C4A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7168D3-8BF9-B1CF-7ECA-7F99FB46AEF8}"/>
              </a:ext>
            </a:extLst>
          </p:cNvPr>
          <p:cNvSpPr>
            <a:spLocks noGrp="1"/>
          </p:cNvSpPr>
          <p:nvPr>
            <p:ph type="title"/>
          </p:nvPr>
        </p:nvSpPr>
        <p:spPr/>
        <p:txBody>
          <a:bodyPr/>
          <a:lstStyle/>
          <a:p>
            <a:r>
              <a:rPr lang="en-US" dirty="0"/>
              <a:t>Resistance Training</a:t>
            </a:r>
          </a:p>
        </p:txBody>
      </p:sp>
      <p:pic>
        <p:nvPicPr>
          <p:cNvPr id="9" name="Content Placeholder 8" descr="A blue and white chart with black text&#10;&#10;Description automatically generated">
            <a:extLst>
              <a:ext uri="{FF2B5EF4-FFF2-40B4-BE49-F238E27FC236}">
                <a16:creationId xmlns:a16="http://schemas.microsoft.com/office/drawing/2014/main" id="{4CF1CB88-F09B-4C65-BE3F-AD008A380F10}"/>
              </a:ext>
            </a:extLst>
          </p:cNvPr>
          <p:cNvPicPr>
            <a:picLocks noGrp="1" noChangeAspect="1"/>
          </p:cNvPicPr>
          <p:nvPr>
            <p:ph idx="1"/>
          </p:nvPr>
        </p:nvPicPr>
        <p:blipFill>
          <a:blip r:embed="rId2"/>
          <a:stretch>
            <a:fillRect/>
          </a:stretch>
        </p:blipFill>
        <p:spPr>
          <a:xfrm>
            <a:off x="5192893" y="632280"/>
            <a:ext cx="6768734" cy="5606520"/>
          </a:xfrm>
        </p:spPr>
      </p:pic>
      <p:sp>
        <p:nvSpPr>
          <p:cNvPr id="11" name="TextBox 10">
            <a:extLst>
              <a:ext uri="{FF2B5EF4-FFF2-40B4-BE49-F238E27FC236}">
                <a16:creationId xmlns:a16="http://schemas.microsoft.com/office/drawing/2014/main" id="{B52CF87F-1A1E-2C71-8999-7B5D994167DE}"/>
              </a:ext>
            </a:extLst>
          </p:cNvPr>
          <p:cNvSpPr txBox="1"/>
          <p:nvPr/>
        </p:nvSpPr>
        <p:spPr>
          <a:xfrm>
            <a:off x="338667" y="1524000"/>
            <a:ext cx="3945466" cy="5324535"/>
          </a:xfrm>
          <a:prstGeom prst="rect">
            <a:avLst/>
          </a:prstGeom>
          <a:noFill/>
        </p:spPr>
        <p:txBody>
          <a:bodyPr wrap="square" rtlCol="0">
            <a:spAutoFit/>
          </a:bodyPr>
          <a:lstStyle/>
          <a:p>
            <a:r>
              <a:rPr lang="en-US" sz="2000" dirty="0"/>
              <a:t>Adaptations/Alternative</a:t>
            </a:r>
          </a:p>
          <a:p>
            <a:endParaRPr lang="en-US" sz="2000" dirty="0"/>
          </a:p>
          <a:p>
            <a:r>
              <a:rPr lang="en-US" sz="2000" dirty="0"/>
              <a:t>Here you should list similar exercises that would work the same muscle groups.</a:t>
            </a:r>
          </a:p>
          <a:p>
            <a:endParaRPr lang="en-US" sz="2000" dirty="0"/>
          </a:p>
          <a:p>
            <a:r>
              <a:rPr lang="en-US" sz="2000" dirty="0"/>
              <a:t>These are in case the client is unable to do an exercise due to the equipment being unavailable, or if they find an exercise difficult or painful and they want to swap it for something else.</a:t>
            </a:r>
          </a:p>
          <a:p>
            <a:endParaRPr lang="en-US" sz="2000" dirty="0"/>
          </a:p>
          <a:p>
            <a:r>
              <a:rPr lang="en-US" sz="2000" dirty="0"/>
              <a:t>Please ensure you put something here for every exercise.</a:t>
            </a:r>
          </a:p>
        </p:txBody>
      </p:sp>
      <p:cxnSp>
        <p:nvCxnSpPr>
          <p:cNvPr id="4" name="Straight Arrow Connector 3">
            <a:extLst>
              <a:ext uri="{FF2B5EF4-FFF2-40B4-BE49-F238E27FC236}">
                <a16:creationId xmlns:a16="http://schemas.microsoft.com/office/drawing/2014/main" id="{ED2D8B4F-8909-102D-2DCB-179CD894BA4D}"/>
              </a:ext>
            </a:extLst>
          </p:cNvPr>
          <p:cNvCxnSpPr>
            <a:cxnSpLocks/>
          </p:cNvCxnSpPr>
          <p:nvPr/>
        </p:nvCxnSpPr>
        <p:spPr>
          <a:xfrm flipV="1">
            <a:off x="3709115" y="1304959"/>
            <a:ext cx="6207617" cy="407931"/>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339821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EDB74-51EB-02A8-607B-40A7EF9394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236193-EE9E-070A-4286-BC726D3D1619}"/>
              </a:ext>
            </a:extLst>
          </p:cNvPr>
          <p:cNvSpPr>
            <a:spLocks noGrp="1"/>
          </p:cNvSpPr>
          <p:nvPr>
            <p:ph type="title"/>
          </p:nvPr>
        </p:nvSpPr>
        <p:spPr/>
        <p:txBody>
          <a:bodyPr/>
          <a:lstStyle/>
          <a:p>
            <a:r>
              <a:rPr lang="en-US" dirty="0"/>
              <a:t>CV 2 / Warm Down</a:t>
            </a:r>
          </a:p>
        </p:txBody>
      </p:sp>
      <p:sp>
        <p:nvSpPr>
          <p:cNvPr id="11" name="TextBox 10">
            <a:extLst>
              <a:ext uri="{FF2B5EF4-FFF2-40B4-BE49-F238E27FC236}">
                <a16:creationId xmlns:a16="http://schemas.microsoft.com/office/drawing/2014/main" id="{FF4A7274-FE54-95C5-9E45-25CC2DD6C580}"/>
              </a:ext>
            </a:extLst>
          </p:cNvPr>
          <p:cNvSpPr txBox="1"/>
          <p:nvPr/>
        </p:nvSpPr>
        <p:spPr>
          <a:xfrm>
            <a:off x="338667" y="1524000"/>
            <a:ext cx="3945466" cy="3170099"/>
          </a:xfrm>
          <a:prstGeom prst="rect">
            <a:avLst/>
          </a:prstGeom>
          <a:noFill/>
        </p:spPr>
        <p:txBody>
          <a:bodyPr wrap="square" rtlCol="0">
            <a:spAutoFit/>
          </a:bodyPr>
          <a:lstStyle/>
          <a:p>
            <a:r>
              <a:rPr lang="en-US" sz="2000" dirty="0"/>
              <a:t>You can either use this for a second cardio section if that is what is needed, in which case follow the instructions given earlier for cardio.</a:t>
            </a:r>
          </a:p>
          <a:p>
            <a:endParaRPr lang="en-US" sz="2000" dirty="0"/>
          </a:p>
          <a:p>
            <a:r>
              <a:rPr lang="en-US" sz="2000" dirty="0"/>
              <a:t>Or you can use this for the pulse-lowering element of the warm down – see next slide for details.</a:t>
            </a:r>
          </a:p>
        </p:txBody>
      </p:sp>
      <p:pic>
        <p:nvPicPr>
          <p:cNvPr id="7" name="Content Placeholder 6" descr="A chart with text on it&#10;&#10;Description automatically generated with medium confidence">
            <a:extLst>
              <a:ext uri="{FF2B5EF4-FFF2-40B4-BE49-F238E27FC236}">
                <a16:creationId xmlns:a16="http://schemas.microsoft.com/office/drawing/2014/main" id="{5F220A70-11B7-5774-523F-9ECA352A2427}"/>
              </a:ext>
            </a:extLst>
          </p:cNvPr>
          <p:cNvPicPr>
            <a:picLocks noGrp="1" noChangeAspect="1"/>
          </p:cNvPicPr>
          <p:nvPr>
            <p:ph idx="1"/>
          </p:nvPr>
        </p:nvPicPr>
        <p:blipFill>
          <a:blip r:embed="rId2"/>
          <a:stretch>
            <a:fillRect/>
          </a:stretch>
        </p:blipFill>
        <p:spPr>
          <a:xfrm>
            <a:off x="5294724" y="1163549"/>
            <a:ext cx="5804596" cy="3227387"/>
          </a:xfrm>
        </p:spPr>
      </p:pic>
    </p:spTree>
    <p:extLst>
      <p:ext uri="{BB962C8B-B14F-4D97-AF65-F5344CB8AC3E}">
        <p14:creationId xmlns:p14="http://schemas.microsoft.com/office/powerpoint/2010/main" val="20219425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AAA7D-B40A-DAA7-BC53-B34ABA7B88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6CA1A2-D797-F07C-131B-A5B1B220FC60}"/>
              </a:ext>
            </a:extLst>
          </p:cNvPr>
          <p:cNvSpPr>
            <a:spLocks noGrp="1"/>
          </p:cNvSpPr>
          <p:nvPr>
            <p:ph type="title"/>
          </p:nvPr>
        </p:nvSpPr>
        <p:spPr/>
        <p:txBody>
          <a:bodyPr/>
          <a:lstStyle/>
          <a:p>
            <a:r>
              <a:rPr lang="en-US" dirty="0"/>
              <a:t>CV 2 / Warm Down</a:t>
            </a:r>
          </a:p>
        </p:txBody>
      </p:sp>
      <p:sp>
        <p:nvSpPr>
          <p:cNvPr id="11" name="TextBox 10">
            <a:extLst>
              <a:ext uri="{FF2B5EF4-FFF2-40B4-BE49-F238E27FC236}">
                <a16:creationId xmlns:a16="http://schemas.microsoft.com/office/drawing/2014/main" id="{2D5B62CC-3803-42B7-357B-D9273E156EBB}"/>
              </a:ext>
            </a:extLst>
          </p:cNvPr>
          <p:cNvSpPr txBox="1"/>
          <p:nvPr/>
        </p:nvSpPr>
        <p:spPr>
          <a:xfrm>
            <a:off x="338667" y="1524000"/>
            <a:ext cx="3945466" cy="4401205"/>
          </a:xfrm>
          <a:prstGeom prst="rect">
            <a:avLst/>
          </a:prstGeom>
          <a:noFill/>
        </p:spPr>
        <p:txBody>
          <a:bodyPr wrap="square" rtlCol="0">
            <a:spAutoFit/>
          </a:bodyPr>
          <a:lstStyle/>
          <a:p>
            <a:r>
              <a:rPr lang="en-US" sz="2000" dirty="0"/>
              <a:t>As part of the warm down you should have the client do 5 minutes or so of easy cardio in order to keep the blood moving through the muscles that have been working, and gradually bring them back to a resting level.</a:t>
            </a:r>
          </a:p>
          <a:p>
            <a:endParaRPr lang="en-US" sz="2000" dirty="0"/>
          </a:p>
          <a:p>
            <a:r>
              <a:rPr lang="en-US" sz="2000" dirty="0"/>
              <a:t>See the notes on CV section, but the main difference is the RPE/intensity should gradually reduce e.g. RPE 5/10 reducing to 3/10.</a:t>
            </a:r>
          </a:p>
        </p:txBody>
      </p:sp>
      <p:pic>
        <p:nvPicPr>
          <p:cNvPr id="7" name="Content Placeholder 6" descr="A chart with text on it&#10;&#10;Description automatically generated with medium confidence">
            <a:extLst>
              <a:ext uri="{FF2B5EF4-FFF2-40B4-BE49-F238E27FC236}">
                <a16:creationId xmlns:a16="http://schemas.microsoft.com/office/drawing/2014/main" id="{0A46C667-9D10-3F11-34B2-097221F48364}"/>
              </a:ext>
            </a:extLst>
          </p:cNvPr>
          <p:cNvPicPr>
            <a:picLocks noGrp="1" noChangeAspect="1"/>
          </p:cNvPicPr>
          <p:nvPr>
            <p:ph idx="1"/>
          </p:nvPr>
        </p:nvPicPr>
        <p:blipFill>
          <a:blip r:embed="rId2"/>
          <a:stretch>
            <a:fillRect/>
          </a:stretch>
        </p:blipFill>
        <p:spPr>
          <a:xfrm>
            <a:off x="5294724" y="1163549"/>
            <a:ext cx="5804596" cy="3227387"/>
          </a:xfrm>
        </p:spPr>
      </p:pic>
    </p:spTree>
    <p:extLst>
      <p:ext uri="{BB962C8B-B14F-4D97-AF65-F5344CB8AC3E}">
        <p14:creationId xmlns:p14="http://schemas.microsoft.com/office/powerpoint/2010/main" val="1925867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E8B93-DFED-1A5B-BAC0-7869EF94C9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1F09B9-E5C2-C675-F290-B4CA7ADDEDB9}"/>
              </a:ext>
            </a:extLst>
          </p:cNvPr>
          <p:cNvSpPr>
            <a:spLocks noGrp="1"/>
          </p:cNvSpPr>
          <p:nvPr>
            <p:ph type="title"/>
          </p:nvPr>
        </p:nvSpPr>
        <p:spPr/>
        <p:txBody>
          <a:bodyPr/>
          <a:lstStyle/>
          <a:p>
            <a:r>
              <a:rPr lang="en-US" dirty="0"/>
              <a:t>Core stability</a:t>
            </a:r>
          </a:p>
        </p:txBody>
      </p:sp>
      <p:sp>
        <p:nvSpPr>
          <p:cNvPr id="11" name="TextBox 10">
            <a:extLst>
              <a:ext uri="{FF2B5EF4-FFF2-40B4-BE49-F238E27FC236}">
                <a16:creationId xmlns:a16="http://schemas.microsoft.com/office/drawing/2014/main" id="{782A000A-65B5-D2CF-AC4D-5F03BB985255}"/>
              </a:ext>
            </a:extLst>
          </p:cNvPr>
          <p:cNvSpPr txBox="1"/>
          <p:nvPr/>
        </p:nvSpPr>
        <p:spPr>
          <a:xfrm>
            <a:off x="338667" y="1524000"/>
            <a:ext cx="3945466" cy="3477875"/>
          </a:xfrm>
          <a:prstGeom prst="rect">
            <a:avLst/>
          </a:prstGeom>
          <a:noFill/>
        </p:spPr>
        <p:txBody>
          <a:bodyPr wrap="square" rtlCol="0">
            <a:spAutoFit/>
          </a:bodyPr>
          <a:lstStyle/>
          <a:p>
            <a:r>
              <a:rPr lang="en-US" sz="2000" dirty="0"/>
              <a:t>This is where you would generally put the brace and rotate exercises from your foundation movements.</a:t>
            </a:r>
          </a:p>
          <a:p>
            <a:endParaRPr lang="en-US" sz="2000" dirty="0"/>
          </a:p>
          <a:p>
            <a:r>
              <a:rPr lang="en-US" sz="2000" dirty="0"/>
              <a:t>Flexion of trunk (e.g. sit ups) is not really beneficial – trunk muscles mainly brace and rotate, so think about plank variations, shoulder taps, </a:t>
            </a:r>
            <a:r>
              <a:rPr lang="en-US" sz="2000" dirty="0" err="1"/>
              <a:t>russian</a:t>
            </a:r>
            <a:r>
              <a:rPr lang="en-US" sz="2000" dirty="0"/>
              <a:t> twists, </a:t>
            </a:r>
            <a:r>
              <a:rPr lang="en-US" sz="2000" dirty="0" err="1"/>
              <a:t>paloff</a:t>
            </a:r>
            <a:r>
              <a:rPr lang="en-US" sz="2000" dirty="0"/>
              <a:t> press, </a:t>
            </a:r>
            <a:r>
              <a:rPr lang="en-US" sz="2000" dirty="0" err="1"/>
              <a:t>etc</a:t>
            </a:r>
            <a:endParaRPr lang="en-US" sz="2000" dirty="0"/>
          </a:p>
        </p:txBody>
      </p:sp>
      <p:pic>
        <p:nvPicPr>
          <p:cNvPr id="6" name="Content Placeholder 5" descr="A table with text on it&#10;&#10;Description automatically generated">
            <a:extLst>
              <a:ext uri="{FF2B5EF4-FFF2-40B4-BE49-F238E27FC236}">
                <a16:creationId xmlns:a16="http://schemas.microsoft.com/office/drawing/2014/main" id="{CC74BD87-EFC9-2B8E-BF34-051F0736CFC0}"/>
              </a:ext>
            </a:extLst>
          </p:cNvPr>
          <p:cNvPicPr>
            <a:picLocks noGrp="1" noChangeAspect="1"/>
          </p:cNvPicPr>
          <p:nvPr>
            <p:ph idx="1"/>
          </p:nvPr>
        </p:nvPicPr>
        <p:blipFill>
          <a:blip r:embed="rId2"/>
          <a:stretch>
            <a:fillRect/>
          </a:stretch>
        </p:blipFill>
        <p:spPr>
          <a:xfrm>
            <a:off x="4665466" y="1524000"/>
            <a:ext cx="7204870" cy="3227387"/>
          </a:xfrm>
        </p:spPr>
      </p:pic>
    </p:spTree>
    <p:extLst>
      <p:ext uri="{BB962C8B-B14F-4D97-AF65-F5344CB8AC3E}">
        <p14:creationId xmlns:p14="http://schemas.microsoft.com/office/powerpoint/2010/main" val="1477806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52FFD-2F99-39FA-4F72-2196547182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9D7378-E6CD-77A2-1B11-06FBD449680A}"/>
              </a:ext>
            </a:extLst>
          </p:cNvPr>
          <p:cNvSpPr>
            <a:spLocks noGrp="1"/>
          </p:cNvSpPr>
          <p:nvPr>
            <p:ph type="title"/>
          </p:nvPr>
        </p:nvSpPr>
        <p:spPr/>
        <p:txBody>
          <a:bodyPr/>
          <a:lstStyle/>
          <a:p>
            <a:r>
              <a:rPr lang="en-US" dirty="0"/>
              <a:t>Functional Training</a:t>
            </a:r>
          </a:p>
        </p:txBody>
      </p:sp>
      <p:pic>
        <p:nvPicPr>
          <p:cNvPr id="7" name="Content Placeholder 6" descr="A table with a number of objects&#10;&#10;Description automatically generated with medium confidence">
            <a:extLst>
              <a:ext uri="{FF2B5EF4-FFF2-40B4-BE49-F238E27FC236}">
                <a16:creationId xmlns:a16="http://schemas.microsoft.com/office/drawing/2014/main" id="{5E1C328D-67EB-C3C5-3825-181976940A59}"/>
              </a:ext>
            </a:extLst>
          </p:cNvPr>
          <p:cNvPicPr>
            <a:picLocks noGrp="1" noChangeAspect="1"/>
          </p:cNvPicPr>
          <p:nvPr>
            <p:ph idx="1"/>
          </p:nvPr>
        </p:nvPicPr>
        <p:blipFill>
          <a:blip r:embed="rId2"/>
          <a:stretch>
            <a:fillRect/>
          </a:stretch>
        </p:blipFill>
        <p:spPr>
          <a:xfrm>
            <a:off x="4515962" y="1534086"/>
            <a:ext cx="7100251" cy="3227387"/>
          </a:xfrm>
        </p:spPr>
      </p:pic>
      <p:sp>
        <p:nvSpPr>
          <p:cNvPr id="8" name="TextBox 7">
            <a:extLst>
              <a:ext uri="{FF2B5EF4-FFF2-40B4-BE49-F238E27FC236}">
                <a16:creationId xmlns:a16="http://schemas.microsoft.com/office/drawing/2014/main" id="{A95C2DDD-B182-E74E-B44F-4B40E9EFB0D5}"/>
              </a:ext>
            </a:extLst>
          </p:cNvPr>
          <p:cNvSpPr txBox="1"/>
          <p:nvPr/>
        </p:nvSpPr>
        <p:spPr>
          <a:xfrm>
            <a:off x="528034" y="1803042"/>
            <a:ext cx="3090929" cy="3970318"/>
          </a:xfrm>
          <a:prstGeom prst="rect">
            <a:avLst/>
          </a:prstGeom>
          <a:noFill/>
        </p:spPr>
        <p:txBody>
          <a:bodyPr wrap="square" rtlCol="0">
            <a:spAutoFit/>
          </a:bodyPr>
          <a:lstStyle/>
          <a:p>
            <a:r>
              <a:rPr lang="en-US" dirty="0"/>
              <a:t>- if you are going to add any ‘functional training’ these is where you would list it e.g. body weight exercises, battle ropes, </a:t>
            </a:r>
            <a:r>
              <a:rPr lang="en-US" dirty="0" err="1"/>
              <a:t>trx</a:t>
            </a:r>
            <a:r>
              <a:rPr lang="en-US" dirty="0"/>
              <a:t> suspension trainer, BOSU ball stability work, </a:t>
            </a:r>
            <a:r>
              <a:rPr lang="en-US" dirty="0" err="1"/>
              <a:t>swiss</a:t>
            </a:r>
            <a:r>
              <a:rPr lang="en-US" dirty="0"/>
              <a:t> ball, etc.</a:t>
            </a:r>
          </a:p>
          <a:p>
            <a:endParaRPr lang="en-US" dirty="0"/>
          </a:p>
          <a:p>
            <a:r>
              <a:rPr lang="en-US" dirty="0"/>
              <a:t>Ensure you provide an alternative/adaptation, and that you give detail regarding reps/duration etc.</a:t>
            </a:r>
          </a:p>
        </p:txBody>
      </p:sp>
    </p:spTree>
    <p:extLst>
      <p:ext uri="{BB962C8B-B14F-4D97-AF65-F5344CB8AC3E}">
        <p14:creationId xmlns:p14="http://schemas.microsoft.com/office/powerpoint/2010/main" val="3763945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19FA8-EAFE-2632-4B6B-B8A98D0798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375999-F786-8495-B473-BDCA2B804C64}"/>
              </a:ext>
            </a:extLst>
          </p:cNvPr>
          <p:cNvSpPr>
            <a:spLocks noGrp="1"/>
          </p:cNvSpPr>
          <p:nvPr>
            <p:ph type="title"/>
          </p:nvPr>
        </p:nvSpPr>
        <p:spPr/>
        <p:txBody>
          <a:bodyPr/>
          <a:lstStyle/>
          <a:p>
            <a:r>
              <a:rPr lang="en-US" dirty="0"/>
              <a:t>Flexibility/mobility</a:t>
            </a:r>
          </a:p>
        </p:txBody>
      </p:sp>
      <p:pic>
        <p:nvPicPr>
          <p:cNvPr id="11" name="Content Placeholder 10" descr="A table with text and images&#10;&#10;Description automatically generated with medium confidence">
            <a:extLst>
              <a:ext uri="{FF2B5EF4-FFF2-40B4-BE49-F238E27FC236}">
                <a16:creationId xmlns:a16="http://schemas.microsoft.com/office/drawing/2014/main" id="{07C83A01-84BD-5808-8B63-36C4AC8A5ABA}"/>
              </a:ext>
            </a:extLst>
          </p:cNvPr>
          <p:cNvPicPr>
            <a:picLocks noGrp="1" noChangeAspect="1"/>
          </p:cNvPicPr>
          <p:nvPr>
            <p:ph idx="1"/>
          </p:nvPr>
        </p:nvPicPr>
        <p:blipFill>
          <a:blip r:embed="rId2"/>
          <a:stretch>
            <a:fillRect/>
          </a:stretch>
        </p:blipFill>
        <p:spPr>
          <a:xfrm>
            <a:off x="5181600" y="1644153"/>
            <a:ext cx="6515356" cy="3227387"/>
          </a:xfrm>
        </p:spPr>
      </p:pic>
      <p:sp>
        <p:nvSpPr>
          <p:cNvPr id="13" name="TextBox 12">
            <a:extLst>
              <a:ext uri="{FF2B5EF4-FFF2-40B4-BE49-F238E27FC236}">
                <a16:creationId xmlns:a16="http://schemas.microsoft.com/office/drawing/2014/main" id="{03FD5143-582C-463E-E6BD-58138AF857DA}"/>
              </a:ext>
            </a:extLst>
          </p:cNvPr>
          <p:cNvSpPr txBox="1"/>
          <p:nvPr/>
        </p:nvSpPr>
        <p:spPr>
          <a:xfrm>
            <a:off x="474133" y="1761067"/>
            <a:ext cx="4047067" cy="4524315"/>
          </a:xfrm>
          <a:prstGeom prst="rect">
            <a:avLst/>
          </a:prstGeom>
          <a:noFill/>
        </p:spPr>
        <p:txBody>
          <a:bodyPr wrap="square" rtlCol="0">
            <a:spAutoFit/>
          </a:bodyPr>
          <a:lstStyle/>
          <a:p>
            <a:r>
              <a:rPr lang="en-US" dirty="0"/>
              <a:t>If any mobility/flexibility work needs doing (i.e. static stretching) then it should be done at the end of the session.</a:t>
            </a:r>
          </a:p>
          <a:p>
            <a:endParaRPr lang="en-US" dirty="0"/>
          </a:p>
          <a:p>
            <a:r>
              <a:rPr lang="en-US" dirty="0"/>
              <a:t>For maintenance, stretches should be held for 10s – consider the main areas where people are likely to be tight if they spend a lot of time sitting – hip flexors, chest, </a:t>
            </a:r>
            <a:r>
              <a:rPr lang="en-US" dirty="0" err="1"/>
              <a:t>etc</a:t>
            </a:r>
            <a:endParaRPr lang="en-US" dirty="0"/>
          </a:p>
          <a:p>
            <a:endParaRPr lang="en-US" dirty="0"/>
          </a:p>
          <a:p>
            <a:r>
              <a:rPr lang="en-US" dirty="0"/>
              <a:t>If you identify they need to improve range of motion, then you need to  perform a developmental stretch – either static hold 30s, or something like PNF</a:t>
            </a:r>
          </a:p>
        </p:txBody>
      </p:sp>
    </p:spTree>
    <p:extLst>
      <p:ext uri="{BB962C8B-B14F-4D97-AF65-F5344CB8AC3E}">
        <p14:creationId xmlns:p14="http://schemas.microsoft.com/office/powerpoint/2010/main" val="1007363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A39C7-13F3-A361-EAD1-C0893F66D7D8}"/>
              </a:ext>
            </a:extLst>
          </p:cNvPr>
          <p:cNvSpPr>
            <a:spLocks noGrp="1"/>
          </p:cNvSpPr>
          <p:nvPr>
            <p:ph type="title"/>
          </p:nvPr>
        </p:nvSpPr>
        <p:spPr/>
        <p:txBody>
          <a:bodyPr/>
          <a:lstStyle/>
          <a:p>
            <a:r>
              <a:rPr lang="en-US" dirty="0"/>
              <a:t>Final Points</a:t>
            </a:r>
          </a:p>
        </p:txBody>
      </p:sp>
      <p:sp>
        <p:nvSpPr>
          <p:cNvPr id="3" name="Content Placeholder 2">
            <a:extLst>
              <a:ext uri="{FF2B5EF4-FFF2-40B4-BE49-F238E27FC236}">
                <a16:creationId xmlns:a16="http://schemas.microsoft.com/office/drawing/2014/main" id="{BE724CE4-FE4C-7CAF-1038-4DA7A61A1958}"/>
              </a:ext>
            </a:extLst>
          </p:cNvPr>
          <p:cNvSpPr>
            <a:spLocks noGrp="1"/>
          </p:cNvSpPr>
          <p:nvPr>
            <p:ph idx="1"/>
          </p:nvPr>
        </p:nvSpPr>
        <p:spPr>
          <a:xfrm>
            <a:off x="616969" y="1534098"/>
            <a:ext cx="10728325" cy="4424803"/>
          </a:xfrm>
        </p:spPr>
        <p:txBody>
          <a:bodyPr vert="horz" lIns="0" tIns="0" rIns="0" bIns="0" rtlCol="0" anchor="t">
            <a:normAutofit/>
          </a:bodyPr>
          <a:lstStyle/>
          <a:p>
            <a:r>
              <a:rPr lang="en-US" dirty="0">
                <a:solidFill>
                  <a:schemeClr val="tx1"/>
                </a:solidFill>
              </a:rPr>
              <a:t>You do not have to use every section – only use what is relevant for your client</a:t>
            </a:r>
          </a:p>
          <a:p>
            <a:r>
              <a:rPr lang="en-US" dirty="0">
                <a:solidFill>
                  <a:schemeClr val="tx1"/>
                </a:solidFill>
              </a:rPr>
              <a:t>If giving a </a:t>
            </a:r>
            <a:r>
              <a:rPr lang="en-US" dirty="0" err="1">
                <a:solidFill>
                  <a:schemeClr val="tx1"/>
                </a:solidFill>
              </a:rPr>
              <a:t>programme</a:t>
            </a:r>
            <a:r>
              <a:rPr lang="en-US" dirty="0">
                <a:solidFill>
                  <a:schemeClr val="tx1"/>
                </a:solidFill>
              </a:rPr>
              <a:t> for a client to follow on their own, make sure not to use complicated language and jargon so they can understand it.</a:t>
            </a:r>
          </a:p>
          <a:p>
            <a:r>
              <a:rPr lang="en-US" dirty="0">
                <a:solidFill>
                  <a:schemeClr val="tx1"/>
                </a:solidFill>
              </a:rPr>
              <a:t>Does your plan fit into the required time – e.g. if you put 3 x 10 reps of 8 exercises with 3 minutes rest, that will take 1 ½ hours, without warm up, cool down or CV!</a:t>
            </a:r>
          </a:p>
          <a:p>
            <a:r>
              <a:rPr lang="en-US" dirty="0">
                <a:solidFill>
                  <a:schemeClr val="tx1"/>
                </a:solidFill>
              </a:rPr>
              <a:t>If you have a novice who has general health goals, a basic </a:t>
            </a:r>
            <a:r>
              <a:rPr lang="en-US" dirty="0" err="1">
                <a:solidFill>
                  <a:schemeClr val="tx1"/>
                </a:solidFill>
              </a:rPr>
              <a:t>programme</a:t>
            </a:r>
            <a:r>
              <a:rPr lang="en-US" dirty="0">
                <a:solidFill>
                  <a:schemeClr val="tx1"/>
                </a:solidFill>
              </a:rPr>
              <a:t> of 2 x 10 reps on one exercise for each main muscle group (e.g. chest press, </a:t>
            </a:r>
            <a:r>
              <a:rPr lang="en-US" dirty="0" err="1">
                <a:solidFill>
                  <a:schemeClr val="tx1"/>
                </a:solidFill>
              </a:rPr>
              <a:t>lat</a:t>
            </a:r>
            <a:r>
              <a:rPr lang="en-US" dirty="0">
                <a:solidFill>
                  <a:schemeClr val="tx1"/>
                </a:solidFill>
              </a:rPr>
              <a:t> pulldown, leg press, bodyweight lunge), along with a cv, core, warm up and cool down is plenty.</a:t>
            </a:r>
          </a:p>
          <a:p>
            <a:r>
              <a:rPr lang="en-US" dirty="0">
                <a:solidFill>
                  <a:schemeClr val="tx1"/>
                </a:solidFill>
              </a:rPr>
              <a:t>For novices, just getting them coming in regularly is the most important thing – don't make it too hard.</a:t>
            </a:r>
          </a:p>
        </p:txBody>
      </p:sp>
    </p:spTree>
    <p:extLst>
      <p:ext uri="{BB962C8B-B14F-4D97-AF65-F5344CB8AC3E}">
        <p14:creationId xmlns:p14="http://schemas.microsoft.com/office/powerpoint/2010/main" val="439967172"/>
      </p:ext>
    </p:extLst>
  </p:cSld>
  <p:clrMapOvr>
    <a:masterClrMapping/>
  </p:clrMapOvr>
</p:sld>
</file>

<file path=ppt/theme/theme1.xml><?xml version="1.0" encoding="utf-8"?>
<a:theme xmlns:a="http://schemas.openxmlformats.org/drawingml/2006/main" name="BlobVTI">
  <a:themeElements>
    <a:clrScheme name="AnalogousFromRegularSeed_2SEEDS">
      <a:dk1>
        <a:srgbClr val="000000"/>
      </a:dk1>
      <a:lt1>
        <a:srgbClr val="FFFFFF"/>
      </a:lt1>
      <a:dk2>
        <a:srgbClr val="23243F"/>
      </a:dk2>
      <a:lt2>
        <a:srgbClr val="E2E4E8"/>
      </a:lt2>
      <a:accent1>
        <a:srgbClr val="B1853B"/>
      </a:accent1>
      <a:accent2>
        <a:srgbClr val="C3664D"/>
      </a:accent2>
      <a:accent3>
        <a:srgbClr val="A1A641"/>
      </a:accent3>
      <a:accent4>
        <a:srgbClr val="3B71B1"/>
      </a:accent4>
      <a:accent5>
        <a:srgbClr val="4D52C3"/>
      </a:accent5>
      <a:accent6>
        <a:srgbClr val="673BB1"/>
      </a:accent6>
      <a:hlink>
        <a:srgbClr val="3F6EBF"/>
      </a:hlink>
      <a:folHlink>
        <a:srgbClr val="7F7F7F"/>
      </a:folHlink>
    </a:clrScheme>
    <a:fontScheme name="Blob">
      <a:majorFont>
        <a:latin typeface="The Hand Extrablack"/>
        <a:ea typeface=""/>
        <a:cs typeface=""/>
      </a:majorFont>
      <a:minorFont>
        <a:latin typeface="Sagona Book"/>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bVTI" id="{06D3AACF-B619-4265-899F-5E2FB3A445D5}" vid="{F5918863-BA1A-4735-81A8-3E7BFBDA8478}"/>
    </a:ext>
  </a:extLst>
</a:theme>
</file>

<file path=docProps/app.xml><?xml version="1.0" encoding="utf-8"?>
<Properties xmlns="http://schemas.openxmlformats.org/officeDocument/2006/extended-properties" xmlns:vt="http://schemas.openxmlformats.org/officeDocument/2006/docPropsVTypes">
  <TotalTime>165</TotalTime>
  <Words>1821</Words>
  <Application>Microsoft Macintosh PowerPoint</Application>
  <PresentationFormat>Widescreen</PresentationFormat>
  <Paragraphs>193</Paragraphs>
  <Slides>28</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Sagona Book</vt:lpstr>
      <vt:lpstr>The Hand Extrablack</vt:lpstr>
      <vt:lpstr>BlobVTI</vt:lpstr>
      <vt:lpstr>Designing training sessions </vt:lpstr>
      <vt:lpstr>Warm Up</vt:lpstr>
      <vt:lpstr>Warm Up</vt:lpstr>
      <vt:lpstr>Warm Up</vt:lpstr>
      <vt:lpstr>Cardiovascular (CV)</vt:lpstr>
      <vt:lpstr>Cardiovascular (CV)</vt:lpstr>
      <vt:lpstr>Cardiovascular (CV)</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Resistance Training</vt:lpstr>
      <vt:lpstr>CV 2 / Warm Down</vt:lpstr>
      <vt:lpstr>CV 2 / Warm Down</vt:lpstr>
      <vt:lpstr>Core stability</vt:lpstr>
      <vt:lpstr>Functional Training</vt:lpstr>
      <vt:lpstr>Flexibility/mobility</vt:lpstr>
      <vt:lpstr>Final Points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Designing training sessions </dc:title>
  <dc:creator>Geraint Forster</dc:creator>
  <cp:lastModifiedBy>Geraint Forster</cp:lastModifiedBy>
  <cp:revision>15</cp:revision>
  <dcterms:created xsi:type="dcterms:W3CDTF">2024-01-26T11:17:38Z</dcterms:created>
  <dcterms:modified xsi:type="dcterms:W3CDTF">2025-12-03T14:58:19Z</dcterms:modified>
</cp:coreProperties>
</file>