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5" r:id="rId2"/>
    <p:sldId id="257" r:id="rId3"/>
    <p:sldId id="266" r:id="rId4"/>
    <p:sldId id="267" r:id="rId5"/>
    <p:sldId id="268" r:id="rId6"/>
    <p:sldId id="269" r:id="rId7"/>
    <p:sldId id="270" r:id="rId8"/>
    <p:sldId id="271" r:id="rId9"/>
    <p:sldId id="272" r:id="rId10"/>
    <p:sldId id="273" r:id="rId11"/>
    <p:sldId id="274" r:id="rId12"/>
    <p:sldId id="275" r:id="rId13"/>
    <p:sldId id="276" r:id="rId14"/>
    <p:sldId id="277" r:id="rId15"/>
    <p:sldId id="278" r:id="rId16"/>
    <p:sldId id="279" r:id="rId17"/>
    <p:sldId id="280" r:id="rId18"/>
    <p:sldId id="281" r:id="rId19"/>
    <p:sldId id="282" r:id="rId20"/>
    <p:sldId id="283" r:id="rId21"/>
    <p:sldId id="284" r:id="rId22"/>
    <p:sldId id="285" r:id="rId23"/>
    <p:sldId id="286" r:id="rId24"/>
    <p:sldId id="287" r:id="rId25"/>
    <p:sldId id="288" r:id="rId26"/>
    <p:sldId id="289" r:id="rId27"/>
    <p:sldId id="290" r:id="rId28"/>
    <p:sldId id="291" r:id="rId29"/>
    <p:sldId id="292" r:id="rId30"/>
    <p:sldId id="293" r:id="rId31"/>
    <p:sldId id="29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671B00-0A87-4537-9133-9B9BA368B8C8}" v="6" dt="2022-08-03T12:57:37.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Dinca" userId="8430838f-40fa-4648-bf3e-75706d0061e9" providerId="ADAL" clId="{88671B00-0A87-4537-9133-9B9BA368B8C8}"/>
    <pc:docChg chg="undo custSel addSld modSld">
      <pc:chgData name="Stefania Dinca" userId="8430838f-40fa-4648-bf3e-75706d0061e9" providerId="ADAL" clId="{88671B00-0A87-4537-9133-9B9BA368B8C8}" dt="2022-08-03T13:03:48.237" v="1019" actId="20577"/>
      <pc:docMkLst>
        <pc:docMk/>
      </pc:docMkLst>
      <pc:sldChg chg="modSp mod">
        <pc:chgData name="Stefania Dinca" userId="8430838f-40fa-4648-bf3e-75706d0061e9" providerId="ADAL" clId="{88671B00-0A87-4537-9133-9B9BA368B8C8}" dt="2022-08-03T13:03:48.237" v="1019" actId="20577"/>
        <pc:sldMkLst>
          <pc:docMk/>
          <pc:sldMk cId="3711629416" sldId="257"/>
        </pc:sldMkLst>
        <pc:spChg chg="mod">
          <ac:chgData name="Stefania Dinca" userId="8430838f-40fa-4648-bf3e-75706d0061e9" providerId="ADAL" clId="{88671B00-0A87-4537-9133-9B9BA368B8C8}" dt="2022-08-03T13:03:48.237" v="1019" actId="20577"/>
          <ac:spMkLst>
            <pc:docMk/>
            <pc:sldMk cId="3711629416" sldId="257"/>
            <ac:spMk id="2" creationId="{00000000-0000-0000-0000-000000000000}"/>
          </ac:spMkLst>
        </pc:spChg>
      </pc:sldChg>
      <pc:sldChg chg="addSp delSp modSp new mod">
        <pc:chgData name="Stefania Dinca" userId="8430838f-40fa-4648-bf3e-75706d0061e9" providerId="ADAL" clId="{88671B00-0A87-4537-9133-9B9BA368B8C8}" dt="2022-08-03T12:57:37.902" v="23"/>
        <pc:sldMkLst>
          <pc:docMk/>
          <pc:sldMk cId="3020719358" sldId="295"/>
        </pc:sldMkLst>
        <pc:spChg chg="mod">
          <ac:chgData name="Stefania Dinca" userId="8430838f-40fa-4648-bf3e-75706d0061e9" providerId="ADAL" clId="{88671B00-0A87-4537-9133-9B9BA368B8C8}" dt="2022-08-03T12:57:13.874" v="15" actId="20577"/>
          <ac:spMkLst>
            <pc:docMk/>
            <pc:sldMk cId="3020719358" sldId="295"/>
            <ac:spMk id="2" creationId="{279E32DF-E363-414B-AA94-11F8AC3F2B0F}"/>
          </ac:spMkLst>
        </pc:spChg>
        <pc:spChg chg="del">
          <ac:chgData name="Stefania Dinca" userId="8430838f-40fa-4648-bf3e-75706d0061e9" providerId="ADAL" clId="{88671B00-0A87-4537-9133-9B9BA368B8C8}" dt="2022-08-03T12:57:29.653" v="16"/>
          <ac:spMkLst>
            <pc:docMk/>
            <pc:sldMk cId="3020719358" sldId="295"/>
            <ac:spMk id="3" creationId="{AEF423FB-A9A5-425E-B5B8-3E38F1B19B23}"/>
          </ac:spMkLst>
        </pc:spChg>
        <pc:spChg chg="add del mod">
          <ac:chgData name="Stefania Dinca" userId="8430838f-40fa-4648-bf3e-75706d0061e9" providerId="ADAL" clId="{88671B00-0A87-4537-9133-9B9BA368B8C8}" dt="2022-08-03T12:57:37.902" v="23"/>
          <ac:spMkLst>
            <pc:docMk/>
            <pc:sldMk cId="3020719358" sldId="295"/>
            <ac:spMk id="4" creationId="{0E1ED51A-D19D-4F79-89C5-4CBE4DFC308B}"/>
          </ac:spMkLst>
        </pc:spChg>
        <pc:spChg chg="add del mod">
          <ac:chgData name="Stefania Dinca" userId="8430838f-40fa-4648-bf3e-75706d0061e9" providerId="ADAL" clId="{88671B00-0A87-4537-9133-9B9BA368B8C8}" dt="2022-08-03T12:57:37.810" v="21"/>
          <ac:spMkLst>
            <pc:docMk/>
            <pc:sldMk cId="3020719358" sldId="295"/>
            <ac:spMk id="5" creationId="{B93D8C8E-AF15-4A3F-A380-1E043459E83C}"/>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550EF9-61C8-42FE-AA2C-0B4C873AA76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FE103CE-3485-4BFD-825E-5AE377813F54}">
      <dgm:prSet/>
      <dgm:spPr/>
      <dgm:t>
        <a:bodyPr/>
        <a:lstStyle/>
        <a:p>
          <a:r>
            <a:rPr lang="en-US"/>
            <a:t>The Culture factors can be defined as elements that can be internal or external by the cultural, economic, social , technological, political environment that can impacts the growth, operations and survival of an company having an impact over the business</a:t>
          </a:r>
        </a:p>
      </dgm:t>
    </dgm:pt>
    <dgm:pt modelId="{6AF60F33-DC41-4472-B219-0F2BE04FA306}" type="parTrans" cxnId="{DF56438E-280B-41D7-9595-C8220347C6BC}">
      <dgm:prSet/>
      <dgm:spPr/>
      <dgm:t>
        <a:bodyPr/>
        <a:lstStyle/>
        <a:p>
          <a:endParaRPr lang="en-US"/>
        </a:p>
      </dgm:t>
    </dgm:pt>
    <dgm:pt modelId="{4C288E57-4DAE-4AD8-B163-C20D44C3A1C4}" type="sibTrans" cxnId="{DF56438E-280B-41D7-9595-C8220347C6BC}">
      <dgm:prSet/>
      <dgm:spPr/>
      <dgm:t>
        <a:bodyPr/>
        <a:lstStyle/>
        <a:p>
          <a:endParaRPr lang="en-US"/>
        </a:p>
      </dgm:t>
    </dgm:pt>
    <dgm:pt modelId="{04D920E9-4A60-4BB7-8CCB-21CE1B0EF082}">
      <dgm:prSet/>
      <dgm:spPr/>
      <dgm:t>
        <a:bodyPr/>
        <a:lstStyle/>
        <a:p>
          <a:r>
            <a:rPr lang="en-US"/>
            <a:t>One of the tools that can be use in order to identify Mark and Spencer culture is the PASTEL Analysis  which also help in understanding the external factor that impact the company</a:t>
          </a:r>
        </a:p>
      </dgm:t>
    </dgm:pt>
    <dgm:pt modelId="{DA1C11C3-3E6A-4CD8-9B50-6015250BBDB9}" type="parTrans" cxnId="{65FD075C-1BD7-4FC8-A9A3-C8DF0A64E6EF}">
      <dgm:prSet/>
      <dgm:spPr/>
      <dgm:t>
        <a:bodyPr/>
        <a:lstStyle/>
        <a:p>
          <a:endParaRPr lang="en-US"/>
        </a:p>
      </dgm:t>
    </dgm:pt>
    <dgm:pt modelId="{B5C20532-A09E-436B-95D9-BB5D6337110F}" type="sibTrans" cxnId="{65FD075C-1BD7-4FC8-A9A3-C8DF0A64E6EF}">
      <dgm:prSet/>
      <dgm:spPr/>
      <dgm:t>
        <a:bodyPr/>
        <a:lstStyle/>
        <a:p>
          <a:endParaRPr lang="en-US"/>
        </a:p>
      </dgm:t>
    </dgm:pt>
    <dgm:pt modelId="{02E86209-56EC-4C2B-8D27-E9BD0FE6BF9A}" type="pres">
      <dgm:prSet presAssocID="{5A550EF9-61C8-42FE-AA2C-0B4C873AA76C}" presName="linear" presStyleCnt="0">
        <dgm:presLayoutVars>
          <dgm:animLvl val="lvl"/>
          <dgm:resizeHandles val="exact"/>
        </dgm:presLayoutVars>
      </dgm:prSet>
      <dgm:spPr/>
    </dgm:pt>
    <dgm:pt modelId="{FBC5B1D9-1D21-436E-976B-4EE91FAC03E3}" type="pres">
      <dgm:prSet presAssocID="{7FE103CE-3485-4BFD-825E-5AE377813F54}" presName="parentText" presStyleLbl="node1" presStyleIdx="0" presStyleCnt="2">
        <dgm:presLayoutVars>
          <dgm:chMax val="0"/>
          <dgm:bulletEnabled val="1"/>
        </dgm:presLayoutVars>
      </dgm:prSet>
      <dgm:spPr/>
    </dgm:pt>
    <dgm:pt modelId="{2DF34DEC-0A96-40AA-8C07-3781EBF15206}" type="pres">
      <dgm:prSet presAssocID="{4C288E57-4DAE-4AD8-B163-C20D44C3A1C4}" presName="spacer" presStyleCnt="0"/>
      <dgm:spPr/>
    </dgm:pt>
    <dgm:pt modelId="{192C550E-7F57-49B8-912F-2B18018D511E}" type="pres">
      <dgm:prSet presAssocID="{04D920E9-4A60-4BB7-8CCB-21CE1B0EF082}" presName="parentText" presStyleLbl="node1" presStyleIdx="1" presStyleCnt="2">
        <dgm:presLayoutVars>
          <dgm:chMax val="0"/>
          <dgm:bulletEnabled val="1"/>
        </dgm:presLayoutVars>
      </dgm:prSet>
      <dgm:spPr/>
    </dgm:pt>
  </dgm:ptLst>
  <dgm:cxnLst>
    <dgm:cxn modelId="{65FD075C-1BD7-4FC8-A9A3-C8DF0A64E6EF}" srcId="{5A550EF9-61C8-42FE-AA2C-0B4C873AA76C}" destId="{04D920E9-4A60-4BB7-8CCB-21CE1B0EF082}" srcOrd="1" destOrd="0" parTransId="{DA1C11C3-3E6A-4CD8-9B50-6015250BBDB9}" sibTransId="{B5C20532-A09E-436B-95D9-BB5D6337110F}"/>
    <dgm:cxn modelId="{765FE361-23BF-4676-83BE-3D060C64C4CC}" type="presOf" srcId="{5A550EF9-61C8-42FE-AA2C-0B4C873AA76C}" destId="{02E86209-56EC-4C2B-8D27-E9BD0FE6BF9A}" srcOrd="0" destOrd="0" presId="urn:microsoft.com/office/officeart/2005/8/layout/vList2"/>
    <dgm:cxn modelId="{8878F97F-705B-4FBE-8966-D983B8D5C4DB}" type="presOf" srcId="{04D920E9-4A60-4BB7-8CCB-21CE1B0EF082}" destId="{192C550E-7F57-49B8-912F-2B18018D511E}" srcOrd="0" destOrd="0" presId="urn:microsoft.com/office/officeart/2005/8/layout/vList2"/>
    <dgm:cxn modelId="{DF56438E-280B-41D7-9595-C8220347C6BC}" srcId="{5A550EF9-61C8-42FE-AA2C-0B4C873AA76C}" destId="{7FE103CE-3485-4BFD-825E-5AE377813F54}" srcOrd="0" destOrd="0" parTransId="{6AF60F33-DC41-4472-B219-0F2BE04FA306}" sibTransId="{4C288E57-4DAE-4AD8-B163-C20D44C3A1C4}"/>
    <dgm:cxn modelId="{7D8F6DE4-D5C4-4482-BB58-3CE18417E5A9}" type="presOf" srcId="{7FE103CE-3485-4BFD-825E-5AE377813F54}" destId="{FBC5B1D9-1D21-436E-976B-4EE91FAC03E3}" srcOrd="0" destOrd="0" presId="urn:microsoft.com/office/officeart/2005/8/layout/vList2"/>
    <dgm:cxn modelId="{4712A237-B535-44CF-A417-6483A01A8C20}" type="presParOf" srcId="{02E86209-56EC-4C2B-8D27-E9BD0FE6BF9A}" destId="{FBC5B1D9-1D21-436E-976B-4EE91FAC03E3}" srcOrd="0" destOrd="0" presId="urn:microsoft.com/office/officeart/2005/8/layout/vList2"/>
    <dgm:cxn modelId="{881C688C-0879-4262-97B6-36B131B3D72C}" type="presParOf" srcId="{02E86209-56EC-4C2B-8D27-E9BD0FE6BF9A}" destId="{2DF34DEC-0A96-40AA-8C07-3781EBF15206}" srcOrd="1" destOrd="0" presId="urn:microsoft.com/office/officeart/2005/8/layout/vList2"/>
    <dgm:cxn modelId="{1B0D662A-87A0-480A-8EA1-2998BEE3207D}" type="presParOf" srcId="{02E86209-56EC-4C2B-8D27-E9BD0FE6BF9A}" destId="{192C550E-7F57-49B8-912F-2B18018D511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6CB728-52D5-4EF0-BEF5-1BACBA0832D2}"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95AC7A2-D9CC-4B53-B8C2-3B4EC4EA5DFA}">
      <dgm:prSet/>
      <dgm:spPr/>
      <dgm:t>
        <a:bodyPr/>
        <a:lstStyle/>
        <a:p>
          <a:r>
            <a:rPr lang="en-US"/>
            <a:t>Further in the sociocultural level most of the population still associates the brand with the past and without a top to bottom revamp of the business Marks and Spencer is projected to lose a majority of customers from the latest generations</a:t>
          </a:r>
        </a:p>
      </dgm:t>
    </dgm:pt>
    <dgm:pt modelId="{6F00F8C8-28E1-4BC9-BB5C-14867DE1B745}" type="parTrans" cxnId="{CCD19E23-FA3B-4D47-B527-FA2EE6929F36}">
      <dgm:prSet/>
      <dgm:spPr/>
      <dgm:t>
        <a:bodyPr/>
        <a:lstStyle/>
        <a:p>
          <a:endParaRPr lang="en-US"/>
        </a:p>
      </dgm:t>
    </dgm:pt>
    <dgm:pt modelId="{6022D88F-BFFF-47E7-959C-8D19FFD07ECA}" type="sibTrans" cxnId="{CCD19E23-FA3B-4D47-B527-FA2EE6929F36}">
      <dgm:prSet/>
      <dgm:spPr/>
      <dgm:t>
        <a:bodyPr/>
        <a:lstStyle/>
        <a:p>
          <a:endParaRPr lang="en-US"/>
        </a:p>
      </dgm:t>
    </dgm:pt>
    <dgm:pt modelId="{4DD99715-76F0-4423-A8DB-BB35A95BC03D}">
      <dgm:prSet/>
      <dgm:spPr/>
      <dgm:t>
        <a:bodyPr/>
        <a:lstStyle/>
        <a:p>
          <a:r>
            <a:rPr lang="en-US"/>
            <a:t>On the other hand the company has been able to counter this factor by dominating the ready meals industry</a:t>
          </a:r>
        </a:p>
      </dgm:t>
    </dgm:pt>
    <dgm:pt modelId="{1FBAA457-C970-40B5-8887-5101B351C79F}" type="parTrans" cxnId="{05BFFD6D-FE24-468D-9326-01686D4D72B1}">
      <dgm:prSet/>
      <dgm:spPr/>
      <dgm:t>
        <a:bodyPr/>
        <a:lstStyle/>
        <a:p>
          <a:endParaRPr lang="en-US"/>
        </a:p>
      </dgm:t>
    </dgm:pt>
    <dgm:pt modelId="{836FD511-2264-4532-8118-1FF5EDC864CD}" type="sibTrans" cxnId="{05BFFD6D-FE24-468D-9326-01686D4D72B1}">
      <dgm:prSet/>
      <dgm:spPr/>
      <dgm:t>
        <a:bodyPr/>
        <a:lstStyle/>
        <a:p>
          <a:endParaRPr lang="en-US"/>
        </a:p>
      </dgm:t>
    </dgm:pt>
    <dgm:pt modelId="{F9155D87-2F14-4039-B14C-938E212ED879}">
      <dgm:prSet/>
      <dgm:spPr/>
      <dgm:t>
        <a:bodyPr/>
        <a:lstStyle/>
        <a:p>
          <a:r>
            <a:rPr lang="en-US"/>
            <a:t>Marks and Spencer is a household name, but due to its longstanding existence it is not what one calls a brand of the youth</a:t>
          </a:r>
        </a:p>
      </dgm:t>
    </dgm:pt>
    <dgm:pt modelId="{C4563D4F-B2B4-4CB3-99C9-CAF76B395AA1}" type="parTrans" cxnId="{AD47181D-501E-42D4-AAB6-39004ED55345}">
      <dgm:prSet/>
      <dgm:spPr/>
      <dgm:t>
        <a:bodyPr/>
        <a:lstStyle/>
        <a:p>
          <a:endParaRPr lang="en-US"/>
        </a:p>
      </dgm:t>
    </dgm:pt>
    <dgm:pt modelId="{4503D661-E935-4261-92E9-DDEC541F700F}" type="sibTrans" cxnId="{AD47181D-501E-42D4-AAB6-39004ED55345}">
      <dgm:prSet/>
      <dgm:spPr/>
      <dgm:t>
        <a:bodyPr/>
        <a:lstStyle/>
        <a:p>
          <a:endParaRPr lang="en-US"/>
        </a:p>
      </dgm:t>
    </dgm:pt>
    <dgm:pt modelId="{7D801B20-648E-4972-9614-92BB50D034ED}" type="pres">
      <dgm:prSet presAssocID="{986CB728-52D5-4EF0-BEF5-1BACBA0832D2}" presName="hierChild1" presStyleCnt="0">
        <dgm:presLayoutVars>
          <dgm:chPref val="1"/>
          <dgm:dir/>
          <dgm:animOne val="branch"/>
          <dgm:animLvl val="lvl"/>
          <dgm:resizeHandles/>
        </dgm:presLayoutVars>
      </dgm:prSet>
      <dgm:spPr/>
    </dgm:pt>
    <dgm:pt modelId="{33BDA89A-E3EB-4320-8FF1-D48586CE14AD}" type="pres">
      <dgm:prSet presAssocID="{D95AC7A2-D9CC-4B53-B8C2-3B4EC4EA5DFA}" presName="hierRoot1" presStyleCnt="0"/>
      <dgm:spPr/>
    </dgm:pt>
    <dgm:pt modelId="{CE64902A-7460-45B7-864B-DA3AF4FEC00A}" type="pres">
      <dgm:prSet presAssocID="{D95AC7A2-D9CC-4B53-B8C2-3B4EC4EA5DFA}" presName="composite" presStyleCnt="0"/>
      <dgm:spPr/>
    </dgm:pt>
    <dgm:pt modelId="{2BB8A27D-2AF5-46E1-93BC-A4B03A333562}" type="pres">
      <dgm:prSet presAssocID="{D95AC7A2-D9CC-4B53-B8C2-3B4EC4EA5DFA}" presName="background" presStyleLbl="node0" presStyleIdx="0" presStyleCnt="3"/>
      <dgm:spPr/>
    </dgm:pt>
    <dgm:pt modelId="{DE7B48D2-D6A1-4F00-887A-DCB4A34C0A80}" type="pres">
      <dgm:prSet presAssocID="{D95AC7A2-D9CC-4B53-B8C2-3B4EC4EA5DFA}" presName="text" presStyleLbl="fgAcc0" presStyleIdx="0" presStyleCnt="3">
        <dgm:presLayoutVars>
          <dgm:chPref val="3"/>
        </dgm:presLayoutVars>
      </dgm:prSet>
      <dgm:spPr/>
    </dgm:pt>
    <dgm:pt modelId="{00F75DCD-C008-4225-AA30-B3A9BC34AC7B}" type="pres">
      <dgm:prSet presAssocID="{D95AC7A2-D9CC-4B53-B8C2-3B4EC4EA5DFA}" presName="hierChild2" presStyleCnt="0"/>
      <dgm:spPr/>
    </dgm:pt>
    <dgm:pt modelId="{EE0FC3C9-11B2-40A5-9A65-F9A908594F18}" type="pres">
      <dgm:prSet presAssocID="{4DD99715-76F0-4423-A8DB-BB35A95BC03D}" presName="hierRoot1" presStyleCnt="0"/>
      <dgm:spPr/>
    </dgm:pt>
    <dgm:pt modelId="{190471AB-0E89-4EA0-9A2A-6245356C5EC7}" type="pres">
      <dgm:prSet presAssocID="{4DD99715-76F0-4423-A8DB-BB35A95BC03D}" presName="composite" presStyleCnt="0"/>
      <dgm:spPr/>
    </dgm:pt>
    <dgm:pt modelId="{343FAB55-7A96-4EC1-9FD8-893C600366A3}" type="pres">
      <dgm:prSet presAssocID="{4DD99715-76F0-4423-A8DB-BB35A95BC03D}" presName="background" presStyleLbl="node0" presStyleIdx="1" presStyleCnt="3"/>
      <dgm:spPr/>
    </dgm:pt>
    <dgm:pt modelId="{DC861515-F217-499F-A6AA-76019AFE239D}" type="pres">
      <dgm:prSet presAssocID="{4DD99715-76F0-4423-A8DB-BB35A95BC03D}" presName="text" presStyleLbl="fgAcc0" presStyleIdx="1" presStyleCnt="3">
        <dgm:presLayoutVars>
          <dgm:chPref val="3"/>
        </dgm:presLayoutVars>
      </dgm:prSet>
      <dgm:spPr/>
    </dgm:pt>
    <dgm:pt modelId="{BD0B64DC-7E8F-4026-8006-FBBDA5AE5902}" type="pres">
      <dgm:prSet presAssocID="{4DD99715-76F0-4423-A8DB-BB35A95BC03D}" presName="hierChild2" presStyleCnt="0"/>
      <dgm:spPr/>
    </dgm:pt>
    <dgm:pt modelId="{371C2EB9-9421-4531-98E7-C4851C6DE769}" type="pres">
      <dgm:prSet presAssocID="{F9155D87-2F14-4039-B14C-938E212ED879}" presName="hierRoot1" presStyleCnt="0"/>
      <dgm:spPr/>
    </dgm:pt>
    <dgm:pt modelId="{4CCDC72C-C923-457B-82C5-FC97348B36B8}" type="pres">
      <dgm:prSet presAssocID="{F9155D87-2F14-4039-B14C-938E212ED879}" presName="composite" presStyleCnt="0"/>
      <dgm:spPr/>
    </dgm:pt>
    <dgm:pt modelId="{582FB50C-5B34-4A90-BB07-1B9173D59EB9}" type="pres">
      <dgm:prSet presAssocID="{F9155D87-2F14-4039-B14C-938E212ED879}" presName="background" presStyleLbl="node0" presStyleIdx="2" presStyleCnt="3"/>
      <dgm:spPr/>
    </dgm:pt>
    <dgm:pt modelId="{C5F1A996-499B-4F0F-AB1C-15AD6BB5A693}" type="pres">
      <dgm:prSet presAssocID="{F9155D87-2F14-4039-B14C-938E212ED879}" presName="text" presStyleLbl="fgAcc0" presStyleIdx="2" presStyleCnt="3">
        <dgm:presLayoutVars>
          <dgm:chPref val="3"/>
        </dgm:presLayoutVars>
      </dgm:prSet>
      <dgm:spPr/>
    </dgm:pt>
    <dgm:pt modelId="{D24F5389-E2D6-4820-8880-78DDDAEA7CE0}" type="pres">
      <dgm:prSet presAssocID="{F9155D87-2F14-4039-B14C-938E212ED879}" presName="hierChild2" presStyleCnt="0"/>
      <dgm:spPr/>
    </dgm:pt>
  </dgm:ptLst>
  <dgm:cxnLst>
    <dgm:cxn modelId="{96345600-A158-41DD-BD21-61DF4F60DE58}" type="presOf" srcId="{F9155D87-2F14-4039-B14C-938E212ED879}" destId="{C5F1A996-499B-4F0F-AB1C-15AD6BB5A693}" srcOrd="0" destOrd="0" presId="urn:microsoft.com/office/officeart/2005/8/layout/hierarchy1"/>
    <dgm:cxn modelId="{AD47181D-501E-42D4-AAB6-39004ED55345}" srcId="{986CB728-52D5-4EF0-BEF5-1BACBA0832D2}" destId="{F9155D87-2F14-4039-B14C-938E212ED879}" srcOrd="2" destOrd="0" parTransId="{C4563D4F-B2B4-4CB3-99C9-CAF76B395AA1}" sibTransId="{4503D661-E935-4261-92E9-DDEC541F700F}"/>
    <dgm:cxn modelId="{CCD19E23-FA3B-4D47-B527-FA2EE6929F36}" srcId="{986CB728-52D5-4EF0-BEF5-1BACBA0832D2}" destId="{D95AC7A2-D9CC-4B53-B8C2-3B4EC4EA5DFA}" srcOrd="0" destOrd="0" parTransId="{6F00F8C8-28E1-4BC9-BB5C-14867DE1B745}" sibTransId="{6022D88F-BFFF-47E7-959C-8D19FFD07ECA}"/>
    <dgm:cxn modelId="{C38F3C30-64EA-405A-9EF7-3653353E4363}" type="presOf" srcId="{D95AC7A2-D9CC-4B53-B8C2-3B4EC4EA5DFA}" destId="{DE7B48D2-D6A1-4F00-887A-DCB4A34C0A80}" srcOrd="0" destOrd="0" presId="urn:microsoft.com/office/officeart/2005/8/layout/hierarchy1"/>
    <dgm:cxn modelId="{4DA1744C-E15E-444B-B3C5-10F692322017}" type="presOf" srcId="{4DD99715-76F0-4423-A8DB-BB35A95BC03D}" destId="{DC861515-F217-499F-A6AA-76019AFE239D}" srcOrd="0" destOrd="0" presId="urn:microsoft.com/office/officeart/2005/8/layout/hierarchy1"/>
    <dgm:cxn modelId="{05BFFD6D-FE24-468D-9326-01686D4D72B1}" srcId="{986CB728-52D5-4EF0-BEF5-1BACBA0832D2}" destId="{4DD99715-76F0-4423-A8DB-BB35A95BC03D}" srcOrd="1" destOrd="0" parTransId="{1FBAA457-C970-40B5-8887-5101B351C79F}" sibTransId="{836FD511-2264-4532-8118-1FF5EDC864CD}"/>
    <dgm:cxn modelId="{D804025A-F697-4AD9-9B45-027ADC852D05}" type="presOf" srcId="{986CB728-52D5-4EF0-BEF5-1BACBA0832D2}" destId="{7D801B20-648E-4972-9614-92BB50D034ED}" srcOrd="0" destOrd="0" presId="urn:microsoft.com/office/officeart/2005/8/layout/hierarchy1"/>
    <dgm:cxn modelId="{31858446-65C4-4BF6-9205-48145A5A0478}" type="presParOf" srcId="{7D801B20-648E-4972-9614-92BB50D034ED}" destId="{33BDA89A-E3EB-4320-8FF1-D48586CE14AD}" srcOrd="0" destOrd="0" presId="urn:microsoft.com/office/officeart/2005/8/layout/hierarchy1"/>
    <dgm:cxn modelId="{413A0009-0604-4D73-BC96-A4DD0D3DF103}" type="presParOf" srcId="{33BDA89A-E3EB-4320-8FF1-D48586CE14AD}" destId="{CE64902A-7460-45B7-864B-DA3AF4FEC00A}" srcOrd="0" destOrd="0" presId="urn:microsoft.com/office/officeart/2005/8/layout/hierarchy1"/>
    <dgm:cxn modelId="{8F1985BC-5CDC-46E9-B74E-18B2F3BB525C}" type="presParOf" srcId="{CE64902A-7460-45B7-864B-DA3AF4FEC00A}" destId="{2BB8A27D-2AF5-46E1-93BC-A4B03A333562}" srcOrd="0" destOrd="0" presId="urn:microsoft.com/office/officeart/2005/8/layout/hierarchy1"/>
    <dgm:cxn modelId="{9CEAAACF-642D-44DE-B460-3909D1402689}" type="presParOf" srcId="{CE64902A-7460-45B7-864B-DA3AF4FEC00A}" destId="{DE7B48D2-D6A1-4F00-887A-DCB4A34C0A80}" srcOrd="1" destOrd="0" presId="urn:microsoft.com/office/officeart/2005/8/layout/hierarchy1"/>
    <dgm:cxn modelId="{307BA44D-084B-4890-BC93-46716FA2402A}" type="presParOf" srcId="{33BDA89A-E3EB-4320-8FF1-D48586CE14AD}" destId="{00F75DCD-C008-4225-AA30-B3A9BC34AC7B}" srcOrd="1" destOrd="0" presId="urn:microsoft.com/office/officeart/2005/8/layout/hierarchy1"/>
    <dgm:cxn modelId="{C07509A7-82A3-495C-948E-6C8546EB7394}" type="presParOf" srcId="{7D801B20-648E-4972-9614-92BB50D034ED}" destId="{EE0FC3C9-11B2-40A5-9A65-F9A908594F18}" srcOrd="1" destOrd="0" presId="urn:microsoft.com/office/officeart/2005/8/layout/hierarchy1"/>
    <dgm:cxn modelId="{4A3C3FB5-E5F1-45E1-A020-4BCD707FE7DA}" type="presParOf" srcId="{EE0FC3C9-11B2-40A5-9A65-F9A908594F18}" destId="{190471AB-0E89-4EA0-9A2A-6245356C5EC7}" srcOrd="0" destOrd="0" presId="urn:microsoft.com/office/officeart/2005/8/layout/hierarchy1"/>
    <dgm:cxn modelId="{A7E4AAAB-3B0E-4AC8-B16D-118E56C48F10}" type="presParOf" srcId="{190471AB-0E89-4EA0-9A2A-6245356C5EC7}" destId="{343FAB55-7A96-4EC1-9FD8-893C600366A3}" srcOrd="0" destOrd="0" presId="urn:microsoft.com/office/officeart/2005/8/layout/hierarchy1"/>
    <dgm:cxn modelId="{C4E3E8E1-999E-46C4-81F0-8E4DFFCE04F5}" type="presParOf" srcId="{190471AB-0E89-4EA0-9A2A-6245356C5EC7}" destId="{DC861515-F217-499F-A6AA-76019AFE239D}" srcOrd="1" destOrd="0" presId="urn:microsoft.com/office/officeart/2005/8/layout/hierarchy1"/>
    <dgm:cxn modelId="{95325E2E-69AA-4A96-B02F-D1D1F5E190DA}" type="presParOf" srcId="{EE0FC3C9-11B2-40A5-9A65-F9A908594F18}" destId="{BD0B64DC-7E8F-4026-8006-FBBDA5AE5902}" srcOrd="1" destOrd="0" presId="urn:microsoft.com/office/officeart/2005/8/layout/hierarchy1"/>
    <dgm:cxn modelId="{EBA2F548-9217-4722-90FF-A8574D1989AF}" type="presParOf" srcId="{7D801B20-648E-4972-9614-92BB50D034ED}" destId="{371C2EB9-9421-4531-98E7-C4851C6DE769}" srcOrd="2" destOrd="0" presId="urn:microsoft.com/office/officeart/2005/8/layout/hierarchy1"/>
    <dgm:cxn modelId="{00A12B2A-5F36-487B-BCA8-EE2563C0B30F}" type="presParOf" srcId="{371C2EB9-9421-4531-98E7-C4851C6DE769}" destId="{4CCDC72C-C923-457B-82C5-FC97348B36B8}" srcOrd="0" destOrd="0" presId="urn:microsoft.com/office/officeart/2005/8/layout/hierarchy1"/>
    <dgm:cxn modelId="{5FEEDEC1-89A6-49F9-86B0-AA1920EADBCF}" type="presParOf" srcId="{4CCDC72C-C923-457B-82C5-FC97348B36B8}" destId="{582FB50C-5B34-4A90-BB07-1B9173D59EB9}" srcOrd="0" destOrd="0" presId="urn:microsoft.com/office/officeart/2005/8/layout/hierarchy1"/>
    <dgm:cxn modelId="{EE0276EA-2340-45D1-8433-670A02027DE4}" type="presParOf" srcId="{4CCDC72C-C923-457B-82C5-FC97348B36B8}" destId="{C5F1A996-499B-4F0F-AB1C-15AD6BB5A693}" srcOrd="1" destOrd="0" presId="urn:microsoft.com/office/officeart/2005/8/layout/hierarchy1"/>
    <dgm:cxn modelId="{59AEEE2D-A217-4069-9D04-35EC5A078432}" type="presParOf" srcId="{371C2EB9-9421-4531-98E7-C4851C6DE769}" destId="{D24F5389-E2D6-4820-8880-78DDDAEA7C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2CDE9E-D056-4D06-B82E-8430F9E146D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DAA8266-25FE-4DBE-A90A-D75142FBB47C}">
      <dgm:prSet/>
      <dgm:spPr/>
      <dgm:t>
        <a:bodyPr/>
        <a:lstStyle/>
        <a:p>
          <a:r>
            <a:rPr lang="en-US"/>
            <a:t>In the technological area Marks and Spencer company has introduced multiple self-checkout stores and plan to increase the usage of AI based checkout in the future</a:t>
          </a:r>
        </a:p>
      </dgm:t>
    </dgm:pt>
    <dgm:pt modelId="{1217D9F6-7E15-4B7A-A92C-C2369F2120A4}" type="parTrans" cxnId="{324F5086-3945-4795-9494-BAC293A1C6A1}">
      <dgm:prSet/>
      <dgm:spPr/>
      <dgm:t>
        <a:bodyPr/>
        <a:lstStyle/>
        <a:p>
          <a:endParaRPr lang="en-US"/>
        </a:p>
      </dgm:t>
    </dgm:pt>
    <dgm:pt modelId="{FB20A2F7-4344-4441-9F6A-8F83D6123757}" type="sibTrans" cxnId="{324F5086-3945-4795-9494-BAC293A1C6A1}">
      <dgm:prSet/>
      <dgm:spPr/>
      <dgm:t>
        <a:bodyPr/>
        <a:lstStyle/>
        <a:p>
          <a:endParaRPr lang="en-US"/>
        </a:p>
      </dgm:t>
    </dgm:pt>
    <dgm:pt modelId="{7ECCAFFA-C873-4577-9B32-0DC1E0D910B6}">
      <dgm:prSet/>
      <dgm:spPr/>
      <dgm:t>
        <a:bodyPr/>
        <a:lstStyle/>
        <a:p>
          <a:r>
            <a:rPr lang="en-US"/>
            <a:t>The introduction of self-checkout-based retail and food joints it become very trendy in now days for the current industry</a:t>
          </a:r>
        </a:p>
      </dgm:t>
    </dgm:pt>
    <dgm:pt modelId="{CA43B2A2-A808-4BD5-AA71-27894A95DD72}" type="parTrans" cxnId="{66711AE9-CB06-4C43-A622-87B7C03AEC0F}">
      <dgm:prSet/>
      <dgm:spPr/>
      <dgm:t>
        <a:bodyPr/>
        <a:lstStyle/>
        <a:p>
          <a:endParaRPr lang="en-US"/>
        </a:p>
      </dgm:t>
    </dgm:pt>
    <dgm:pt modelId="{C5A398AF-7E18-42D7-8C7D-DBFDE29F80CC}" type="sibTrans" cxnId="{66711AE9-CB06-4C43-A622-87B7C03AEC0F}">
      <dgm:prSet/>
      <dgm:spPr/>
      <dgm:t>
        <a:bodyPr/>
        <a:lstStyle/>
        <a:p>
          <a:endParaRPr lang="en-US"/>
        </a:p>
      </dgm:t>
    </dgm:pt>
    <dgm:pt modelId="{B62DB075-C479-4D1A-99EE-F0C627A18AC7}">
      <dgm:prSet/>
      <dgm:spPr/>
      <dgm:t>
        <a:bodyPr/>
        <a:lstStyle/>
        <a:p>
          <a:r>
            <a:rPr lang="en-US"/>
            <a:t>Over the years Marks and Spencer has been involved in multiple legal disputes such as the German discount store legal action regarding the copy of the cake design</a:t>
          </a:r>
        </a:p>
      </dgm:t>
    </dgm:pt>
    <dgm:pt modelId="{C8CE6E51-2AEF-4D10-A498-63A4EA585DF4}" type="parTrans" cxnId="{E0D27847-5678-4D55-8858-5296BF01A551}">
      <dgm:prSet/>
      <dgm:spPr/>
      <dgm:t>
        <a:bodyPr/>
        <a:lstStyle/>
        <a:p>
          <a:endParaRPr lang="en-US"/>
        </a:p>
      </dgm:t>
    </dgm:pt>
    <dgm:pt modelId="{B2D0FD86-989C-4018-862A-39ABF2B32CC2}" type="sibTrans" cxnId="{E0D27847-5678-4D55-8858-5296BF01A551}">
      <dgm:prSet/>
      <dgm:spPr/>
      <dgm:t>
        <a:bodyPr/>
        <a:lstStyle/>
        <a:p>
          <a:endParaRPr lang="en-US"/>
        </a:p>
      </dgm:t>
    </dgm:pt>
    <dgm:pt modelId="{95E7F091-AB2D-4AD5-850F-3F7CB3A9C7AA}" type="pres">
      <dgm:prSet presAssocID="{F12CDE9E-D056-4D06-B82E-8430F9E146D8}" presName="linear" presStyleCnt="0">
        <dgm:presLayoutVars>
          <dgm:animLvl val="lvl"/>
          <dgm:resizeHandles val="exact"/>
        </dgm:presLayoutVars>
      </dgm:prSet>
      <dgm:spPr/>
    </dgm:pt>
    <dgm:pt modelId="{0CBB3391-9059-456A-A618-57CB663651DA}" type="pres">
      <dgm:prSet presAssocID="{5DAA8266-25FE-4DBE-A90A-D75142FBB47C}" presName="parentText" presStyleLbl="node1" presStyleIdx="0" presStyleCnt="3">
        <dgm:presLayoutVars>
          <dgm:chMax val="0"/>
          <dgm:bulletEnabled val="1"/>
        </dgm:presLayoutVars>
      </dgm:prSet>
      <dgm:spPr/>
    </dgm:pt>
    <dgm:pt modelId="{01E68E66-BD58-4DB4-A35A-7AF4ADB25017}" type="pres">
      <dgm:prSet presAssocID="{FB20A2F7-4344-4441-9F6A-8F83D6123757}" presName="spacer" presStyleCnt="0"/>
      <dgm:spPr/>
    </dgm:pt>
    <dgm:pt modelId="{3C3D22A6-92E1-4D0D-B3AF-D864977FA785}" type="pres">
      <dgm:prSet presAssocID="{7ECCAFFA-C873-4577-9B32-0DC1E0D910B6}" presName="parentText" presStyleLbl="node1" presStyleIdx="1" presStyleCnt="3">
        <dgm:presLayoutVars>
          <dgm:chMax val="0"/>
          <dgm:bulletEnabled val="1"/>
        </dgm:presLayoutVars>
      </dgm:prSet>
      <dgm:spPr/>
    </dgm:pt>
    <dgm:pt modelId="{8DFB452B-D001-4C16-AA87-38A583B2245C}" type="pres">
      <dgm:prSet presAssocID="{C5A398AF-7E18-42D7-8C7D-DBFDE29F80CC}" presName="spacer" presStyleCnt="0"/>
      <dgm:spPr/>
    </dgm:pt>
    <dgm:pt modelId="{C01D9085-2241-4D3F-9750-2C30F7F9BD03}" type="pres">
      <dgm:prSet presAssocID="{B62DB075-C479-4D1A-99EE-F0C627A18AC7}" presName="parentText" presStyleLbl="node1" presStyleIdx="2" presStyleCnt="3">
        <dgm:presLayoutVars>
          <dgm:chMax val="0"/>
          <dgm:bulletEnabled val="1"/>
        </dgm:presLayoutVars>
      </dgm:prSet>
      <dgm:spPr/>
    </dgm:pt>
  </dgm:ptLst>
  <dgm:cxnLst>
    <dgm:cxn modelId="{72684A0C-5484-4BB8-9748-AB716BE9BF2C}" type="presOf" srcId="{5DAA8266-25FE-4DBE-A90A-D75142FBB47C}" destId="{0CBB3391-9059-456A-A618-57CB663651DA}" srcOrd="0" destOrd="0" presId="urn:microsoft.com/office/officeart/2005/8/layout/vList2"/>
    <dgm:cxn modelId="{E0D27847-5678-4D55-8858-5296BF01A551}" srcId="{F12CDE9E-D056-4D06-B82E-8430F9E146D8}" destId="{B62DB075-C479-4D1A-99EE-F0C627A18AC7}" srcOrd="2" destOrd="0" parTransId="{C8CE6E51-2AEF-4D10-A498-63A4EA585DF4}" sibTransId="{B2D0FD86-989C-4018-862A-39ABF2B32CC2}"/>
    <dgm:cxn modelId="{64664986-1237-469E-9D84-FEE8371E668E}" type="presOf" srcId="{F12CDE9E-D056-4D06-B82E-8430F9E146D8}" destId="{95E7F091-AB2D-4AD5-850F-3F7CB3A9C7AA}" srcOrd="0" destOrd="0" presId="urn:microsoft.com/office/officeart/2005/8/layout/vList2"/>
    <dgm:cxn modelId="{324F5086-3945-4795-9494-BAC293A1C6A1}" srcId="{F12CDE9E-D056-4D06-B82E-8430F9E146D8}" destId="{5DAA8266-25FE-4DBE-A90A-D75142FBB47C}" srcOrd="0" destOrd="0" parTransId="{1217D9F6-7E15-4B7A-A92C-C2369F2120A4}" sibTransId="{FB20A2F7-4344-4441-9F6A-8F83D6123757}"/>
    <dgm:cxn modelId="{66711AE9-CB06-4C43-A622-87B7C03AEC0F}" srcId="{F12CDE9E-D056-4D06-B82E-8430F9E146D8}" destId="{7ECCAFFA-C873-4577-9B32-0DC1E0D910B6}" srcOrd="1" destOrd="0" parTransId="{CA43B2A2-A808-4BD5-AA71-27894A95DD72}" sibTransId="{C5A398AF-7E18-42D7-8C7D-DBFDE29F80CC}"/>
    <dgm:cxn modelId="{B9A811F6-D608-4B8D-BDFD-1D1186ECF59E}" type="presOf" srcId="{B62DB075-C479-4D1A-99EE-F0C627A18AC7}" destId="{C01D9085-2241-4D3F-9750-2C30F7F9BD03}" srcOrd="0" destOrd="0" presId="urn:microsoft.com/office/officeart/2005/8/layout/vList2"/>
    <dgm:cxn modelId="{C51575F8-210A-4842-B089-ED80E920B64F}" type="presOf" srcId="{7ECCAFFA-C873-4577-9B32-0DC1E0D910B6}" destId="{3C3D22A6-92E1-4D0D-B3AF-D864977FA785}" srcOrd="0" destOrd="0" presId="urn:microsoft.com/office/officeart/2005/8/layout/vList2"/>
    <dgm:cxn modelId="{19FA0813-5AFB-4638-A358-86D8652A0D60}" type="presParOf" srcId="{95E7F091-AB2D-4AD5-850F-3F7CB3A9C7AA}" destId="{0CBB3391-9059-456A-A618-57CB663651DA}" srcOrd="0" destOrd="0" presId="urn:microsoft.com/office/officeart/2005/8/layout/vList2"/>
    <dgm:cxn modelId="{472C6975-1220-4ACC-BD8E-20D824AF0CF6}" type="presParOf" srcId="{95E7F091-AB2D-4AD5-850F-3F7CB3A9C7AA}" destId="{01E68E66-BD58-4DB4-A35A-7AF4ADB25017}" srcOrd="1" destOrd="0" presId="urn:microsoft.com/office/officeart/2005/8/layout/vList2"/>
    <dgm:cxn modelId="{A1990042-410D-47DD-BD6F-3A320BAF3E1A}" type="presParOf" srcId="{95E7F091-AB2D-4AD5-850F-3F7CB3A9C7AA}" destId="{3C3D22A6-92E1-4D0D-B3AF-D864977FA785}" srcOrd="2" destOrd="0" presId="urn:microsoft.com/office/officeart/2005/8/layout/vList2"/>
    <dgm:cxn modelId="{74F70A89-0744-48E3-A54B-1E44D9F267E8}" type="presParOf" srcId="{95E7F091-AB2D-4AD5-850F-3F7CB3A9C7AA}" destId="{8DFB452B-D001-4C16-AA87-38A583B2245C}" srcOrd="3" destOrd="0" presId="urn:microsoft.com/office/officeart/2005/8/layout/vList2"/>
    <dgm:cxn modelId="{7E31FAB1-6A86-4FBA-8CA3-F7D916ACAA2A}" type="presParOf" srcId="{95E7F091-AB2D-4AD5-850F-3F7CB3A9C7AA}" destId="{C01D9085-2241-4D3F-9750-2C30F7F9BD0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AA115F-6D43-444A-8522-A71CA0360EC0}"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88D4AC6-EDE3-4D5B-9FDF-FC4796C5A5E1}">
      <dgm:prSet/>
      <dgm:spPr/>
      <dgm:t>
        <a:bodyPr/>
        <a:lstStyle/>
        <a:p>
          <a:r>
            <a:rPr lang="en-US"/>
            <a:t>The Ethical culture is a set of experiences, assumptions, and expectations of managers and employees regarding the behave ethically or unethically of the organization</a:t>
          </a:r>
        </a:p>
      </dgm:t>
    </dgm:pt>
    <dgm:pt modelId="{C9C25FA7-2B7E-4E12-9ECA-40702EC5BB94}" type="parTrans" cxnId="{D86AF5C9-442A-4B03-B470-DFE46D7DD2E3}">
      <dgm:prSet/>
      <dgm:spPr/>
      <dgm:t>
        <a:bodyPr/>
        <a:lstStyle/>
        <a:p>
          <a:endParaRPr lang="en-US"/>
        </a:p>
      </dgm:t>
    </dgm:pt>
    <dgm:pt modelId="{6F18455B-63FC-4EDC-B408-8CC28F82A914}" type="sibTrans" cxnId="{D86AF5C9-442A-4B03-B470-DFE46D7DD2E3}">
      <dgm:prSet/>
      <dgm:spPr/>
      <dgm:t>
        <a:bodyPr/>
        <a:lstStyle/>
        <a:p>
          <a:endParaRPr lang="en-US"/>
        </a:p>
      </dgm:t>
    </dgm:pt>
    <dgm:pt modelId="{C2EBEB71-53C0-4ABD-A600-FF4580EB0062}">
      <dgm:prSet/>
      <dgm:spPr/>
      <dgm:t>
        <a:bodyPr/>
        <a:lstStyle/>
        <a:p>
          <a:r>
            <a:rPr lang="en-US"/>
            <a:t>In order for an organization to Measure and build an ethical culture it can be a challenging task with a long term journey and rewards</a:t>
          </a:r>
        </a:p>
      </dgm:t>
    </dgm:pt>
    <dgm:pt modelId="{AEF71663-C866-485D-8565-B99B76678BC9}" type="parTrans" cxnId="{787A1087-9D6D-41A2-9CA4-10648C6DB483}">
      <dgm:prSet/>
      <dgm:spPr/>
      <dgm:t>
        <a:bodyPr/>
        <a:lstStyle/>
        <a:p>
          <a:endParaRPr lang="en-US"/>
        </a:p>
      </dgm:t>
    </dgm:pt>
    <dgm:pt modelId="{E0434148-7880-45DC-B3B3-8B1671FE94F7}" type="sibTrans" cxnId="{787A1087-9D6D-41A2-9CA4-10648C6DB483}">
      <dgm:prSet/>
      <dgm:spPr/>
      <dgm:t>
        <a:bodyPr/>
        <a:lstStyle/>
        <a:p>
          <a:endParaRPr lang="en-US"/>
        </a:p>
      </dgm:t>
    </dgm:pt>
    <dgm:pt modelId="{A5E97882-FB02-4B99-B9F6-AF79187DCD83}">
      <dgm:prSet/>
      <dgm:spPr/>
      <dgm:t>
        <a:bodyPr/>
        <a:lstStyle/>
        <a:p>
          <a:r>
            <a:rPr lang="en-US"/>
            <a:t>The Marks and Spencer had been one of the big brands who  had been lead a movement towards higher ethical standards</a:t>
          </a:r>
        </a:p>
      </dgm:t>
    </dgm:pt>
    <dgm:pt modelId="{A4D7A545-7312-4D58-9986-C2FA43A48215}" type="parTrans" cxnId="{16184125-7375-465D-9B11-9D36AB98C66E}">
      <dgm:prSet/>
      <dgm:spPr/>
      <dgm:t>
        <a:bodyPr/>
        <a:lstStyle/>
        <a:p>
          <a:endParaRPr lang="en-US"/>
        </a:p>
      </dgm:t>
    </dgm:pt>
    <dgm:pt modelId="{E1A92CB9-4562-4783-8E58-2E3AB5992053}" type="sibTrans" cxnId="{16184125-7375-465D-9B11-9D36AB98C66E}">
      <dgm:prSet/>
      <dgm:spPr/>
      <dgm:t>
        <a:bodyPr/>
        <a:lstStyle/>
        <a:p>
          <a:endParaRPr lang="en-US"/>
        </a:p>
      </dgm:t>
    </dgm:pt>
    <dgm:pt modelId="{93A72591-5CD2-4211-BBCA-F1BE6051C563}" type="pres">
      <dgm:prSet presAssocID="{ECAA115F-6D43-444A-8522-A71CA0360EC0}" presName="hierChild1" presStyleCnt="0">
        <dgm:presLayoutVars>
          <dgm:chPref val="1"/>
          <dgm:dir/>
          <dgm:animOne val="branch"/>
          <dgm:animLvl val="lvl"/>
          <dgm:resizeHandles/>
        </dgm:presLayoutVars>
      </dgm:prSet>
      <dgm:spPr/>
    </dgm:pt>
    <dgm:pt modelId="{812339D2-84E6-448E-BA6E-88C79A3DE4BF}" type="pres">
      <dgm:prSet presAssocID="{888D4AC6-EDE3-4D5B-9FDF-FC4796C5A5E1}" presName="hierRoot1" presStyleCnt="0"/>
      <dgm:spPr/>
    </dgm:pt>
    <dgm:pt modelId="{6782F55B-48F7-4199-8C63-E6310E9CBC78}" type="pres">
      <dgm:prSet presAssocID="{888D4AC6-EDE3-4D5B-9FDF-FC4796C5A5E1}" presName="composite" presStyleCnt="0"/>
      <dgm:spPr/>
    </dgm:pt>
    <dgm:pt modelId="{A9C9C162-7792-40B0-9F9D-3C4E39408B8C}" type="pres">
      <dgm:prSet presAssocID="{888D4AC6-EDE3-4D5B-9FDF-FC4796C5A5E1}" presName="background" presStyleLbl="node0" presStyleIdx="0" presStyleCnt="3"/>
      <dgm:spPr/>
    </dgm:pt>
    <dgm:pt modelId="{554E3243-A8D2-4E25-BE9B-947194FD198B}" type="pres">
      <dgm:prSet presAssocID="{888D4AC6-EDE3-4D5B-9FDF-FC4796C5A5E1}" presName="text" presStyleLbl="fgAcc0" presStyleIdx="0" presStyleCnt="3">
        <dgm:presLayoutVars>
          <dgm:chPref val="3"/>
        </dgm:presLayoutVars>
      </dgm:prSet>
      <dgm:spPr/>
    </dgm:pt>
    <dgm:pt modelId="{4B1624D2-6B77-43AB-B5E2-72F3E8BBCAAD}" type="pres">
      <dgm:prSet presAssocID="{888D4AC6-EDE3-4D5B-9FDF-FC4796C5A5E1}" presName="hierChild2" presStyleCnt="0"/>
      <dgm:spPr/>
    </dgm:pt>
    <dgm:pt modelId="{22248881-E6FC-4378-9F05-B747A5B70A43}" type="pres">
      <dgm:prSet presAssocID="{C2EBEB71-53C0-4ABD-A600-FF4580EB0062}" presName="hierRoot1" presStyleCnt="0"/>
      <dgm:spPr/>
    </dgm:pt>
    <dgm:pt modelId="{E753E590-B0E2-4523-BDB4-91C16F4D9377}" type="pres">
      <dgm:prSet presAssocID="{C2EBEB71-53C0-4ABD-A600-FF4580EB0062}" presName="composite" presStyleCnt="0"/>
      <dgm:spPr/>
    </dgm:pt>
    <dgm:pt modelId="{BCCD0B50-D636-400E-A807-CECD6DF1A317}" type="pres">
      <dgm:prSet presAssocID="{C2EBEB71-53C0-4ABD-A600-FF4580EB0062}" presName="background" presStyleLbl="node0" presStyleIdx="1" presStyleCnt="3"/>
      <dgm:spPr/>
    </dgm:pt>
    <dgm:pt modelId="{504907CA-5214-4CFF-8805-F7C1B33077A3}" type="pres">
      <dgm:prSet presAssocID="{C2EBEB71-53C0-4ABD-A600-FF4580EB0062}" presName="text" presStyleLbl="fgAcc0" presStyleIdx="1" presStyleCnt="3">
        <dgm:presLayoutVars>
          <dgm:chPref val="3"/>
        </dgm:presLayoutVars>
      </dgm:prSet>
      <dgm:spPr/>
    </dgm:pt>
    <dgm:pt modelId="{01F54C6C-4615-476E-A14C-68ABDAC4D631}" type="pres">
      <dgm:prSet presAssocID="{C2EBEB71-53C0-4ABD-A600-FF4580EB0062}" presName="hierChild2" presStyleCnt="0"/>
      <dgm:spPr/>
    </dgm:pt>
    <dgm:pt modelId="{1DF56713-E5EC-44E9-BF38-9E07D5F59BA3}" type="pres">
      <dgm:prSet presAssocID="{A5E97882-FB02-4B99-B9F6-AF79187DCD83}" presName="hierRoot1" presStyleCnt="0"/>
      <dgm:spPr/>
    </dgm:pt>
    <dgm:pt modelId="{7316D0E9-B8F9-47D1-8B47-A699E59E4C8F}" type="pres">
      <dgm:prSet presAssocID="{A5E97882-FB02-4B99-B9F6-AF79187DCD83}" presName="composite" presStyleCnt="0"/>
      <dgm:spPr/>
    </dgm:pt>
    <dgm:pt modelId="{135767F6-FCBD-4146-BCE9-010892BD3257}" type="pres">
      <dgm:prSet presAssocID="{A5E97882-FB02-4B99-B9F6-AF79187DCD83}" presName="background" presStyleLbl="node0" presStyleIdx="2" presStyleCnt="3"/>
      <dgm:spPr/>
    </dgm:pt>
    <dgm:pt modelId="{275BD8CE-615A-4774-B5F3-75647784FA4B}" type="pres">
      <dgm:prSet presAssocID="{A5E97882-FB02-4B99-B9F6-AF79187DCD83}" presName="text" presStyleLbl="fgAcc0" presStyleIdx="2" presStyleCnt="3">
        <dgm:presLayoutVars>
          <dgm:chPref val="3"/>
        </dgm:presLayoutVars>
      </dgm:prSet>
      <dgm:spPr/>
    </dgm:pt>
    <dgm:pt modelId="{D2B9E19D-C3EE-46E8-98E2-4998990911F0}" type="pres">
      <dgm:prSet presAssocID="{A5E97882-FB02-4B99-B9F6-AF79187DCD83}" presName="hierChild2" presStyleCnt="0"/>
      <dgm:spPr/>
    </dgm:pt>
  </dgm:ptLst>
  <dgm:cxnLst>
    <dgm:cxn modelId="{978CD21C-5EB4-4DFC-B3F8-E747279B49DC}" type="presOf" srcId="{888D4AC6-EDE3-4D5B-9FDF-FC4796C5A5E1}" destId="{554E3243-A8D2-4E25-BE9B-947194FD198B}" srcOrd="0" destOrd="0" presId="urn:microsoft.com/office/officeart/2005/8/layout/hierarchy1"/>
    <dgm:cxn modelId="{16184125-7375-465D-9B11-9D36AB98C66E}" srcId="{ECAA115F-6D43-444A-8522-A71CA0360EC0}" destId="{A5E97882-FB02-4B99-B9F6-AF79187DCD83}" srcOrd="2" destOrd="0" parTransId="{A4D7A545-7312-4D58-9986-C2FA43A48215}" sibTransId="{E1A92CB9-4562-4783-8E58-2E3AB5992053}"/>
    <dgm:cxn modelId="{6697D16C-7C4B-4062-BEC4-81B1B9AB5836}" type="presOf" srcId="{A5E97882-FB02-4B99-B9F6-AF79187DCD83}" destId="{275BD8CE-615A-4774-B5F3-75647784FA4B}" srcOrd="0" destOrd="0" presId="urn:microsoft.com/office/officeart/2005/8/layout/hierarchy1"/>
    <dgm:cxn modelId="{787A1087-9D6D-41A2-9CA4-10648C6DB483}" srcId="{ECAA115F-6D43-444A-8522-A71CA0360EC0}" destId="{C2EBEB71-53C0-4ABD-A600-FF4580EB0062}" srcOrd="1" destOrd="0" parTransId="{AEF71663-C866-485D-8565-B99B76678BC9}" sibTransId="{E0434148-7880-45DC-B3B3-8B1671FE94F7}"/>
    <dgm:cxn modelId="{CCDD4E9F-D6BB-4C4A-BC1F-4C07953F0396}" type="presOf" srcId="{C2EBEB71-53C0-4ABD-A600-FF4580EB0062}" destId="{504907CA-5214-4CFF-8805-F7C1B33077A3}" srcOrd="0" destOrd="0" presId="urn:microsoft.com/office/officeart/2005/8/layout/hierarchy1"/>
    <dgm:cxn modelId="{548241A0-4AD3-4D37-A425-F12C2FA86B80}" type="presOf" srcId="{ECAA115F-6D43-444A-8522-A71CA0360EC0}" destId="{93A72591-5CD2-4211-BBCA-F1BE6051C563}" srcOrd="0" destOrd="0" presId="urn:microsoft.com/office/officeart/2005/8/layout/hierarchy1"/>
    <dgm:cxn modelId="{D86AF5C9-442A-4B03-B470-DFE46D7DD2E3}" srcId="{ECAA115F-6D43-444A-8522-A71CA0360EC0}" destId="{888D4AC6-EDE3-4D5B-9FDF-FC4796C5A5E1}" srcOrd="0" destOrd="0" parTransId="{C9C25FA7-2B7E-4E12-9ECA-40702EC5BB94}" sibTransId="{6F18455B-63FC-4EDC-B408-8CC28F82A914}"/>
    <dgm:cxn modelId="{468200EB-2D81-4C1E-AD68-A0B7F5095DB2}" type="presParOf" srcId="{93A72591-5CD2-4211-BBCA-F1BE6051C563}" destId="{812339D2-84E6-448E-BA6E-88C79A3DE4BF}" srcOrd="0" destOrd="0" presId="urn:microsoft.com/office/officeart/2005/8/layout/hierarchy1"/>
    <dgm:cxn modelId="{5BB5B9E6-B6A5-41C3-B67B-A0A351AA5BA4}" type="presParOf" srcId="{812339D2-84E6-448E-BA6E-88C79A3DE4BF}" destId="{6782F55B-48F7-4199-8C63-E6310E9CBC78}" srcOrd="0" destOrd="0" presId="urn:microsoft.com/office/officeart/2005/8/layout/hierarchy1"/>
    <dgm:cxn modelId="{7C40376B-9AA2-46B4-99E1-C3A5DC054026}" type="presParOf" srcId="{6782F55B-48F7-4199-8C63-E6310E9CBC78}" destId="{A9C9C162-7792-40B0-9F9D-3C4E39408B8C}" srcOrd="0" destOrd="0" presId="urn:microsoft.com/office/officeart/2005/8/layout/hierarchy1"/>
    <dgm:cxn modelId="{EC5B6918-A8DC-435E-B478-45074969CC0D}" type="presParOf" srcId="{6782F55B-48F7-4199-8C63-E6310E9CBC78}" destId="{554E3243-A8D2-4E25-BE9B-947194FD198B}" srcOrd="1" destOrd="0" presId="urn:microsoft.com/office/officeart/2005/8/layout/hierarchy1"/>
    <dgm:cxn modelId="{E6943391-5F95-4701-860B-2AFEBF8D1E1A}" type="presParOf" srcId="{812339D2-84E6-448E-BA6E-88C79A3DE4BF}" destId="{4B1624D2-6B77-43AB-B5E2-72F3E8BBCAAD}" srcOrd="1" destOrd="0" presId="urn:microsoft.com/office/officeart/2005/8/layout/hierarchy1"/>
    <dgm:cxn modelId="{02F8A41B-BD81-4013-9641-5F17D72FBE52}" type="presParOf" srcId="{93A72591-5CD2-4211-BBCA-F1BE6051C563}" destId="{22248881-E6FC-4378-9F05-B747A5B70A43}" srcOrd="1" destOrd="0" presId="urn:microsoft.com/office/officeart/2005/8/layout/hierarchy1"/>
    <dgm:cxn modelId="{C1239E01-AFE4-41C6-A434-BAEFBFA9B801}" type="presParOf" srcId="{22248881-E6FC-4378-9F05-B747A5B70A43}" destId="{E753E590-B0E2-4523-BDB4-91C16F4D9377}" srcOrd="0" destOrd="0" presId="urn:microsoft.com/office/officeart/2005/8/layout/hierarchy1"/>
    <dgm:cxn modelId="{52CC6E9D-BEC9-4CBE-B68D-422085E46524}" type="presParOf" srcId="{E753E590-B0E2-4523-BDB4-91C16F4D9377}" destId="{BCCD0B50-D636-400E-A807-CECD6DF1A317}" srcOrd="0" destOrd="0" presId="urn:microsoft.com/office/officeart/2005/8/layout/hierarchy1"/>
    <dgm:cxn modelId="{44BA6D7C-658C-4AEA-B9F9-1E72F333DD09}" type="presParOf" srcId="{E753E590-B0E2-4523-BDB4-91C16F4D9377}" destId="{504907CA-5214-4CFF-8805-F7C1B33077A3}" srcOrd="1" destOrd="0" presId="urn:microsoft.com/office/officeart/2005/8/layout/hierarchy1"/>
    <dgm:cxn modelId="{250DBB6C-3609-4E11-A13F-FB50BA09DF7A}" type="presParOf" srcId="{22248881-E6FC-4378-9F05-B747A5B70A43}" destId="{01F54C6C-4615-476E-A14C-68ABDAC4D631}" srcOrd="1" destOrd="0" presId="urn:microsoft.com/office/officeart/2005/8/layout/hierarchy1"/>
    <dgm:cxn modelId="{3C711038-3BC5-4D5D-8AF8-43E1C4C192ED}" type="presParOf" srcId="{93A72591-5CD2-4211-BBCA-F1BE6051C563}" destId="{1DF56713-E5EC-44E9-BF38-9E07D5F59BA3}" srcOrd="2" destOrd="0" presId="urn:microsoft.com/office/officeart/2005/8/layout/hierarchy1"/>
    <dgm:cxn modelId="{937FFDF8-763A-4107-A3EF-FCF2F7BA151D}" type="presParOf" srcId="{1DF56713-E5EC-44E9-BF38-9E07D5F59BA3}" destId="{7316D0E9-B8F9-47D1-8B47-A699E59E4C8F}" srcOrd="0" destOrd="0" presId="urn:microsoft.com/office/officeart/2005/8/layout/hierarchy1"/>
    <dgm:cxn modelId="{C818B22B-9A73-4E26-8D0B-898E0EB1A265}" type="presParOf" srcId="{7316D0E9-B8F9-47D1-8B47-A699E59E4C8F}" destId="{135767F6-FCBD-4146-BCE9-010892BD3257}" srcOrd="0" destOrd="0" presId="urn:microsoft.com/office/officeart/2005/8/layout/hierarchy1"/>
    <dgm:cxn modelId="{FBB04ADD-8218-487B-BAFD-E976F00C5FF5}" type="presParOf" srcId="{7316D0E9-B8F9-47D1-8B47-A699E59E4C8F}" destId="{275BD8CE-615A-4774-B5F3-75647784FA4B}" srcOrd="1" destOrd="0" presId="urn:microsoft.com/office/officeart/2005/8/layout/hierarchy1"/>
    <dgm:cxn modelId="{2D25966E-8BB6-4512-A680-1BE7F29CDE6E}" type="presParOf" srcId="{1DF56713-E5EC-44E9-BF38-9E07D5F59BA3}" destId="{D2B9E19D-C3EE-46E8-98E2-4998990911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4453C8-17FB-4520-8418-D21AB7609DD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235ACE5-26F3-4A57-9911-5600F812970A}">
      <dgm:prSet/>
      <dgm:spPr/>
      <dgm:t>
        <a:bodyPr/>
        <a:lstStyle/>
        <a:p>
          <a:r>
            <a:rPr lang="en-US"/>
            <a:t>was highly critical to M&amp;S</a:t>
          </a:r>
        </a:p>
      </dgm:t>
    </dgm:pt>
    <dgm:pt modelId="{2F04DFE6-222B-462A-83B8-54F32DA085F9}" type="parTrans" cxnId="{5EF01315-F5AD-4257-831D-F888374BE25E}">
      <dgm:prSet/>
      <dgm:spPr/>
      <dgm:t>
        <a:bodyPr/>
        <a:lstStyle/>
        <a:p>
          <a:endParaRPr lang="en-US"/>
        </a:p>
      </dgm:t>
    </dgm:pt>
    <dgm:pt modelId="{7010CC98-F2D0-4C31-802C-F4F894C9EF77}" type="sibTrans" cxnId="{5EF01315-F5AD-4257-831D-F888374BE25E}">
      <dgm:prSet/>
      <dgm:spPr/>
      <dgm:t>
        <a:bodyPr/>
        <a:lstStyle/>
        <a:p>
          <a:endParaRPr lang="en-US"/>
        </a:p>
      </dgm:t>
    </dgm:pt>
    <dgm:pt modelId="{1461AFC9-98B5-44EC-9820-9FC6022EFA30}">
      <dgm:prSet/>
      <dgm:spPr/>
      <dgm:t>
        <a:bodyPr/>
        <a:lstStyle/>
        <a:p>
          <a:r>
            <a:rPr lang="en-US"/>
            <a:t>The roles of CEO and Chair were filled by the same individual so that with fewer layers of hierarchy, key decisions could be implemented quickly</a:t>
          </a:r>
        </a:p>
      </dgm:t>
    </dgm:pt>
    <dgm:pt modelId="{FCE4E3EB-F61E-4CB3-BFB6-2DB2F3F6C0F1}" type="parTrans" cxnId="{8BD9CCDA-9C6A-446C-AE5C-8C726D19A20A}">
      <dgm:prSet/>
      <dgm:spPr/>
      <dgm:t>
        <a:bodyPr/>
        <a:lstStyle/>
        <a:p>
          <a:endParaRPr lang="en-US"/>
        </a:p>
      </dgm:t>
    </dgm:pt>
    <dgm:pt modelId="{E02A08F7-1239-41C9-9F33-BF1538814060}" type="sibTrans" cxnId="{8BD9CCDA-9C6A-446C-AE5C-8C726D19A20A}">
      <dgm:prSet/>
      <dgm:spPr/>
      <dgm:t>
        <a:bodyPr/>
        <a:lstStyle/>
        <a:p>
          <a:endParaRPr lang="en-US"/>
        </a:p>
      </dgm:t>
    </dgm:pt>
    <dgm:pt modelId="{D17210F8-8C48-4A02-BA12-27BA6082ED0C}">
      <dgm:prSet/>
      <dgm:spPr/>
      <dgm:t>
        <a:bodyPr/>
        <a:lstStyle/>
        <a:p>
          <a:r>
            <a:rPr lang="en-US"/>
            <a:t>The</a:t>
          </a:r>
        </a:p>
      </dgm:t>
    </dgm:pt>
    <dgm:pt modelId="{85EC9A26-62E8-4000-9046-FD86B91E9452}" type="parTrans" cxnId="{236CD412-8707-43E0-800F-60A472FE62EE}">
      <dgm:prSet/>
      <dgm:spPr/>
      <dgm:t>
        <a:bodyPr/>
        <a:lstStyle/>
        <a:p>
          <a:endParaRPr lang="en-US"/>
        </a:p>
      </dgm:t>
    </dgm:pt>
    <dgm:pt modelId="{58EEEBFB-2A81-4BA6-B56F-019E3B0D7781}" type="sibTrans" cxnId="{236CD412-8707-43E0-800F-60A472FE62EE}">
      <dgm:prSet/>
      <dgm:spPr/>
      <dgm:t>
        <a:bodyPr/>
        <a:lstStyle/>
        <a:p>
          <a:endParaRPr lang="en-US"/>
        </a:p>
      </dgm:t>
    </dgm:pt>
    <dgm:pt modelId="{86C93B46-6C8F-4AB9-B43A-72104FA572FC}" type="pres">
      <dgm:prSet presAssocID="{214453C8-17FB-4520-8418-D21AB7609DD8}" presName="linear" presStyleCnt="0">
        <dgm:presLayoutVars>
          <dgm:animLvl val="lvl"/>
          <dgm:resizeHandles val="exact"/>
        </dgm:presLayoutVars>
      </dgm:prSet>
      <dgm:spPr/>
    </dgm:pt>
    <dgm:pt modelId="{8723A63C-E43A-4177-B408-CE5CC910BECD}" type="pres">
      <dgm:prSet presAssocID="{0235ACE5-26F3-4A57-9911-5600F812970A}" presName="parentText" presStyleLbl="node1" presStyleIdx="0" presStyleCnt="3">
        <dgm:presLayoutVars>
          <dgm:chMax val="0"/>
          <dgm:bulletEnabled val="1"/>
        </dgm:presLayoutVars>
      </dgm:prSet>
      <dgm:spPr/>
    </dgm:pt>
    <dgm:pt modelId="{9E6B81C2-2FA2-4CA1-885A-5911FAA42D49}" type="pres">
      <dgm:prSet presAssocID="{7010CC98-F2D0-4C31-802C-F4F894C9EF77}" presName="spacer" presStyleCnt="0"/>
      <dgm:spPr/>
    </dgm:pt>
    <dgm:pt modelId="{7F4E3864-1754-4C54-B0BD-1AACD58BCBBA}" type="pres">
      <dgm:prSet presAssocID="{1461AFC9-98B5-44EC-9820-9FC6022EFA30}" presName="parentText" presStyleLbl="node1" presStyleIdx="1" presStyleCnt="3">
        <dgm:presLayoutVars>
          <dgm:chMax val="0"/>
          <dgm:bulletEnabled val="1"/>
        </dgm:presLayoutVars>
      </dgm:prSet>
      <dgm:spPr/>
    </dgm:pt>
    <dgm:pt modelId="{4DC071B4-BD84-4422-83EF-639F53EE578B}" type="pres">
      <dgm:prSet presAssocID="{E02A08F7-1239-41C9-9F33-BF1538814060}" presName="spacer" presStyleCnt="0"/>
      <dgm:spPr/>
    </dgm:pt>
    <dgm:pt modelId="{5339AFD0-1917-4A8F-A564-289DE74165C9}" type="pres">
      <dgm:prSet presAssocID="{D17210F8-8C48-4A02-BA12-27BA6082ED0C}" presName="parentText" presStyleLbl="node1" presStyleIdx="2" presStyleCnt="3">
        <dgm:presLayoutVars>
          <dgm:chMax val="0"/>
          <dgm:bulletEnabled val="1"/>
        </dgm:presLayoutVars>
      </dgm:prSet>
      <dgm:spPr/>
    </dgm:pt>
  </dgm:ptLst>
  <dgm:cxnLst>
    <dgm:cxn modelId="{236CD412-8707-43E0-800F-60A472FE62EE}" srcId="{214453C8-17FB-4520-8418-D21AB7609DD8}" destId="{D17210F8-8C48-4A02-BA12-27BA6082ED0C}" srcOrd="2" destOrd="0" parTransId="{85EC9A26-62E8-4000-9046-FD86B91E9452}" sibTransId="{58EEEBFB-2A81-4BA6-B56F-019E3B0D7781}"/>
    <dgm:cxn modelId="{5EF01315-F5AD-4257-831D-F888374BE25E}" srcId="{214453C8-17FB-4520-8418-D21AB7609DD8}" destId="{0235ACE5-26F3-4A57-9911-5600F812970A}" srcOrd="0" destOrd="0" parTransId="{2F04DFE6-222B-462A-83B8-54F32DA085F9}" sibTransId="{7010CC98-F2D0-4C31-802C-F4F894C9EF77}"/>
    <dgm:cxn modelId="{F890B447-A72D-4A02-8F8E-89864E8654A0}" type="presOf" srcId="{D17210F8-8C48-4A02-BA12-27BA6082ED0C}" destId="{5339AFD0-1917-4A8F-A564-289DE74165C9}" srcOrd="0" destOrd="0" presId="urn:microsoft.com/office/officeart/2005/8/layout/vList2"/>
    <dgm:cxn modelId="{FEF14893-1A46-40CA-B440-43A5FF58D16A}" type="presOf" srcId="{214453C8-17FB-4520-8418-D21AB7609DD8}" destId="{86C93B46-6C8F-4AB9-B43A-72104FA572FC}" srcOrd="0" destOrd="0" presId="urn:microsoft.com/office/officeart/2005/8/layout/vList2"/>
    <dgm:cxn modelId="{02521399-67EC-4C90-87EB-13B68942714B}" type="presOf" srcId="{0235ACE5-26F3-4A57-9911-5600F812970A}" destId="{8723A63C-E43A-4177-B408-CE5CC910BECD}" srcOrd="0" destOrd="0" presId="urn:microsoft.com/office/officeart/2005/8/layout/vList2"/>
    <dgm:cxn modelId="{D477E0C8-4D42-4329-9940-74B61875E412}" type="presOf" srcId="{1461AFC9-98B5-44EC-9820-9FC6022EFA30}" destId="{7F4E3864-1754-4C54-B0BD-1AACD58BCBBA}" srcOrd="0" destOrd="0" presId="urn:microsoft.com/office/officeart/2005/8/layout/vList2"/>
    <dgm:cxn modelId="{8BD9CCDA-9C6A-446C-AE5C-8C726D19A20A}" srcId="{214453C8-17FB-4520-8418-D21AB7609DD8}" destId="{1461AFC9-98B5-44EC-9820-9FC6022EFA30}" srcOrd="1" destOrd="0" parTransId="{FCE4E3EB-F61E-4CB3-BFB6-2DB2F3F6C0F1}" sibTransId="{E02A08F7-1239-41C9-9F33-BF1538814060}"/>
    <dgm:cxn modelId="{8CD2DE2C-3027-427B-952B-8BE378AF3374}" type="presParOf" srcId="{86C93B46-6C8F-4AB9-B43A-72104FA572FC}" destId="{8723A63C-E43A-4177-B408-CE5CC910BECD}" srcOrd="0" destOrd="0" presId="urn:microsoft.com/office/officeart/2005/8/layout/vList2"/>
    <dgm:cxn modelId="{014FAED8-6456-429E-9AB7-C94A073AC3B0}" type="presParOf" srcId="{86C93B46-6C8F-4AB9-B43A-72104FA572FC}" destId="{9E6B81C2-2FA2-4CA1-885A-5911FAA42D49}" srcOrd="1" destOrd="0" presId="urn:microsoft.com/office/officeart/2005/8/layout/vList2"/>
    <dgm:cxn modelId="{1E153BAC-9B56-4B50-BE39-1DAE476BC69A}" type="presParOf" srcId="{86C93B46-6C8F-4AB9-B43A-72104FA572FC}" destId="{7F4E3864-1754-4C54-B0BD-1AACD58BCBBA}" srcOrd="2" destOrd="0" presId="urn:microsoft.com/office/officeart/2005/8/layout/vList2"/>
    <dgm:cxn modelId="{78CBC225-5EDA-49B2-9CBE-8AC79A506C2F}" type="presParOf" srcId="{86C93B46-6C8F-4AB9-B43A-72104FA572FC}" destId="{4DC071B4-BD84-4422-83EF-639F53EE578B}" srcOrd="3" destOrd="0" presId="urn:microsoft.com/office/officeart/2005/8/layout/vList2"/>
    <dgm:cxn modelId="{F776C53C-DC1A-483F-B32B-AAD79DB95FE3}" type="presParOf" srcId="{86C93B46-6C8F-4AB9-B43A-72104FA572FC}" destId="{5339AFD0-1917-4A8F-A564-289DE74165C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BEFF9F-02B6-4C0B-8E31-B991BF9E1A27}"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80D73355-DE03-44BC-8D82-5BC52C4E7E6A}">
      <dgm:prSet/>
      <dgm:spPr/>
      <dgm:t>
        <a:bodyPr/>
        <a:lstStyle/>
        <a:p>
          <a:pPr>
            <a:defRPr cap="all"/>
          </a:pPr>
          <a:r>
            <a:rPr lang="en-US"/>
            <a:t>The control system was created by the founders Marks and Spencer which had a huge impact among the company</a:t>
          </a:r>
        </a:p>
      </dgm:t>
    </dgm:pt>
    <dgm:pt modelId="{5F3C6E73-3D75-424B-A7E5-A58C688C3E08}" type="parTrans" cxnId="{A712DF06-F819-441A-90C7-CFE5BFA696E3}">
      <dgm:prSet/>
      <dgm:spPr/>
      <dgm:t>
        <a:bodyPr/>
        <a:lstStyle/>
        <a:p>
          <a:endParaRPr lang="en-US"/>
        </a:p>
      </dgm:t>
    </dgm:pt>
    <dgm:pt modelId="{D2F12DA7-465F-4677-9B3C-068E3C823BA6}" type="sibTrans" cxnId="{A712DF06-F819-441A-90C7-CFE5BFA696E3}">
      <dgm:prSet/>
      <dgm:spPr/>
      <dgm:t>
        <a:bodyPr/>
        <a:lstStyle/>
        <a:p>
          <a:endParaRPr lang="en-US"/>
        </a:p>
      </dgm:t>
    </dgm:pt>
    <dgm:pt modelId="{66DD1740-F5CC-4944-8DD8-7A81F48401D2}">
      <dgm:prSet/>
      <dgm:spPr/>
      <dgm:t>
        <a:bodyPr/>
        <a:lstStyle/>
        <a:p>
          <a:pPr>
            <a:defRPr cap="all"/>
          </a:pPr>
          <a:r>
            <a:rPr lang="en-US"/>
            <a:t>This tools is used to useful model that can be used to determine an industry’s attractiveness for entry taking into account five competitive forces ; threat of entry, threat of substitutes, power of buyers, power of suppliers and competitive rivalry among existing competitors according with Porter</a:t>
          </a:r>
        </a:p>
      </dgm:t>
    </dgm:pt>
    <dgm:pt modelId="{CDB6210B-4165-4CF4-AA02-707DD87018F4}" type="parTrans" cxnId="{B1C66E46-E904-44E0-9280-102C6C576555}">
      <dgm:prSet/>
      <dgm:spPr/>
      <dgm:t>
        <a:bodyPr/>
        <a:lstStyle/>
        <a:p>
          <a:endParaRPr lang="en-US"/>
        </a:p>
      </dgm:t>
    </dgm:pt>
    <dgm:pt modelId="{FCA17314-B783-4015-A6CA-40D739C3C12E}" type="sibTrans" cxnId="{B1C66E46-E904-44E0-9280-102C6C576555}">
      <dgm:prSet/>
      <dgm:spPr/>
      <dgm:t>
        <a:bodyPr/>
        <a:lstStyle/>
        <a:p>
          <a:endParaRPr lang="en-US"/>
        </a:p>
      </dgm:t>
    </dgm:pt>
    <dgm:pt modelId="{3D965A54-A14A-48D8-BC7B-2FB8A54DA2DC}">
      <dgm:prSet/>
      <dgm:spPr/>
      <dgm:t>
        <a:bodyPr/>
        <a:lstStyle/>
        <a:p>
          <a:pPr>
            <a:defRPr cap="all"/>
          </a:pPr>
          <a:r>
            <a:rPr lang="en-US"/>
            <a:t>The model applied to the Marks and Spencer its state that</a:t>
          </a:r>
        </a:p>
      </dgm:t>
    </dgm:pt>
    <dgm:pt modelId="{250584A1-278E-4A4E-B9FF-A11CD88F1473}" type="parTrans" cxnId="{B6EDAB75-82D4-468F-980A-3C16588992DD}">
      <dgm:prSet/>
      <dgm:spPr/>
      <dgm:t>
        <a:bodyPr/>
        <a:lstStyle/>
        <a:p>
          <a:endParaRPr lang="en-US"/>
        </a:p>
      </dgm:t>
    </dgm:pt>
    <dgm:pt modelId="{27ABA646-0657-4742-9044-509C3EE66530}" type="sibTrans" cxnId="{B6EDAB75-82D4-468F-980A-3C16588992DD}">
      <dgm:prSet/>
      <dgm:spPr/>
      <dgm:t>
        <a:bodyPr/>
        <a:lstStyle/>
        <a:p>
          <a:endParaRPr lang="en-US"/>
        </a:p>
      </dgm:t>
    </dgm:pt>
    <dgm:pt modelId="{ADADC9E5-92B1-42D7-A465-43C4D592322E}" type="pres">
      <dgm:prSet presAssocID="{5FBEFF9F-02B6-4C0B-8E31-B991BF9E1A27}" presName="root" presStyleCnt="0">
        <dgm:presLayoutVars>
          <dgm:dir/>
          <dgm:resizeHandles val="exact"/>
        </dgm:presLayoutVars>
      </dgm:prSet>
      <dgm:spPr/>
    </dgm:pt>
    <dgm:pt modelId="{30719A3A-5BF5-45C8-A9C9-0F0D19B26851}" type="pres">
      <dgm:prSet presAssocID="{80D73355-DE03-44BC-8D82-5BC52C4E7E6A}" presName="compNode" presStyleCnt="0"/>
      <dgm:spPr/>
    </dgm:pt>
    <dgm:pt modelId="{4D835237-E8EB-4903-A055-A52C3EA63DC8}" type="pres">
      <dgm:prSet presAssocID="{80D73355-DE03-44BC-8D82-5BC52C4E7E6A}" presName="iconBgRect" presStyleLbl="bgShp" presStyleIdx="0" presStyleCnt="3"/>
      <dgm:spPr>
        <a:prstGeom prst="round2DiagRect">
          <a:avLst>
            <a:gd name="adj1" fmla="val 29727"/>
            <a:gd name="adj2" fmla="val 0"/>
          </a:avLst>
        </a:prstGeom>
      </dgm:spPr>
    </dgm:pt>
    <dgm:pt modelId="{E977F818-2292-41EF-AB0A-A51A5B416361}" type="pres">
      <dgm:prSet presAssocID="{80D73355-DE03-44BC-8D82-5BC52C4E7E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AA35AB4E-518B-4CCD-94E7-49CA8BDE1374}" type="pres">
      <dgm:prSet presAssocID="{80D73355-DE03-44BC-8D82-5BC52C4E7E6A}" presName="spaceRect" presStyleCnt="0"/>
      <dgm:spPr/>
    </dgm:pt>
    <dgm:pt modelId="{73D270B1-926B-470F-A3E9-2FFECD58A491}" type="pres">
      <dgm:prSet presAssocID="{80D73355-DE03-44BC-8D82-5BC52C4E7E6A}" presName="textRect" presStyleLbl="revTx" presStyleIdx="0" presStyleCnt="3">
        <dgm:presLayoutVars>
          <dgm:chMax val="1"/>
          <dgm:chPref val="1"/>
        </dgm:presLayoutVars>
      </dgm:prSet>
      <dgm:spPr/>
    </dgm:pt>
    <dgm:pt modelId="{D73EFD81-BEC9-47B2-AF47-DA730D990720}" type="pres">
      <dgm:prSet presAssocID="{D2F12DA7-465F-4677-9B3C-068E3C823BA6}" presName="sibTrans" presStyleCnt="0"/>
      <dgm:spPr/>
    </dgm:pt>
    <dgm:pt modelId="{115AB2AA-EA1E-4E43-A749-043C0F6043CA}" type="pres">
      <dgm:prSet presAssocID="{66DD1740-F5CC-4944-8DD8-7A81F48401D2}" presName="compNode" presStyleCnt="0"/>
      <dgm:spPr/>
    </dgm:pt>
    <dgm:pt modelId="{1C04D0D3-8196-409B-B514-3AB5FD4A3CB2}" type="pres">
      <dgm:prSet presAssocID="{66DD1740-F5CC-4944-8DD8-7A81F48401D2}" presName="iconBgRect" presStyleLbl="bgShp" presStyleIdx="1" presStyleCnt="3"/>
      <dgm:spPr>
        <a:prstGeom prst="round2DiagRect">
          <a:avLst>
            <a:gd name="adj1" fmla="val 29727"/>
            <a:gd name="adj2" fmla="val 0"/>
          </a:avLst>
        </a:prstGeom>
      </dgm:spPr>
    </dgm:pt>
    <dgm:pt modelId="{7BFDD11E-3BF6-466D-B0DD-BA3A2CC0F0D5}" type="pres">
      <dgm:prSet presAssocID="{66DD1740-F5CC-4944-8DD8-7A81F48401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596DB5F7-D165-4B5B-816A-3E04197F98CF}" type="pres">
      <dgm:prSet presAssocID="{66DD1740-F5CC-4944-8DD8-7A81F48401D2}" presName="spaceRect" presStyleCnt="0"/>
      <dgm:spPr/>
    </dgm:pt>
    <dgm:pt modelId="{0F432331-FEAE-4E71-9E26-6D6E13E85802}" type="pres">
      <dgm:prSet presAssocID="{66DD1740-F5CC-4944-8DD8-7A81F48401D2}" presName="textRect" presStyleLbl="revTx" presStyleIdx="1" presStyleCnt="3">
        <dgm:presLayoutVars>
          <dgm:chMax val="1"/>
          <dgm:chPref val="1"/>
        </dgm:presLayoutVars>
      </dgm:prSet>
      <dgm:spPr/>
    </dgm:pt>
    <dgm:pt modelId="{F25AFF74-85CD-48ED-98F1-36C17CFED31B}" type="pres">
      <dgm:prSet presAssocID="{FCA17314-B783-4015-A6CA-40D739C3C12E}" presName="sibTrans" presStyleCnt="0"/>
      <dgm:spPr/>
    </dgm:pt>
    <dgm:pt modelId="{7A099C8E-0DBC-4EB9-BB1F-6A450E07DA2E}" type="pres">
      <dgm:prSet presAssocID="{3D965A54-A14A-48D8-BC7B-2FB8A54DA2DC}" presName="compNode" presStyleCnt="0"/>
      <dgm:spPr/>
    </dgm:pt>
    <dgm:pt modelId="{33271FCC-3BF9-4C91-8C89-45F1ED3FEDBF}" type="pres">
      <dgm:prSet presAssocID="{3D965A54-A14A-48D8-BC7B-2FB8A54DA2DC}" presName="iconBgRect" presStyleLbl="bgShp" presStyleIdx="2" presStyleCnt="3"/>
      <dgm:spPr>
        <a:prstGeom prst="round2DiagRect">
          <a:avLst>
            <a:gd name="adj1" fmla="val 29727"/>
            <a:gd name="adj2" fmla="val 0"/>
          </a:avLst>
        </a:prstGeom>
      </dgm:spPr>
    </dgm:pt>
    <dgm:pt modelId="{4BDAFDC7-E58E-475B-A2A1-CC97F021797A}" type="pres">
      <dgm:prSet presAssocID="{3D965A54-A14A-48D8-BC7B-2FB8A54DA2D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C6E8CC1-ECB5-4B47-BB37-D0E71EE4A227}" type="pres">
      <dgm:prSet presAssocID="{3D965A54-A14A-48D8-BC7B-2FB8A54DA2DC}" presName="spaceRect" presStyleCnt="0"/>
      <dgm:spPr/>
    </dgm:pt>
    <dgm:pt modelId="{FC6CA711-B769-4777-BAFF-9EC6C97B5836}" type="pres">
      <dgm:prSet presAssocID="{3D965A54-A14A-48D8-BC7B-2FB8A54DA2DC}" presName="textRect" presStyleLbl="revTx" presStyleIdx="2" presStyleCnt="3">
        <dgm:presLayoutVars>
          <dgm:chMax val="1"/>
          <dgm:chPref val="1"/>
        </dgm:presLayoutVars>
      </dgm:prSet>
      <dgm:spPr/>
    </dgm:pt>
  </dgm:ptLst>
  <dgm:cxnLst>
    <dgm:cxn modelId="{6B39C803-CD7C-4457-8A9F-4F8A1DD4BA7A}" type="presOf" srcId="{5FBEFF9F-02B6-4C0B-8E31-B991BF9E1A27}" destId="{ADADC9E5-92B1-42D7-A465-43C4D592322E}" srcOrd="0" destOrd="0" presId="urn:microsoft.com/office/officeart/2018/5/layout/IconLeafLabelList"/>
    <dgm:cxn modelId="{A712DF06-F819-441A-90C7-CFE5BFA696E3}" srcId="{5FBEFF9F-02B6-4C0B-8E31-B991BF9E1A27}" destId="{80D73355-DE03-44BC-8D82-5BC52C4E7E6A}" srcOrd="0" destOrd="0" parTransId="{5F3C6E73-3D75-424B-A7E5-A58C688C3E08}" sibTransId="{D2F12DA7-465F-4677-9B3C-068E3C823BA6}"/>
    <dgm:cxn modelId="{B1C66E46-E904-44E0-9280-102C6C576555}" srcId="{5FBEFF9F-02B6-4C0B-8E31-B991BF9E1A27}" destId="{66DD1740-F5CC-4944-8DD8-7A81F48401D2}" srcOrd="1" destOrd="0" parTransId="{CDB6210B-4165-4CF4-AA02-707DD87018F4}" sibTransId="{FCA17314-B783-4015-A6CA-40D739C3C12E}"/>
    <dgm:cxn modelId="{B6EDAB75-82D4-468F-980A-3C16588992DD}" srcId="{5FBEFF9F-02B6-4C0B-8E31-B991BF9E1A27}" destId="{3D965A54-A14A-48D8-BC7B-2FB8A54DA2DC}" srcOrd="2" destOrd="0" parTransId="{250584A1-278E-4A4E-B9FF-A11CD88F1473}" sibTransId="{27ABA646-0657-4742-9044-509C3EE66530}"/>
    <dgm:cxn modelId="{9402368D-31B2-45C6-8E2B-E26A42E2EAED}" type="presOf" srcId="{80D73355-DE03-44BC-8D82-5BC52C4E7E6A}" destId="{73D270B1-926B-470F-A3E9-2FFECD58A491}" srcOrd="0" destOrd="0" presId="urn:microsoft.com/office/officeart/2018/5/layout/IconLeafLabelList"/>
    <dgm:cxn modelId="{A0357C90-72F7-4592-984A-5158756A2449}" type="presOf" srcId="{3D965A54-A14A-48D8-BC7B-2FB8A54DA2DC}" destId="{FC6CA711-B769-4777-BAFF-9EC6C97B5836}" srcOrd="0" destOrd="0" presId="urn:microsoft.com/office/officeart/2018/5/layout/IconLeafLabelList"/>
    <dgm:cxn modelId="{32C868D2-4CF7-4A8D-824E-D60429888C77}" type="presOf" srcId="{66DD1740-F5CC-4944-8DD8-7A81F48401D2}" destId="{0F432331-FEAE-4E71-9E26-6D6E13E85802}" srcOrd="0" destOrd="0" presId="urn:microsoft.com/office/officeart/2018/5/layout/IconLeafLabelList"/>
    <dgm:cxn modelId="{2F399C79-7C71-434C-9246-D9F15A3A9B33}" type="presParOf" srcId="{ADADC9E5-92B1-42D7-A465-43C4D592322E}" destId="{30719A3A-5BF5-45C8-A9C9-0F0D19B26851}" srcOrd="0" destOrd="0" presId="urn:microsoft.com/office/officeart/2018/5/layout/IconLeafLabelList"/>
    <dgm:cxn modelId="{F17AD23C-DE95-49CF-8107-EDE738A71B98}" type="presParOf" srcId="{30719A3A-5BF5-45C8-A9C9-0F0D19B26851}" destId="{4D835237-E8EB-4903-A055-A52C3EA63DC8}" srcOrd="0" destOrd="0" presId="urn:microsoft.com/office/officeart/2018/5/layout/IconLeafLabelList"/>
    <dgm:cxn modelId="{3042D292-40DF-4365-8CE4-A948EA56741D}" type="presParOf" srcId="{30719A3A-5BF5-45C8-A9C9-0F0D19B26851}" destId="{E977F818-2292-41EF-AB0A-A51A5B416361}" srcOrd="1" destOrd="0" presId="urn:microsoft.com/office/officeart/2018/5/layout/IconLeafLabelList"/>
    <dgm:cxn modelId="{5C9691E1-D9A2-4612-8789-30C4452B42CD}" type="presParOf" srcId="{30719A3A-5BF5-45C8-A9C9-0F0D19B26851}" destId="{AA35AB4E-518B-4CCD-94E7-49CA8BDE1374}" srcOrd="2" destOrd="0" presId="urn:microsoft.com/office/officeart/2018/5/layout/IconLeafLabelList"/>
    <dgm:cxn modelId="{83D339E1-9E1B-4B63-A7CE-882AFB76FC67}" type="presParOf" srcId="{30719A3A-5BF5-45C8-A9C9-0F0D19B26851}" destId="{73D270B1-926B-470F-A3E9-2FFECD58A491}" srcOrd="3" destOrd="0" presId="urn:microsoft.com/office/officeart/2018/5/layout/IconLeafLabelList"/>
    <dgm:cxn modelId="{5B58A926-3EDC-4341-AC04-66387C8FBADC}" type="presParOf" srcId="{ADADC9E5-92B1-42D7-A465-43C4D592322E}" destId="{D73EFD81-BEC9-47B2-AF47-DA730D990720}" srcOrd="1" destOrd="0" presId="urn:microsoft.com/office/officeart/2018/5/layout/IconLeafLabelList"/>
    <dgm:cxn modelId="{A8E1C002-16F9-4A95-B1F8-2AC3B3EF9B7E}" type="presParOf" srcId="{ADADC9E5-92B1-42D7-A465-43C4D592322E}" destId="{115AB2AA-EA1E-4E43-A749-043C0F6043CA}" srcOrd="2" destOrd="0" presId="urn:microsoft.com/office/officeart/2018/5/layout/IconLeafLabelList"/>
    <dgm:cxn modelId="{CAD684F5-DBB0-40C9-8F4F-C1917B5E4ED7}" type="presParOf" srcId="{115AB2AA-EA1E-4E43-A749-043C0F6043CA}" destId="{1C04D0D3-8196-409B-B514-3AB5FD4A3CB2}" srcOrd="0" destOrd="0" presId="urn:microsoft.com/office/officeart/2018/5/layout/IconLeafLabelList"/>
    <dgm:cxn modelId="{C68EA20D-622A-4DFF-B24D-D1AFCEDBE9D5}" type="presParOf" srcId="{115AB2AA-EA1E-4E43-A749-043C0F6043CA}" destId="{7BFDD11E-3BF6-466D-B0DD-BA3A2CC0F0D5}" srcOrd="1" destOrd="0" presId="urn:microsoft.com/office/officeart/2018/5/layout/IconLeafLabelList"/>
    <dgm:cxn modelId="{ECB9EA10-6962-4E29-B6C8-38FFFD10F328}" type="presParOf" srcId="{115AB2AA-EA1E-4E43-A749-043C0F6043CA}" destId="{596DB5F7-D165-4B5B-816A-3E04197F98CF}" srcOrd="2" destOrd="0" presId="urn:microsoft.com/office/officeart/2018/5/layout/IconLeafLabelList"/>
    <dgm:cxn modelId="{2BFFBAA6-FBBE-4D31-9FCA-FB5CE365C546}" type="presParOf" srcId="{115AB2AA-EA1E-4E43-A749-043C0F6043CA}" destId="{0F432331-FEAE-4E71-9E26-6D6E13E85802}" srcOrd="3" destOrd="0" presId="urn:microsoft.com/office/officeart/2018/5/layout/IconLeafLabelList"/>
    <dgm:cxn modelId="{2147F835-73BD-413C-BC6B-36E7B60720D4}" type="presParOf" srcId="{ADADC9E5-92B1-42D7-A465-43C4D592322E}" destId="{F25AFF74-85CD-48ED-98F1-36C17CFED31B}" srcOrd="3" destOrd="0" presId="urn:microsoft.com/office/officeart/2018/5/layout/IconLeafLabelList"/>
    <dgm:cxn modelId="{6297C544-0E5E-4FA8-BE5A-5088AA902A64}" type="presParOf" srcId="{ADADC9E5-92B1-42D7-A465-43C4D592322E}" destId="{7A099C8E-0DBC-4EB9-BB1F-6A450E07DA2E}" srcOrd="4" destOrd="0" presId="urn:microsoft.com/office/officeart/2018/5/layout/IconLeafLabelList"/>
    <dgm:cxn modelId="{AD00DDCB-C048-490D-8A4B-B6AAFF9F847D}" type="presParOf" srcId="{7A099C8E-0DBC-4EB9-BB1F-6A450E07DA2E}" destId="{33271FCC-3BF9-4C91-8C89-45F1ED3FEDBF}" srcOrd="0" destOrd="0" presId="urn:microsoft.com/office/officeart/2018/5/layout/IconLeafLabelList"/>
    <dgm:cxn modelId="{B3AC3229-A61A-4550-96E6-84EE99F123B9}" type="presParOf" srcId="{7A099C8E-0DBC-4EB9-BB1F-6A450E07DA2E}" destId="{4BDAFDC7-E58E-475B-A2A1-CC97F021797A}" srcOrd="1" destOrd="0" presId="urn:microsoft.com/office/officeart/2018/5/layout/IconLeafLabelList"/>
    <dgm:cxn modelId="{45ECE42F-0AA0-43A4-AC7C-C5D040A09A25}" type="presParOf" srcId="{7A099C8E-0DBC-4EB9-BB1F-6A450E07DA2E}" destId="{1C6E8CC1-ECB5-4B47-BB37-D0E71EE4A227}" srcOrd="2" destOrd="0" presId="urn:microsoft.com/office/officeart/2018/5/layout/IconLeafLabelList"/>
    <dgm:cxn modelId="{F09D8B6A-2108-48DB-9541-1FE31DC56CF3}" type="presParOf" srcId="{7A099C8E-0DBC-4EB9-BB1F-6A450E07DA2E}" destId="{FC6CA711-B769-4777-BAFF-9EC6C97B583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4AFFAF-CAB7-43AE-A1B2-040F11C0DA0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397CB87-FE01-4EE5-AA8D-E27A4B6E7359}">
      <dgm:prSet/>
      <dgm:spPr/>
      <dgm:t>
        <a:bodyPr/>
        <a:lstStyle/>
        <a:p>
          <a:r>
            <a:rPr lang="en-US"/>
            <a:t>That is because with the growth of the internet, traditional barriers such as large capital investments for the construction of large physical storefronts are constantly being reduced or eliminated</a:t>
          </a:r>
        </a:p>
      </dgm:t>
    </dgm:pt>
    <dgm:pt modelId="{58D7410F-50A7-454E-B2E4-E529F6A0E5C8}" type="parTrans" cxnId="{470D92C1-92BC-4E06-B42C-F2652D4E6452}">
      <dgm:prSet/>
      <dgm:spPr/>
      <dgm:t>
        <a:bodyPr/>
        <a:lstStyle/>
        <a:p>
          <a:endParaRPr lang="en-US"/>
        </a:p>
      </dgm:t>
    </dgm:pt>
    <dgm:pt modelId="{3B2995F3-4564-4709-99D7-A3150C191B94}" type="sibTrans" cxnId="{470D92C1-92BC-4E06-B42C-F2652D4E6452}">
      <dgm:prSet/>
      <dgm:spPr/>
      <dgm:t>
        <a:bodyPr/>
        <a:lstStyle/>
        <a:p>
          <a:endParaRPr lang="en-US"/>
        </a:p>
      </dgm:t>
    </dgm:pt>
    <dgm:pt modelId="{9622A992-2666-4CF9-BCEA-5550C31E2268}">
      <dgm:prSet/>
      <dgm:spPr/>
      <dgm:t>
        <a:bodyPr/>
        <a:lstStyle/>
        <a:p>
          <a:r>
            <a:rPr lang="en-US"/>
            <a:t>Day by day small businesses that want to enter in the industries such as clothing can compete in a virtual environment without having a physical storefront and  are in a numerous alternatives on the market in now days for the food, clothing, and general merchandise industries</a:t>
          </a:r>
        </a:p>
      </dgm:t>
    </dgm:pt>
    <dgm:pt modelId="{8B847D75-353B-48AE-A43E-6A36C04DE0F7}" type="parTrans" cxnId="{C0CF42AC-64FF-465E-8FF0-C42BA5A3E2B8}">
      <dgm:prSet/>
      <dgm:spPr/>
      <dgm:t>
        <a:bodyPr/>
        <a:lstStyle/>
        <a:p>
          <a:endParaRPr lang="en-US"/>
        </a:p>
      </dgm:t>
    </dgm:pt>
    <dgm:pt modelId="{74B6D722-E22A-46A3-9812-56ED5796A603}" type="sibTrans" cxnId="{C0CF42AC-64FF-465E-8FF0-C42BA5A3E2B8}">
      <dgm:prSet/>
      <dgm:spPr/>
      <dgm:t>
        <a:bodyPr/>
        <a:lstStyle/>
        <a:p>
          <a:endParaRPr lang="en-US"/>
        </a:p>
      </dgm:t>
    </dgm:pt>
    <dgm:pt modelId="{1FC4695B-5D59-4569-80A6-3EA3945FEE9F}" type="pres">
      <dgm:prSet presAssocID="{3F4AFFAF-CAB7-43AE-A1B2-040F11C0DA00}" presName="linear" presStyleCnt="0">
        <dgm:presLayoutVars>
          <dgm:animLvl val="lvl"/>
          <dgm:resizeHandles val="exact"/>
        </dgm:presLayoutVars>
      </dgm:prSet>
      <dgm:spPr/>
    </dgm:pt>
    <dgm:pt modelId="{C0F7AE89-33B5-452A-B6B7-C0D198686A93}" type="pres">
      <dgm:prSet presAssocID="{7397CB87-FE01-4EE5-AA8D-E27A4B6E7359}" presName="parentText" presStyleLbl="node1" presStyleIdx="0" presStyleCnt="2">
        <dgm:presLayoutVars>
          <dgm:chMax val="0"/>
          <dgm:bulletEnabled val="1"/>
        </dgm:presLayoutVars>
      </dgm:prSet>
      <dgm:spPr/>
    </dgm:pt>
    <dgm:pt modelId="{4F9401FD-7E6D-4581-92F1-A76DF2BEB646}" type="pres">
      <dgm:prSet presAssocID="{3B2995F3-4564-4709-99D7-A3150C191B94}" presName="spacer" presStyleCnt="0"/>
      <dgm:spPr/>
    </dgm:pt>
    <dgm:pt modelId="{5A73512C-E49B-4AC5-9E49-A73B933ABE8F}" type="pres">
      <dgm:prSet presAssocID="{9622A992-2666-4CF9-BCEA-5550C31E2268}" presName="parentText" presStyleLbl="node1" presStyleIdx="1" presStyleCnt="2">
        <dgm:presLayoutVars>
          <dgm:chMax val="0"/>
          <dgm:bulletEnabled val="1"/>
        </dgm:presLayoutVars>
      </dgm:prSet>
      <dgm:spPr/>
    </dgm:pt>
  </dgm:ptLst>
  <dgm:cxnLst>
    <dgm:cxn modelId="{55D80A7F-6823-4A53-805A-05CE846BDA74}" type="presOf" srcId="{9622A992-2666-4CF9-BCEA-5550C31E2268}" destId="{5A73512C-E49B-4AC5-9E49-A73B933ABE8F}" srcOrd="0" destOrd="0" presId="urn:microsoft.com/office/officeart/2005/8/layout/vList2"/>
    <dgm:cxn modelId="{D14EE1A1-89D9-4AD7-82F4-537F4EE11F0C}" type="presOf" srcId="{3F4AFFAF-CAB7-43AE-A1B2-040F11C0DA00}" destId="{1FC4695B-5D59-4569-80A6-3EA3945FEE9F}" srcOrd="0" destOrd="0" presId="urn:microsoft.com/office/officeart/2005/8/layout/vList2"/>
    <dgm:cxn modelId="{CB4DFFA2-C928-4833-98AB-A10FC9A9D127}" type="presOf" srcId="{7397CB87-FE01-4EE5-AA8D-E27A4B6E7359}" destId="{C0F7AE89-33B5-452A-B6B7-C0D198686A93}" srcOrd="0" destOrd="0" presId="urn:microsoft.com/office/officeart/2005/8/layout/vList2"/>
    <dgm:cxn modelId="{C0CF42AC-64FF-465E-8FF0-C42BA5A3E2B8}" srcId="{3F4AFFAF-CAB7-43AE-A1B2-040F11C0DA00}" destId="{9622A992-2666-4CF9-BCEA-5550C31E2268}" srcOrd="1" destOrd="0" parTransId="{8B847D75-353B-48AE-A43E-6A36C04DE0F7}" sibTransId="{74B6D722-E22A-46A3-9812-56ED5796A603}"/>
    <dgm:cxn modelId="{470D92C1-92BC-4E06-B42C-F2652D4E6452}" srcId="{3F4AFFAF-CAB7-43AE-A1B2-040F11C0DA00}" destId="{7397CB87-FE01-4EE5-AA8D-E27A4B6E7359}" srcOrd="0" destOrd="0" parTransId="{58D7410F-50A7-454E-B2E4-E529F6A0E5C8}" sibTransId="{3B2995F3-4564-4709-99D7-A3150C191B94}"/>
    <dgm:cxn modelId="{B15B73D4-6BFF-456E-9D96-07D790B0C3AA}" type="presParOf" srcId="{1FC4695B-5D59-4569-80A6-3EA3945FEE9F}" destId="{C0F7AE89-33B5-452A-B6B7-C0D198686A93}" srcOrd="0" destOrd="0" presId="urn:microsoft.com/office/officeart/2005/8/layout/vList2"/>
    <dgm:cxn modelId="{84C56A69-D169-4391-A4D8-D53E7C0B330A}" type="presParOf" srcId="{1FC4695B-5D59-4569-80A6-3EA3945FEE9F}" destId="{4F9401FD-7E6D-4581-92F1-A76DF2BEB646}" srcOrd="1" destOrd="0" presId="urn:microsoft.com/office/officeart/2005/8/layout/vList2"/>
    <dgm:cxn modelId="{ACE900CD-B430-49A3-AF8F-A55F087D71E1}" type="presParOf" srcId="{1FC4695B-5D59-4569-80A6-3EA3945FEE9F}" destId="{5A73512C-E49B-4AC5-9E49-A73B933ABE8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514E04D-2EA3-4C76-BECF-80589A2F60A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516F23-93F0-4E49-84A0-F983184BB705}">
      <dgm:prSet/>
      <dgm:spPr/>
      <dgm:t>
        <a:bodyPr/>
        <a:lstStyle/>
        <a:p>
          <a:r>
            <a:rPr lang="en-US"/>
            <a:t>Now days Customers have a wide range of retailers to choose for example in UK customers will also choose Tesco and Sainsbury's in the food sector and Next, George at Asda, and Zara in the clothing sector</a:t>
          </a:r>
        </a:p>
      </dgm:t>
    </dgm:pt>
    <dgm:pt modelId="{AB454965-2245-4B1E-9694-987344AD0E97}" type="parTrans" cxnId="{400AC458-3F10-458F-A43F-0BBA3EFF5C70}">
      <dgm:prSet/>
      <dgm:spPr/>
      <dgm:t>
        <a:bodyPr/>
        <a:lstStyle/>
        <a:p>
          <a:endParaRPr lang="en-US"/>
        </a:p>
      </dgm:t>
    </dgm:pt>
    <dgm:pt modelId="{F5DE8152-99F5-478E-8740-14455A01C66E}" type="sibTrans" cxnId="{400AC458-3F10-458F-A43F-0BBA3EFF5C70}">
      <dgm:prSet/>
      <dgm:spPr/>
      <dgm:t>
        <a:bodyPr/>
        <a:lstStyle/>
        <a:p>
          <a:endParaRPr lang="en-US"/>
        </a:p>
      </dgm:t>
    </dgm:pt>
    <dgm:pt modelId="{63B7B09C-EB54-4826-B562-C4B35D0F0F3E}">
      <dgm:prSet/>
      <dgm:spPr/>
      <dgm:t>
        <a:bodyPr/>
        <a:lstStyle/>
        <a:p>
          <a:r>
            <a:rPr lang="en-US"/>
            <a:t>the bargaining power of suppliers is low due to the situation now when the buyers have many options Suppliers now have less control over quality, price, and delivery terms</a:t>
          </a:r>
        </a:p>
      </dgm:t>
    </dgm:pt>
    <dgm:pt modelId="{48D70D64-0053-4940-ADFE-A3382687F0EE}" type="parTrans" cxnId="{FA5A1A57-AAF7-4039-B286-136FDD28F9B4}">
      <dgm:prSet/>
      <dgm:spPr/>
      <dgm:t>
        <a:bodyPr/>
        <a:lstStyle/>
        <a:p>
          <a:endParaRPr lang="en-US"/>
        </a:p>
      </dgm:t>
    </dgm:pt>
    <dgm:pt modelId="{F00D0878-5C84-4146-B569-02976A0E00AC}" type="sibTrans" cxnId="{FA5A1A57-AAF7-4039-B286-136FDD28F9B4}">
      <dgm:prSet/>
      <dgm:spPr/>
      <dgm:t>
        <a:bodyPr/>
        <a:lstStyle/>
        <a:p>
          <a:endParaRPr lang="en-US"/>
        </a:p>
      </dgm:t>
    </dgm:pt>
    <dgm:pt modelId="{47D52A60-5C03-4511-87CD-1E13CDB6AA17}">
      <dgm:prSet/>
      <dgm:spPr/>
      <dgm:t>
        <a:bodyPr/>
        <a:lstStyle/>
        <a:p>
          <a:r>
            <a:rPr lang="en-US"/>
            <a:t>With the increased use of the internet, customers can more easily compare prices from different suppliers and switch from one supplier to another</a:t>
          </a:r>
        </a:p>
      </dgm:t>
    </dgm:pt>
    <dgm:pt modelId="{FA5B4D45-BCC7-45FD-A33E-2D1239EC9D65}" type="parTrans" cxnId="{D0A9E185-2B8A-4C84-B9DD-42FE05E56B09}">
      <dgm:prSet/>
      <dgm:spPr/>
      <dgm:t>
        <a:bodyPr/>
        <a:lstStyle/>
        <a:p>
          <a:endParaRPr lang="en-US"/>
        </a:p>
      </dgm:t>
    </dgm:pt>
    <dgm:pt modelId="{91FA527B-F866-4CFE-BADA-2DCBB02B1B44}" type="sibTrans" cxnId="{D0A9E185-2B8A-4C84-B9DD-42FE05E56B09}">
      <dgm:prSet/>
      <dgm:spPr/>
      <dgm:t>
        <a:bodyPr/>
        <a:lstStyle/>
        <a:p>
          <a:endParaRPr lang="en-US"/>
        </a:p>
      </dgm:t>
    </dgm:pt>
    <dgm:pt modelId="{263898DD-6955-43A9-8C56-497ACA13B9A1}" type="pres">
      <dgm:prSet presAssocID="{D514E04D-2EA3-4C76-BECF-80589A2F60A1}" presName="linear" presStyleCnt="0">
        <dgm:presLayoutVars>
          <dgm:animLvl val="lvl"/>
          <dgm:resizeHandles val="exact"/>
        </dgm:presLayoutVars>
      </dgm:prSet>
      <dgm:spPr/>
    </dgm:pt>
    <dgm:pt modelId="{2D92E203-5F80-49B1-9647-ADD731B74AC8}" type="pres">
      <dgm:prSet presAssocID="{E8516F23-93F0-4E49-84A0-F983184BB705}" presName="parentText" presStyleLbl="node1" presStyleIdx="0" presStyleCnt="3">
        <dgm:presLayoutVars>
          <dgm:chMax val="0"/>
          <dgm:bulletEnabled val="1"/>
        </dgm:presLayoutVars>
      </dgm:prSet>
      <dgm:spPr/>
    </dgm:pt>
    <dgm:pt modelId="{535E9D93-ED85-44ED-A2EF-F7CB0EAB1971}" type="pres">
      <dgm:prSet presAssocID="{F5DE8152-99F5-478E-8740-14455A01C66E}" presName="spacer" presStyleCnt="0"/>
      <dgm:spPr/>
    </dgm:pt>
    <dgm:pt modelId="{3C66721A-B7D1-4484-A7DB-3CC302372621}" type="pres">
      <dgm:prSet presAssocID="{63B7B09C-EB54-4826-B562-C4B35D0F0F3E}" presName="parentText" presStyleLbl="node1" presStyleIdx="1" presStyleCnt="3">
        <dgm:presLayoutVars>
          <dgm:chMax val="0"/>
          <dgm:bulletEnabled val="1"/>
        </dgm:presLayoutVars>
      </dgm:prSet>
      <dgm:spPr/>
    </dgm:pt>
    <dgm:pt modelId="{C642781B-F252-43C7-8A7B-0658381C62AA}" type="pres">
      <dgm:prSet presAssocID="{F00D0878-5C84-4146-B569-02976A0E00AC}" presName="spacer" presStyleCnt="0"/>
      <dgm:spPr/>
    </dgm:pt>
    <dgm:pt modelId="{2E510ABF-0E6B-4E3E-9B39-91152E411B91}" type="pres">
      <dgm:prSet presAssocID="{47D52A60-5C03-4511-87CD-1E13CDB6AA17}" presName="parentText" presStyleLbl="node1" presStyleIdx="2" presStyleCnt="3">
        <dgm:presLayoutVars>
          <dgm:chMax val="0"/>
          <dgm:bulletEnabled val="1"/>
        </dgm:presLayoutVars>
      </dgm:prSet>
      <dgm:spPr/>
    </dgm:pt>
  </dgm:ptLst>
  <dgm:cxnLst>
    <dgm:cxn modelId="{FDCE4519-8A67-4AD9-992C-15E6B6D28A0F}" type="presOf" srcId="{47D52A60-5C03-4511-87CD-1E13CDB6AA17}" destId="{2E510ABF-0E6B-4E3E-9B39-91152E411B91}" srcOrd="0" destOrd="0" presId="urn:microsoft.com/office/officeart/2005/8/layout/vList2"/>
    <dgm:cxn modelId="{F488E445-08D4-4F00-8765-598693698561}" type="presOf" srcId="{D514E04D-2EA3-4C76-BECF-80589A2F60A1}" destId="{263898DD-6955-43A9-8C56-497ACA13B9A1}" srcOrd="0" destOrd="0" presId="urn:microsoft.com/office/officeart/2005/8/layout/vList2"/>
    <dgm:cxn modelId="{FA5A1A57-AAF7-4039-B286-136FDD28F9B4}" srcId="{D514E04D-2EA3-4C76-BECF-80589A2F60A1}" destId="{63B7B09C-EB54-4826-B562-C4B35D0F0F3E}" srcOrd="1" destOrd="0" parTransId="{48D70D64-0053-4940-ADFE-A3382687F0EE}" sibTransId="{F00D0878-5C84-4146-B569-02976A0E00AC}"/>
    <dgm:cxn modelId="{400AC458-3F10-458F-A43F-0BBA3EFF5C70}" srcId="{D514E04D-2EA3-4C76-BECF-80589A2F60A1}" destId="{E8516F23-93F0-4E49-84A0-F983184BB705}" srcOrd="0" destOrd="0" parTransId="{AB454965-2245-4B1E-9694-987344AD0E97}" sibTransId="{F5DE8152-99F5-478E-8740-14455A01C66E}"/>
    <dgm:cxn modelId="{D0A9E185-2B8A-4C84-B9DD-42FE05E56B09}" srcId="{D514E04D-2EA3-4C76-BECF-80589A2F60A1}" destId="{47D52A60-5C03-4511-87CD-1E13CDB6AA17}" srcOrd="2" destOrd="0" parTransId="{FA5B4D45-BCC7-45FD-A33E-2D1239EC9D65}" sibTransId="{91FA527B-F866-4CFE-BADA-2DCBB02B1B44}"/>
    <dgm:cxn modelId="{E2BC51AC-C4BD-4DDE-BE3E-5ABC16F94331}" type="presOf" srcId="{E8516F23-93F0-4E49-84A0-F983184BB705}" destId="{2D92E203-5F80-49B1-9647-ADD731B74AC8}" srcOrd="0" destOrd="0" presId="urn:microsoft.com/office/officeart/2005/8/layout/vList2"/>
    <dgm:cxn modelId="{7E9D71D0-EDFD-4FB3-A454-C32159621250}" type="presOf" srcId="{63B7B09C-EB54-4826-B562-C4B35D0F0F3E}" destId="{3C66721A-B7D1-4484-A7DB-3CC302372621}" srcOrd="0" destOrd="0" presId="urn:microsoft.com/office/officeart/2005/8/layout/vList2"/>
    <dgm:cxn modelId="{9781D6ED-A5F7-4E66-B3BC-A38F67085A59}" type="presParOf" srcId="{263898DD-6955-43A9-8C56-497ACA13B9A1}" destId="{2D92E203-5F80-49B1-9647-ADD731B74AC8}" srcOrd="0" destOrd="0" presId="urn:microsoft.com/office/officeart/2005/8/layout/vList2"/>
    <dgm:cxn modelId="{7902CB71-73B3-4CD6-B7BE-1B748F7A1933}" type="presParOf" srcId="{263898DD-6955-43A9-8C56-497ACA13B9A1}" destId="{535E9D93-ED85-44ED-A2EF-F7CB0EAB1971}" srcOrd="1" destOrd="0" presId="urn:microsoft.com/office/officeart/2005/8/layout/vList2"/>
    <dgm:cxn modelId="{519BA30C-DB42-4616-9AF4-5E04C41ECEE4}" type="presParOf" srcId="{263898DD-6955-43A9-8C56-497ACA13B9A1}" destId="{3C66721A-B7D1-4484-A7DB-3CC302372621}" srcOrd="2" destOrd="0" presId="urn:microsoft.com/office/officeart/2005/8/layout/vList2"/>
    <dgm:cxn modelId="{6BDB8190-EB17-460D-8EF1-0A067DAC14C5}" type="presParOf" srcId="{263898DD-6955-43A9-8C56-497ACA13B9A1}" destId="{C642781B-F252-43C7-8A7B-0658381C62AA}" srcOrd="3" destOrd="0" presId="urn:microsoft.com/office/officeart/2005/8/layout/vList2"/>
    <dgm:cxn modelId="{CF1074EF-47C7-4EB1-AAD1-1433E7A467B3}" type="presParOf" srcId="{263898DD-6955-43A9-8C56-497ACA13B9A1}" destId="{2E510ABF-0E6B-4E3E-9B39-91152E411B9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50BDCCC-E1A9-4CC9-AB7F-ED31A08FEB2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7BF403-AEFC-49EE-852A-23A10E2BF2A9}">
      <dgm:prSet/>
      <dgm:spPr/>
      <dgm:t>
        <a:bodyPr/>
        <a:lstStyle/>
        <a:p>
          <a:r>
            <a:rPr lang="en-US"/>
            <a:t>In now days not only the quality matter, the price become very important especially after the covid pandemic and ‘the war at the customers door’ which also influence the cost and increase that taxes which had as result the price wars, extreme promotional activities, and rising and falling sales are all taking place on multiple fronts</a:t>
          </a:r>
        </a:p>
      </dgm:t>
    </dgm:pt>
    <dgm:pt modelId="{FB1AFC1D-466C-4602-A9EF-5DD37F573EEA}" type="parTrans" cxnId="{66F0EE3E-BCEA-477D-BC35-466B7B314D1B}">
      <dgm:prSet/>
      <dgm:spPr/>
      <dgm:t>
        <a:bodyPr/>
        <a:lstStyle/>
        <a:p>
          <a:endParaRPr lang="en-US"/>
        </a:p>
      </dgm:t>
    </dgm:pt>
    <dgm:pt modelId="{72B84988-BCAE-46FD-B415-D81603AF6278}" type="sibTrans" cxnId="{66F0EE3E-BCEA-477D-BC35-466B7B314D1B}">
      <dgm:prSet/>
      <dgm:spPr/>
      <dgm:t>
        <a:bodyPr/>
        <a:lstStyle/>
        <a:p>
          <a:endParaRPr lang="en-US"/>
        </a:p>
      </dgm:t>
    </dgm:pt>
    <dgm:pt modelId="{1B3C08B1-823D-43AB-988E-9CB5CFDB1DCE}">
      <dgm:prSet/>
      <dgm:spPr/>
      <dgm:t>
        <a:bodyPr/>
        <a:lstStyle/>
        <a:p>
          <a:r>
            <a:rPr lang="en-US"/>
            <a:t>M&amp;S competes with competitors such as Next and Zara and Primark in the clothing industry, and the 'big four' in the food industry: Tesco, Sainsbury's, Asda, and Morrisons as they are the most suitable and preferable now days by the consumers</a:t>
          </a:r>
        </a:p>
      </dgm:t>
    </dgm:pt>
    <dgm:pt modelId="{B9E3A810-09E7-4CE5-9B51-A1DB767178FC}" type="parTrans" cxnId="{C1FA6BB6-E6CB-4EF9-A651-AA55DE91D576}">
      <dgm:prSet/>
      <dgm:spPr/>
      <dgm:t>
        <a:bodyPr/>
        <a:lstStyle/>
        <a:p>
          <a:endParaRPr lang="en-US"/>
        </a:p>
      </dgm:t>
    </dgm:pt>
    <dgm:pt modelId="{688AEC80-1D34-4395-AE3D-A7C079C903B2}" type="sibTrans" cxnId="{C1FA6BB6-E6CB-4EF9-A651-AA55DE91D576}">
      <dgm:prSet/>
      <dgm:spPr/>
      <dgm:t>
        <a:bodyPr/>
        <a:lstStyle/>
        <a:p>
          <a:endParaRPr lang="en-US"/>
        </a:p>
      </dgm:t>
    </dgm:pt>
    <dgm:pt modelId="{BE8BED4D-240B-4E6E-B492-E45CC3E9B88C}" type="pres">
      <dgm:prSet presAssocID="{650BDCCC-E1A9-4CC9-AB7F-ED31A08FEB26}" presName="linear" presStyleCnt="0">
        <dgm:presLayoutVars>
          <dgm:animLvl val="lvl"/>
          <dgm:resizeHandles val="exact"/>
        </dgm:presLayoutVars>
      </dgm:prSet>
      <dgm:spPr/>
    </dgm:pt>
    <dgm:pt modelId="{23D5C2BA-D988-473B-8F94-555088590F7C}" type="pres">
      <dgm:prSet presAssocID="{2F7BF403-AEFC-49EE-852A-23A10E2BF2A9}" presName="parentText" presStyleLbl="node1" presStyleIdx="0" presStyleCnt="2">
        <dgm:presLayoutVars>
          <dgm:chMax val="0"/>
          <dgm:bulletEnabled val="1"/>
        </dgm:presLayoutVars>
      </dgm:prSet>
      <dgm:spPr/>
    </dgm:pt>
    <dgm:pt modelId="{E3929FBF-227A-41A2-9D64-E73273158761}" type="pres">
      <dgm:prSet presAssocID="{72B84988-BCAE-46FD-B415-D81603AF6278}" presName="spacer" presStyleCnt="0"/>
      <dgm:spPr/>
    </dgm:pt>
    <dgm:pt modelId="{624EFFA6-2DAC-4413-9466-ECF51562797F}" type="pres">
      <dgm:prSet presAssocID="{1B3C08B1-823D-43AB-988E-9CB5CFDB1DCE}" presName="parentText" presStyleLbl="node1" presStyleIdx="1" presStyleCnt="2">
        <dgm:presLayoutVars>
          <dgm:chMax val="0"/>
          <dgm:bulletEnabled val="1"/>
        </dgm:presLayoutVars>
      </dgm:prSet>
      <dgm:spPr/>
    </dgm:pt>
  </dgm:ptLst>
  <dgm:cxnLst>
    <dgm:cxn modelId="{596F0907-4580-402B-A6E8-D7FEDD21E5A4}" type="presOf" srcId="{1B3C08B1-823D-43AB-988E-9CB5CFDB1DCE}" destId="{624EFFA6-2DAC-4413-9466-ECF51562797F}" srcOrd="0" destOrd="0" presId="urn:microsoft.com/office/officeart/2005/8/layout/vList2"/>
    <dgm:cxn modelId="{66F0EE3E-BCEA-477D-BC35-466B7B314D1B}" srcId="{650BDCCC-E1A9-4CC9-AB7F-ED31A08FEB26}" destId="{2F7BF403-AEFC-49EE-852A-23A10E2BF2A9}" srcOrd="0" destOrd="0" parTransId="{FB1AFC1D-466C-4602-A9EF-5DD37F573EEA}" sibTransId="{72B84988-BCAE-46FD-B415-D81603AF6278}"/>
    <dgm:cxn modelId="{3214C4A5-EA06-4535-8547-B30B9A337911}" type="presOf" srcId="{650BDCCC-E1A9-4CC9-AB7F-ED31A08FEB26}" destId="{BE8BED4D-240B-4E6E-B492-E45CC3E9B88C}" srcOrd="0" destOrd="0" presId="urn:microsoft.com/office/officeart/2005/8/layout/vList2"/>
    <dgm:cxn modelId="{D8156BAD-2F66-47F2-92F7-74616B624AEF}" type="presOf" srcId="{2F7BF403-AEFC-49EE-852A-23A10E2BF2A9}" destId="{23D5C2BA-D988-473B-8F94-555088590F7C}" srcOrd="0" destOrd="0" presId="urn:microsoft.com/office/officeart/2005/8/layout/vList2"/>
    <dgm:cxn modelId="{C1FA6BB6-E6CB-4EF9-A651-AA55DE91D576}" srcId="{650BDCCC-E1A9-4CC9-AB7F-ED31A08FEB26}" destId="{1B3C08B1-823D-43AB-988E-9CB5CFDB1DCE}" srcOrd="1" destOrd="0" parTransId="{B9E3A810-09E7-4CE5-9B51-A1DB767178FC}" sibTransId="{688AEC80-1D34-4395-AE3D-A7C079C903B2}"/>
    <dgm:cxn modelId="{E32ACC9D-E3FA-40E0-ACAC-3DB3844C2D5F}" type="presParOf" srcId="{BE8BED4D-240B-4E6E-B492-E45CC3E9B88C}" destId="{23D5C2BA-D988-473B-8F94-555088590F7C}" srcOrd="0" destOrd="0" presId="urn:microsoft.com/office/officeart/2005/8/layout/vList2"/>
    <dgm:cxn modelId="{306CA6F6-1005-4183-807A-E7DFEEC868AE}" type="presParOf" srcId="{BE8BED4D-240B-4E6E-B492-E45CC3E9B88C}" destId="{E3929FBF-227A-41A2-9D64-E73273158761}" srcOrd="1" destOrd="0" presId="urn:microsoft.com/office/officeart/2005/8/layout/vList2"/>
    <dgm:cxn modelId="{34D2030D-DBBD-462F-90EE-88C2B8F0B7E3}" type="presParOf" srcId="{BE8BED4D-240B-4E6E-B492-E45CC3E9B88C}" destId="{624EFFA6-2DAC-4413-9466-ECF51562797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000D9BC-8264-43CD-A906-6BBDFF04D183}"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ADAFAE-0261-42A0-BF78-B9DB83FC41F1}">
      <dgm:prSet/>
      <dgm:spPr/>
      <dgm:t>
        <a:bodyPr/>
        <a:lstStyle/>
        <a:p>
          <a:pPr>
            <a:defRPr cap="all"/>
          </a:pPr>
          <a:r>
            <a:rPr lang="en-US"/>
            <a:t>Employees from different cultures bring different ways of thinking and original ideas to their workplaces and together they are changing the face of the global economy</a:t>
          </a:r>
        </a:p>
      </dgm:t>
    </dgm:pt>
    <dgm:pt modelId="{10F86418-5A22-4812-BDB7-BDB70B7BAC14}" type="parTrans" cxnId="{D28A88D9-081A-480B-85E9-B530637E0805}">
      <dgm:prSet/>
      <dgm:spPr/>
      <dgm:t>
        <a:bodyPr/>
        <a:lstStyle/>
        <a:p>
          <a:endParaRPr lang="en-US"/>
        </a:p>
      </dgm:t>
    </dgm:pt>
    <dgm:pt modelId="{8BF3C33C-6968-4DA7-9655-E9EA221E01EC}" type="sibTrans" cxnId="{D28A88D9-081A-480B-85E9-B530637E0805}">
      <dgm:prSet/>
      <dgm:spPr/>
      <dgm:t>
        <a:bodyPr/>
        <a:lstStyle/>
        <a:p>
          <a:endParaRPr lang="en-US"/>
        </a:p>
      </dgm:t>
    </dgm:pt>
    <dgm:pt modelId="{8D907417-58BD-4F2D-8E22-09E34466907E}">
      <dgm:prSet/>
      <dgm:spPr/>
      <dgm:t>
        <a:bodyPr/>
        <a:lstStyle/>
        <a:p>
          <a:pPr>
            <a:defRPr cap="all"/>
          </a:pPr>
          <a:r>
            <a:rPr lang="en-US"/>
            <a:t>Cultural barriers are challenges for intercultural communication within an organization</a:t>
          </a:r>
        </a:p>
      </dgm:t>
    </dgm:pt>
    <dgm:pt modelId="{E6FE3270-E73E-4E33-86BF-85E553F8279F}" type="parTrans" cxnId="{73D37E5B-FDD9-433A-BDAB-119CD99FE1E6}">
      <dgm:prSet/>
      <dgm:spPr/>
      <dgm:t>
        <a:bodyPr/>
        <a:lstStyle/>
        <a:p>
          <a:endParaRPr lang="en-US"/>
        </a:p>
      </dgm:t>
    </dgm:pt>
    <dgm:pt modelId="{C3BA0D72-C844-4EB0-B307-6F1395F6805A}" type="sibTrans" cxnId="{73D37E5B-FDD9-433A-BDAB-119CD99FE1E6}">
      <dgm:prSet/>
      <dgm:spPr/>
      <dgm:t>
        <a:bodyPr/>
        <a:lstStyle/>
        <a:p>
          <a:endParaRPr lang="en-US"/>
        </a:p>
      </dgm:t>
    </dgm:pt>
    <dgm:pt modelId="{B0C46A05-9CB5-47CA-846B-005D49F636A4}">
      <dgm:prSet/>
      <dgm:spPr/>
      <dgm:t>
        <a:bodyPr/>
        <a:lstStyle/>
        <a:p>
          <a:pPr>
            <a:defRPr cap="all"/>
          </a:pPr>
          <a:r>
            <a:rPr lang="en-US"/>
            <a:t>When people from different cultures  speak different languages, have different cultural beliefs, or use different gestures and symbols to communicate, their cultural differences can become barriers to success in the workplace</a:t>
          </a:r>
        </a:p>
      </dgm:t>
    </dgm:pt>
    <dgm:pt modelId="{F408D8B3-738F-4B61-9495-8AF97819A6DB}" type="parTrans" cxnId="{8AF09B42-F7F1-458F-9ED3-714C7D992EC7}">
      <dgm:prSet/>
      <dgm:spPr/>
      <dgm:t>
        <a:bodyPr/>
        <a:lstStyle/>
        <a:p>
          <a:endParaRPr lang="en-US"/>
        </a:p>
      </dgm:t>
    </dgm:pt>
    <dgm:pt modelId="{40EC22D6-C42B-48A0-8491-6E5779504F16}" type="sibTrans" cxnId="{8AF09B42-F7F1-458F-9ED3-714C7D992EC7}">
      <dgm:prSet/>
      <dgm:spPr/>
      <dgm:t>
        <a:bodyPr/>
        <a:lstStyle/>
        <a:p>
          <a:endParaRPr lang="en-US"/>
        </a:p>
      </dgm:t>
    </dgm:pt>
    <dgm:pt modelId="{1D00A2D8-CF86-4E7C-825A-8BA01088D346}" type="pres">
      <dgm:prSet presAssocID="{7000D9BC-8264-43CD-A906-6BBDFF04D183}" presName="root" presStyleCnt="0">
        <dgm:presLayoutVars>
          <dgm:dir/>
          <dgm:resizeHandles val="exact"/>
        </dgm:presLayoutVars>
      </dgm:prSet>
      <dgm:spPr/>
    </dgm:pt>
    <dgm:pt modelId="{11C8220E-7A05-447C-A0BE-2BD9A0A991F5}" type="pres">
      <dgm:prSet presAssocID="{FFADAFAE-0261-42A0-BF78-B9DB83FC41F1}" presName="compNode" presStyleCnt="0"/>
      <dgm:spPr/>
    </dgm:pt>
    <dgm:pt modelId="{BBA60F4E-A2A9-4E8C-8C13-2DE525A02E1E}" type="pres">
      <dgm:prSet presAssocID="{FFADAFAE-0261-42A0-BF78-B9DB83FC41F1}" presName="iconBgRect" presStyleLbl="bgShp" presStyleIdx="0" presStyleCnt="3"/>
      <dgm:spPr>
        <a:prstGeom prst="round2DiagRect">
          <a:avLst>
            <a:gd name="adj1" fmla="val 29727"/>
            <a:gd name="adj2" fmla="val 0"/>
          </a:avLst>
        </a:prstGeom>
      </dgm:spPr>
    </dgm:pt>
    <dgm:pt modelId="{F56B1D2B-B35A-4CF8-A5E3-A391E5D7D869}" type="pres">
      <dgm:prSet presAssocID="{FFADAFAE-0261-42A0-BF78-B9DB83FC41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4C3F15B3-C1EC-473D-AD18-EED93E884CD0}" type="pres">
      <dgm:prSet presAssocID="{FFADAFAE-0261-42A0-BF78-B9DB83FC41F1}" presName="spaceRect" presStyleCnt="0"/>
      <dgm:spPr/>
    </dgm:pt>
    <dgm:pt modelId="{F64C324E-0E91-4B03-9BA9-B22C6B64EF46}" type="pres">
      <dgm:prSet presAssocID="{FFADAFAE-0261-42A0-BF78-B9DB83FC41F1}" presName="textRect" presStyleLbl="revTx" presStyleIdx="0" presStyleCnt="3">
        <dgm:presLayoutVars>
          <dgm:chMax val="1"/>
          <dgm:chPref val="1"/>
        </dgm:presLayoutVars>
      </dgm:prSet>
      <dgm:spPr/>
    </dgm:pt>
    <dgm:pt modelId="{C32E196A-C56E-451F-83F6-0E216737758D}" type="pres">
      <dgm:prSet presAssocID="{8BF3C33C-6968-4DA7-9655-E9EA221E01EC}" presName="sibTrans" presStyleCnt="0"/>
      <dgm:spPr/>
    </dgm:pt>
    <dgm:pt modelId="{2029DC55-816E-4327-BA38-2706022FA5A5}" type="pres">
      <dgm:prSet presAssocID="{8D907417-58BD-4F2D-8E22-09E34466907E}" presName="compNode" presStyleCnt="0"/>
      <dgm:spPr/>
    </dgm:pt>
    <dgm:pt modelId="{D04947D3-1264-404D-ABD1-F0CC1DFF951C}" type="pres">
      <dgm:prSet presAssocID="{8D907417-58BD-4F2D-8E22-09E34466907E}" presName="iconBgRect" presStyleLbl="bgShp" presStyleIdx="1" presStyleCnt="3"/>
      <dgm:spPr>
        <a:prstGeom prst="round2DiagRect">
          <a:avLst>
            <a:gd name="adj1" fmla="val 29727"/>
            <a:gd name="adj2" fmla="val 0"/>
          </a:avLst>
        </a:prstGeom>
      </dgm:spPr>
    </dgm:pt>
    <dgm:pt modelId="{41E429E0-D3F7-4669-8822-5CD0BA9F0C8F}" type="pres">
      <dgm:prSet presAssocID="{8D907417-58BD-4F2D-8E22-09E34466907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310A51CB-77F8-49D5-B605-43D86482F56B}" type="pres">
      <dgm:prSet presAssocID="{8D907417-58BD-4F2D-8E22-09E34466907E}" presName="spaceRect" presStyleCnt="0"/>
      <dgm:spPr/>
    </dgm:pt>
    <dgm:pt modelId="{8BABB2A0-CAA2-4097-838D-D13C0A557B6D}" type="pres">
      <dgm:prSet presAssocID="{8D907417-58BD-4F2D-8E22-09E34466907E}" presName="textRect" presStyleLbl="revTx" presStyleIdx="1" presStyleCnt="3">
        <dgm:presLayoutVars>
          <dgm:chMax val="1"/>
          <dgm:chPref val="1"/>
        </dgm:presLayoutVars>
      </dgm:prSet>
      <dgm:spPr/>
    </dgm:pt>
    <dgm:pt modelId="{34B0A518-CFFD-443E-B031-9D36AE1E914B}" type="pres">
      <dgm:prSet presAssocID="{C3BA0D72-C844-4EB0-B307-6F1395F6805A}" presName="sibTrans" presStyleCnt="0"/>
      <dgm:spPr/>
    </dgm:pt>
    <dgm:pt modelId="{31BCA6B5-838F-4EB2-9780-6330A379B86D}" type="pres">
      <dgm:prSet presAssocID="{B0C46A05-9CB5-47CA-846B-005D49F636A4}" presName="compNode" presStyleCnt="0"/>
      <dgm:spPr/>
    </dgm:pt>
    <dgm:pt modelId="{F3722572-434E-4857-A1C6-CB0B0BCDF456}" type="pres">
      <dgm:prSet presAssocID="{B0C46A05-9CB5-47CA-846B-005D49F636A4}" presName="iconBgRect" presStyleLbl="bgShp" presStyleIdx="2" presStyleCnt="3"/>
      <dgm:spPr>
        <a:prstGeom prst="round2DiagRect">
          <a:avLst>
            <a:gd name="adj1" fmla="val 29727"/>
            <a:gd name="adj2" fmla="val 0"/>
          </a:avLst>
        </a:prstGeom>
      </dgm:spPr>
    </dgm:pt>
    <dgm:pt modelId="{D424C9EA-A9B5-42D0-962F-4B89DE168083}" type="pres">
      <dgm:prSet presAssocID="{B0C46A05-9CB5-47CA-846B-005D49F636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C8B79ED0-571A-4F6B-BBB3-3F2A6E01F8A1}" type="pres">
      <dgm:prSet presAssocID="{B0C46A05-9CB5-47CA-846B-005D49F636A4}" presName="spaceRect" presStyleCnt="0"/>
      <dgm:spPr/>
    </dgm:pt>
    <dgm:pt modelId="{4C955005-945B-47D0-A6F2-51C6E6FD51EE}" type="pres">
      <dgm:prSet presAssocID="{B0C46A05-9CB5-47CA-846B-005D49F636A4}" presName="textRect" presStyleLbl="revTx" presStyleIdx="2" presStyleCnt="3">
        <dgm:presLayoutVars>
          <dgm:chMax val="1"/>
          <dgm:chPref val="1"/>
        </dgm:presLayoutVars>
      </dgm:prSet>
      <dgm:spPr/>
    </dgm:pt>
  </dgm:ptLst>
  <dgm:cxnLst>
    <dgm:cxn modelId="{A485431F-2ECF-4D52-BFBB-EA1EA122CA05}" type="presOf" srcId="{FFADAFAE-0261-42A0-BF78-B9DB83FC41F1}" destId="{F64C324E-0E91-4B03-9BA9-B22C6B64EF46}" srcOrd="0" destOrd="0" presId="urn:microsoft.com/office/officeart/2018/5/layout/IconLeafLabelList"/>
    <dgm:cxn modelId="{C341D627-BC7A-457E-A6C6-9844FF218710}" type="presOf" srcId="{B0C46A05-9CB5-47CA-846B-005D49F636A4}" destId="{4C955005-945B-47D0-A6F2-51C6E6FD51EE}" srcOrd="0" destOrd="0" presId="urn:microsoft.com/office/officeart/2018/5/layout/IconLeafLabelList"/>
    <dgm:cxn modelId="{73D37E5B-FDD9-433A-BDAB-119CD99FE1E6}" srcId="{7000D9BC-8264-43CD-A906-6BBDFF04D183}" destId="{8D907417-58BD-4F2D-8E22-09E34466907E}" srcOrd="1" destOrd="0" parTransId="{E6FE3270-E73E-4E33-86BF-85E553F8279F}" sibTransId="{C3BA0D72-C844-4EB0-B307-6F1395F6805A}"/>
    <dgm:cxn modelId="{8AF09B42-F7F1-458F-9ED3-714C7D992EC7}" srcId="{7000D9BC-8264-43CD-A906-6BBDFF04D183}" destId="{B0C46A05-9CB5-47CA-846B-005D49F636A4}" srcOrd="2" destOrd="0" parTransId="{F408D8B3-738F-4B61-9495-8AF97819A6DB}" sibTransId="{40EC22D6-C42B-48A0-8491-6E5779504F16}"/>
    <dgm:cxn modelId="{3874604F-9E01-48AC-8F92-912312E5A0E2}" type="presOf" srcId="{7000D9BC-8264-43CD-A906-6BBDFF04D183}" destId="{1D00A2D8-CF86-4E7C-825A-8BA01088D346}" srcOrd="0" destOrd="0" presId="urn:microsoft.com/office/officeart/2018/5/layout/IconLeafLabelList"/>
    <dgm:cxn modelId="{016D75C0-E76F-4E6B-97F0-95D353D5519A}" type="presOf" srcId="{8D907417-58BD-4F2D-8E22-09E34466907E}" destId="{8BABB2A0-CAA2-4097-838D-D13C0A557B6D}" srcOrd="0" destOrd="0" presId="urn:microsoft.com/office/officeart/2018/5/layout/IconLeafLabelList"/>
    <dgm:cxn modelId="{D28A88D9-081A-480B-85E9-B530637E0805}" srcId="{7000D9BC-8264-43CD-A906-6BBDFF04D183}" destId="{FFADAFAE-0261-42A0-BF78-B9DB83FC41F1}" srcOrd="0" destOrd="0" parTransId="{10F86418-5A22-4812-BDB7-BDB70B7BAC14}" sibTransId="{8BF3C33C-6968-4DA7-9655-E9EA221E01EC}"/>
    <dgm:cxn modelId="{728654A3-0F36-4750-A31A-B5C779972F59}" type="presParOf" srcId="{1D00A2D8-CF86-4E7C-825A-8BA01088D346}" destId="{11C8220E-7A05-447C-A0BE-2BD9A0A991F5}" srcOrd="0" destOrd="0" presId="urn:microsoft.com/office/officeart/2018/5/layout/IconLeafLabelList"/>
    <dgm:cxn modelId="{C295AD12-2059-4DF7-8040-69248302A252}" type="presParOf" srcId="{11C8220E-7A05-447C-A0BE-2BD9A0A991F5}" destId="{BBA60F4E-A2A9-4E8C-8C13-2DE525A02E1E}" srcOrd="0" destOrd="0" presId="urn:microsoft.com/office/officeart/2018/5/layout/IconLeafLabelList"/>
    <dgm:cxn modelId="{DDCAFCED-7CBE-4C5C-A1C0-09780667B4F4}" type="presParOf" srcId="{11C8220E-7A05-447C-A0BE-2BD9A0A991F5}" destId="{F56B1D2B-B35A-4CF8-A5E3-A391E5D7D869}" srcOrd="1" destOrd="0" presId="urn:microsoft.com/office/officeart/2018/5/layout/IconLeafLabelList"/>
    <dgm:cxn modelId="{AB5AC915-CD24-45E6-B55B-2BE4CE652592}" type="presParOf" srcId="{11C8220E-7A05-447C-A0BE-2BD9A0A991F5}" destId="{4C3F15B3-C1EC-473D-AD18-EED93E884CD0}" srcOrd="2" destOrd="0" presId="urn:microsoft.com/office/officeart/2018/5/layout/IconLeafLabelList"/>
    <dgm:cxn modelId="{A3464544-6080-4875-AC30-C6468941FBB5}" type="presParOf" srcId="{11C8220E-7A05-447C-A0BE-2BD9A0A991F5}" destId="{F64C324E-0E91-4B03-9BA9-B22C6B64EF46}" srcOrd="3" destOrd="0" presId="urn:microsoft.com/office/officeart/2018/5/layout/IconLeafLabelList"/>
    <dgm:cxn modelId="{E8EA7814-FD36-4797-AADF-7BB573A8B44F}" type="presParOf" srcId="{1D00A2D8-CF86-4E7C-825A-8BA01088D346}" destId="{C32E196A-C56E-451F-83F6-0E216737758D}" srcOrd="1" destOrd="0" presId="urn:microsoft.com/office/officeart/2018/5/layout/IconLeafLabelList"/>
    <dgm:cxn modelId="{08B6C4DB-FF04-4FCA-86B5-D996AE3689EC}" type="presParOf" srcId="{1D00A2D8-CF86-4E7C-825A-8BA01088D346}" destId="{2029DC55-816E-4327-BA38-2706022FA5A5}" srcOrd="2" destOrd="0" presId="urn:microsoft.com/office/officeart/2018/5/layout/IconLeafLabelList"/>
    <dgm:cxn modelId="{3855F4E9-1F82-4DEC-AB72-55C68A1E18F5}" type="presParOf" srcId="{2029DC55-816E-4327-BA38-2706022FA5A5}" destId="{D04947D3-1264-404D-ABD1-F0CC1DFF951C}" srcOrd="0" destOrd="0" presId="urn:microsoft.com/office/officeart/2018/5/layout/IconLeafLabelList"/>
    <dgm:cxn modelId="{BE3295C3-81FD-43BF-981C-8C27519C3850}" type="presParOf" srcId="{2029DC55-816E-4327-BA38-2706022FA5A5}" destId="{41E429E0-D3F7-4669-8822-5CD0BA9F0C8F}" srcOrd="1" destOrd="0" presId="urn:microsoft.com/office/officeart/2018/5/layout/IconLeafLabelList"/>
    <dgm:cxn modelId="{06938D5E-ED28-47CE-80A2-2E75F6EA9771}" type="presParOf" srcId="{2029DC55-816E-4327-BA38-2706022FA5A5}" destId="{310A51CB-77F8-49D5-B605-43D86482F56B}" srcOrd="2" destOrd="0" presId="urn:microsoft.com/office/officeart/2018/5/layout/IconLeafLabelList"/>
    <dgm:cxn modelId="{873171E8-06B7-424D-B7C7-D9CDDBBC3B4E}" type="presParOf" srcId="{2029DC55-816E-4327-BA38-2706022FA5A5}" destId="{8BABB2A0-CAA2-4097-838D-D13C0A557B6D}" srcOrd="3" destOrd="0" presId="urn:microsoft.com/office/officeart/2018/5/layout/IconLeafLabelList"/>
    <dgm:cxn modelId="{5CA17C99-FA1E-4294-8FD2-DFE65BC57E16}" type="presParOf" srcId="{1D00A2D8-CF86-4E7C-825A-8BA01088D346}" destId="{34B0A518-CFFD-443E-B031-9D36AE1E914B}" srcOrd="3" destOrd="0" presId="urn:microsoft.com/office/officeart/2018/5/layout/IconLeafLabelList"/>
    <dgm:cxn modelId="{177EBC38-89A2-4C15-8BB1-F0B2D0F15B31}" type="presParOf" srcId="{1D00A2D8-CF86-4E7C-825A-8BA01088D346}" destId="{31BCA6B5-838F-4EB2-9780-6330A379B86D}" srcOrd="4" destOrd="0" presId="urn:microsoft.com/office/officeart/2018/5/layout/IconLeafLabelList"/>
    <dgm:cxn modelId="{59875FEA-8205-41AC-A55F-4303AA27BC08}" type="presParOf" srcId="{31BCA6B5-838F-4EB2-9780-6330A379B86D}" destId="{F3722572-434E-4857-A1C6-CB0B0BCDF456}" srcOrd="0" destOrd="0" presId="urn:microsoft.com/office/officeart/2018/5/layout/IconLeafLabelList"/>
    <dgm:cxn modelId="{3B57FE3E-A728-4C9A-8A65-5F85EEFF0C61}" type="presParOf" srcId="{31BCA6B5-838F-4EB2-9780-6330A379B86D}" destId="{D424C9EA-A9B5-42D0-962F-4B89DE168083}" srcOrd="1" destOrd="0" presId="urn:microsoft.com/office/officeart/2018/5/layout/IconLeafLabelList"/>
    <dgm:cxn modelId="{BBCB339D-D776-4E26-B13F-7DEF4D61F9F5}" type="presParOf" srcId="{31BCA6B5-838F-4EB2-9780-6330A379B86D}" destId="{C8B79ED0-571A-4F6B-BBB3-3F2A6E01F8A1}" srcOrd="2" destOrd="0" presId="urn:microsoft.com/office/officeart/2018/5/layout/IconLeafLabelList"/>
    <dgm:cxn modelId="{DCC97C4A-439E-4DD5-8567-CA4F1120C4B2}" type="presParOf" srcId="{31BCA6B5-838F-4EB2-9780-6330A379B86D}" destId="{4C955005-945B-47D0-A6F2-51C6E6FD51E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BA52335-576A-4B0D-B0B8-BDC282A90085}"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94742168-67C4-4EC7-B617-B2B7F053C1ED}">
      <dgm:prSet/>
      <dgm:spPr/>
      <dgm:t>
        <a:bodyPr/>
        <a:lstStyle/>
        <a:p>
          <a:r>
            <a:rPr lang="en-US"/>
            <a:t>This ensure that people from different cultural backgrounds are included in the workplace</a:t>
          </a:r>
        </a:p>
      </dgm:t>
    </dgm:pt>
    <dgm:pt modelId="{ABA65BFF-C997-4FA9-9365-3AF944B70C0D}" type="parTrans" cxnId="{01E46728-2345-4E4C-B161-C3EDE7712E69}">
      <dgm:prSet/>
      <dgm:spPr/>
      <dgm:t>
        <a:bodyPr/>
        <a:lstStyle/>
        <a:p>
          <a:endParaRPr lang="en-US"/>
        </a:p>
      </dgm:t>
    </dgm:pt>
    <dgm:pt modelId="{4B9548A8-184A-4F88-A39A-C197202A64D1}" type="sibTrans" cxnId="{01E46728-2345-4E4C-B161-C3EDE7712E69}">
      <dgm:prSet/>
      <dgm:spPr/>
      <dgm:t>
        <a:bodyPr/>
        <a:lstStyle/>
        <a:p>
          <a:endParaRPr lang="en-US"/>
        </a:p>
      </dgm:t>
    </dgm:pt>
    <dgm:pt modelId="{C2B62C7C-FD31-4A9A-A8EE-E39BCF3AAE4D}">
      <dgm:prSet/>
      <dgm:spPr/>
      <dgm:t>
        <a:bodyPr/>
        <a:lstStyle/>
        <a:p>
          <a:r>
            <a:rPr lang="en-US"/>
            <a:t>Diversity training can potentially promote an inclusive work culture, promote teamwork and leadership, create new opportunities and therefore create a positive work culture</a:t>
          </a:r>
        </a:p>
      </dgm:t>
    </dgm:pt>
    <dgm:pt modelId="{C07B57D4-2DE8-4672-BB1D-AB9376BF50A7}" type="parTrans" cxnId="{DAF6B44E-876B-4C05-97E9-4268BC88759E}">
      <dgm:prSet/>
      <dgm:spPr/>
      <dgm:t>
        <a:bodyPr/>
        <a:lstStyle/>
        <a:p>
          <a:endParaRPr lang="en-US"/>
        </a:p>
      </dgm:t>
    </dgm:pt>
    <dgm:pt modelId="{65AEAC3C-7A1D-4636-8C07-6C2C7E69974F}" type="sibTrans" cxnId="{DAF6B44E-876B-4C05-97E9-4268BC88759E}">
      <dgm:prSet/>
      <dgm:spPr/>
      <dgm:t>
        <a:bodyPr/>
        <a:lstStyle/>
        <a:p>
          <a:endParaRPr lang="en-US"/>
        </a:p>
      </dgm:t>
    </dgm:pt>
    <dgm:pt modelId="{834E392C-5409-4B86-BB5B-CF05F9C03376}">
      <dgm:prSet/>
      <dgm:spPr/>
      <dgm:t>
        <a:bodyPr/>
        <a:lstStyle/>
        <a:p>
          <a:r>
            <a:rPr lang="en-US"/>
            <a:t>This training will help employees to understand and accept the cultural differences of their colleagues and help colleagues to accept each other</a:t>
          </a:r>
        </a:p>
      </dgm:t>
    </dgm:pt>
    <dgm:pt modelId="{4710C28E-CDC9-4A88-BBEA-4047F2A140C8}" type="parTrans" cxnId="{B35AE92C-0E7B-45AF-ADE9-B23CE315AB97}">
      <dgm:prSet/>
      <dgm:spPr/>
      <dgm:t>
        <a:bodyPr/>
        <a:lstStyle/>
        <a:p>
          <a:endParaRPr lang="en-US"/>
        </a:p>
      </dgm:t>
    </dgm:pt>
    <dgm:pt modelId="{25E94FF0-E1AD-425A-B0A9-EEF5AA6CBC3A}" type="sibTrans" cxnId="{B35AE92C-0E7B-45AF-ADE9-B23CE315AB97}">
      <dgm:prSet/>
      <dgm:spPr/>
      <dgm:t>
        <a:bodyPr/>
        <a:lstStyle/>
        <a:p>
          <a:endParaRPr lang="en-US"/>
        </a:p>
      </dgm:t>
    </dgm:pt>
    <dgm:pt modelId="{84506D01-AF28-4260-ABF1-A7047A4E0E37}" type="pres">
      <dgm:prSet presAssocID="{BBA52335-576A-4B0D-B0B8-BDC282A90085}" presName="hierChild1" presStyleCnt="0">
        <dgm:presLayoutVars>
          <dgm:chPref val="1"/>
          <dgm:dir/>
          <dgm:animOne val="branch"/>
          <dgm:animLvl val="lvl"/>
          <dgm:resizeHandles/>
        </dgm:presLayoutVars>
      </dgm:prSet>
      <dgm:spPr/>
    </dgm:pt>
    <dgm:pt modelId="{E29E9DB1-E1B6-4AEF-ACB2-F26A4B3547F8}" type="pres">
      <dgm:prSet presAssocID="{94742168-67C4-4EC7-B617-B2B7F053C1ED}" presName="hierRoot1" presStyleCnt="0"/>
      <dgm:spPr/>
    </dgm:pt>
    <dgm:pt modelId="{CD4B5A0E-9C47-4CF1-B0A4-DDC33849B431}" type="pres">
      <dgm:prSet presAssocID="{94742168-67C4-4EC7-B617-B2B7F053C1ED}" presName="composite" presStyleCnt="0"/>
      <dgm:spPr/>
    </dgm:pt>
    <dgm:pt modelId="{F3AA57AD-ECF6-42C4-A265-BE3C8F7689BA}" type="pres">
      <dgm:prSet presAssocID="{94742168-67C4-4EC7-B617-B2B7F053C1ED}" presName="background" presStyleLbl="node0" presStyleIdx="0" presStyleCnt="3"/>
      <dgm:spPr/>
    </dgm:pt>
    <dgm:pt modelId="{3FEA6559-C874-4CBC-B91C-981534C92309}" type="pres">
      <dgm:prSet presAssocID="{94742168-67C4-4EC7-B617-B2B7F053C1ED}" presName="text" presStyleLbl="fgAcc0" presStyleIdx="0" presStyleCnt="3">
        <dgm:presLayoutVars>
          <dgm:chPref val="3"/>
        </dgm:presLayoutVars>
      </dgm:prSet>
      <dgm:spPr/>
    </dgm:pt>
    <dgm:pt modelId="{BDECE79B-E98E-4CB7-9D26-D35E560924B7}" type="pres">
      <dgm:prSet presAssocID="{94742168-67C4-4EC7-B617-B2B7F053C1ED}" presName="hierChild2" presStyleCnt="0"/>
      <dgm:spPr/>
    </dgm:pt>
    <dgm:pt modelId="{B79087B8-8BBA-471B-8FD1-6CCAC9869C42}" type="pres">
      <dgm:prSet presAssocID="{C2B62C7C-FD31-4A9A-A8EE-E39BCF3AAE4D}" presName="hierRoot1" presStyleCnt="0"/>
      <dgm:spPr/>
    </dgm:pt>
    <dgm:pt modelId="{C7B12FB3-906E-4181-A150-C49F204E9CE3}" type="pres">
      <dgm:prSet presAssocID="{C2B62C7C-FD31-4A9A-A8EE-E39BCF3AAE4D}" presName="composite" presStyleCnt="0"/>
      <dgm:spPr/>
    </dgm:pt>
    <dgm:pt modelId="{AE3437AD-5353-40B3-9B6F-C884BFF78312}" type="pres">
      <dgm:prSet presAssocID="{C2B62C7C-FD31-4A9A-A8EE-E39BCF3AAE4D}" presName="background" presStyleLbl="node0" presStyleIdx="1" presStyleCnt="3"/>
      <dgm:spPr/>
    </dgm:pt>
    <dgm:pt modelId="{1BE1FD08-4961-4DE6-88D6-A0C4579653DB}" type="pres">
      <dgm:prSet presAssocID="{C2B62C7C-FD31-4A9A-A8EE-E39BCF3AAE4D}" presName="text" presStyleLbl="fgAcc0" presStyleIdx="1" presStyleCnt="3">
        <dgm:presLayoutVars>
          <dgm:chPref val="3"/>
        </dgm:presLayoutVars>
      </dgm:prSet>
      <dgm:spPr/>
    </dgm:pt>
    <dgm:pt modelId="{AA163832-E6B4-4C92-AE6B-F9E883E1E304}" type="pres">
      <dgm:prSet presAssocID="{C2B62C7C-FD31-4A9A-A8EE-E39BCF3AAE4D}" presName="hierChild2" presStyleCnt="0"/>
      <dgm:spPr/>
    </dgm:pt>
    <dgm:pt modelId="{BB29CDF0-283A-4C3A-AFFF-D3CCD6F99CDE}" type="pres">
      <dgm:prSet presAssocID="{834E392C-5409-4B86-BB5B-CF05F9C03376}" presName="hierRoot1" presStyleCnt="0"/>
      <dgm:spPr/>
    </dgm:pt>
    <dgm:pt modelId="{9E1383B5-B0A2-4D88-B97D-98453761AFD6}" type="pres">
      <dgm:prSet presAssocID="{834E392C-5409-4B86-BB5B-CF05F9C03376}" presName="composite" presStyleCnt="0"/>
      <dgm:spPr/>
    </dgm:pt>
    <dgm:pt modelId="{207746BD-6B35-4BCF-BFB5-AB87B2BF6A4D}" type="pres">
      <dgm:prSet presAssocID="{834E392C-5409-4B86-BB5B-CF05F9C03376}" presName="background" presStyleLbl="node0" presStyleIdx="2" presStyleCnt="3"/>
      <dgm:spPr/>
    </dgm:pt>
    <dgm:pt modelId="{468F29CA-3C34-41B7-A5C3-7ACFFAC76A0B}" type="pres">
      <dgm:prSet presAssocID="{834E392C-5409-4B86-BB5B-CF05F9C03376}" presName="text" presStyleLbl="fgAcc0" presStyleIdx="2" presStyleCnt="3">
        <dgm:presLayoutVars>
          <dgm:chPref val="3"/>
        </dgm:presLayoutVars>
      </dgm:prSet>
      <dgm:spPr/>
    </dgm:pt>
    <dgm:pt modelId="{0F313A43-7882-4E50-9F0A-5A1341FC4FCF}" type="pres">
      <dgm:prSet presAssocID="{834E392C-5409-4B86-BB5B-CF05F9C03376}" presName="hierChild2" presStyleCnt="0"/>
      <dgm:spPr/>
    </dgm:pt>
  </dgm:ptLst>
  <dgm:cxnLst>
    <dgm:cxn modelId="{01E46728-2345-4E4C-B161-C3EDE7712E69}" srcId="{BBA52335-576A-4B0D-B0B8-BDC282A90085}" destId="{94742168-67C4-4EC7-B617-B2B7F053C1ED}" srcOrd="0" destOrd="0" parTransId="{ABA65BFF-C997-4FA9-9365-3AF944B70C0D}" sibTransId="{4B9548A8-184A-4F88-A39A-C197202A64D1}"/>
    <dgm:cxn modelId="{B35AE92C-0E7B-45AF-ADE9-B23CE315AB97}" srcId="{BBA52335-576A-4B0D-B0B8-BDC282A90085}" destId="{834E392C-5409-4B86-BB5B-CF05F9C03376}" srcOrd="2" destOrd="0" parTransId="{4710C28E-CDC9-4A88-BBEA-4047F2A140C8}" sibTransId="{25E94FF0-E1AD-425A-B0A9-EEF5AA6CBC3A}"/>
    <dgm:cxn modelId="{DAF6B44E-876B-4C05-97E9-4268BC88759E}" srcId="{BBA52335-576A-4B0D-B0B8-BDC282A90085}" destId="{C2B62C7C-FD31-4A9A-A8EE-E39BCF3AAE4D}" srcOrd="1" destOrd="0" parTransId="{C07B57D4-2DE8-4672-BB1D-AB9376BF50A7}" sibTransId="{65AEAC3C-7A1D-4636-8C07-6C2C7E69974F}"/>
    <dgm:cxn modelId="{90CAC89A-A508-42DC-8575-31481EF7C490}" type="presOf" srcId="{C2B62C7C-FD31-4A9A-A8EE-E39BCF3AAE4D}" destId="{1BE1FD08-4961-4DE6-88D6-A0C4579653DB}" srcOrd="0" destOrd="0" presId="urn:microsoft.com/office/officeart/2005/8/layout/hierarchy1"/>
    <dgm:cxn modelId="{27AC51B4-3FD2-4926-8DC4-B9C4AC7F822B}" type="presOf" srcId="{BBA52335-576A-4B0D-B0B8-BDC282A90085}" destId="{84506D01-AF28-4260-ABF1-A7047A4E0E37}" srcOrd="0" destOrd="0" presId="urn:microsoft.com/office/officeart/2005/8/layout/hierarchy1"/>
    <dgm:cxn modelId="{C66575CC-907C-402F-A57C-A7F8D1A6F7A5}" type="presOf" srcId="{834E392C-5409-4B86-BB5B-CF05F9C03376}" destId="{468F29CA-3C34-41B7-A5C3-7ACFFAC76A0B}" srcOrd="0" destOrd="0" presId="urn:microsoft.com/office/officeart/2005/8/layout/hierarchy1"/>
    <dgm:cxn modelId="{1A6EAAEE-D584-4DFD-85F3-A37F9E58EB8A}" type="presOf" srcId="{94742168-67C4-4EC7-B617-B2B7F053C1ED}" destId="{3FEA6559-C874-4CBC-B91C-981534C92309}" srcOrd="0" destOrd="0" presId="urn:microsoft.com/office/officeart/2005/8/layout/hierarchy1"/>
    <dgm:cxn modelId="{99868E6F-5119-4C47-8D47-CAD0C36AE25A}" type="presParOf" srcId="{84506D01-AF28-4260-ABF1-A7047A4E0E37}" destId="{E29E9DB1-E1B6-4AEF-ACB2-F26A4B3547F8}" srcOrd="0" destOrd="0" presId="urn:microsoft.com/office/officeart/2005/8/layout/hierarchy1"/>
    <dgm:cxn modelId="{79AA2002-0F84-4A76-942A-D03E1002E5F9}" type="presParOf" srcId="{E29E9DB1-E1B6-4AEF-ACB2-F26A4B3547F8}" destId="{CD4B5A0E-9C47-4CF1-B0A4-DDC33849B431}" srcOrd="0" destOrd="0" presId="urn:microsoft.com/office/officeart/2005/8/layout/hierarchy1"/>
    <dgm:cxn modelId="{AA8B819E-0BBA-468C-A6C0-6763FE816A5D}" type="presParOf" srcId="{CD4B5A0E-9C47-4CF1-B0A4-DDC33849B431}" destId="{F3AA57AD-ECF6-42C4-A265-BE3C8F7689BA}" srcOrd="0" destOrd="0" presId="urn:microsoft.com/office/officeart/2005/8/layout/hierarchy1"/>
    <dgm:cxn modelId="{5570009E-9EC2-42EE-A80F-1EEF63AA33FB}" type="presParOf" srcId="{CD4B5A0E-9C47-4CF1-B0A4-DDC33849B431}" destId="{3FEA6559-C874-4CBC-B91C-981534C92309}" srcOrd="1" destOrd="0" presId="urn:microsoft.com/office/officeart/2005/8/layout/hierarchy1"/>
    <dgm:cxn modelId="{19F0E4D6-B423-41AD-8771-FE2F226A3CCD}" type="presParOf" srcId="{E29E9DB1-E1B6-4AEF-ACB2-F26A4B3547F8}" destId="{BDECE79B-E98E-4CB7-9D26-D35E560924B7}" srcOrd="1" destOrd="0" presId="urn:microsoft.com/office/officeart/2005/8/layout/hierarchy1"/>
    <dgm:cxn modelId="{575C33A1-BB87-4F23-ADB7-873429A1DC24}" type="presParOf" srcId="{84506D01-AF28-4260-ABF1-A7047A4E0E37}" destId="{B79087B8-8BBA-471B-8FD1-6CCAC9869C42}" srcOrd="1" destOrd="0" presId="urn:microsoft.com/office/officeart/2005/8/layout/hierarchy1"/>
    <dgm:cxn modelId="{515E7DE8-F3B7-4EEC-B5A0-3891BA31A0DD}" type="presParOf" srcId="{B79087B8-8BBA-471B-8FD1-6CCAC9869C42}" destId="{C7B12FB3-906E-4181-A150-C49F204E9CE3}" srcOrd="0" destOrd="0" presId="urn:microsoft.com/office/officeart/2005/8/layout/hierarchy1"/>
    <dgm:cxn modelId="{0DE5F6E2-8B45-494C-AFBF-ECE01ACA211E}" type="presParOf" srcId="{C7B12FB3-906E-4181-A150-C49F204E9CE3}" destId="{AE3437AD-5353-40B3-9B6F-C884BFF78312}" srcOrd="0" destOrd="0" presId="urn:microsoft.com/office/officeart/2005/8/layout/hierarchy1"/>
    <dgm:cxn modelId="{17D9F4A4-BBD6-49F2-AFB1-3552D58C9F51}" type="presParOf" srcId="{C7B12FB3-906E-4181-A150-C49F204E9CE3}" destId="{1BE1FD08-4961-4DE6-88D6-A0C4579653DB}" srcOrd="1" destOrd="0" presId="urn:microsoft.com/office/officeart/2005/8/layout/hierarchy1"/>
    <dgm:cxn modelId="{886CFBEC-153E-4DC2-B8BC-25B7A9388DE6}" type="presParOf" srcId="{B79087B8-8BBA-471B-8FD1-6CCAC9869C42}" destId="{AA163832-E6B4-4C92-AE6B-F9E883E1E304}" srcOrd="1" destOrd="0" presId="urn:microsoft.com/office/officeart/2005/8/layout/hierarchy1"/>
    <dgm:cxn modelId="{C1F4F285-AD78-49D2-B740-0F81CDA3F2BC}" type="presParOf" srcId="{84506D01-AF28-4260-ABF1-A7047A4E0E37}" destId="{BB29CDF0-283A-4C3A-AFFF-D3CCD6F99CDE}" srcOrd="2" destOrd="0" presId="urn:microsoft.com/office/officeart/2005/8/layout/hierarchy1"/>
    <dgm:cxn modelId="{AE75E378-C43B-4CE4-B5B5-7D9CBD8D85CC}" type="presParOf" srcId="{BB29CDF0-283A-4C3A-AFFF-D3CCD6F99CDE}" destId="{9E1383B5-B0A2-4D88-B97D-98453761AFD6}" srcOrd="0" destOrd="0" presId="urn:microsoft.com/office/officeart/2005/8/layout/hierarchy1"/>
    <dgm:cxn modelId="{C31A3092-16AD-4D62-B6B1-F28EF062FEE4}" type="presParOf" srcId="{9E1383B5-B0A2-4D88-B97D-98453761AFD6}" destId="{207746BD-6B35-4BCF-BFB5-AB87B2BF6A4D}" srcOrd="0" destOrd="0" presId="urn:microsoft.com/office/officeart/2005/8/layout/hierarchy1"/>
    <dgm:cxn modelId="{83843F27-4F68-490B-BC21-FD8B38814F07}" type="presParOf" srcId="{9E1383B5-B0A2-4D88-B97D-98453761AFD6}" destId="{468F29CA-3C34-41B7-A5C3-7ACFFAC76A0B}" srcOrd="1" destOrd="0" presId="urn:microsoft.com/office/officeart/2005/8/layout/hierarchy1"/>
    <dgm:cxn modelId="{8225275E-8C19-45CB-AA51-F131B79AE103}" type="presParOf" srcId="{BB29CDF0-283A-4C3A-AFFF-D3CCD6F99CDE}" destId="{0F313A43-7882-4E50-9F0A-5A1341FC4F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30AC3A2-8286-4E4D-A83A-7C3846AFF5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821811E-6699-4EB2-8406-263CF2F66E25}">
      <dgm:prSet/>
      <dgm:spPr/>
      <dgm:t>
        <a:bodyPr/>
        <a:lstStyle/>
        <a:p>
          <a:r>
            <a:rPr lang="en-US"/>
            <a:t>Asking polite questions about each other's cultures and expressing a willingness to learn about different cultural backgrounds can foster relationships in the workplace</a:t>
          </a:r>
        </a:p>
      </dgm:t>
    </dgm:pt>
    <dgm:pt modelId="{EEA4DC06-2492-4BFC-B705-E67142624CF8}" type="parTrans" cxnId="{4BC8FDDB-1BA4-41CE-97AC-E373946C598F}">
      <dgm:prSet/>
      <dgm:spPr/>
      <dgm:t>
        <a:bodyPr/>
        <a:lstStyle/>
        <a:p>
          <a:endParaRPr lang="en-US"/>
        </a:p>
      </dgm:t>
    </dgm:pt>
    <dgm:pt modelId="{D2E3C8F4-2B3F-418B-997C-720BE93CFCAE}" type="sibTrans" cxnId="{4BC8FDDB-1BA4-41CE-97AC-E373946C598F}">
      <dgm:prSet/>
      <dgm:spPr/>
      <dgm:t>
        <a:bodyPr/>
        <a:lstStyle/>
        <a:p>
          <a:endParaRPr lang="en-US"/>
        </a:p>
      </dgm:t>
    </dgm:pt>
    <dgm:pt modelId="{D95D220C-70A1-4751-AA32-099F3DF9F0A8}">
      <dgm:prSet/>
      <dgm:spPr/>
      <dgm:t>
        <a:bodyPr/>
        <a:lstStyle/>
        <a:p>
          <a:r>
            <a:rPr lang="en-US"/>
            <a:t>It is important to create a culture of questioning, where  questions are asked!</a:t>
          </a:r>
        </a:p>
      </dgm:t>
    </dgm:pt>
    <dgm:pt modelId="{D09E14F4-BDC3-41D0-93CC-64EB9D9C72DB}" type="parTrans" cxnId="{10301545-ED01-453A-82C6-B91ED62DC96C}">
      <dgm:prSet/>
      <dgm:spPr/>
      <dgm:t>
        <a:bodyPr/>
        <a:lstStyle/>
        <a:p>
          <a:endParaRPr lang="en-US"/>
        </a:p>
      </dgm:t>
    </dgm:pt>
    <dgm:pt modelId="{B79DD04C-982A-449E-87E3-77FE7915B340}" type="sibTrans" cxnId="{10301545-ED01-453A-82C6-B91ED62DC96C}">
      <dgm:prSet/>
      <dgm:spPr/>
      <dgm:t>
        <a:bodyPr/>
        <a:lstStyle/>
        <a:p>
          <a:endParaRPr lang="en-US"/>
        </a:p>
      </dgm:t>
    </dgm:pt>
    <dgm:pt modelId="{07195CDD-A50F-4578-A76E-85BB386441F3}">
      <dgm:prSet/>
      <dgm:spPr/>
      <dgm:t>
        <a:bodyPr/>
        <a:lstStyle/>
        <a:p>
          <a:r>
            <a:rPr lang="en-US"/>
            <a:t>Being patient and understanding the beliefs and norms of different cultures, speaking out against discrimination in the workplace, and constantly learning about changing cultures are powerful ways to make workplaces more inclusive</a:t>
          </a:r>
        </a:p>
      </dgm:t>
    </dgm:pt>
    <dgm:pt modelId="{5A757EA7-0180-4494-8704-5A918AE476D1}" type="parTrans" cxnId="{03C4D52D-94C9-4440-B7E2-9E007DAA133D}">
      <dgm:prSet/>
      <dgm:spPr/>
      <dgm:t>
        <a:bodyPr/>
        <a:lstStyle/>
        <a:p>
          <a:endParaRPr lang="en-US"/>
        </a:p>
      </dgm:t>
    </dgm:pt>
    <dgm:pt modelId="{F3E8A8DD-9DB8-458F-BFD1-C3F581C220A0}" type="sibTrans" cxnId="{03C4D52D-94C9-4440-B7E2-9E007DAA133D}">
      <dgm:prSet/>
      <dgm:spPr/>
      <dgm:t>
        <a:bodyPr/>
        <a:lstStyle/>
        <a:p>
          <a:endParaRPr lang="en-US"/>
        </a:p>
      </dgm:t>
    </dgm:pt>
    <dgm:pt modelId="{D744D320-8F3F-4E08-8E84-8BED7B5710BC}" type="pres">
      <dgm:prSet presAssocID="{030AC3A2-8286-4E4D-A83A-7C3846AFF5EA}" presName="linear" presStyleCnt="0">
        <dgm:presLayoutVars>
          <dgm:animLvl val="lvl"/>
          <dgm:resizeHandles val="exact"/>
        </dgm:presLayoutVars>
      </dgm:prSet>
      <dgm:spPr/>
    </dgm:pt>
    <dgm:pt modelId="{54CD127F-F888-4D7C-80EF-26D5AE9479FB}" type="pres">
      <dgm:prSet presAssocID="{C821811E-6699-4EB2-8406-263CF2F66E25}" presName="parentText" presStyleLbl="node1" presStyleIdx="0" presStyleCnt="3">
        <dgm:presLayoutVars>
          <dgm:chMax val="0"/>
          <dgm:bulletEnabled val="1"/>
        </dgm:presLayoutVars>
      </dgm:prSet>
      <dgm:spPr/>
    </dgm:pt>
    <dgm:pt modelId="{0B12A3CC-1897-4F5D-B038-CB6AD14BDABE}" type="pres">
      <dgm:prSet presAssocID="{D2E3C8F4-2B3F-418B-997C-720BE93CFCAE}" presName="spacer" presStyleCnt="0"/>
      <dgm:spPr/>
    </dgm:pt>
    <dgm:pt modelId="{F1CBE67E-5D47-49F9-AD95-BCAA37AC9109}" type="pres">
      <dgm:prSet presAssocID="{D95D220C-70A1-4751-AA32-099F3DF9F0A8}" presName="parentText" presStyleLbl="node1" presStyleIdx="1" presStyleCnt="3">
        <dgm:presLayoutVars>
          <dgm:chMax val="0"/>
          <dgm:bulletEnabled val="1"/>
        </dgm:presLayoutVars>
      </dgm:prSet>
      <dgm:spPr/>
    </dgm:pt>
    <dgm:pt modelId="{EAF625EA-1AC6-450A-A4F0-C5BD670EF240}" type="pres">
      <dgm:prSet presAssocID="{B79DD04C-982A-449E-87E3-77FE7915B340}" presName="spacer" presStyleCnt="0"/>
      <dgm:spPr/>
    </dgm:pt>
    <dgm:pt modelId="{0CC27044-096F-4A0C-9711-DB54DF8375D6}" type="pres">
      <dgm:prSet presAssocID="{07195CDD-A50F-4578-A76E-85BB386441F3}" presName="parentText" presStyleLbl="node1" presStyleIdx="2" presStyleCnt="3">
        <dgm:presLayoutVars>
          <dgm:chMax val="0"/>
          <dgm:bulletEnabled val="1"/>
        </dgm:presLayoutVars>
      </dgm:prSet>
      <dgm:spPr/>
    </dgm:pt>
  </dgm:ptLst>
  <dgm:cxnLst>
    <dgm:cxn modelId="{2F600528-07C6-4B6E-BA19-285F53BCDB9C}" type="presOf" srcId="{07195CDD-A50F-4578-A76E-85BB386441F3}" destId="{0CC27044-096F-4A0C-9711-DB54DF8375D6}" srcOrd="0" destOrd="0" presId="urn:microsoft.com/office/officeart/2005/8/layout/vList2"/>
    <dgm:cxn modelId="{03C4D52D-94C9-4440-B7E2-9E007DAA133D}" srcId="{030AC3A2-8286-4E4D-A83A-7C3846AFF5EA}" destId="{07195CDD-A50F-4578-A76E-85BB386441F3}" srcOrd="2" destOrd="0" parTransId="{5A757EA7-0180-4494-8704-5A918AE476D1}" sibTransId="{F3E8A8DD-9DB8-458F-BFD1-C3F581C220A0}"/>
    <dgm:cxn modelId="{10301545-ED01-453A-82C6-B91ED62DC96C}" srcId="{030AC3A2-8286-4E4D-A83A-7C3846AFF5EA}" destId="{D95D220C-70A1-4751-AA32-099F3DF9F0A8}" srcOrd="1" destOrd="0" parTransId="{D09E14F4-BDC3-41D0-93CC-64EB9D9C72DB}" sibTransId="{B79DD04C-982A-449E-87E3-77FE7915B340}"/>
    <dgm:cxn modelId="{7299606D-0DDA-43D4-9D8F-A38A8DA81F9B}" type="presOf" srcId="{C821811E-6699-4EB2-8406-263CF2F66E25}" destId="{54CD127F-F888-4D7C-80EF-26D5AE9479FB}" srcOrd="0" destOrd="0" presId="urn:microsoft.com/office/officeart/2005/8/layout/vList2"/>
    <dgm:cxn modelId="{B3CBDF73-72A1-400E-B4C6-C9F854991CD1}" type="presOf" srcId="{D95D220C-70A1-4751-AA32-099F3DF9F0A8}" destId="{F1CBE67E-5D47-49F9-AD95-BCAA37AC9109}" srcOrd="0" destOrd="0" presId="urn:microsoft.com/office/officeart/2005/8/layout/vList2"/>
    <dgm:cxn modelId="{1D5C39D3-6073-4088-A791-5B2A5D496834}" type="presOf" srcId="{030AC3A2-8286-4E4D-A83A-7C3846AFF5EA}" destId="{D744D320-8F3F-4E08-8E84-8BED7B5710BC}" srcOrd="0" destOrd="0" presId="urn:microsoft.com/office/officeart/2005/8/layout/vList2"/>
    <dgm:cxn modelId="{4BC8FDDB-1BA4-41CE-97AC-E373946C598F}" srcId="{030AC3A2-8286-4E4D-A83A-7C3846AFF5EA}" destId="{C821811E-6699-4EB2-8406-263CF2F66E25}" srcOrd="0" destOrd="0" parTransId="{EEA4DC06-2492-4BFC-B705-E67142624CF8}" sibTransId="{D2E3C8F4-2B3F-418B-997C-720BE93CFCAE}"/>
    <dgm:cxn modelId="{145A9FEB-E280-4B29-8FA9-E5CABC806DE4}" type="presParOf" srcId="{D744D320-8F3F-4E08-8E84-8BED7B5710BC}" destId="{54CD127F-F888-4D7C-80EF-26D5AE9479FB}" srcOrd="0" destOrd="0" presId="urn:microsoft.com/office/officeart/2005/8/layout/vList2"/>
    <dgm:cxn modelId="{2C564FCD-FED5-4D1F-AFF4-63675EF95F88}" type="presParOf" srcId="{D744D320-8F3F-4E08-8E84-8BED7B5710BC}" destId="{0B12A3CC-1897-4F5D-B038-CB6AD14BDABE}" srcOrd="1" destOrd="0" presId="urn:microsoft.com/office/officeart/2005/8/layout/vList2"/>
    <dgm:cxn modelId="{A6A14F17-2B3D-47C7-B5C7-D6EADE526FD8}" type="presParOf" srcId="{D744D320-8F3F-4E08-8E84-8BED7B5710BC}" destId="{F1CBE67E-5D47-49F9-AD95-BCAA37AC9109}" srcOrd="2" destOrd="0" presId="urn:microsoft.com/office/officeart/2005/8/layout/vList2"/>
    <dgm:cxn modelId="{0E6A76B6-E74A-4C14-8219-1DA86703CC25}" type="presParOf" srcId="{D744D320-8F3F-4E08-8E84-8BED7B5710BC}" destId="{EAF625EA-1AC6-450A-A4F0-C5BD670EF240}" srcOrd="3" destOrd="0" presId="urn:microsoft.com/office/officeart/2005/8/layout/vList2"/>
    <dgm:cxn modelId="{AE966AA7-644A-4F84-A9E0-CD3A559A3A75}" type="presParOf" srcId="{D744D320-8F3F-4E08-8E84-8BED7B5710BC}" destId="{0CC27044-096F-4A0C-9711-DB54DF8375D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46DC37A-7D27-4AF3-804A-8EA9C4ADFA58}"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05F62D19-A49C-4F64-BB98-09883A6B62C3}">
      <dgm:prSet/>
      <dgm:spPr/>
      <dgm:t>
        <a:bodyPr/>
        <a:lstStyle/>
        <a:p>
          <a:r>
            <a:rPr lang="en-US"/>
            <a:t>Same as in the communication barrier, the language or an incorrect form of communication can destroy the culture of the company and in order to avoid it the best is to communicate  clear and polite  because it will reduces the likelihood of surprises, crises and confrontations</a:t>
          </a:r>
        </a:p>
      </dgm:t>
    </dgm:pt>
    <dgm:pt modelId="{0231CD10-8741-4A63-B86E-C8C1D113CBF7}" type="parTrans" cxnId="{11C8434E-A3F9-432D-95E6-B7F1329DECD0}">
      <dgm:prSet/>
      <dgm:spPr/>
      <dgm:t>
        <a:bodyPr/>
        <a:lstStyle/>
        <a:p>
          <a:endParaRPr lang="en-US"/>
        </a:p>
      </dgm:t>
    </dgm:pt>
    <dgm:pt modelId="{AE885C2A-01A2-4EDD-B13C-FC10B7146DD8}" type="sibTrans" cxnId="{11C8434E-A3F9-432D-95E6-B7F1329DECD0}">
      <dgm:prSet/>
      <dgm:spPr/>
      <dgm:t>
        <a:bodyPr/>
        <a:lstStyle/>
        <a:p>
          <a:endParaRPr lang="en-US"/>
        </a:p>
      </dgm:t>
    </dgm:pt>
    <dgm:pt modelId="{DC8EB266-03C9-4846-8A04-9F49D38E6B48}">
      <dgm:prSet/>
      <dgm:spPr/>
      <dgm:t>
        <a:bodyPr/>
        <a:lstStyle/>
        <a:p>
          <a:r>
            <a:rPr lang="en-US"/>
            <a:t>Both employers and employees must take diversity and cultural differences into account when creating communication material by using simple words, visual methods to convey results and avoiding jargon words and phrases</a:t>
          </a:r>
        </a:p>
      </dgm:t>
    </dgm:pt>
    <dgm:pt modelId="{12E47788-0C5D-490D-81E6-2AA29BE43B60}" type="parTrans" cxnId="{D8417E3A-4CC0-4647-A472-141BDFEBED11}">
      <dgm:prSet/>
      <dgm:spPr/>
      <dgm:t>
        <a:bodyPr/>
        <a:lstStyle/>
        <a:p>
          <a:endParaRPr lang="en-US"/>
        </a:p>
      </dgm:t>
    </dgm:pt>
    <dgm:pt modelId="{18A18442-1AE7-4A31-B0BA-C944F1986C7A}" type="sibTrans" cxnId="{D8417E3A-4CC0-4647-A472-141BDFEBED11}">
      <dgm:prSet/>
      <dgm:spPr/>
      <dgm:t>
        <a:bodyPr/>
        <a:lstStyle/>
        <a:p>
          <a:endParaRPr lang="en-US"/>
        </a:p>
      </dgm:t>
    </dgm:pt>
    <dgm:pt modelId="{691FC8EC-1A31-4943-87AD-C2763BED904F}" type="pres">
      <dgm:prSet presAssocID="{346DC37A-7D27-4AF3-804A-8EA9C4ADFA58}" presName="hierChild1" presStyleCnt="0">
        <dgm:presLayoutVars>
          <dgm:chPref val="1"/>
          <dgm:dir/>
          <dgm:animOne val="branch"/>
          <dgm:animLvl val="lvl"/>
          <dgm:resizeHandles/>
        </dgm:presLayoutVars>
      </dgm:prSet>
      <dgm:spPr/>
    </dgm:pt>
    <dgm:pt modelId="{0B851EC9-6CD8-4F6C-ACA7-60A6755C96A6}" type="pres">
      <dgm:prSet presAssocID="{05F62D19-A49C-4F64-BB98-09883A6B62C3}" presName="hierRoot1" presStyleCnt="0"/>
      <dgm:spPr/>
    </dgm:pt>
    <dgm:pt modelId="{12F6A56B-F50E-4AE1-994D-04736857467E}" type="pres">
      <dgm:prSet presAssocID="{05F62D19-A49C-4F64-BB98-09883A6B62C3}" presName="composite" presStyleCnt="0"/>
      <dgm:spPr/>
    </dgm:pt>
    <dgm:pt modelId="{DC2BA667-C928-4888-AC15-FF46B0456F3F}" type="pres">
      <dgm:prSet presAssocID="{05F62D19-A49C-4F64-BB98-09883A6B62C3}" presName="background" presStyleLbl="node0" presStyleIdx="0" presStyleCnt="2"/>
      <dgm:spPr/>
    </dgm:pt>
    <dgm:pt modelId="{75C2D31F-6FA3-4D9D-B48B-D5DD021F27C9}" type="pres">
      <dgm:prSet presAssocID="{05F62D19-A49C-4F64-BB98-09883A6B62C3}" presName="text" presStyleLbl="fgAcc0" presStyleIdx="0" presStyleCnt="2">
        <dgm:presLayoutVars>
          <dgm:chPref val="3"/>
        </dgm:presLayoutVars>
      </dgm:prSet>
      <dgm:spPr/>
    </dgm:pt>
    <dgm:pt modelId="{7B650D1C-0510-433A-A832-D07319EEDA59}" type="pres">
      <dgm:prSet presAssocID="{05F62D19-A49C-4F64-BB98-09883A6B62C3}" presName="hierChild2" presStyleCnt="0"/>
      <dgm:spPr/>
    </dgm:pt>
    <dgm:pt modelId="{1203C4D3-6E89-41FC-80EE-3039259106BB}" type="pres">
      <dgm:prSet presAssocID="{DC8EB266-03C9-4846-8A04-9F49D38E6B48}" presName="hierRoot1" presStyleCnt="0"/>
      <dgm:spPr/>
    </dgm:pt>
    <dgm:pt modelId="{03F98B7F-D389-4CDF-B7D0-B642CD2B1E99}" type="pres">
      <dgm:prSet presAssocID="{DC8EB266-03C9-4846-8A04-9F49D38E6B48}" presName="composite" presStyleCnt="0"/>
      <dgm:spPr/>
    </dgm:pt>
    <dgm:pt modelId="{92392CD4-952C-44E7-9DAE-9FB197194ECF}" type="pres">
      <dgm:prSet presAssocID="{DC8EB266-03C9-4846-8A04-9F49D38E6B48}" presName="background" presStyleLbl="node0" presStyleIdx="1" presStyleCnt="2"/>
      <dgm:spPr/>
    </dgm:pt>
    <dgm:pt modelId="{F880B534-24B0-4EDC-9F93-36709B081052}" type="pres">
      <dgm:prSet presAssocID="{DC8EB266-03C9-4846-8A04-9F49D38E6B48}" presName="text" presStyleLbl="fgAcc0" presStyleIdx="1" presStyleCnt="2">
        <dgm:presLayoutVars>
          <dgm:chPref val="3"/>
        </dgm:presLayoutVars>
      </dgm:prSet>
      <dgm:spPr/>
    </dgm:pt>
    <dgm:pt modelId="{83827C85-85F2-4762-AA06-EF9EEA729ADA}" type="pres">
      <dgm:prSet presAssocID="{DC8EB266-03C9-4846-8A04-9F49D38E6B48}" presName="hierChild2" presStyleCnt="0"/>
      <dgm:spPr/>
    </dgm:pt>
  </dgm:ptLst>
  <dgm:cxnLst>
    <dgm:cxn modelId="{D8417E3A-4CC0-4647-A472-141BDFEBED11}" srcId="{346DC37A-7D27-4AF3-804A-8EA9C4ADFA58}" destId="{DC8EB266-03C9-4846-8A04-9F49D38E6B48}" srcOrd="1" destOrd="0" parTransId="{12E47788-0C5D-490D-81E6-2AA29BE43B60}" sibTransId="{18A18442-1AE7-4A31-B0BA-C944F1986C7A}"/>
    <dgm:cxn modelId="{51AE7566-4E63-4B42-83B7-B90093316E9A}" type="presOf" srcId="{346DC37A-7D27-4AF3-804A-8EA9C4ADFA58}" destId="{691FC8EC-1A31-4943-87AD-C2763BED904F}" srcOrd="0" destOrd="0" presId="urn:microsoft.com/office/officeart/2005/8/layout/hierarchy1"/>
    <dgm:cxn modelId="{11C8434E-A3F9-432D-95E6-B7F1329DECD0}" srcId="{346DC37A-7D27-4AF3-804A-8EA9C4ADFA58}" destId="{05F62D19-A49C-4F64-BB98-09883A6B62C3}" srcOrd="0" destOrd="0" parTransId="{0231CD10-8741-4A63-B86E-C8C1D113CBF7}" sibTransId="{AE885C2A-01A2-4EDD-B13C-FC10B7146DD8}"/>
    <dgm:cxn modelId="{470B2EBE-3E24-40C0-9267-DCEF8ADCAD18}" type="presOf" srcId="{DC8EB266-03C9-4846-8A04-9F49D38E6B48}" destId="{F880B534-24B0-4EDC-9F93-36709B081052}" srcOrd="0" destOrd="0" presId="urn:microsoft.com/office/officeart/2005/8/layout/hierarchy1"/>
    <dgm:cxn modelId="{A61DFFF9-B217-43AD-832B-1815D3AF5C38}" type="presOf" srcId="{05F62D19-A49C-4F64-BB98-09883A6B62C3}" destId="{75C2D31F-6FA3-4D9D-B48B-D5DD021F27C9}" srcOrd="0" destOrd="0" presId="urn:microsoft.com/office/officeart/2005/8/layout/hierarchy1"/>
    <dgm:cxn modelId="{3BA905DD-0805-45A6-9469-D35636C8E35C}" type="presParOf" srcId="{691FC8EC-1A31-4943-87AD-C2763BED904F}" destId="{0B851EC9-6CD8-4F6C-ACA7-60A6755C96A6}" srcOrd="0" destOrd="0" presId="urn:microsoft.com/office/officeart/2005/8/layout/hierarchy1"/>
    <dgm:cxn modelId="{87F75765-26D8-4255-B1B3-073756D73672}" type="presParOf" srcId="{0B851EC9-6CD8-4F6C-ACA7-60A6755C96A6}" destId="{12F6A56B-F50E-4AE1-994D-04736857467E}" srcOrd="0" destOrd="0" presId="urn:microsoft.com/office/officeart/2005/8/layout/hierarchy1"/>
    <dgm:cxn modelId="{1B46ECAA-6EDF-4B4F-9BBC-5929AA305292}" type="presParOf" srcId="{12F6A56B-F50E-4AE1-994D-04736857467E}" destId="{DC2BA667-C928-4888-AC15-FF46B0456F3F}" srcOrd="0" destOrd="0" presId="urn:microsoft.com/office/officeart/2005/8/layout/hierarchy1"/>
    <dgm:cxn modelId="{11B322B2-E830-4ACF-8D6F-1094F7BD02D9}" type="presParOf" srcId="{12F6A56B-F50E-4AE1-994D-04736857467E}" destId="{75C2D31F-6FA3-4D9D-B48B-D5DD021F27C9}" srcOrd="1" destOrd="0" presId="urn:microsoft.com/office/officeart/2005/8/layout/hierarchy1"/>
    <dgm:cxn modelId="{CB2266EF-AC64-40AB-883F-D774AB69A06E}" type="presParOf" srcId="{0B851EC9-6CD8-4F6C-ACA7-60A6755C96A6}" destId="{7B650D1C-0510-433A-A832-D07319EEDA59}" srcOrd="1" destOrd="0" presId="urn:microsoft.com/office/officeart/2005/8/layout/hierarchy1"/>
    <dgm:cxn modelId="{48DB0547-6467-485B-BF62-2003FFD840C5}" type="presParOf" srcId="{691FC8EC-1A31-4943-87AD-C2763BED904F}" destId="{1203C4D3-6E89-41FC-80EE-3039259106BB}" srcOrd="1" destOrd="0" presId="urn:microsoft.com/office/officeart/2005/8/layout/hierarchy1"/>
    <dgm:cxn modelId="{EAF7F4C1-D29B-4002-BBD6-5F161DAB67A3}" type="presParOf" srcId="{1203C4D3-6E89-41FC-80EE-3039259106BB}" destId="{03F98B7F-D389-4CDF-B7D0-B642CD2B1E99}" srcOrd="0" destOrd="0" presId="urn:microsoft.com/office/officeart/2005/8/layout/hierarchy1"/>
    <dgm:cxn modelId="{D1A8AC86-728B-405D-930A-13346C5B4732}" type="presParOf" srcId="{03F98B7F-D389-4CDF-B7D0-B642CD2B1E99}" destId="{92392CD4-952C-44E7-9DAE-9FB197194ECF}" srcOrd="0" destOrd="0" presId="urn:microsoft.com/office/officeart/2005/8/layout/hierarchy1"/>
    <dgm:cxn modelId="{8D225354-EFE1-4D87-BE73-1252C0EBFF2B}" type="presParOf" srcId="{03F98B7F-D389-4CDF-B7D0-B642CD2B1E99}" destId="{F880B534-24B0-4EDC-9F93-36709B081052}" srcOrd="1" destOrd="0" presId="urn:microsoft.com/office/officeart/2005/8/layout/hierarchy1"/>
    <dgm:cxn modelId="{09293809-F12F-4BC0-B3CE-4E1D67185013}" type="presParOf" srcId="{1203C4D3-6E89-41FC-80EE-3039259106BB}" destId="{83827C85-85F2-4762-AA06-EF9EEA729AD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5A0B52F-97C2-44F8-8CF4-3780D73F14B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2AF83DE-07B4-4019-8107-7C2264C8E221}">
      <dgm:prSet/>
      <dgm:spPr/>
      <dgm:t>
        <a:bodyPr/>
        <a:lstStyle/>
        <a:p>
          <a:r>
            <a:rPr lang="en-US"/>
            <a:t>In order to M&amp;S to grow need to take in consideration more it customers by offering loyalty cards and different promotion as the market is almost saturate</a:t>
          </a:r>
        </a:p>
      </dgm:t>
    </dgm:pt>
    <dgm:pt modelId="{B50C9432-851F-42F9-BCD4-1BF39134A4C8}" type="parTrans" cxnId="{7D2A00AF-5B1B-4E7A-82A2-7594CC033F55}">
      <dgm:prSet/>
      <dgm:spPr/>
      <dgm:t>
        <a:bodyPr/>
        <a:lstStyle/>
        <a:p>
          <a:endParaRPr lang="en-US"/>
        </a:p>
      </dgm:t>
    </dgm:pt>
    <dgm:pt modelId="{CFF089DA-AAFB-4631-99A7-71D9B1F7F500}" type="sibTrans" cxnId="{7D2A00AF-5B1B-4E7A-82A2-7594CC033F55}">
      <dgm:prSet/>
      <dgm:spPr/>
      <dgm:t>
        <a:bodyPr/>
        <a:lstStyle/>
        <a:p>
          <a:endParaRPr lang="en-US"/>
        </a:p>
      </dgm:t>
    </dgm:pt>
    <dgm:pt modelId="{80C0DDEB-760D-4478-B6A8-FE0D4DF4E897}">
      <dgm:prSet/>
      <dgm:spPr/>
      <dgm:t>
        <a:bodyPr/>
        <a:lstStyle/>
        <a:p>
          <a:r>
            <a:rPr lang="en-US"/>
            <a:t>Further the decision of the Plan A 2025 is good but they still need to ensure that will stay away form the legal discussions and conflicts</a:t>
          </a:r>
        </a:p>
      </dgm:t>
    </dgm:pt>
    <dgm:pt modelId="{048CE760-5D49-4FC8-9E9F-C8E085C909BD}" type="parTrans" cxnId="{C05DCD85-5E7E-456C-9448-26EB18E5C3F3}">
      <dgm:prSet/>
      <dgm:spPr/>
      <dgm:t>
        <a:bodyPr/>
        <a:lstStyle/>
        <a:p>
          <a:endParaRPr lang="en-US"/>
        </a:p>
      </dgm:t>
    </dgm:pt>
    <dgm:pt modelId="{5668A64C-1D2F-4DB5-8572-35EDDBC0523C}" type="sibTrans" cxnId="{C05DCD85-5E7E-456C-9448-26EB18E5C3F3}">
      <dgm:prSet/>
      <dgm:spPr/>
      <dgm:t>
        <a:bodyPr/>
        <a:lstStyle/>
        <a:p>
          <a:endParaRPr lang="en-US"/>
        </a:p>
      </dgm:t>
    </dgm:pt>
    <dgm:pt modelId="{FB24F178-C1C8-4F01-A989-81C45756536F}">
      <dgm:prSet/>
      <dgm:spPr/>
      <dgm:t>
        <a:bodyPr/>
        <a:lstStyle/>
        <a:p>
          <a:r>
            <a:rPr lang="en-US"/>
            <a:t>Further is best for them to concentrate to increase the value thru those things and to do even more such as Charity for a cause in order to grow same as Lidl, Asda, Sainsbury’s who help thru charity and make the customers feeling good coming to the store</a:t>
          </a:r>
        </a:p>
      </dgm:t>
    </dgm:pt>
    <dgm:pt modelId="{3B76E2E2-5D53-4EE9-8496-38AED613B3FA}" type="parTrans" cxnId="{67F44018-3A01-43D1-9A4F-A3EB17A3C570}">
      <dgm:prSet/>
      <dgm:spPr/>
      <dgm:t>
        <a:bodyPr/>
        <a:lstStyle/>
        <a:p>
          <a:endParaRPr lang="en-US"/>
        </a:p>
      </dgm:t>
    </dgm:pt>
    <dgm:pt modelId="{06B7E4B2-09A7-420B-A9DA-F69052BFDD56}" type="sibTrans" cxnId="{67F44018-3A01-43D1-9A4F-A3EB17A3C570}">
      <dgm:prSet/>
      <dgm:spPr/>
      <dgm:t>
        <a:bodyPr/>
        <a:lstStyle/>
        <a:p>
          <a:endParaRPr lang="en-US"/>
        </a:p>
      </dgm:t>
    </dgm:pt>
    <dgm:pt modelId="{AED5B830-9CEE-462E-9BF6-A291E2067D79}" type="pres">
      <dgm:prSet presAssocID="{65A0B52F-97C2-44F8-8CF4-3780D73F14BA}" presName="hierChild1" presStyleCnt="0">
        <dgm:presLayoutVars>
          <dgm:chPref val="1"/>
          <dgm:dir/>
          <dgm:animOne val="branch"/>
          <dgm:animLvl val="lvl"/>
          <dgm:resizeHandles/>
        </dgm:presLayoutVars>
      </dgm:prSet>
      <dgm:spPr/>
    </dgm:pt>
    <dgm:pt modelId="{1BACD9AC-6615-4D70-97D8-D016FEAACD87}" type="pres">
      <dgm:prSet presAssocID="{32AF83DE-07B4-4019-8107-7C2264C8E221}" presName="hierRoot1" presStyleCnt="0"/>
      <dgm:spPr/>
    </dgm:pt>
    <dgm:pt modelId="{7C190E9F-9252-447F-857F-C7E7E6D615BD}" type="pres">
      <dgm:prSet presAssocID="{32AF83DE-07B4-4019-8107-7C2264C8E221}" presName="composite" presStyleCnt="0"/>
      <dgm:spPr/>
    </dgm:pt>
    <dgm:pt modelId="{F07A6D81-F0B5-4B90-A327-02FC0038B931}" type="pres">
      <dgm:prSet presAssocID="{32AF83DE-07B4-4019-8107-7C2264C8E221}" presName="background" presStyleLbl="node0" presStyleIdx="0" presStyleCnt="3"/>
      <dgm:spPr/>
    </dgm:pt>
    <dgm:pt modelId="{888BA532-8813-4C3A-9C5A-CF5390D53E4F}" type="pres">
      <dgm:prSet presAssocID="{32AF83DE-07B4-4019-8107-7C2264C8E221}" presName="text" presStyleLbl="fgAcc0" presStyleIdx="0" presStyleCnt="3">
        <dgm:presLayoutVars>
          <dgm:chPref val="3"/>
        </dgm:presLayoutVars>
      </dgm:prSet>
      <dgm:spPr/>
    </dgm:pt>
    <dgm:pt modelId="{B0AB6896-2526-48DD-8BD3-220014D67AFD}" type="pres">
      <dgm:prSet presAssocID="{32AF83DE-07B4-4019-8107-7C2264C8E221}" presName="hierChild2" presStyleCnt="0"/>
      <dgm:spPr/>
    </dgm:pt>
    <dgm:pt modelId="{B5BEE726-8E7A-4420-8654-C653319C9952}" type="pres">
      <dgm:prSet presAssocID="{80C0DDEB-760D-4478-B6A8-FE0D4DF4E897}" presName="hierRoot1" presStyleCnt="0"/>
      <dgm:spPr/>
    </dgm:pt>
    <dgm:pt modelId="{090242AB-1DAE-4B93-A445-A23F90D069EA}" type="pres">
      <dgm:prSet presAssocID="{80C0DDEB-760D-4478-B6A8-FE0D4DF4E897}" presName="composite" presStyleCnt="0"/>
      <dgm:spPr/>
    </dgm:pt>
    <dgm:pt modelId="{0C9C95CD-0EE5-4CC4-8500-5D60EA920719}" type="pres">
      <dgm:prSet presAssocID="{80C0DDEB-760D-4478-B6A8-FE0D4DF4E897}" presName="background" presStyleLbl="node0" presStyleIdx="1" presStyleCnt="3"/>
      <dgm:spPr/>
    </dgm:pt>
    <dgm:pt modelId="{B890F952-B10F-4CD9-AD9D-B3EB6EA7798A}" type="pres">
      <dgm:prSet presAssocID="{80C0DDEB-760D-4478-B6A8-FE0D4DF4E897}" presName="text" presStyleLbl="fgAcc0" presStyleIdx="1" presStyleCnt="3">
        <dgm:presLayoutVars>
          <dgm:chPref val="3"/>
        </dgm:presLayoutVars>
      </dgm:prSet>
      <dgm:spPr/>
    </dgm:pt>
    <dgm:pt modelId="{C97EBD7B-D56F-47F8-838D-7E299601D330}" type="pres">
      <dgm:prSet presAssocID="{80C0DDEB-760D-4478-B6A8-FE0D4DF4E897}" presName="hierChild2" presStyleCnt="0"/>
      <dgm:spPr/>
    </dgm:pt>
    <dgm:pt modelId="{003A0A14-9C38-43D8-9E5B-113C14A6539D}" type="pres">
      <dgm:prSet presAssocID="{FB24F178-C1C8-4F01-A989-81C45756536F}" presName="hierRoot1" presStyleCnt="0"/>
      <dgm:spPr/>
    </dgm:pt>
    <dgm:pt modelId="{4E63BCCF-6DC2-4F45-81FC-93C9D733F126}" type="pres">
      <dgm:prSet presAssocID="{FB24F178-C1C8-4F01-A989-81C45756536F}" presName="composite" presStyleCnt="0"/>
      <dgm:spPr/>
    </dgm:pt>
    <dgm:pt modelId="{BC202932-A772-44C0-A061-FC99766B095E}" type="pres">
      <dgm:prSet presAssocID="{FB24F178-C1C8-4F01-A989-81C45756536F}" presName="background" presStyleLbl="node0" presStyleIdx="2" presStyleCnt="3"/>
      <dgm:spPr/>
    </dgm:pt>
    <dgm:pt modelId="{772FACED-78C8-4D57-8AB7-FAD415062B4D}" type="pres">
      <dgm:prSet presAssocID="{FB24F178-C1C8-4F01-A989-81C45756536F}" presName="text" presStyleLbl="fgAcc0" presStyleIdx="2" presStyleCnt="3">
        <dgm:presLayoutVars>
          <dgm:chPref val="3"/>
        </dgm:presLayoutVars>
      </dgm:prSet>
      <dgm:spPr/>
    </dgm:pt>
    <dgm:pt modelId="{60C7917B-1A6E-42B3-9BE0-F01AFF5029A0}" type="pres">
      <dgm:prSet presAssocID="{FB24F178-C1C8-4F01-A989-81C45756536F}" presName="hierChild2" presStyleCnt="0"/>
      <dgm:spPr/>
    </dgm:pt>
  </dgm:ptLst>
  <dgm:cxnLst>
    <dgm:cxn modelId="{67F44018-3A01-43D1-9A4F-A3EB17A3C570}" srcId="{65A0B52F-97C2-44F8-8CF4-3780D73F14BA}" destId="{FB24F178-C1C8-4F01-A989-81C45756536F}" srcOrd="2" destOrd="0" parTransId="{3B76E2E2-5D53-4EE9-8496-38AED613B3FA}" sibTransId="{06B7E4B2-09A7-420B-A9DA-F69052BFDD56}"/>
    <dgm:cxn modelId="{73CAF524-D357-41DC-AE10-3F73163B5A7C}" type="presOf" srcId="{65A0B52F-97C2-44F8-8CF4-3780D73F14BA}" destId="{AED5B830-9CEE-462E-9BF6-A291E2067D79}" srcOrd="0" destOrd="0" presId="urn:microsoft.com/office/officeart/2005/8/layout/hierarchy1"/>
    <dgm:cxn modelId="{5764454F-4EB4-40DD-ADF1-317B6AD4B3A5}" type="presOf" srcId="{FB24F178-C1C8-4F01-A989-81C45756536F}" destId="{772FACED-78C8-4D57-8AB7-FAD415062B4D}" srcOrd="0" destOrd="0" presId="urn:microsoft.com/office/officeart/2005/8/layout/hierarchy1"/>
    <dgm:cxn modelId="{55F9D377-78F0-4824-977A-636EDA1E1058}" type="presOf" srcId="{80C0DDEB-760D-4478-B6A8-FE0D4DF4E897}" destId="{B890F952-B10F-4CD9-AD9D-B3EB6EA7798A}" srcOrd="0" destOrd="0" presId="urn:microsoft.com/office/officeart/2005/8/layout/hierarchy1"/>
    <dgm:cxn modelId="{C05DCD85-5E7E-456C-9448-26EB18E5C3F3}" srcId="{65A0B52F-97C2-44F8-8CF4-3780D73F14BA}" destId="{80C0DDEB-760D-4478-B6A8-FE0D4DF4E897}" srcOrd="1" destOrd="0" parTransId="{048CE760-5D49-4FC8-9E9F-C8E085C909BD}" sibTransId="{5668A64C-1D2F-4DB5-8572-35EDDBC0523C}"/>
    <dgm:cxn modelId="{7D2A00AF-5B1B-4E7A-82A2-7594CC033F55}" srcId="{65A0B52F-97C2-44F8-8CF4-3780D73F14BA}" destId="{32AF83DE-07B4-4019-8107-7C2264C8E221}" srcOrd="0" destOrd="0" parTransId="{B50C9432-851F-42F9-BCD4-1BF39134A4C8}" sibTransId="{CFF089DA-AAFB-4631-99A7-71D9B1F7F500}"/>
    <dgm:cxn modelId="{166249EB-C647-4002-BACE-8BFF504DFCCE}" type="presOf" srcId="{32AF83DE-07B4-4019-8107-7C2264C8E221}" destId="{888BA532-8813-4C3A-9C5A-CF5390D53E4F}" srcOrd="0" destOrd="0" presId="urn:microsoft.com/office/officeart/2005/8/layout/hierarchy1"/>
    <dgm:cxn modelId="{6CE2A1A7-7B79-478F-9264-18060423F8F5}" type="presParOf" srcId="{AED5B830-9CEE-462E-9BF6-A291E2067D79}" destId="{1BACD9AC-6615-4D70-97D8-D016FEAACD87}" srcOrd="0" destOrd="0" presId="urn:microsoft.com/office/officeart/2005/8/layout/hierarchy1"/>
    <dgm:cxn modelId="{69ACDAA9-C571-4C52-BB66-7C129AE9D6CC}" type="presParOf" srcId="{1BACD9AC-6615-4D70-97D8-D016FEAACD87}" destId="{7C190E9F-9252-447F-857F-C7E7E6D615BD}" srcOrd="0" destOrd="0" presId="urn:microsoft.com/office/officeart/2005/8/layout/hierarchy1"/>
    <dgm:cxn modelId="{A7A96AC8-8004-4907-BA1C-1DD19F6B23FF}" type="presParOf" srcId="{7C190E9F-9252-447F-857F-C7E7E6D615BD}" destId="{F07A6D81-F0B5-4B90-A327-02FC0038B931}" srcOrd="0" destOrd="0" presId="urn:microsoft.com/office/officeart/2005/8/layout/hierarchy1"/>
    <dgm:cxn modelId="{BDF6BA7D-1CB7-40A0-9FA9-5071616E8B6F}" type="presParOf" srcId="{7C190E9F-9252-447F-857F-C7E7E6D615BD}" destId="{888BA532-8813-4C3A-9C5A-CF5390D53E4F}" srcOrd="1" destOrd="0" presId="urn:microsoft.com/office/officeart/2005/8/layout/hierarchy1"/>
    <dgm:cxn modelId="{C2924986-1B0B-4733-A04D-CCCBCDA0218B}" type="presParOf" srcId="{1BACD9AC-6615-4D70-97D8-D016FEAACD87}" destId="{B0AB6896-2526-48DD-8BD3-220014D67AFD}" srcOrd="1" destOrd="0" presId="urn:microsoft.com/office/officeart/2005/8/layout/hierarchy1"/>
    <dgm:cxn modelId="{A661391E-988F-4E9F-8D39-22F6DDFF1AD2}" type="presParOf" srcId="{AED5B830-9CEE-462E-9BF6-A291E2067D79}" destId="{B5BEE726-8E7A-4420-8654-C653319C9952}" srcOrd="1" destOrd="0" presId="urn:microsoft.com/office/officeart/2005/8/layout/hierarchy1"/>
    <dgm:cxn modelId="{4392C234-C4AB-4C60-A3EB-08091612EC38}" type="presParOf" srcId="{B5BEE726-8E7A-4420-8654-C653319C9952}" destId="{090242AB-1DAE-4B93-A445-A23F90D069EA}" srcOrd="0" destOrd="0" presId="urn:microsoft.com/office/officeart/2005/8/layout/hierarchy1"/>
    <dgm:cxn modelId="{F6FEACE7-B89D-4869-8EC0-5FAAC7AE4CB9}" type="presParOf" srcId="{090242AB-1DAE-4B93-A445-A23F90D069EA}" destId="{0C9C95CD-0EE5-4CC4-8500-5D60EA920719}" srcOrd="0" destOrd="0" presId="urn:microsoft.com/office/officeart/2005/8/layout/hierarchy1"/>
    <dgm:cxn modelId="{431A78C3-0F33-4417-A54E-DD159F09D25F}" type="presParOf" srcId="{090242AB-1DAE-4B93-A445-A23F90D069EA}" destId="{B890F952-B10F-4CD9-AD9D-B3EB6EA7798A}" srcOrd="1" destOrd="0" presId="urn:microsoft.com/office/officeart/2005/8/layout/hierarchy1"/>
    <dgm:cxn modelId="{C63F965D-AA5C-4584-8D17-797DDB37A2B6}" type="presParOf" srcId="{B5BEE726-8E7A-4420-8654-C653319C9952}" destId="{C97EBD7B-D56F-47F8-838D-7E299601D330}" srcOrd="1" destOrd="0" presId="urn:microsoft.com/office/officeart/2005/8/layout/hierarchy1"/>
    <dgm:cxn modelId="{451E121C-12ED-4183-9521-81F55CCFC6E8}" type="presParOf" srcId="{AED5B830-9CEE-462E-9BF6-A291E2067D79}" destId="{003A0A14-9C38-43D8-9E5B-113C14A6539D}" srcOrd="2" destOrd="0" presId="urn:microsoft.com/office/officeart/2005/8/layout/hierarchy1"/>
    <dgm:cxn modelId="{2E647DDC-333B-4EC1-A475-6F2105256710}" type="presParOf" srcId="{003A0A14-9C38-43D8-9E5B-113C14A6539D}" destId="{4E63BCCF-6DC2-4F45-81FC-93C9D733F126}" srcOrd="0" destOrd="0" presId="urn:microsoft.com/office/officeart/2005/8/layout/hierarchy1"/>
    <dgm:cxn modelId="{46614DD7-B8A4-4E3C-B31C-A71C825C7E4C}" type="presParOf" srcId="{4E63BCCF-6DC2-4F45-81FC-93C9D733F126}" destId="{BC202932-A772-44C0-A061-FC99766B095E}" srcOrd="0" destOrd="0" presId="urn:microsoft.com/office/officeart/2005/8/layout/hierarchy1"/>
    <dgm:cxn modelId="{221A9367-C787-4992-BAEA-6AA32801F51E}" type="presParOf" srcId="{4E63BCCF-6DC2-4F45-81FC-93C9D733F126}" destId="{772FACED-78C8-4D57-8AB7-FAD415062B4D}" srcOrd="1" destOrd="0" presId="urn:microsoft.com/office/officeart/2005/8/layout/hierarchy1"/>
    <dgm:cxn modelId="{63A75B67-3A0F-44DE-A5E1-530D69A9F012}" type="presParOf" srcId="{003A0A14-9C38-43D8-9E5B-113C14A6539D}" destId="{60C7917B-1A6E-42B3-9BE0-F01AFF5029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5B1D9-1D21-436E-976B-4EE91FAC03E3}">
      <dsp:nvSpPr>
        <dsp:cNvPr id="0" name=""/>
        <dsp:cNvSpPr/>
      </dsp:nvSpPr>
      <dsp:spPr>
        <a:xfrm>
          <a:off x="0" y="50919"/>
          <a:ext cx="10058399" cy="1801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Culture factors can be defined as elements that can be internal or external by the cultural, economic, social , technological, political environment that can impacts the growth, operations and survival of an company having an impact over the business</a:t>
          </a:r>
        </a:p>
      </dsp:txBody>
      <dsp:txXfrm>
        <a:off x="87957" y="138876"/>
        <a:ext cx="9882485" cy="1625886"/>
      </dsp:txXfrm>
    </dsp:sp>
    <dsp:sp modelId="{192C550E-7F57-49B8-912F-2B18018D511E}">
      <dsp:nvSpPr>
        <dsp:cNvPr id="0" name=""/>
        <dsp:cNvSpPr/>
      </dsp:nvSpPr>
      <dsp:spPr>
        <a:xfrm>
          <a:off x="0" y="1933360"/>
          <a:ext cx="10058399" cy="1801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One of the tools that can be use in order to identify Mark and Spencer culture is the PASTEL Analysis  which also help in understanding the external factor that impact the company</a:t>
          </a:r>
        </a:p>
      </dsp:txBody>
      <dsp:txXfrm>
        <a:off x="87957" y="2021317"/>
        <a:ext cx="9882485" cy="1625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8A27D-2AF5-46E1-93BC-A4B03A333562}">
      <dsp:nvSpPr>
        <dsp:cNvPr id="0" name=""/>
        <dsp:cNvSpPr/>
      </dsp:nvSpPr>
      <dsp:spPr>
        <a:xfrm>
          <a:off x="0"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7B48D2-D6A1-4F00-887A-DCB4A34C0A80}">
      <dsp:nvSpPr>
        <dsp:cNvPr id="0" name=""/>
        <dsp:cNvSpPr/>
      </dsp:nvSpPr>
      <dsp:spPr>
        <a:xfrm>
          <a:off x="31432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Further in the sociocultural level most of the population still associates the brand with the past and without a top to bottom revamp of the business Marks and Spencer is projected to lose a majority of customers from the latest generations</a:t>
          </a:r>
        </a:p>
      </dsp:txBody>
      <dsp:txXfrm>
        <a:off x="366939" y="1196774"/>
        <a:ext cx="2723696" cy="1691139"/>
      </dsp:txXfrm>
    </dsp:sp>
    <dsp:sp modelId="{343FAB55-7A96-4EC1-9FD8-893C600366A3}">
      <dsp:nvSpPr>
        <dsp:cNvPr id="0" name=""/>
        <dsp:cNvSpPr/>
      </dsp:nvSpPr>
      <dsp:spPr>
        <a:xfrm>
          <a:off x="3457574"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61515-F217-499F-A6AA-76019AFE239D}">
      <dsp:nvSpPr>
        <dsp:cNvPr id="0" name=""/>
        <dsp:cNvSpPr/>
      </dsp:nvSpPr>
      <dsp:spPr>
        <a:xfrm>
          <a:off x="3771899"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On the other hand the company has been able to counter this factor by dominating the ready meals industry</a:t>
          </a:r>
        </a:p>
      </dsp:txBody>
      <dsp:txXfrm>
        <a:off x="3824513" y="1196774"/>
        <a:ext cx="2723696" cy="1691139"/>
      </dsp:txXfrm>
    </dsp:sp>
    <dsp:sp modelId="{582FB50C-5B34-4A90-BB07-1B9173D59EB9}">
      <dsp:nvSpPr>
        <dsp:cNvPr id="0" name=""/>
        <dsp:cNvSpPr/>
      </dsp:nvSpPr>
      <dsp:spPr>
        <a:xfrm>
          <a:off x="6915149"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F1A996-499B-4F0F-AB1C-15AD6BB5A693}">
      <dsp:nvSpPr>
        <dsp:cNvPr id="0" name=""/>
        <dsp:cNvSpPr/>
      </dsp:nvSpPr>
      <dsp:spPr>
        <a:xfrm>
          <a:off x="722947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Marks and Spencer is a household name, but due to its longstanding existence it is not what one calls a brand of the youth</a:t>
          </a:r>
        </a:p>
      </dsp:txBody>
      <dsp:txXfrm>
        <a:off x="7282089" y="1196774"/>
        <a:ext cx="2723696" cy="169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B3391-9059-456A-A618-57CB663651DA}">
      <dsp:nvSpPr>
        <dsp:cNvPr id="0" name=""/>
        <dsp:cNvSpPr/>
      </dsp:nvSpPr>
      <dsp:spPr>
        <a:xfrm>
          <a:off x="0" y="12760"/>
          <a:ext cx="10058399" cy="12074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 the technological area Marks and Spencer company has introduced multiple self-checkout stores and plan to increase the usage of AI based checkout in the future</a:t>
          </a:r>
        </a:p>
      </dsp:txBody>
      <dsp:txXfrm>
        <a:off x="58942" y="71702"/>
        <a:ext cx="9940515" cy="1089555"/>
      </dsp:txXfrm>
    </dsp:sp>
    <dsp:sp modelId="{3C3D22A6-92E1-4D0D-B3AF-D864977FA785}">
      <dsp:nvSpPr>
        <dsp:cNvPr id="0" name=""/>
        <dsp:cNvSpPr/>
      </dsp:nvSpPr>
      <dsp:spPr>
        <a:xfrm>
          <a:off x="0" y="1289320"/>
          <a:ext cx="10058399" cy="12074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introduction of self-checkout-based retail and food joints it become very trendy in now days for the current industry</a:t>
          </a:r>
        </a:p>
      </dsp:txBody>
      <dsp:txXfrm>
        <a:off x="58942" y="1348262"/>
        <a:ext cx="9940515" cy="1089555"/>
      </dsp:txXfrm>
    </dsp:sp>
    <dsp:sp modelId="{C01D9085-2241-4D3F-9750-2C30F7F9BD03}">
      <dsp:nvSpPr>
        <dsp:cNvPr id="0" name=""/>
        <dsp:cNvSpPr/>
      </dsp:nvSpPr>
      <dsp:spPr>
        <a:xfrm>
          <a:off x="0" y="2565880"/>
          <a:ext cx="10058399" cy="12074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Over the years Marks and Spencer has been involved in multiple legal disputes such as the German discount store legal action regarding the copy of the cake design</a:t>
          </a:r>
        </a:p>
      </dsp:txBody>
      <dsp:txXfrm>
        <a:off x="58942" y="2624822"/>
        <a:ext cx="9940515" cy="10895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9C162-7792-40B0-9F9D-3C4E39408B8C}">
      <dsp:nvSpPr>
        <dsp:cNvPr id="0" name=""/>
        <dsp:cNvSpPr/>
      </dsp:nvSpPr>
      <dsp:spPr>
        <a:xfrm>
          <a:off x="0"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4E3243-A8D2-4E25-BE9B-947194FD198B}">
      <dsp:nvSpPr>
        <dsp:cNvPr id="0" name=""/>
        <dsp:cNvSpPr/>
      </dsp:nvSpPr>
      <dsp:spPr>
        <a:xfrm>
          <a:off x="31432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Ethical culture is a set of experiences, assumptions, and expectations of managers and employees regarding the behave ethically or unethically of the organization</a:t>
          </a:r>
        </a:p>
      </dsp:txBody>
      <dsp:txXfrm>
        <a:off x="366939" y="1196774"/>
        <a:ext cx="2723696" cy="1691139"/>
      </dsp:txXfrm>
    </dsp:sp>
    <dsp:sp modelId="{BCCD0B50-D636-400E-A807-CECD6DF1A317}">
      <dsp:nvSpPr>
        <dsp:cNvPr id="0" name=""/>
        <dsp:cNvSpPr/>
      </dsp:nvSpPr>
      <dsp:spPr>
        <a:xfrm>
          <a:off x="3457574"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4907CA-5214-4CFF-8805-F7C1B33077A3}">
      <dsp:nvSpPr>
        <dsp:cNvPr id="0" name=""/>
        <dsp:cNvSpPr/>
      </dsp:nvSpPr>
      <dsp:spPr>
        <a:xfrm>
          <a:off x="3771899"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In order for an organization to Measure and build an ethical culture it can be a challenging task with a long term journey and rewards</a:t>
          </a:r>
        </a:p>
      </dsp:txBody>
      <dsp:txXfrm>
        <a:off x="3824513" y="1196774"/>
        <a:ext cx="2723696" cy="1691139"/>
      </dsp:txXfrm>
    </dsp:sp>
    <dsp:sp modelId="{135767F6-FCBD-4146-BCE9-010892BD3257}">
      <dsp:nvSpPr>
        <dsp:cNvPr id="0" name=""/>
        <dsp:cNvSpPr/>
      </dsp:nvSpPr>
      <dsp:spPr>
        <a:xfrm>
          <a:off x="6915149"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5BD8CE-615A-4774-B5F3-75647784FA4B}">
      <dsp:nvSpPr>
        <dsp:cNvPr id="0" name=""/>
        <dsp:cNvSpPr/>
      </dsp:nvSpPr>
      <dsp:spPr>
        <a:xfrm>
          <a:off x="722947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Marks and Spencer had been one of the big brands who  had been lead a movement towards higher ethical standards</a:t>
          </a:r>
        </a:p>
      </dsp:txBody>
      <dsp:txXfrm>
        <a:off x="7282089" y="1196774"/>
        <a:ext cx="2723696" cy="16911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3A63C-E43A-4177-B408-CE5CC910BECD}">
      <dsp:nvSpPr>
        <dsp:cNvPr id="0" name=""/>
        <dsp:cNvSpPr/>
      </dsp:nvSpPr>
      <dsp:spPr>
        <a:xfrm>
          <a:off x="0" y="457487"/>
          <a:ext cx="10058399" cy="90903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was highly critical to M&amp;S</a:t>
          </a:r>
        </a:p>
      </dsp:txBody>
      <dsp:txXfrm>
        <a:off x="44375" y="501862"/>
        <a:ext cx="9969649" cy="820285"/>
      </dsp:txXfrm>
    </dsp:sp>
    <dsp:sp modelId="{7F4E3864-1754-4C54-B0BD-1AACD58BCBBA}">
      <dsp:nvSpPr>
        <dsp:cNvPr id="0" name=""/>
        <dsp:cNvSpPr/>
      </dsp:nvSpPr>
      <dsp:spPr>
        <a:xfrm>
          <a:off x="0" y="1438522"/>
          <a:ext cx="10058399" cy="90903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roles of CEO and Chair were filled by the same individual so that with fewer layers of hierarchy, key decisions could be implemented quickly</a:t>
          </a:r>
        </a:p>
      </dsp:txBody>
      <dsp:txXfrm>
        <a:off x="44375" y="1482897"/>
        <a:ext cx="9969649" cy="820285"/>
      </dsp:txXfrm>
    </dsp:sp>
    <dsp:sp modelId="{5339AFD0-1917-4A8F-A564-289DE74165C9}">
      <dsp:nvSpPr>
        <dsp:cNvPr id="0" name=""/>
        <dsp:cNvSpPr/>
      </dsp:nvSpPr>
      <dsp:spPr>
        <a:xfrm>
          <a:off x="0" y="2419557"/>
          <a:ext cx="10058399" cy="90903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a:t>
          </a:r>
        </a:p>
      </dsp:txBody>
      <dsp:txXfrm>
        <a:off x="44375" y="2463932"/>
        <a:ext cx="9969649" cy="8202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35237-E8EB-4903-A055-A52C3EA63DC8}">
      <dsp:nvSpPr>
        <dsp:cNvPr id="0" name=""/>
        <dsp:cNvSpPr/>
      </dsp:nvSpPr>
      <dsp:spPr>
        <a:xfrm>
          <a:off x="616949" y="149289"/>
          <a:ext cx="1818562" cy="181856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77F818-2292-41EF-AB0A-A51A5B416361}">
      <dsp:nvSpPr>
        <dsp:cNvPr id="0" name=""/>
        <dsp:cNvSpPr/>
      </dsp:nvSpPr>
      <dsp:spPr>
        <a:xfrm>
          <a:off x="1004512" y="53685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270B1-926B-470F-A3E9-2FFECD58A491}">
      <dsp:nvSpPr>
        <dsp:cNvPr id="0" name=""/>
        <dsp:cNvSpPr/>
      </dsp:nvSpPr>
      <dsp:spPr>
        <a:xfrm>
          <a:off x="35606" y="2534290"/>
          <a:ext cx="2981250"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control system was created by the founders Marks and Spencer which had a huge impact among the company</a:t>
          </a:r>
        </a:p>
      </dsp:txBody>
      <dsp:txXfrm>
        <a:off x="35606" y="2534290"/>
        <a:ext cx="2981250" cy="1102500"/>
      </dsp:txXfrm>
    </dsp:sp>
    <dsp:sp modelId="{1C04D0D3-8196-409B-B514-3AB5FD4A3CB2}">
      <dsp:nvSpPr>
        <dsp:cNvPr id="0" name=""/>
        <dsp:cNvSpPr/>
      </dsp:nvSpPr>
      <dsp:spPr>
        <a:xfrm>
          <a:off x="4119918" y="149289"/>
          <a:ext cx="1818562" cy="181856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DD11E-3BF6-466D-B0DD-BA3A2CC0F0D5}">
      <dsp:nvSpPr>
        <dsp:cNvPr id="0" name=""/>
        <dsp:cNvSpPr/>
      </dsp:nvSpPr>
      <dsp:spPr>
        <a:xfrm>
          <a:off x="4507481" y="53685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432331-FEAE-4E71-9E26-6D6E13E85802}">
      <dsp:nvSpPr>
        <dsp:cNvPr id="0" name=""/>
        <dsp:cNvSpPr/>
      </dsp:nvSpPr>
      <dsp:spPr>
        <a:xfrm>
          <a:off x="3538574" y="2534290"/>
          <a:ext cx="2981250"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This tools is used to useful model that can be used to determine an industry’s attractiveness for entry taking into account five competitive forces ; threat of entry, threat of substitutes, power of buyers, power of suppliers and competitive rivalry among existing competitors according with Porter</a:t>
          </a:r>
        </a:p>
      </dsp:txBody>
      <dsp:txXfrm>
        <a:off x="3538574" y="2534290"/>
        <a:ext cx="2981250" cy="1102500"/>
      </dsp:txXfrm>
    </dsp:sp>
    <dsp:sp modelId="{33271FCC-3BF9-4C91-8C89-45F1ED3FEDBF}">
      <dsp:nvSpPr>
        <dsp:cNvPr id="0" name=""/>
        <dsp:cNvSpPr/>
      </dsp:nvSpPr>
      <dsp:spPr>
        <a:xfrm>
          <a:off x="7622887" y="149289"/>
          <a:ext cx="1818562" cy="181856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AFDC7-E58E-475B-A2A1-CC97F021797A}">
      <dsp:nvSpPr>
        <dsp:cNvPr id="0" name=""/>
        <dsp:cNvSpPr/>
      </dsp:nvSpPr>
      <dsp:spPr>
        <a:xfrm>
          <a:off x="8010450" y="53685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6CA711-B769-4777-BAFF-9EC6C97B5836}">
      <dsp:nvSpPr>
        <dsp:cNvPr id="0" name=""/>
        <dsp:cNvSpPr/>
      </dsp:nvSpPr>
      <dsp:spPr>
        <a:xfrm>
          <a:off x="7041543" y="2534290"/>
          <a:ext cx="2981250"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model applied to the Marks and Spencer its state that</a:t>
          </a:r>
        </a:p>
      </dsp:txBody>
      <dsp:txXfrm>
        <a:off x="7041543" y="2534290"/>
        <a:ext cx="2981250" cy="1102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7AE89-33B5-452A-B6B7-C0D198686A93}">
      <dsp:nvSpPr>
        <dsp:cNvPr id="0" name=""/>
        <dsp:cNvSpPr/>
      </dsp:nvSpPr>
      <dsp:spPr>
        <a:xfrm>
          <a:off x="0" y="113748"/>
          <a:ext cx="10058399" cy="17404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That is because with the growth of the internet, traditional barriers such as large capital investments for the construction of large physical storefronts are constantly being reduced or eliminated</a:t>
          </a:r>
        </a:p>
      </dsp:txBody>
      <dsp:txXfrm>
        <a:off x="84960" y="198708"/>
        <a:ext cx="9888479" cy="1570491"/>
      </dsp:txXfrm>
    </dsp:sp>
    <dsp:sp modelId="{5A73512C-E49B-4AC5-9E49-A73B933ABE8F}">
      <dsp:nvSpPr>
        <dsp:cNvPr id="0" name=""/>
        <dsp:cNvSpPr/>
      </dsp:nvSpPr>
      <dsp:spPr>
        <a:xfrm>
          <a:off x="0" y="1931920"/>
          <a:ext cx="10058399" cy="17404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Day by day small businesses that want to enter in the industries such as clothing can compete in a virtual environment without having a physical storefront and  are in a numerous alternatives on the market in now days for the food, clothing, and general merchandise industries</a:t>
          </a:r>
        </a:p>
      </dsp:txBody>
      <dsp:txXfrm>
        <a:off x="84960" y="2016880"/>
        <a:ext cx="9888479" cy="15704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92E203-5F80-49B1-9647-ADD731B74AC8}">
      <dsp:nvSpPr>
        <dsp:cNvPr id="0" name=""/>
        <dsp:cNvSpPr/>
      </dsp:nvSpPr>
      <dsp:spPr>
        <a:xfrm>
          <a:off x="0" y="373988"/>
          <a:ext cx="6582555" cy="14157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Now days Customers have a wide range of retailers to choose for example in UK customers will also choose Tesco and Sainsbury's in the food sector and Next, George at Asda, and Zara in the clothing sector</a:t>
          </a:r>
        </a:p>
      </dsp:txBody>
      <dsp:txXfrm>
        <a:off x="69109" y="443097"/>
        <a:ext cx="6444337" cy="1277482"/>
      </dsp:txXfrm>
    </dsp:sp>
    <dsp:sp modelId="{3C66721A-B7D1-4484-A7DB-3CC302372621}">
      <dsp:nvSpPr>
        <dsp:cNvPr id="0" name=""/>
        <dsp:cNvSpPr/>
      </dsp:nvSpPr>
      <dsp:spPr>
        <a:xfrm>
          <a:off x="0" y="1853048"/>
          <a:ext cx="6582555" cy="1415700"/>
        </a:xfrm>
        <a:prstGeom prst="roundRect">
          <a:avLst/>
        </a:prstGeom>
        <a:solidFill>
          <a:schemeClr val="accent2">
            <a:hueOff val="752368"/>
            <a:satOff val="-4697"/>
            <a:lumOff val="225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bargaining power of suppliers is low due to the situation now when the buyers have many options Suppliers now have less control over quality, price, and delivery terms</a:t>
          </a:r>
        </a:p>
      </dsp:txBody>
      <dsp:txXfrm>
        <a:off x="69109" y="1922157"/>
        <a:ext cx="6444337" cy="1277482"/>
      </dsp:txXfrm>
    </dsp:sp>
    <dsp:sp modelId="{2E510ABF-0E6B-4E3E-9B39-91152E411B91}">
      <dsp:nvSpPr>
        <dsp:cNvPr id="0" name=""/>
        <dsp:cNvSpPr/>
      </dsp:nvSpPr>
      <dsp:spPr>
        <a:xfrm>
          <a:off x="0" y="3332109"/>
          <a:ext cx="6582555" cy="1415700"/>
        </a:xfrm>
        <a:prstGeom prst="roundRect">
          <a:avLst/>
        </a:prstGeom>
        <a:solidFill>
          <a:schemeClr val="accent2">
            <a:hueOff val="1504735"/>
            <a:satOff val="-9395"/>
            <a:lumOff val="45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With the increased use of the internet, customers can more easily compare prices from different suppliers and switch from one supplier to another</a:t>
          </a:r>
        </a:p>
      </dsp:txBody>
      <dsp:txXfrm>
        <a:off x="69109" y="3401218"/>
        <a:ext cx="6444337" cy="12774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5C2BA-D988-473B-8F94-555088590F7C}">
      <dsp:nvSpPr>
        <dsp:cNvPr id="0" name=""/>
        <dsp:cNvSpPr/>
      </dsp:nvSpPr>
      <dsp:spPr>
        <a:xfrm>
          <a:off x="0" y="105879"/>
          <a:ext cx="6582555" cy="242189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 now days not only the quality matter, the price become very important especially after the covid pandemic and ‘the war at the customers door’ which also influence the cost and increase that taxes which had as result the price wars, extreme promotional activities, and rising and falling sales are all taking place on multiple fronts</a:t>
          </a:r>
        </a:p>
      </dsp:txBody>
      <dsp:txXfrm>
        <a:off x="118227" y="224106"/>
        <a:ext cx="6346101" cy="2185445"/>
      </dsp:txXfrm>
    </dsp:sp>
    <dsp:sp modelId="{624EFFA6-2DAC-4413-9466-ECF51562797F}">
      <dsp:nvSpPr>
        <dsp:cNvPr id="0" name=""/>
        <dsp:cNvSpPr/>
      </dsp:nvSpPr>
      <dsp:spPr>
        <a:xfrm>
          <a:off x="0" y="2594019"/>
          <a:ext cx="6582555" cy="2421899"/>
        </a:xfrm>
        <a:prstGeom prst="roundRect">
          <a:avLst/>
        </a:prstGeom>
        <a:solidFill>
          <a:schemeClr val="accent2">
            <a:hueOff val="1504735"/>
            <a:satOff val="-9395"/>
            <a:lumOff val="45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M&amp;S competes with competitors such as Next and Zara and Primark in the clothing industry, and the 'big four' in the food industry: Tesco, Sainsbury's, Asda, and Morrisons as they are the most suitable and preferable now days by the consumers</a:t>
          </a:r>
        </a:p>
      </dsp:txBody>
      <dsp:txXfrm>
        <a:off x="118227" y="2712246"/>
        <a:ext cx="6346101" cy="21854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60F4E-A2A9-4E8C-8C13-2DE525A02E1E}">
      <dsp:nvSpPr>
        <dsp:cNvPr id="0" name=""/>
        <dsp:cNvSpPr/>
      </dsp:nvSpPr>
      <dsp:spPr>
        <a:xfrm>
          <a:off x="616949" y="284289"/>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6B1D2B-B35A-4CF8-A5E3-A391E5D7D869}">
      <dsp:nvSpPr>
        <dsp:cNvPr id="0" name=""/>
        <dsp:cNvSpPr/>
      </dsp:nvSpPr>
      <dsp:spPr>
        <a:xfrm>
          <a:off x="1004512" y="67185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4C324E-0E91-4B03-9BA9-B22C6B64EF46}">
      <dsp:nvSpPr>
        <dsp:cNvPr id="0" name=""/>
        <dsp:cNvSpPr/>
      </dsp:nvSpPr>
      <dsp:spPr>
        <a:xfrm>
          <a:off x="35606"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Employees from different cultures bring different ways of thinking and original ideas to their workplaces and together they are changing the face of the global economy</a:t>
          </a:r>
        </a:p>
      </dsp:txBody>
      <dsp:txXfrm>
        <a:off x="35606" y="2669290"/>
        <a:ext cx="2981250" cy="832500"/>
      </dsp:txXfrm>
    </dsp:sp>
    <dsp:sp modelId="{D04947D3-1264-404D-ABD1-F0CC1DFF951C}">
      <dsp:nvSpPr>
        <dsp:cNvPr id="0" name=""/>
        <dsp:cNvSpPr/>
      </dsp:nvSpPr>
      <dsp:spPr>
        <a:xfrm>
          <a:off x="4119918" y="284289"/>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429E0-D3F7-4669-8822-5CD0BA9F0C8F}">
      <dsp:nvSpPr>
        <dsp:cNvPr id="0" name=""/>
        <dsp:cNvSpPr/>
      </dsp:nvSpPr>
      <dsp:spPr>
        <a:xfrm>
          <a:off x="4507481" y="67185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ABB2A0-CAA2-4097-838D-D13C0A557B6D}">
      <dsp:nvSpPr>
        <dsp:cNvPr id="0" name=""/>
        <dsp:cNvSpPr/>
      </dsp:nvSpPr>
      <dsp:spPr>
        <a:xfrm>
          <a:off x="3538574"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Cultural barriers are challenges for intercultural communication within an organization</a:t>
          </a:r>
        </a:p>
      </dsp:txBody>
      <dsp:txXfrm>
        <a:off x="3538574" y="2669290"/>
        <a:ext cx="2981250" cy="832500"/>
      </dsp:txXfrm>
    </dsp:sp>
    <dsp:sp modelId="{F3722572-434E-4857-A1C6-CB0B0BCDF456}">
      <dsp:nvSpPr>
        <dsp:cNvPr id="0" name=""/>
        <dsp:cNvSpPr/>
      </dsp:nvSpPr>
      <dsp:spPr>
        <a:xfrm>
          <a:off x="7622887" y="284289"/>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4C9EA-A9B5-42D0-962F-4B89DE168083}">
      <dsp:nvSpPr>
        <dsp:cNvPr id="0" name=""/>
        <dsp:cNvSpPr/>
      </dsp:nvSpPr>
      <dsp:spPr>
        <a:xfrm>
          <a:off x="8010450" y="67185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955005-945B-47D0-A6F2-51C6E6FD51EE}">
      <dsp:nvSpPr>
        <dsp:cNvPr id="0" name=""/>
        <dsp:cNvSpPr/>
      </dsp:nvSpPr>
      <dsp:spPr>
        <a:xfrm>
          <a:off x="7041543" y="2669290"/>
          <a:ext cx="298125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When people from different cultures  speak different languages, have different cultural beliefs, or use different gestures and symbols to communicate, their cultural differences can become barriers to success in the workplace</a:t>
          </a:r>
        </a:p>
      </dsp:txBody>
      <dsp:txXfrm>
        <a:off x="7041543" y="2669290"/>
        <a:ext cx="2981250" cy="8325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AA57AD-ECF6-42C4-A265-BE3C8F7689BA}">
      <dsp:nvSpPr>
        <dsp:cNvPr id="0" name=""/>
        <dsp:cNvSpPr/>
      </dsp:nvSpPr>
      <dsp:spPr>
        <a:xfrm>
          <a:off x="0"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A6559-C874-4CBC-B91C-981534C92309}">
      <dsp:nvSpPr>
        <dsp:cNvPr id="0" name=""/>
        <dsp:cNvSpPr/>
      </dsp:nvSpPr>
      <dsp:spPr>
        <a:xfrm>
          <a:off x="31432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This ensure that people from different cultural backgrounds are included in the workplace</a:t>
          </a:r>
        </a:p>
      </dsp:txBody>
      <dsp:txXfrm>
        <a:off x="366939" y="1196774"/>
        <a:ext cx="2723696" cy="1691139"/>
      </dsp:txXfrm>
    </dsp:sp>
    <dsp:sp modelId="{AE3437AD-5353-40B3-9B6F-C884BFF78312}">
      <dsp:nvSpPr>
        <dsp:cNvPr id="0" name=""/>
        <dsp:cNvSpPr/>
      </dsp:nvSpPr>
      <dsp:spPr>
        <a:xfrm>
          <a:off x="3457574"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E1FD08-4961-4DE6-88D6-A0C4579653DB}">
      <dsp:nvSpPr>
        <dsp:cNvPr id="0" name=""/>
        <dsp:cNvSpPr/>
      </dsp:nvSpPr>
      <dsp:spPr>
        <a:xfrm>
          <a:off x="3771899"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Diversity training can potentially promote an inclusive work culture, promote teamwork and leadership, create new opportunities and therefore create a positive work culture</a:t>
          </a:r>
        </a:p>
      </dsp:txBody>
      <dsp:txXfrm>
        <a:off x="3824513" y="1196774"/>
        <a:ext cx="2723696" cy="1691139"/>
      </dsp:txXfrm>
    </dsp:sp>
    <dsp:sp modelId="{207746BD-6B35-4BCF-BFB5-AB87B2BF6A4D}">
      <dsp:nvSpPr>
        <dsp:cNvPr id="0" name=""/>
        <dsp:cNvSpPr/>
      </dsp:nvSpPr>
      <dsp:spPr>
        <a:xfrm>
          <a:off x="6915149"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8F29CA-3C34-41B7-A5C3-7ACFFAC76A0B}">
      <dsp:nvSpPr>
        <dsp:cNvPr id="0" name=""/>
        <dsp:cNvSpPr/>
      </dsp:nvSpPr>
      <dsp:spPr>
        <a:xfrm>
          <a:off x="722947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This training will help employees to understand and accept the cultural differences of their colleagues and help colleagues to accept each other</a:t>
          </a:r>
        </a:p>
      </dsp:txBody>
      <dsp:txXfrm>
        <a:off x="7282089" y="1196774"/>
        <a:ext cx="2723696" cy="16911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D127F-F888-4D7C-80EF-26D5AE9479FB}">
      <dsp:nvSpPr>
        <dsp:cNvPr id="0" name=""/>
        <dsp:cNvSpPr/>
      </dsp:nvSpPr>
      <dsp:spPr>
        <a:xfrm>
          <a:off x="0" y="24223"/>
          <a:ext cx="6582555" cy="165079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Asking polite questions about each other's cultures and expressing a willingness to learn about different cultural backgrounds can foster relationships in the workplace</a:t>
          </a:r>
        </a:p>
      </dsp:txBody>
      <dsp:txXfrm>
        <a:off x="80585" y="104808"/>
        <a:ext cx="6421385" cy="1489626"/>
      </dsp:txXfrm>
    </dsp:sp>
    <dsp:sp modelId="{F1CBE67E-5D47-49F9-AD95-BCAA37AC9109}">
      <dsp:nvSpPr>
        <dsp:cNvPr id="0" name=""/>
        <dsp:cNvSpPr/>
      </dsp:nvSpPr>
      <dsp:spPr>
        <a:xfrm>
          <a:off x="0" y="1735500"/>
          <a:ext cx="6582555" cy="1650796"/>
        </a:xfrm>
        <a:prstGeom prst="roundRect">
          <a:avLst/>
        </a:prstGeom>
        <a:solidFill>
          <a:schemeClr val="accent2">
            <a:hueOff val="752368"/>
            <a:satOff val="-4697"/>
            <a:lumOff val="225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 is important to create a culture of questioning, where  questions are asked!</a:t>
          </a:r>
        </a:p>
      </dsp:txBody>
      <dsp:txXfrm>
        <a:off x="80585" y="1816085"/>
        <a:ext cx="6421385" cy="1489626"/>
      </dsp:txXfrm>
    </dsp:sp>
    <dsp:sp modelId="{0CC27044-096F-4A0C-9711-DB54DF8375D6}">
      <dsp:nvSpPr>
        <dsp:cNvPr id="0" name=""/>
        <dsp:cNvSpPr/>
      </dsp:nvSpPr>
      <dsp:spPr>
        <a:xfrm>
          <a:off x="0" y="3446777"/>
          <a:ext cx="6582555" cy="1650796"/>
        </a:xfrm>
        <a:prstGeom prst="roundRect">
          <a:avLst/>
        </a:prstGeom>
        <a:solidFill>
          <a:schemeClr val="accent2">
            <a:hueOff val="1504735"/>
            <a:satOff val="-9395"/>
            <a:lumOff val="45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Being patient and understanding the beliefs and norms of different cultures, speaking out against discrimination in the workplace, and constantly learning about changing cultures are powerful ways to make workplaces more inclusive</a:t>
          </a:r>
        </a:p>
      </dsp:txBody>
      <dsp:txXfrm>
        <a:off x="80585" y="3527362"/>
        <a:ext cx="6421385" cy="14896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BA667-C928-4888-AC15-FF46B0456F3F}">
      <dsp:nvSpPr>
        <dsp:cNvPr id="0" name=""/>
        <dsp:cNvSpPr/>
      </dsp:nvSpPr>
      <dsp:spPr>
        <a:xfrm>
          <a:off x="12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C2D31F-6FA3-4D9D-B48B-D5DD021F27C9}">
      <dsp:nvSpPr>
        <dsp:cNvPr id="0" name=""/>
        <dsp:cNvSpPr/>
      </dsp:nvSpPr>
      <dsp:spPr>
        <a:xfrm>
          <a:off x="480082"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Same as in the communication barrier, the language or an incorrect form of communication can destroy the culture of the company and in order to avoid it the best is to communicate  clear and polite  because it will reduces the likelihood of surprises, crises and confrontations</a:t>
          </a:r>
        </a:p>
      </dsp:txBody>
      <dsp:txXfrm>
        <a:off x="560236" y="832323"/>
        <a:ext cx="4149382" cy="2576345"/>
      </dsp:txXfrm>
    </dsp:sp>
    <dsp:sp modelId="{92392CD4-952C-44E7-9DAE-9FB197194ECF}">
      <dsp:nvSpPr>
        <dsp:cNvPr id="0" name=""/>
        <dsp:cNvSpPr/>
      </dsp:nvSpPr>
      <dsp:spPr>
        <a:xfrm>
          <a:off x="5268627" y="297257"/>
          <a:ext cx="4309690" cy="2736653"/>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80B534-24B0-4EDC-9F93-36709B081052}">
      <dsp:nvSpPr>
        <dsp:cNvPr id="0" name=""/>
        <dsp:cNvSpPr/>
      </dsp:nvSpPr>
      <dsp:spPr>
        <a:xfrm>
          <a:off x="5747481" y="752169"/>
          <a:ext cx="4309690" cy="2736653"/>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Both employers and employees must take diversity and cultural differences into account when creating communication material by using simple words, visual methods to convey results and avoiding jargon words and phrases</a:t>
          </a:r>
        </a:p>
      </dsp:txBody>
      <dsp:txXfrm>
        <a:off x="5827635" y="832323"/>
        <a:ext cx="4149382" cy="257634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A6D81-F0B5-4B90-A327-02FC0038B931}">
      <dsp:nvSpPr>
        <dsp:cNvPr id="0" name=""/>
        <dsp:cNvSpPr/>
      </dsp:nvSpPr>
      <dsp:spPr>
        <a:xfrm>
          <a:off x="0"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8BA532-8813-4C3A-9C5A-CF5390D53E4F}">
      <dsp:nvSpPr>
        <dsp:cNvPr id="0" name=""/>
        <dsp:cNvSpPr/>
      </dsp:nvSpPr>
      <dsp:spPr>
        <a:xfrm>
          <a:off x="31432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In order to M&amp;S to grow need to take in consideration more it customers by offering loyalty cards and different promotion as the market is almost saturate</a:t>
          </a:r>
        </a:p>
      </dsp:txBody>
      <dsp:txXfrm>
        <a:off x="366939" y="1196774"/>
        <a:ext cx="2723696" cy="1691139"/>
      </dsp:txXfrm>
    </dsp:sp>
    <dsp:sp modelId="{0C9C95CD-0EE5-4CC4-8500-5D60EA920719}">
      <dsp:nvSpPr>
        <dsp:cNvPr id="0" name=""/>
        <dsp:cNvSpPr/>
      </dsp:nvSpPr>
      <dsp:spPr>
        <a:xfrm>
          <a:off x="3457574"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90F952-B10F-4CD9-AD9D-B3EB6EA7798A}">
      <dsp:nvSpPr>
        <dsp:cNvPr id="0" name=""/>
        <dsp:cNvSpPr/>
      </dsp:nvSpPr>
      <dsp:spPr>
        <a:xfrm>
          <a:off x="3771900"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Further the decision of the Plan A 2025 is good but they still need to ensure that will stay away form the legal discussions and conflicts</a:t>
          </a:r>
        </a:p>
      </dsp:txBody>
      <dsp:txXfrm>
        <a:off x="3824514" y="1196774"/>
        <a:ext cx="2723696" cy="1691139"/>
      </dsp:txXfrm>
    </dsp:sp>
    <dsp:sp modelId="{BC202932-A772-44C0-A061-FC99766B095E}">
      <dsp:nvSpPr>
        <dsp:cNvPr id="0" name=""/>
        <dsp:cNvSpPr/>
      </dsp:nvSpPr>
      <dsp:spPr>
        <a:xfrm>
          <a:off x="6915149"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2FACED-78C8-4D57-8AB7-FAD415062B4D}">
      <dsp:nvSpPr>
        <dsp:cNvPr id="0" name=""/>
        <dsp:cNvSpPr/>
      </dsp:nvSpPr>
      <dsp:spPr>
        <a:xfrm>
          <a:off x="722947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Further is best for them to concentrate to increase the value thru those things and to do even more such as Charity for a cause in order to grow same as Lidl, Asda, Sainsbury’s who help thru charity and make the customers feeling good coming to the store</a:t>
          </a:r>
        </a:p>
      </dsp:txBody>
      <dsp:txXfrm>
        <a:off x="7282089" y="1196774"/>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8/3/2022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2994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8/3/2022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3698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8/3/2022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456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8/3/2022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70359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8/3/2022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7577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8/3/2022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7067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8/3/2022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3359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8/3/2022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84103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8/3/2022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5227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8/3/2022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6197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8/3/2022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1966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8/3/2022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22554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0000"/>
        </a:lnSpc>
        <a:spcBef>
          <a:spcPct val="0"/>
        </a:spcBef>
        <a:buNone/>
        <a:defRPr sz="5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E32DF-E363-414B-AA94-11F8AC3F2B0F}"/>
              </a:ext>
            </a:extLst>
          </p:cNvPr>
          <p:cNvSpPr>
            <a:spLocks noGrp="1"/>
          </p:cNvSpPr>
          <p:nvPr>
            <p:ph type="ctrTitle"/>
          </p:nvPr>
        </p:nvSpPr>
        <p:spPr/>
        <p:txBody>
          <a:bodyPr/>
          <a:lstStyle/>
          <a:p>
            <a:r>
              <a:rPr lang="en-GB" dirty="0"/>
              <a:t>Individual Written Report Presentation</a:t>
            </a:r>
          </a:p>
        </p:txBody>
      </p:sp>
      <p:sp>
        <p:nvSpPr>
          <p:cNvPr id="4" name="Rectangle 1">
            <a:extLst>
              <a:ext uri="{FF2B5EF4-FFF2-40B4-BE49-F238E27FC236}">
                <a16:creationId xmlns:a16="http://schemas.microsoft.com/office/drawing/2014/main" id="{0E1ED51A-D19D-4F79-89C5-4CBE4DFC308B}"/>
              </a:ext>
            </a:extLst>
          </p:cNvPr>
          <p:cNvSpPr>
            <a:spLocks noGrp="1" noChangeArrowheads="1"/>
          </p:cNvSpPr>
          <p:nvPr>
            <p:ph type="subTitle" idx="1"/>
          </p:nvPr>
        </p:nvSpPr>
        <p:spPr bwMode="auto">
          <a:xfrm>
            <a:off x="1100051" y="4754987"/>
            <a:ext cx="964046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BMSW5105 WORKPLACE CULTURE AND IST IMPACT ON ORGANIZATION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Carmen Liliana Dinca student id: 1919499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20719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286999" y="4292886"/>
            <a:ext cx="6253317" cy="2336514"/>
          </a:xfrm>
        </p:spPr>
        <p:txBody>
          <a:bodyPr>
            <a:normAutofit fontScale="90000"/>
          </a:bodyPr>
          <a:lstStyle/>
          <a:p>
            <a:r>
              <a:rPr lang="en-US" dirty="0"/>
              <a:t>Table of Contents</a:t>
            </a:r>
            <a:br>
              <a:rPr lang="en-US" dirty="0"/>
            </a:br>
            <a:r>
              <a:rPr lang="en-US" sz="2000" dirty="0"/>
              <a:t>Introduction ……………………………………………..slide 3</a:t>
            </a:r>
            <a:br>
              <a:rPr lang="en-US" sz="2000" dirty="0"/>
            </a:br>
            <a:r>
              <a:rPr lang="en-US" sz="2000" dirty="0"/>
              <a:t>Main body……………………………………………... Slide 4</a:t>
            </a:r>
            <a:br>
              <a:rPr lang="en-US" sz="2000" dirty="0"/>
            </a:br>
            <a:r>
              <a:rPr lang="en-US" sz="2000" dirty="0"/>
              <a:t>Culture Factors…………………………………………. Slide 5</a:t>
            </a:r>
            <a:br>
              <a:rPr lang="en-US" sz="2000" dirty="0"/>
            </a:br>
            <a:r>
              <a:rPr lang="en-US" sz="2000" dirty="0"/>
              <a:t>PESTLE Analysis ………………………………………... Slide 6 -12</a:t>
            </a:r>
            <a:br>
              <a:rPr lang="en-US" sz="2000" dirty="0"/>
            </a:br>
            <a:r>
              <a:rPr lang="en-US" sz="2000" dirty="0"/>
              <a:t>Ethical Culture………………………………………….. Slide 13 </a:t>
            </a:r>
            <a:br>
              <a:rPr lang="en-US" sz="2000" dirty="0"/>
            </a:br>
            <a:r>
              <a:rPr lang="en-US" sz="2000" dirty="0"/>
              <a:t>Framework Slide……………………………………….  Slide 14-18</a:t>
            </a:r>
            <a:br>
              <a:rPr lang="en-US" sz="2000" dirty="0"/>
            </a:br>
            <a:r>
              <a:rPr lang="en-US" sz="2000" dirty="0"/>
              <a:t>Organizational Structure………………………………. . Slide19-29</a:t>
            </a:r>
            <a:br>
              <a:rPr lang="en-US" sz="2000" dirty="0"/>
            </a:br>
            <a:r>
              <a:rPr lang="en-US" sz="2000" dirty="0"/>
              <a:t>Conclusion………………………………………… …….</a:t>
            </a:r>
            <a:r>
              <a:rPr lang="en-US" sz="2000"/>
              <a:t>Slide 30</a:t>
            </a:r>
            <a:br>
              <a:rPr lang="en-US" sz="2000" dirty="0"/>
            </a:br>
            <a:r>
              <a:rPr lang="en-US" sz="2000"/>
              <a:t>References ……………………………………………….Slide 31</a:t>
            </a:r>
            <a:br>
              <a:rPr lang="en-US" sz="2000" dirty="0"/>
            </a:br>
            <a:br>
              <a:rPr lang="en-US" sz="2000" dirty="0"/>
            </a:br>
            <a:br>
              <a:rPr lang="en-US" sz="2000" dirty="0"/>
            </a:br>
            <a:br>
              <a:rPr lang="en-US" sz="2000" dirty="0"/>
            </a:br>
            <a:br>
              <a:rPr lang="en-US" sz="2000" dirty="0"/>
            </a:br>
            <a:br>
              <a:rPr lang="en-US" sz="2000" dirty="0"/>
            </a:br>
            <a:endParaRPr lang="en-US" dirty="0"/>
          </a:p>
        </p:txBody>
      </p:sp>
      <p:pic>
        <p:nvPicPr>
          <p:cNvPr id="3" name="Picture 2">
            <a:extLst>
              <a:ext uri="{FF2B5EF4-FFF2-40B4-BE49-F238E27FC236}">
                <a16:creationId xmlns:a16="http://schemas.microsoft.com/office/drawing/2014/main" id="{DB47CD17-4A07-FDAA-BD96-333DAF85C1A1}"/>
              </a:ext>
            </a:extLst>
          </p:cNvPr>
          <p:cNvPicPr>
            <a:picLocks noChangeAspect="1"/>
          </p:cNvPicPr>
          <p:nvPr/>
        </p:nvPicPr>
        <p:blipFill rotWithShape="1">
          <a:blip r:embed="rId2"/>
          <a:srcRect l="12419" r="15154" b="-12"/>
          <a:stretch/>
        </p:blipFill>
        <p:spPr>
          <a:xfrm>
            <a:off x="-1" y="2"/>
            <a:ext cx="4635315" cy="6400798"/>
          </a:xfrm>
          <a:prstGeom prst="rect">
            <a:avLst/>
          </a:prstGeom>
        </p:spPr>
      </p:pic>
      <p:cxnSp>
        <p:nvCxnSpPr>
          <p:cNvPr id="11" name="!!Straight Connector">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B0A5E7FB-1FB5-4C57-9C8C-70E550767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11629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Introduction</a:t>
            </a:r>
          </a:p>
        </p:txBody>
      </p:sp>
      <p:sp>
        <p:nvSpPr>
          <p:cNvPr id="3" name="Content Placeholder"/>
          <p:cNvSpPr>
            <a:spLocks noGrp="1"/>
          </p:cNvSpPr>
          <p:nvPr>
            <p:ph idx="1"/>
          </p:nvPr>
        </p:nvSpPr>
        <p:spPr>
          <a:xfrm>
            <a:off x="1096963" y="2675694"/>
            <a:ext cx="10058400" cy="3193294"/>
          </a:xfrm>
        </p:spPr>
        <p:txBody>
          <a:bodyPr>
            <a:normAutofit/>
          </a:bodyPr>
          <a:lstStyle/>
          <a:p>
            <a:pPr lvl="0"/>
            <a:r>
              <a:rPr lang="en-US" sz="2100" dirty="0"/>
              <a:t>Mark and Spencer is a retail company founded in 1884 by Michael Marks and Thomas Spencer in UK</a:t>
            </a:r>
          </a:p>
          <a:p>
            <a:pPr lvl="0"/>
            <a:r>
              <a:rPr lang="en-US" sz="2100" dirty="0"/>
              <a:t>The company provide cloths, food and home products with a revenue of 10.88 Billion GBP in</a:t>
            </a:r>
          </a:p>
          <a:p>
            <a:pPr lvl="0"/>
            <a:r>
              <a:rPr lang="en-US" sz="2100" dirty="0"/>
              <a:t>The purpose of this report is to asses the culture of Mark And Spencer company by identifying the environmental factors, analyse the ethical behaviour of the company, apply the most appropriate framework and identify the culture barriers in order to give the most suitable recommendation for Mark And Spencer Company</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73543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Main Body</a:t>
            </a:r>
          </a:p>
        </p:txBody>
      </p:sp>
      <p:sp>
        <p:nvSpPr>
          <p:cNvPr id="3" name="Content Placeholder"/>
          <p:cNvSpPr>
            <a:spLocks noGrp="1"/>
          </p:cNvSpPr>
          <p:nvPr>
            <p:ph idx="1"/>
          </p:nvPr>
        </p:nvSpPr>
        <p:spPr>
          <a:xfrm>
            <a:off x="1096963" y="2675694"/>
            <a:ext cx="10058400" cy="3193294"/>
          </a:xfrm>
        </p:spPr>
        <p:txBody>
          <a:bodyPr>
            <a:normAutofit/>
          </a:bodyPr>
          <a:lstStyle/>
          <a:p>
            <a:pPr lvl="0">
              <a:lnSpc>
                <a:spcPct val="100000"/>
              </a:lnSpc>
            </a:pPr>
            <a:r>
              <a:rPr lang="en-US" sz="1800" dirty="0"/>
              <a:t>The Business culture cand be defined as the beliefs and behaviours that determine how a company's members interact which includes its policies, procedures, ethics, values, employee behaviours and attitudes, goals and code of conduct</a:t>
            </a:r>
          </a:p>
          <a:p>
            <a:pPr lvl="0">
              <a:lnSpc>
                <a:spcPct val="100000"/>
              </a:lnSpc>
            </a:pPr>
            <a:r>
              <a:rPr lang="en-US" sz="1800" dirty="0"/>
              <a:t>Most of the time the business culture is implied, not expressly defined that make’s the “personality” of a company</a:t>
            </a:r>
          </a:p>
          <a:p>
            <a:pPr lvl="0">
              <a:lnSpc>
                <a:spcPct val="100000"/>
              </a:lnSpc>
            </a:pPr>
            <a:r>
              <a:rPr lang="en-US" sz="1800" dirty="0"/>
              <a:t>Further another elements that sustain at the base of the company culture also include the management style, the company or customers expectations, the company goals, the local and national government policies, the benefits/perks, the opportunities of the employees or the company, the way employees feel about the work they do and disciplinary action methods the business use</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17762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Culture Factors</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F1B1BDD7-8381-0C33-DB64-BEF62E75D5D7}"/>
              </a:ext>
            </a:extLst>
          </p:cNvPr>
          <p:cNvGraphicFramePr>
            <a:graphicFrameLocks noGrp="1"/>
          </p:cNvGraphicFramePr>
          <p:nvPr>
            <p:ph idx="1"/>
            <p:extLst>
              <p:ext uri="{D42A27DB-BD31-4B8C-83A1-F6EECF244321}">
                <p14:modId xmlns:p14="http://schemas.microsoft.com/office/powerpoint/2010/main" val="158213832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0340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Political</a:t>
            </a:r>
          </a:p>
        </p:txBody>
      </p:sp>
      <p:sp>
        <p:nvSpPr>
          <p:cNvPr id="3" name="Content Placeholder"/>
          <p:cNvSpPr>
            <a:spLocks noGrp="1"/>
          </p:cNvSpPr>
          <p:nvPr>
            <p:ph idx="1"/>
          </p:nvPr>
        </p:nvSpPr>
        <p:spPr>
          <a:xfrm>
            <a:off x="1096963" y="2675694"/>
            <a:ext cx="10058400" cy="3193294"/>
          </a:xfrm>
        </p:spPr>
        <p:txBody>
          <a:bodyPr>
            <a:normAutofit/>
          </a:bodyPr>
          <a:lstStyle/>
          <a:p>
            <a:pPr lvl="0"/>
            <a:r>
              <a:rPr lang="en-US" dirty="0"/>
              <a:t>The trade policies have been a massive political benefit for Marks and Spencer having as a result 1500 overseas stores</a:t>
            </a:r>
          </a:p>
          <a:p>
            <a:pPr lvl="0"/>
            <a:r>
              <a:rPr lang="en-US" dirty="0"/>
              <a:t>But due to the political factors such as Brexit and Covid Pandemic governmental restrictions the United Kingdom truly falls apart and some of the  Marks and Spencer’s overseas outlets will have to either shut down or increase their prices thereby losing customers</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04485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Economic</a:t>
            </a:r>
          </a:p>
        </p:txBody>
      </p:sp>
      <p:sp>
        <p:nvSpPr>
          <p:cNvPr id="3" name="Content Placeholder"/>
          <p:cNvSpPr>
            <a:spLocks noGrp="1"/>
          </p:cNvSpPr>
          <p:nvPr>
            <p:ph idx="1"/>
          </p:nvPr>
        </p:nvSpPr>
        <p:spPr>
          <a:xfrm>
            <a:off x="1096963" y="2675694"/>
            <a:ext cx="10058400" cy="3193294"/>
          </a:xfrm>
        </p:spPr>
        <p:txBody>
          <a:bodyPr>
            <a:normAutofit/>
          </a:bodyPr>
          <a:lstStyle/>
          <a:p>
            <a:pPr lvl="0"/>
            <a:r>
              <a:rPr lang="en-US" dirty="0"/>
              <a:t>In the economic sector the increase of small businesses during the pandemic had start affecting the located stores , even if Marks and Spencer is indeed a retail giant, the current market trend in the UK is shifting towards smaller retail stores which means that the budget stores are a direct threat to Marks and Spencer’s target market and the brand has not been able to devise a means of combating this threat yet</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48140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Social</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84FB0BE5-C1E4-B4B9-A427-B465A50E3150}"/>
              </a:ext>
            </a:extLst>
          </p:cNvPr>
          <p:cNvGraphicFramePr>
            <a:graphicFrameLocks noGrp="1"/>
          </p:cNvGraphicFramePr>
          <p:nvPr>
            <p:ph idx="1"/>
            <p:extLst>
              <p:ext uri="{D42A27DB-BD31-4B8C-83A1-F6EECF244321}">
                <p14:modId xmlns:p14="http://schemas.microsoft.com/office/powerpoint/2010/main" val="50607580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9317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Technological</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1F5A3117-A210-B245-A81F-B1A16BF6098B}"/>
              </a:ext>
            </a:extLst>
          </p:cNvPr>
          <p:cNvGraphicFramePr>
            <a:graphicFrameLocks noGrp="1"/>
          </p:cNvGraphicFramePr>
          <p:nvPr>
            <p:ph idx="1"/>
            <p:extLst>
              <p:ext uri="{D42A27DB-BD31-4B8C-83A1-F6EECF244321}">
                <p14:modId xmlns:p14="http://schemas.microsoft.com/office/powerpoint/2010/main" val="242821232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3097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36320" y="286603"/>
            <a:ext cx="10058400" cy="1450757"/>
          </a:xfrm>
        </p:spPr>
        <p:txBody>
          <a:bodyPr>
            <a:normAutofit/>
          </a:bodyPr>
          <a:lstStyle/>
          <a:p>
            <a:r>
              <a:rPr lang="en-US" dirty="0"/>
              <a:t>Environmental</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Graphic 7" descr="Shopping bag">
            <a:extLst>
              <a:ext uri="{FF2B5EF4-FFF2-40B4-BE49-F238E27FC236}">
                <a16:creationId xmlns:a16="http://schemas.microsoft.com/office/drawing/2014/main" id="{F18E9504-1BBB-B24A-397F-992CECEFAB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p:cNvSpPr>
            <a:spLocks noGrp="1"/>
          </p:cNvSpPr>
          <p:nvPr>
            <p:ph idx="1"/>
          </p:nvPr>
        </p:nvSpPr>
        <p:spPr>
          <a:xfrm>
            <a:off x="4706460" y="2108201"/>
            <a:ext cx="6388260" cy="3760891"/>
          </a:xfrm>
        </p:spPr>
        <p:txBody>
          <a:bodyPr>
            <a:normAutofit/>
          </a:bodyPr>
          <a:lstStyle/>
          <a:p>
            <a:pPr lvl="0"/>
            <a:r>
              <a:rPr lang="en-US" dirty="0"/>
              <a:t>Regarding Environmental the company Marks and Spencer has been always promote themselves as a luxury brand, which make them to have big concerns about the environmental effects that the brand leaves behind as they had promoted the concept of an sustainable retail industry on multiple occasions but they need to be careful about their production process</a:t>
            </a:r>
          </a:p>
        </p:txBody>
      </p:sp>
      <p:sp>
        <p:nvSpPr>
          <p:cNvPr id="15" name="Rectangle 1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9500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Environmental</a:t>
            </a:r>
          </a:p>
        </p:txBody>
      </p:sp>
      <p:sp>
        <p:nvSpPr>
          <p:cNvPr id="3" name="Content Placeholder"/>
          <p:cNvSpPr>
            <a:spLocks noGrp="1"/>
          </p:cNvSpPr>
          <p:nvPr>
            <p:ph idx="1"/>
          </p:nvPr>
        </p:nvSpPr>
        <p:spPr>
          <a:xfrm>
            <a:off x="1096963" y="2675694"/>
            <a:ext cx="10058400" cy="3193294"/>
          </a:xfrm>
        </p:spPr>
        <p:txBody>
          <a:bodyPr>
            <a:normAutofit/>
          </a:bodyPr>
          <a:lstStyle/>
          <a:p>
            <a:pPr lvl="0"/>
            <a:r>
              <a:rPr lang="en-US" dirty="0"/>
              <a:t>But with the current climate crisis at hand Marks and Spencer has been highly committed to introduce new ideas that could help further the eco system making the business eco-friendly but still to maintain the quality of the products because there are various other retail brands in the UK that have followed suit but with the implementation of decreasing the food waist and applying the Plan A2025 which will make the brand Marks and Spencer different then the smaller retail businesses who incur less production cost and thus enable environmentally friendly production methods but with low quality of the product</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1817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36320" y="286603"/>
            <a:ext cx="10058400" cy="1450757"/>
          </a:xfrm>
        </p:spPr>
        <p:txBody>
          <a:bodyPr>
            <a:normAutofit/>
          </a:bodyPr>
          <a:lstStyle/>
          <a:p>
            <a:r>
              <a:rPr lang="en-US" dirty="0"/>
              <a:t>Environmental</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Graphic 7" descr="Bitcoin">
            <a:extLst>
              <a:ext uri="{FF2B5EF4-FFF2-40B4-BE49-F238E27FC236}">
                <a16:creationId xmlns:a16="http://schemas.microsoft.com/office/drawing/2014/main" id="{6D12B96A-46EF-0ACF-D669-219FCE62F3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p:cNvSpPr>
            <a:spLocks noGrp="1"/>
          </p:cNvSpPr>
          <p:nvPr>
            <p:ph idx="1"/>
          </p:nvPr>
        </p:nvSpPr>
        <p:spPr>
          <a:xfrm>
            <a:off x="4706460" y="2108201"/>
            <a:ext cx="6388260" cy="3760891"/>
          </a:xfrm>
        </p:spPr>
        <p:txBody>
          <a:bodyPr>
            <a:normAutofit/>
          </a:bodyPr>
          <a:lstStyle/>
          <a:p>
            <a:pPr lvl="0"/>
            <a:r>
              <a:rPr lang="en-US" dirty="0"/>
              <a:t>According with the Pestel Analysis the Company had been faced a lot of issues between 2018-2022 but it come up with a new strategy too which can bust the brand and add more value to the company</a:t>
            </a:r>
          </a:p>
        </p:txBody>
      </p:sp>
      <p:sp>
        <p:nvSpPr>
          <p:cNvPr id="15" name="Rectangle 1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4344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Ethical Culture and Culture Behaviour</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51121B8A-D54D-EDE1-59D5-5D85965F0C6C}"/>
              </a:ext>
            </a:extLst>
          </p:cNvPr>
          <p:cNvGraphicFramePr>
            <a:graphicFrameLocks noGrp="1"/>
          </p:cNvGraphicFramePr>
          <p:nvPr>
            <p:ph idx="1"/>
            <p:extLst>
              <p:ext uri="{D42A27DB-BD31-4B8C-83A1-F6EECF244321}">
                <p14:modId xmlns:p14="http://schemas.microsoft.com/office/powerpoint/2010/main" val="161251463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3492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Framework</a:t>
            </a:r>
          </a:p>
        </p:txBody>
      </p:sp>
      <p:sp>
        <p:nvSpPr>
          <p:cNvPr id="3" name="Content Placeholder"/>
          <p:cNvSpPr>
            <a:spLocks noGrp="1"/>
          </p:cNvSpPr>
          <p:nvPr>
            <p:ph idx="1"/>
          </p:nvPr>
        </p:nvSpPr>
        <p:spPr>
          <a:xfrm>
            <a:off x="1096963" y="2675694"/>
            <a:ext cx="10058400" cy="3193294"/>
          </a:xfrm>
        </p:spPr>
        <p:txBody>
          <a:bodyPr>
            <a:normAutofit/>
          </a:bodyPr>
          <a:lstStyle/>
          <a:p>
            <a:pPr lvl="0">
              <a:lnSpc>
                <a:spcPct val="100000"/>
              </a:lnSpc>
            </a:pPr>
            <a:r>
              <a:rPr lang="en-US" sz="2000" dirty="0"/>
              <a:t>The most suitable tool that will help to understand better the company is the Culture Web by Johnson and Scholes</a:t>
            </a:r>
          </a:p>
          <a:p>
            <a:pPr lvl="0">
              <a:lnSpc>
                <a:spcPct val="100000"/>
              </a:lnSpc>
            </a:pPr>
            <a:r>
              <a:rPr lang="en-US" sz="2000" dirty="0"/>
              <a:t>The tool will  accomplish a way of seeing and understating  different influences that have an impact over the organization</a:t>
            </a:r>
          </a:p>
          <a:p>
            <a:pPr lvl="0">
              <a:lnSpc>
                <a:spcPct val="100000"/>
              </a:lnSpc>
            </a:pPr>
            <a:r>
              <a:rPr lang="en-US" sz="2000" dirty="0"/>
              <a:t>This tool is used in order to identifies six factors regarding the company that help to make up what Johnson and Scholes call the "paradigm" – the pattern or model – of the work environment</a:t>
            </a:r>
          </a:p>
          <a:p>
            <a:pPr lvl="0">
              <a:lnSpc>
                <a:spcPct val="100000"/>
              </a:lnSpc>
            </a:pPr>
            <a:r>
              <a:rPr lang="en-US" sz="2000" dirty="0"/>
              <a:t>The 6 factors of the Culture webs are: Story –  which is about the events from the past that and talked about inside and outside the company</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53581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36320" y="286603"/>
            <a:ext cx="10058400" cy="1450757"/>
          </a:xfrm>
        </p:spPr>
        <p:txBody>
          <a:bodyPr>
            <a:normAutofit/>
          </a:bodyPr>
          <a:lstStyle/>
          <a:p>
            <a:r>
              <a:rPr lang="en-US" dirty="0"/>
              <a:t>The stories</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Graphic 7" descr="Lightbulb">
            <a:extLst>
              <a:ext uri="{FF2B5EF4-FFF2-40B4-BE49-F238E27FC236}">
                <a16:creationId xmlns:a16="http://schemas.microsoft.com/office/drawing/2014/main" id="{A27ED2CC-3575-2068-B6A8-8EE0984B80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p:cNvSpPr>
            <a:spLocks noGrp="1"/>
          </p:cNvSpPr>
          <p:nvPr>
            <p:ph idx="1"/>
          </p:nvPr>
        </p:nvSpPr>
        <p:spPr>
          <a:xfrm>
            <a:off x="4706460" y="2108201"/>
            <a:ext cx="6388260" cy="3760891"/>
          </a:xfrm>
        </p:spPr>
        <p:txBody>
          <a:bodyPr>
            <a:normAutofit/>
          </a:bodyPr>
          <a:lstStyle/>
          <a:p>
            <a:pPr lvl="0"/>
            <a:r>
              <a:rPr lang="en-US" dirty="0"/>
              <a:t>The company story is about Michael Marks and Tom Spencer the founders of the company and their story that had been told around the company which with that they become the embed M&amp;S’ employees into the organisation’s taken for granted assumptions and way of doing things</a:t>
            </a:r>
          </a:p>
        </p:txBody>
      </p:sp>
      <p:sp>
        <p:nvSpPr>
          <p:cNvPr id="15" name="Rectangle 1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00719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836504" y="758951"/>
            <a:ext cx="7319175" cy="3374931"/>
          </a:xfrm>
        </p:spPr>
        <p:txBody>
          <a:bodyPr>
            <a:normAutofit/>
          </a:bodyPr>
          <a:lstStyle/>
          <a:p>
            <a:r>
              <a:rPr lang="en-US" dirty="0"/>
              <a:t>Rituals and Routines</a:t>
            </a:r>
          </a:p>
        </p:txBody>
      </p:sp>
      <p:pic>
        <p:nvPicPr>
          <p:cNvPr id="7" name="Graphic 6" descr="Heart">
            <a:extLst>
              <a:ext uri="{FF2B5EF4-FFF2-40B4-BE49-F238E27FC236}">
                <a16:creationId xmlns:a16="http://schemas.microsoft.com/office/drawing/2014/main" id="{30477E79-418C-47FF-F61F-5D8B53C6C7D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2" name="Straight Connector 11">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98301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836504" y="758951"/>
            <a:ext cx="7319175" cy="3374931"/>
          </a:xfrm>
        </p:spPr>
        <p:txBody>
          <a:bodyPr vert="horz" lIns="91440" tIns="45720" rIns="91440" bIns="45720" rtlCol="0" anchor="b">
            <a:normAutofit/>
          </a:bodyPr>
          <a:lstStyle/>
          <a:p>
            <a:pPr>
              <a:lnSpc>
                <a:spcPct val="90000"/>
              </a:lnSpc>
            </a:pPr>
            <a:r>
              <a:rPr lang="en-US" sz="8000" dirty="0">
                <a:solidFill>
                  <a:schemeClr val="tx1">
                    <a:lumMod val="85000"/>
                    <a:lumOff val="15000"/>
                  </a:schemeClr>
                </a:solidFill>
              </a:rPr>
              <a:t>symbols</a:t>
            </a:r>
          </a:p>
        </p:txBody>
      </p:sp>
      <p:sp>
        <p:nvSpPr>
          <p:cNvPr id="3" name="Content Placeholder"/>
          <p:cNvSpPr>
            <a:spLocks noGrp="1"/>
          </p:cNvSpPr>
          <p:nvPr>
            <p:ph idx="1"/>
          </p:nvPr>
        </p:nvSpPr>
        <p:spPr>
          <a:xfrm>
            <a:off x="3836504" y="4455620"/>
            <a:ext cx="7321946" cy="1143000"/>
          </a:xfrm>
        </p:spPr>
        <p:txBody>
          <a:bodyPr vert="horz" lIns="91440" tIns="45720" rIns="91440" bIns="45720" rtlCol="0">
            <a:normAutofit/>
          </a:bodyPr>
          <a:lstStyle/>
          <a:p>
            <a:pPr marL="0" lvl="0" indent="0">
              <a:lnSpc>
                <a:spcPct val="90000"/>
              </a:lnSpc>
              <a:buNone/>
            </a:pPr>
            <a:r>
              <a:rPr lang="en-US" sz="2400" cap="all" spc="200" dirty="0">
                <a:solidFill>
                  <a:schemeClr val="tx1"/>
                </a:solidFill>
              </a:rPr>
              <a:t>Replicated quality and attention to detail in every product placed on the market</a:t>
            </a:r>
          </a:p>
        </p:txBody>
      </p:sp>
      <p:pic>
        <p:nvPicPr>
          <p:cNvPr id="8" name="Graphic 7" descr="Bitcoin">
            <a:extLst>
              <a:ext uri="{FF2B5EF4-FFF2-40B4-BE49-F238E27FC236}">
                <a16:creationId xmlns:a16="http://schemas.microsoft.com/office/drawing/2014/main" id="{306F071D-6F02-444A-F1A6-6A53608E1A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7" name="Straight Connector 16">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1583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Power</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A207361D-483C-60EC-960A-D48F3981FAFF}"/>
              </a:ext>
            </a:extLst>
          </p:cNvPr>
          <p:cNvGraphicFramePr>
            <a:graphicFrameLocks noGrp="1"/>
          </p:cNvGraphicFramePr>
          <p:nvPr>
            <p:ph idx="1"/>
            <p:extLst>
              <p:ext uri="{D42A27DB-BD31-4B8C-83A1-F6EECF244321}">
                <p14:modId xmlns:p14="http://schemas.microsoft.com/office/powerpoint/2010/main" val="40837506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1640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836504" y="758951"/>
            <a:ext cx="7319175" cy="3374931"/>
          </a:xfrm>
        </p:spPr>
        <p:txBody>
          <a:bodyPr>
            <a:normAutofit/>
          </a:bodyPr>
          <a:lstStyle/>
          <a:p>
            <a:r>
              <a:rPr lang="en-US" dirty="0"/>
              <a:t>organisational structure</a:t>
            </a:r>
          </a:p>
        </p:txBody>
      </p:sp>
      <p:pic>
        <p:nvPicPr>
          <p:cNvPr id="7" name="Graphic 6" descr="Hierarchy">
            <a:extLst>
              <a:ext uri="{FF2B5EF4-FFF2-40B4-BE49-F238E27FC236}">
                <a16:creationId xmlns:a16="http://schemas.microsoft.com/office/drawing/2014/main" id="{E2E98694-50E2-19AD-8657-BC333A3F97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2" name="Straight Connector 11">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1552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control systems</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8387C058-5FF9-F1D5-98B1-72A1BA172626}"/>
              </a:ext>
            </a:extLst>
          </p:cNvPr>
          <p:cNvGraphicFramePr>
            <a:graphicFrameLocks noGrp="1"/>
          </p:cNvGraphicFramePr>
          <p:nvPr>
            <p:ph idx="1"/>
            <p:extLst>
              <p:ext uri="{D42A27DB-BD31-4B8C-83A1-F6EECF244321}">
                <p14:modId xmlns:p14="http://schemas.microsoft.com/office/powerpoint/2010/main" val="312885622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367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The threat of entry into M&amp;S market is low</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D1D1DA6C-DDB2-B7AD-AF83-3632D15DB8FC}"/>
              </a:ext>
            </a:extLst>
          </p:cNvPr>
          <p:cNvGraphicFramePr>
            <a:graphicFrameLocks noGrp="1"/>
          </p:cNvGraphicFramePr>
          <p:nvPr>
            <p:ph idx="1"/>
            <p:extLst>
              <p:ext uri="{D42A27DB-BD31-4B8C-83A1-F6EECF244321}">
                <p14:modId xmlns:p14="http://schemas.microsoft.com/office/powerpoint/2010/main" val="404785905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020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The threat of substitutes is high</a:t>
            </a:r>
          </a:p>
        </p:txBody>
      </p:sp>
      <p:sp>
        <p:nvSpPr>
          <p:cNvPr id="3" name="Content Placeholder"/>
          <p:cNvSpPr>
            <a:spLocks noGrp="1"/>
          </p:cNvSpPr>
          <p:nvPr>
            <p:ph idx="1"/>
          </p:nvPr>
        </p:nvSpPr>
        <p:spPr>
          <a:xfrm>
            <a:off x="1096963" y="2675694"/>
            <a:ext cx="10058400" cy="3193294"/>
          </a:xfrm>
        </p:spPr>
        <p:txBody>
          <a:bodyPr>
            <a:normAutofit/>
          </a:bodyPr>
          <a:lstStyle/>
          <a:p>
            <a:pPr lvl="0"/>
            <a:r>
              <a:rPr lang="en-US" dirty="0"/>
              <a:t>That is state because  in now days the customers can purchase a substitute food item from Tesco if not available at M&amp;S or a cheaper item of clothing from Primark which is happening most of the time now due to inflation</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1461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43467" y="634946"/>
            <a:ext cx="3689094" cy="5055904"/>
          </a:xfrm>
        </p:spPr>
        <p:txBody>
          <a:bodyPr anchor="ctr">
            <a:normAutofit/>
          </a:bodyPr>
          <a:lstStyle/>
          <a:p>
            <a:pPr algn="r"/>
            <a:r>
              <a:rPr lang="en-US" dirty="0"/>
              <a:t>The bargaining power of buyers is high</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942D7E28-DE86-4330-7E71-F2D469497878}"/>
              </a:ext>
            </a:extLst>
          </p:cNvPr>
          <p:cNvGraphicFramePr>
            <a:graphicFrameLocks noGrp="1"/>
          </p:cNvGraphicFramePr>
          <p:nvPr>
            <p:ph idx="1"/>
            <p:extLst>
              <p:ext uri="{D42A27DB-BD31-4B8C-83A1-F6EECF244321}">
                <p14:modId xmlns:p14="http://schemas.microsoft.com/office/powerpoint/2010/main" val="304540578"/>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6781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43467" y="634946"/>
            <a:ext cx="3689094" cy="5055904"/>
          </a:xfrm>
        </p:spPr>
        <p:txBody>
          <a:bodyPr anchor="ctr">
            <a:normAutofit/>
          </a:bodyPr>
          <a:lstStyle/>
          <a:p>
            <a:pPr algn="r"/>
            <a:r>
              <a:rPr lang="en-US" dirty="0"/>
              <a:t>rivalry among existing competitors is high</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288CF60E-31DB-F53E-651B-0F0ECD15D777}"/>
              </a:ext>
            </a:extLst>
          </p:cNvPr>
          <p:cNvGraphicFramePr>
            <a:graphicFrameLocks noGrp="1"/>
          </p:cNvGraphicFramePr>
          <p:nvPr>
            <p:ph idx="1"/>
            <p:extLst>
              <p:ext uri="{D42A27DB-BD31-4B8C-83A1-F6EECF244321}">
                <p14:modId xmlns:p14="http://schemas.microsoft.com/office/powerpoint/2010/main" val="1309637248"/>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9452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Culture Barriers</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7431F1FE-0CAA-395A-8989-544C79539E55}"/>
              </a:ext>
            </a:extLst>
          </p:cNvPr>
          <p:cNvGraphicFramePr>
            <a:graphicFrameLocks noGrp="1"/>
          </p:cNvGraphicFramePr>
          <p:nvPr>
            <p:ph idx="1"/>
            <p:extLst>
              <p:ext uri="{D42A27DB-BD31-4B8C-83A1-F6EECF244321}">
                <p14:modId xmlns:p14="http://schemas.microsoft.com/office/powerpoint/2010/main" val="84111539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1927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Employ diversity trainings</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A274D4EC-8169-A1DD-464C-EA065B2BAC28}"/>
              </a:ext>
            </a:extLst>
          </p:cNvPr>
          <p:cNvGraphicFramePr>
            <a:graphicFrameLocks noGrp="1"/>
          </p:cNvGraphicFramePr>
          <p:nvPr>
            <p:ph idx="1"/>
            <p:extLst>
              <p:ext uri="{D42A27DB-BD31-4B8C-83A1-F6EECF244321}">
                <p14:modId xmlns:p14="http://schemas.microsoft.com/office/powerpoint/2010/main" val="322745534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1676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43467" y="634946"/>
            <a:ext cx="3689094" cy="5055904"/>
          </a:xfrm>
        </p:spPr>
        <p:txBody>
          <a:bodyPr anchor="ctr">
            <a:normAutofit/>
          </a:bodyPr>
          <a:lstStyle/>
          <a:p>
            <a:pPr algn="r"/>
            <a:r>
              <a:rPr lang="en-US" dirty="0"/>
              <a:t>Learn about different cultures</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20269CA7-99DE-F1D8-CBAD-F8543F95FA7E}"/>
              </a:ext>
            </a:extLst>
          </p:cNvPr>
          <p:cNvGraphicFramePr>
            <a:graphicFrameLocks noGrp="1"/>
          </p:cNvGraphicFramePr>
          <p:nvPr>
            <p:ph idx="1"/>
            <p:extLst>
              <p:ext uri="{D42A27DB-BD31-4B8C-83A1-F6EECF244321}">
                <p14:modId xmlns:p14="http://schemas.microsoft.com/office/powerpoint/2010/main" val="1641365871"/>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9170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Ensure clear and polite communication</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1EEF90C7-2DCF-E3D0-E790-3C0EA158C01D}"/>
              </a:ext>
            </a:extLst>
          </p:cNvPr>
          <p:cNvGraphicFramePr>
            <a:graphicFrameLocks noGrp="1"/>
          </p:cNvGraphicFramePr>
          <p:nvPr>
            <p:ph idx="1"/>
            <p:extLst>
              <p:ext uri="{D42A27DB-BD31-4B8C-83A1-F6EECF244321}">
                <p14:modId xmlns:p14="http://schemas.microsoft.com/office/powerpoint/2010/main" val="149464150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8613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097280" y="286603"/>
            <a:ext cx="10058400" cy="1450757"/>
          </a:xfrm>
        </p:spPr>
        <p:txBody>
          <a:bodyPr>
            <a:normAutofit/>
          </a:bodyPr>
          <a:lstStyle/>
          <a:p>
            <a:r>
              <a:rPr lang="en-US" dirty="0"/>
              <a:t>Recommendation</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a:extLst>
              <a:ext uri="{FF2B5EF4-FFF2-40B4-BE49-F238E27FC236}">
                <a16:creationId xmlns:a16="http://schemas.microsoft.com/office/drawing/2014/main" id="{D63E7C24-A47D-433B-5FA4-AB4056697406}"/>
              </a:ext>
            </a:extLst>
          </p:cNvPr>
          <p:cNvGraphicFramePr>
            <a:graphicFrameLocks noGrp="1"/>
          </p:cNvGraphicFramePr>
          <p:nvPr>
            <p:ph idx="1"/>
            <p:extLst>
              <p:ext uri="{D42A27DB-BD31-4B8C-83A1-F6EECF244321}">
                <p14:modId xmlns:p14="http://schemas.microsoft.com/office/powerpoint/2010/main" val="241091270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21988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cNvSpPr>
            <a:spLocks noGrp="1"/>
          </p:cNvSpPr>
          <p:nvPr>
            <p:ph type="ctrTitle"/>
          </p:nvPr>
        </p:nvSpPr>
        <p:spPr>
          <a:xfrm>
            <a:off x="1097280" y="286603"/>
            <a:ext cx="10058400" cy="1450757"/>
          </a:xfrm>
        </p:spPr>
        <p:txBody>
          <a:bodyPr anchor="ctr">
            <a:normAutofit/>
          </a:bodyPr>
          <a:lstStyle/>
          <a:p>
            <a:r>
              <a:rPr lang="en-US">
                <a:solidFill>
                  <a:srgbClr val="FFFFFF"/>
                </a:solidFill>
              </a:rPr>
              <a:t>Conclusion</a:t>
            </a:r>
          </a:p>
        </p:txBody>
      </p:sp>
      <p:sp>
        <p:nvSpPr>
          <p:cNvPr id="3" name="Content Placeholder"/>
          <p:cNvSpPr>
            <a:spLocks noGrp="1"/>
          </p:cNvSpPr>
          <p:nvPr>
            <p:ph idx="1"/>
          </p:nvPr>
        </p:nvSpPr>
        <p:spPr>
          <a:xfrm>
            <a:off x="1096963" y="2675694"/>
            <a:ext cx="10058400" cy="3193294"/>
          </a:xfrm>
        </p:spPr>
        <p:txBody>
          <a:bodyPr>
            <a:normAutofit/>
          </a:bodyPr>
          <a:lstStyle/>
          <a:p>
            <a:pPr lvl="0">
              <a:lnSpc>
                <a:spcPct val="100000"/>
              </a:lnSpc>
            </a:pPr>
            <a:r>
              <a:rPr lang="en-US" sz="2000" dirty="0"/>
              <a:t>In conclusion on long-status UK commercial enterprise, M&amp;S’ differentiation method emphasized fine and price at a top class fee however left out a key founding price, that of innovation</a:t>
            </a:r>
          </a:p>
          <a:p>
            <a:pPr lvl="0">
              <a:lnSpc>
                <a:spcPct val="100000"/>
              </a:lnSpc>
            </a:pPr>
            <a:r>
              <a:rPr lang="en-US" sz="2000" dirty="0"/>
              <a:t>It need to now refocus its efforts to come to be an innovative, patron-orientated commercial enterprise with precise emphasis on introducing new services and products, including new functions to present services and products and growing new approaches to carry them to the patron</a:t>
            </a:r>
          </a:p>
          <a:p>
            <a:pPr lvl="0">
              <a:lnSpc>
                <a:spcPct val="100000"/>
              </a:lnSpc>
            </a:pPr>
            <a:r>
              <a:rPr lang="en-US" sz="2000" dirty="0"/>
              <a:t>M&amp;S must step up efforts closer to assembly this call for thru a joint project with a strategic accomplice to acquire aggressive advantages</a:t>
            </a:r>
          </a:p>
        </p:txBody>
      </p:sp>
      <p:sp>
        <p:nvSpPr>
          <p:cNvPr id="13" name="Rectangle 12">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37549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836504" y="758951"/>
            <a:ext cx="7319175" cy="3374931"/>
          </a:xfrm>
        </p:spPr>
        <p:txBody>
          <a:bodyPr>
            <a:normAutofit/>
          </a:bodyPr>
          <a:lstStyle/>
          <a:p>
            <a:r>
              <a:rPr lang="en-US" dirty="0"/>
              <a:t>References</a:t>
            </a:r>
          </a:p>
        </p:txBody>
      </p:sp>
      <p:pic>
        <p:nvPicPr>
          <p:cNvPr id="7" name="Graphic 6" descr="Books">
            <a:extLst>
              <a:ext uri="{FF2B5EF4-FFF2-40B4-BE49-F238E27FC236}">
                <a16:creationId xmlns:a16="http://schemas.microsoft.com/office/drawing/2014/main" id="{BCABBCE8-D4BB-8691-04A0-6F3FFE0391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2" name="Straight Connector 11">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97969561"/>
      </p:ext>
    </p:extLst>
  </p:cSld>
  <p:clrMapOvr>
    <a:masterClrMapping/>
  </p:clrMapOvr>
</p:sld>
</file>

<file path=ppt/theme/theme1.xml><?xml version="1.0" encoding="utf-8"?>
<a:theme xmlns:a="http://schemas.openxmlformats.org/drawingml/2006/main" name="RetrospectVTI">
  <a:themeElements>
    <a:clrScheme name="AnalogousFromRegularSeedRightStep">
      <a:dk1>
        <a:srgbClr val="000000"/>
      </a:dk1>
      <a:lt1>
        <a:srgbClr val="FFFFFF"/>
      </a:lt1>
      <a:dk2>
        <a:srgbClr val="211B37"/>
      </a:dk2>
      <a:lt2>
        <a:srgbClr val="E2E4E8"/>
      </a:lt2>
      <a:accent1>
        <a:srgbClr val="C8992A"/>
      </a:accent1>
      <a:accent2>
        <a:srgbClr val="98A918"/>
      </a:accent2>
      <a:accent3>
        <a:srgbClr val="67B325"/>
      </a:accent3>
      <a:accent4>
        <a:srgbClr val="22BA1A"/>
      </a:accent4>
      <a:accent5>
        <a:srgbClr val="26B95D"/>
      </a:accent5>
      <a:accent6>
        <a:srgbClr val="19B493"/>
      </a:accent6>
      <a:hlink>
        <a:srgbClr val="3F65BF"/>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7</TotalTime>
  <Words>2103</Words>
  <Application>Microsoft Office PowerPoint</Application>
  <PresentationFormat>Widescreen</PresentationFormat>
  <Paragraphs>93</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Tw Cen MT</vt:lpstr>
      <vt:lpstr>RetrospectVTI</vt:lpstr>
      <vt:lpstr>Individual Written Report Presentation</vt:lpstr>
      <vt:lpstr>Table of Contents Introduction ……………………………………………..slide 3 Main body……………………………………………... Slide 4 Culture Factors…………………………………………. Slide 5 PESTLE Analysis ………………………………………... Slide 6 -12 Ethical Culture………………………………………….. Slide 13  Framework Slide……………………………………….  Slide 14-18 Organizational Structure………………………………. . Slide19-29 Conclusion………………………………………… …….Slide 30 References ……………………………………………….Slide 31      </vt:lpstr>
      <vt:lpstr>Introduction</vt:lpstr>
      <vt:lpstr>Main Body</vt:lpstr>
      <vt:lpstr>Culture Factors</vt:lpstr>
      <vt:lpstr>Political</vt:lpstr>
      <vt:lpstr>Economic</vt:lpstr>
      <vt:lpstr>Social</vt:lpstr>
      <vt:lpstr>Technological</vt:lpstr>
      <vt:lpstr>Environmental</vt:lpstr>
      <vt:lpstr>Environmental</vt:lpstr>
      <vt:lpstr>Environmental</vt:lpstr>
      <vt:lpstr>Ethical Culture and Culture Behaviour</vt:lpstr>
      <vt:lpstr>Framework</vt:lpstr>
      <vt:lpstr>The stories</vt:lpstr>
      <vt:lpstr>Rituals and Routines</vt:lpstr>
      <vt:lpstr>symbols</vt:lpstr>
      <vt:lpstr>Power</vt:lpstr>
      <vt:lpstr>organisational structure</vt:lpstr>
      <vt:lpstr>control systems</vt:lpstr>
      <vt:lpstr>The threat of entry into M&amp;S market is low</vt:lpstr>
      <vt:lpstr>The threat of substitutes is high</vt:lpstr>
      <vt:lpstr>The bargaining power of buyers is high</vt:lpstr>
      <vt:lpstr>rivalry among existing competitors is high</vt:lpstr>
      <vt:lpstr>Culture Barriers</vt:lpstr>
      <vt:lpstr>Employ diversity trainings</vt:lpstr>
      <vt:lpstr>Learn about different cultures</vt:lpstr>
      <vt:lpstr>Ensure clear and polite communication</vt:lpstr>
      <vt:lpstr>Recommendation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Stefania Dinca</cp:lastModifiedBy>
  <cp:revision>1</cp:revision>
  <dcterms:created xsi:type="dcterms:W3CDTF">2022-08-03T12:51:26Z</dcterms:created>
  <dcterms:modified xsi:type="dcterms:W3CDTF">2022-08-03T13:03:51Z</dcterms:modified>
</cp:coreProperties>
</file>