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 id="2147483669" r:id="rId5"/>
    <p:sldMasterId id="2147483673" r:id="rId6"/>
    <p:sldMasterId id="2147483697" r:id="rId7"/>
    <p:sldMasterId id="2147483714" r:id="rId8"/>
  </p:sldMasterIdLst>
  <p:notesMasterIdLst>
    <p:notesMasterId r:id="rId62"/>
  </p:notesMasterIdLst>
  <p:sldIdLst>
    <p:sldId id="264" r:id="rId9"/>
    <p:sldId id="257" r:id="rId10"/>
    <p:sldId id="256" r:id="rId11"/>
    <p:sldId id="258" r:id="rId12"/>
    <p:sldId id="259" r:id="rId13"/>
    <p:sldId id="260" r:id="rId14"/>
    <p:sldId id="261" r:id="rId15"/>
    <p:sldId id="262" r:id="rId16"/>
    <p:sldId id="263" r:id="rId17"/>
    <p:sldId id="266" r:id="rId18"/>
    <p:sldId id="267" r:id="rId19"/>
    <p:sldId id="268" r:id="rId20"/>
    <p:sldId id="269" r:id="rId21"/>
    <p:sldId id="270" r:id="rId22"/>
    <p:sldId id="271" r:id="rId23"/>
    <p:sldId id="272" r:id="rId24"/>
    <p:sldId id="273" r:id="rId25"/>
    <p:sldId id="277" r:id="rId26"/>
    <p:sldId id="278" r:id="rId27"/>
    <p:sldId id="279" r:id="rId28"/>
    <p:sldId id="280" r:id="rId29"/>
    <p:sldId id="298" r:id="rId30"/>
    <p:sldId id="299" r:id="rId31"/>
    <p:sldId id="300" r:id="rId32"/>
    <p:sldId id="301" r:id="rId33"/>
    <p:sldId id="302" r:id="rId34"/>
    <p:sldId id="303" r:id="rId35"/>
    <p:sldId id="304" r:id="rId36"/>
    <p:sldId id="265" r:id="rId37"/>
    <p:sldId id="305" r:id="rId38"/>
    <p:sldId id="306" r:id="rId39"/>
    <p:sldId id="307" r:id="rId40"/>
    <p:sldId id="308" r:id="rId41"/>
    <p:sldId id="309" r:id="rId42"/>
    <p:sldId id="310" r:id="rId43"/>
    <p:sldId id="311" r:id="rId44"/>
    <p:sldId id="312" r:id="rId45"/>
    <p:sldId id="313" r:id="rId46"/>
    <p:sldId id="320" r:id="rId47"/>
    <p:sldId id="321" r:id="rId48"/>
    <p:sldId id="322" r:id="rId49"/>
    <p:sldId id="323" r:id="rId50"/>
    <p:sldId id="324" r:id="rId51"/>
    <p:sldId id="325" r:id="rId52"/>
    <p:sldId id="326" r:id="rId53"/>
    <p:sldId id="327" r:id="rId54"/>
    <p:sldId id="328" r:id="rId55"/>
    <p:sldId id="329" r:id="rId56"/>
    <p:sldId id="330" r:id="rId57"/>
    <p:sldId id="331" r:id="rId58"/>
    <p:sldId id="332" r:id="rId59"/>
    <p:sldId id="333" r:id="rId60"/>
    <p:sldId id="334" r:id="rId6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DE9FCC-4F85-4C7D-8668-C7E295921D1C}" v="5" dt="2026-07-04T11:29:20.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06"/>
    <p:restoredTop sz="94631"/>
  </p:normalViewPr>
  <p:slideViewPr>
    <p:cSldViewPr snapToGrid="0">
      <p:cViewPr>
        <p:scale>
          <a:sx n="78" d="100"/>
          <a:sy n="78" d="100"/>
        </p:scale>
        <p:origin x="50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61" Type="http://schemas.openxmlformats.org/officeDocument/2006/relationships/slide" Target="slides/slide53.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Begum (2236508)" userId="b5b5b038-190e-4712-b798-3450f2dee851" providerId="ADAL" clId="{C6653920-9BDD-4DBF-8CC5-534F1362931C}"/>
    <pc:docChg chg="addSld delSld modSld">
      <pc:chgData name="Mumtaz Begum (2236508)" userId="b5b5b038-190e-4712-b798-3450f2dee851" providerId="ADAL" clId="{C6653920-9BDD-4DBF-8CC5-534F1362931C}" dt="2026-07-04T11:29:41.221" v="12" actId="47"/>
      <pc:docMkLst>
        <pc:docMk/>
      </pc:docMkLst>
      <pc:sldChg chg="del">
        <pc:chgData name="Mumtaz Begum (2236508)" userId="b5b5b038-190e-4712-b798-3450f2dee851" providerId="ADAL" clId="{C6653920-9BDD-4DBF-8CC5-534F1362931C}" dt="2026-07-04T11:29:39.410" v="11" actId="47"/>
        <pc:sldMkLst>
          <pc:docMk/>
          <pc:sldMk cId="3603883979" sldId="314"/>
        </pc:sldMkLst>
      </pc:sldChg>
      <pc:sldChg chg="del">
        <pc:chgData name="Mumtaz Begum (2236508)" userId="b5b5b038-190e-4712-b798-3450f2dee851" providerId="ADAL" clId="{C6653920-9BDD-4DBF-8CC5-534F1362931C}" dt="2026-07-04T11:29:38.409" v="10" actId="47"/>
        <pc:sldMkLst>
          <pc:docMk/>
          <pc:sldMk cId="4013260992" sldId="315"/>
        </pc:sldMkLst>
      </pc:sldChg>
      <pc:sldChg chg="del">
        <pc:chgData name="Mumtaz Begum (2236508)" userId="b5b5b038-190e-4712-b798-3450f2dee851" providerId="ADAL" clId="{C6653920-9BDD-4DBF-8CC5-534F1362931C}" dt="2026-07-04T11:29:37.356" v="9" actId="47"/>
        <pc:sldMkLst>
          <pc:docMk/>
          <pc:sldMk cId="1664876757" sldId="316"/>
        </pc:sldMkLst>
      </pc:sldChg>
      <pc:sldChg chg="del">
        <pc:chgData name="Mumtaz Begum (2236508)" userId="b5b5b038-190e-4712-b798-3450f2dee851" providerId="ADAL" clId="{C6653920-9BDD-4DBF-8CC5-534F1362931C}" dt="2026-07-04T11:29:35.277" v="7" actId="47"/>
        <pc:sldMkLst>
          <pc:docMk/>
          <pc:sldMk cId="2904956749" sldId="317"/>
        </pc:sldMkLst>
      </pc:sldChg>
      <pc:sldChg chg="del">
        <pc:chgData name="Mumtaz Begum (2236508)" userId="b5b5b038-190e-4712-b798-3450f2dee851" providerId="ADAL" clId="{C6653920-9BDD-4DBF-8CC5-534F1362931C}" dt="2026-07-04T11:29:41.221" v="12" actId="47"/>
        <pc:sldMkLst>
          <pc:docMk/>
          <pc:sldMk cId="1089573774" sldId="318"/>
        </pc:sldMkLst>
      </pc:sldChg>
      <pc:sldChg chg="del">
        <pc:chgData name="Mumtaz Begum (2236508)" userId="b5b5b038-190e-4712-b798-3450f2dee851" providerId="ADAL" clId="{C6653920-9BDD-4DBF-8CC5-534F1362931C}" dt="2026-07-04T11:29:35.907" v="8" actId="47"/>
        <pc:sldMkLst>
          <pc:docMk/>
          <pc:sldMk cId="1779989640" sldId="319"/>
        </pc:sldMkLst>
      </pc:sldChg>
      <pc:sldChg chg="add">
        <pc:chgData name="Mumtaz Begum (2236508)" userId="b5b5b038-190e-4712-b798-3450f2dee851" providerId="ADAL" clId="{C6653920-9BDD-4DBF-8CC5-534F1362931C}" dt="2026-07-04T11:29:20.251" v="6"/>
        <pc:sldMkLst>
          <pc:docMk/>
          <pc:sldMk cId="1801920398" sldId="329"/>
        </pc:sldMkLst>
      </pc:sldChg>
      <pc:sldChg chg="addSp delSp add del setBg delDesignElem">
        <pc:chgData name="Mumtaz Begum (2236508)" userId="b5b5b038-190e-4712-b798-3450f2dee851" providerId="ADAL" clId="{C6653920-9BDD-4DBF-8CC5-534F1362931C}" dt="2026-07-04T11:29:10.192" v="5"/>
        <pc:sldMkLst>
          <pc:docMk/>
          <pc:sldMk cId="2013167122" sldId="329"/>
        </pc:sldMkLst>
        <pc:spChg chg="add del">
          <ac:chgData name="Mumtaz Begum (2236508)" userId="b5b5b038-190e-4712-b798-3450f2dee851" providerId="ADAL" clId="{C6653920-9BDD-4DBF-8CC5-534F1362931C}" dt="2026-07-04T11:29:10.192" v="5"/>
          <ac:spMkLst>
            <pc:docMk/>
            <pc:sldMk cId="2013167122" sldId="329"/>
            <ac:spMk id="10" creationId="{F575A102-D95D-4D6E-8F1B-49EED0AEC65C}"/>
          </ac:spMkLst>
        </pc:spChg>
        <pc:spChg chg="add del">
          <ac:chgData name="Mumtaz Begum (2236508)" userId="b5b5b038-190e-4712-b798-3450f2dee851" providerId="ADAL" clId="{C6653920-9BDD-4DBF-8CC5-534F1362931C}" dt="2026-07-04T11:29:10.192" v="5"/>
          <ac:spMkLst>
            <pc:docMk/>
            <pc:sldMk cId="2013167122" sldId="329"/>
            <ac:spMk id="12" creationId="{158B3569-73B2-4D05-8E95-886A6EE17F1F}"/>
          </ac:spMkLst>
        </pc:spChg>
        <pc:grpChg chg="add del">
          <ac:chgData name="Mumtaz Begum (2236508)" userId="b5b5b038-190e-4712-b798-3450f2dee851" providerId="ADAL" clId="{C6653920-9BDD-4DBF-8CC5-534F1362931C}" dt="2026-07-04T11:29:10.192" v="5"/>
          <ac:grpSpMkLst>
            <pc:docMk/>
            <pc:sldMk cId="2013167122" sldId="329"/>
            <ac:grpSpMk id="14" creationId="{CF0FFF1F-79B6-4A13-A464-070CD6F896AF}"/>
          </ac:grpSpMkLst>
        </pc:grpChg>
        <pc:cxnChg chg="add del">
          <ac:chgData name="Mumtaz Begum (2236508)" userId="b5b5b038-190e-4712-b798-3450f2dee851" providerId="ADAL" clId="{C6653920-9BDD-4DBF-8CC5-534F1362931C}" dt="2026-07-04T11:29:10.192" v="5"/>
          <ac:cxnSpMkLst>
            <pc:docMk/>
            <pc:sldMk cId="2013167122" sldId="329"/>
            <ac:cxnSpMk id="19" creationId="{56020367-4FD5-4596-8E10-C5F095CD8DBF}"/>
          </ac:cxnSpMkLst>
        </pc:cxnChg>
      </pc:sldChg>
      <pc:sldChg chg="addSp delSp add del setBg delDesignElem">
        <pc:chgData name="Mumtaz Begum (2236508)" userId="b5b5b038-190e-4712-b798-3450f2dee851" providerId="ADAL" clId="{C6653920-9BDD-4DBF-8CC5-534F1362931C}" dt="2026-07-04T11:25:39.464" v="2"/>
        <pc:sldMkLst>
          <pc:docMk/>
          <pc:sldMk cId="2556128656" sldId="329"/>
        </pc:sldMkLst>
        <pc:spChg chg="add del">
          <ac:chgData name="Mumtaz Begum (2236508)" userId="b5b5b038-190e-4712-b798-3450f2dee851" providerId="ADAL" clId="{C6653920-9BDD-4DBF-8CC5-534F1362931C}" dt="2026-07-04T11:25:39.464" v="2"/>
          <ac:spMkLst>
            <pc:docMk/>
            <pc:sldMk cId="2556128656" sldId="329"/>
            <ac:spMk id="10" creationId="{F575A102-D95D-4D6E-8F1B-49EED0AEC65C}"/>
          </ac:spMkLst>
        </pc:spChg>
        <pc:spChg chg="add del">
          <ac:chgData name="Mumtaz Begum (2236508)" userId="b5b5b038-190e-4712-b798-3450f2dee851" providerId="ADAL" clId="{C6653920-9BDD-4DBF-8CC5-534F1362931C}" dt="2026-07-04T11:25:39.464" v="2"/>
          <ac:spMkLst>
            <pc:docMk/>
            <pc:sldMk cId="2556128656" sldId="329"/>
            <ac:spMk id="12" creationId="{158B3569-73B2-4D05-8E95-886A6EE17F1F}"/>
          </ac:spMkLst>
        </pc:spChg>
        <pc:grpChg chg="add del">
          <ac:chgData name="Mumtaz Begum (2236508)" userId="b5b5b038-190e-4712-b798-3450f2dee851" providerId="ADAL" clId="{C6653920-9BDD-4DBF-8CC5-534F1362931C}" dt="2026-07-04T11:25:39.464" v="2"/>
          <ac:grpSpMkLst>
            <pc:docMk/>
            <pc:sldMk cId="2556128656" sldId="329"/>
            <ac:grpSpMk id="14" creationId="{CF0FFF1F-79B6-4A13-A464-070CD6F896AF}"/>
          </ac:grpSpMkLst>
        </pc:grpChg>
        <pc:cxnChg chg="add del">
          <ac:chgData name="Mumtaz Begum (2236508)" userId="b5b5b038-190e-4712-b798-3450f2dee851" providerId="ADAL" clId="{C6653920-9BDD-4DBF-8CC5-534F1362931C}" dt="2026-07-04T11:25:39.464" v="2"/>
          <ac:cxnSpMkLst>
            <pc:docMk/>
            <pc:sldMk cId="2556128656" sldId="329"/>
            <ac:cxnSpMk id="19" creationId="{56020367-4FD5-4596-8E10-C5F095CD8DBF}"/>
          </ac:cxnSpMkLst>
        </pc:cxnChg>
      </pc:sldChg>
      <pc:sldChg chg="add del setBg">
        <pc:chgData name="Mumtaz Begum (2236508)" userId="b5b5b038-190e-4712-b798-3450f2dee851" providerId="ADAL" clId="{C6653920-9BDD-4DBF-8CC5-534F1362931C}" dt="2026-07-04T11:29:10.192" v="5"/>
        <pc:sldMkLst>
          <pc:docMk/>
          <pc:sldMk cId="959729298" sldId="330"/>
        </pc:sldMkLst>
      </pc:sldChg>
      <pc:sldChg chg="add">
        <pc:chgData name="Mumtaz Begum (2236508)" userId="b5b5b038-190e-4712-b798-3450f2dee851" providerId="ADAL" clId="{C6653920-9BDD-4DBF-8CC5-534F1362931C}" dt="2026-07-04T11:29:20.251" v="6"/>
        <pc:sldMkLst>
          <pc:docMk/>
          <pc:sldMk cId="2330436720" sldId="330"/>
        </pc:sldMkLst>
      </pc:sldChg>
      <pc:sldChg chg="add del setBg">
        <pc:chgData name="Mumtaz Begum (2236508)" userId="b5b5b038-190e-4712-b798-3450f2dee851" providerId="ADAL" clId="{C6653920-9BDD-4DBF-8CC5-534F1362931C}" dt="2026-07-04T11:25:39.464" v="2"/>
        <pc:sldMkLst>
          <pc:docMk/>
          <pc:sldMk cId="2376172483" sldId="330"/>
        </pc:sldMkLst>
      </pc:sldChg>
      <pc:sldChg chg="add del">
        <pc:chgData name="Mumtaz Begum (2236508)" userId="b5b5b038-190e-4712-b798-3450f2dee851" providerId="ADAL" clId="{C6653920-9BDD-4DBF-8CC5-534F1362931C}" dt="2026-07-04T11:29:10.192" v="5"/>
        <pc:sldMkLst>
          <pc:docMk/>
          <pc:sldMk cId="304308753" sldId="331"/>
        </pc:sldMkLst>
      </pc:sldChg>
      <pc:sldChg chg="add del">
        <pc:chgData name="Mumtaz Begum (2236508)" userId="b5b5b038-190e-4712-b798-3450f2dee851" providerId="ADAL" clId="{C6653920-9BDD-4DBF-8CC5-534F1362931C}" dt="2026-07-04T11:25:39.464" v="2"/>
        <pc:sldMkLst>
          <pc:docMk/>
          <pc:sldMk cId="2373339394" sldId="331"/>
        </pc:sldMkLst>
      </pc:sldChg>
      <pc:sldChg chg="add">
        <pc:chgData name="Mumtaz Begum (2236508)" userId="b5b5b038-190e-4712-b798-3450f2dee851" providerId="ADAL" clId="{C6653920-9BDD-4DBF-8CC5-534F1362931C}" dt="2026-07-04T11:29:20.251" v="6"/>
        <pc:sldMkLst>
          <pc:docMk/>
          <pc:sldMk cId="2885847785" sldId="331"/>
        </pc:sldMkLst>
      </pc:sldChg>
      <pc:sldChg chg="add">
        <pc:chgData name="Mumtaz Begum (2236508)" userId="b5b5b038-190e-4712-b798-3450f2dee851" providerId="ADAL" clId="{C6653920-9BDD-4DBF-8CC5-534F1362931C}" dt="2026-07-04T11:29:20.251" v="6"/>
        <pc:sldMkLst>
          <pc:docMk/>
          <pc:sldMk cId="157340598" sldId="332"/>
        </pc:sldMkLst>
      </pc:sldChg>
      <pc:sldChg chg="add del">
        <pc:chgData name="Mumtaz Begum (2236508)" userId="b5b5b038-190e-4712-b798-3450f2dee851" providerId="ADAL" clId="{C6653920-9BDD-4DBF-8CC5-534F1362931C}" dt="2026-07-04T11:29:10.192" v="5"/>
        <pc:sldMkLst>
          <pc:docMk/>
          <pc:sldMk cId="405299003" sldId="332"/>
        </pc:sldMkLst>
      </pc:sldChg>
      <pc:sldChg chg="add del">
        <pc:chgData name="Mumtaz Begum (2236508)" userId="b5b5b038-190e-4712-b798-3450f2dee851" providerId="ADAL" clId="{C6653920-9BDD-4DBF-8CC5-534F1362931C}" dt="2026-07-04T11:25:39.464" v="2"/>
        <pc:sldMkLst>
          <pc:docMk/>
          <pc:sldMk cId="2023665486" sldId="332"/>
        </pc:sldMkLst>
      </pc:sldChg>
      <pc:sldChg chg="add del">
        <pc:chgData name="Mumtaz Begum (2236508)" userId="b5b5b038-190e-4712-b798-3450f2dee851" providerId="ADAL" clId="{C6653920-9BDD-4DBF-8CC5-534F1362931C}" dt="2026-07-04T11:25:39.464" v="2"/>
        <pc:sldMkLst>
          <pc:docMk/>
          <pc:sldMk cId="235821899" sldId="333"/>
        </pc:sldMkLst>
      </pc:sldChg>
      <pc:sldChg chg="add">
        <pc:chgData name="Mumtaz Begum (2236508)" userId="b5b5b038-190e-4712-b798-3450f2dee851" providerId="ADAL" clId="{C6653920-9BDD-4DBF-8CC5-534F1362931C}" dt="2026-07-04T11:29:20.251" v="6"/>
        <pc:sldMkLst>
          <pc:docMk/>
          <pc:sldMk cId="1482531664" sldId="333"/>
        </pc:sldMkLst>
      </pc:sldChg>
      <pc:sldChg chg="add del">
        <pc:chgData name="Mumtaz Begum (2236508)" userId="b5b5b038-190e-4712-b798-3450f2dee851" providerId="ADAL" clId="{C6653920-9BDD-4DBF-8CC5-534F1362931C}" dt="2026-07-04T11:29:10.192" v="5"/>
        <pc:sldMkLst>
          <pc:docMk/>
          <pc:sldMk cId="1745115231" sldId="333"/>
        </pc:sldMkLst>
      </pc:sldChg>
      <pc:sldChg chg="add del setBg">
        <pc:chgData name="Mumtaz Begum (2236508)" userId="b5b5b038-190e-4712-b798-3450f2dee851" providerId="ADAL" clId="{C6653920-9BDD-4DBF-8CC5-534F1362931C}" dt="2026-07-04T11:25:39.464" v="2"/>
        <pc:sldMkLst>
          <pc:docMk/>
          <pc:sldMk cId="708996540" sldId="334"/>
        </pc:sldMkLst>
      </pc:sldChg>
      <pc:sldChg chg="add">
        <pc:chgData name="Mumtaz Begum (2236508)" userId="b5b5b038-190e-4712-b798-3450f2dee851" providerId="ADAL" clId="{C6653920-9BDD-4DBF-8CC5-534F1362931C}" dt="2026-07-04T11:29:20.251" v="6"/>
        <pc:sldMkLst>
          <pc:docMk/>
          <pc:sldMk cId="1652837604" sldId="334"/>
        </pc:sldMkLst>
      </pc:sldChg>
      <pc:sldChg chg="add del setBg">
        <pc:chgData name="Mumtaz Begum (2236508)" userId="b5b5b038-190e-4712-b798-3450f2dee851" providerId="ADAL" clId="{C6653920-9BDD-4DBF-8CC5-534F1362931C}" dt="2026-07-04T11:29:10.192" v="5"/>
        <pc:sldMkLst>
          <pc:docMk/>
          <pc:sldMk cId="2555672105" sldId="33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svg"/><Relationship Id="rId1" Type="http://schemas.openxmlformats.org/officeDocument/2006/relationships/image" Target="../media/image18.svg"/><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diagrams/_rels/data6.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svg"/><Relationship Id="rId1" Type="http://schemas.openxmlformats.org/officeDocument/2006/relationships/image" Target="../media/image43.svg"/><Relationship Id="rId6" Type="http://schemas.openxmlformats.org/officeDocument/2006/relationships/image" Target="../media/image48.svg"/><Relationship Id="rId5" Type="http://schemas.openxmlformats.org/officeDocument/2006/relationships/image" Target="../media/image47.sv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svg"/><Relationship Id="rId1" Type="http://schemas.openxmlformats.org/officeDocument/2006/relationships/image" Target="../media/image18.svg"/><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svg"/><Relationship Id="rId1" Type="http://schemas.openxmlformats.org/officeDocument/2006/relationships/image" Target="../media/image43.svg"/><Relationship Id="rId6" Type="http://schemas.openxmlformats.org/officeDocument/2006/relationships/image" Target="../media/image48.svg"/><Relationship Id="rId5" Type="http://schemas.openxmlformats.org/officeDocument/2006/relationships/image" Target="../media/image47.sv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2CC49F-579B-4C61-AC31-0C65C685296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83FE59-5E5D-4E69-8F5B-FA2D25014F0B}">
      <dgm:prSet custT="1"/>
      <dgm:spPr/>
      <dgm:t>
        <a:bodyPr/>
        <a:lstStyle/>
        <a:p>
          <a:pPr>
            <a:lnSpc>
              <a:spcPct val="100000"/>
            </a:lnSpc>
            <a:defRPr cap="all"/>
          </a:pPr>
          <a:r>
            <a:rPr lang="en-GB" sz="1400" b="1" dirty="0"/>
            <a:t>Compensation refers to the financial rewards employees receive for their work (e.g., salary, bonuses, incentives, pensions).</a:t>
          </a:r>
          <a:endParaRPr lang="en-US" sz="1400" b="1" dirty="0"/>
        </a:p>
      </dgm:t>
    </dgm:pt>
    <dgm:pt modelId="{019458CE-26DF-4FDC-BCF4-840DA5AAE2EF}" type="parTrans" cxnId="{EA29C637-8398-4F42-B669-9FBAB16D2D84}">
      <dgm:prSet/>
      <dgm:spPr/>
      <dgm:t>
        <a:bodyPr/>
        <a:lstStyle/>
        <a:p>
          <a:endParaRPr lang="en-US" sz="3200"/>
        </a:p>
      </dgm:t>
    </dgm:pt>
    <dgm:pt modelId="{A69DD981-ED7D-47D3-A5C4-3BC6D16EFF34}" type="sibTrans" cxnId="{EA29C637-8398-4F42-B669-9FBAB16D2D84}">
      <dgm:prSet/>
      <dgm:spPr/>
      <dgm:t>
        <a:bodyPr/>
        <a:lstStyle/>
        <a:p>
          <a:endParaRPr lang="en-US"/>
        </a:p>
      </dgm:t>
    </dgm:pt>
    <dgm:pt modelId="{C130A11D-F275-42B1-89AE-F63E0FF00FF9}">
      <dgm:prSet custT="1"/>
      <dgm:spPr/>
      <dgm:t>
        <a:bodyPr/>
        <a:lstStyle/>
        <a:p>
          <a:pPr>
            <a:lnSpc>
              <a:spcPct val="100000"/>
            </a:lnSpc>
            <a:defRPr cap="all"/>
          </a:pPr>
          <a:r>
            <a:rPr lang="en-GB" sz="1400" b="1" dirty="0"/>
            <a:t>Rewards include both financial and non-financial benefits, such as recognition, career development, flexible working, and wellbeing programmes.</a:t>
          </a:r>
          <a:endParaRPr lang="en-US" sz="1400" b="1" dirty="0"/>
        </a:p>
      </dgm:t>
    </dgm:pt>
    <dgm:pt modelId="{8DF344A7-B4EC-4C42-AB49-51E74910B61E}" type="parTrans" cxnId="{CA6E5D0E-9BE7-4981-ACAA-264059655D60}">
      <dgm:prSet/>
      <dgm:spPr/>
      <dgm:t>
        <a:bodyPr/>
        <a:lstStyle/>
        <a:p>
          <a:endParaRPr lang="en-US" sz="3200"/>
        </a:p>
      </dgm:t>
    </dgm:pt>
    <dgm:pt modelId="{F4A259D2-EBB0-4FCE-9986-98F65D64E754}" type="sibTrans" cxnId="{CA6E5D0E-9BE7-4981-ACAA-264059655D60}">
      <dgm:prSet/>
      <dgm:spPr/>
      <dgm:t>
        <a:bodyPr/>
        <a:lstStyle/>
        <a:p>
          <a:endParaRPr lang="en-US"/>
        </a:p>
      </dgm:t>
    </dgm:pt>
    <dgm:pt modelId="{89836C04-0E04-4DD4-B01B-D55EE1938989}">
      <dgm:prSet custT="1"/>
      <dgm:spPr/>
      <dgm:t>
        <a:bodyPr/>
        <a:lstStyle/>
        <a:p>
          <a:pPr>
            <a:lnSpc>
              <a:spcPct val="100000"/>
            </a:lnSpc>
            <a:defRPr cap="all"/>
          </a:pPr>
          <a:r>
            <a:rPr lang="en-GB" sz="1600" b="1" dirty="0"/>
            <a:t>An effective reward system helps organisations attract, motivate, and retain talented employees.</a:t>
          </a:r>
          <a:endParaRPr lang="en-US" sz="1600" b="1" dirty="0"/>
        </a:p>
      </dgm:t>
    </dgm:pt>
    <dgm:pt modelId="{8BBAAD7F-3666-426E-896B-2B3E66392FA7}" type="parTrans" cxnId="{8A59D4FF-1080-43A2-B810-36421EBC3C08}">
      <dgm:prSet/>
      <dgm:spPr/>
      <dgm:t>
        <a:bodyPr/>
        <a:lstStyle/>
        <a:p>
          <a:endParaRPr lang="en-US" sz="3200"/>
        </a:p>
      </dgm:t>
    </dgm:pt>
    <dgm:pt modelId="{76B1D581-4E6E-466C-8AF9-3CA4EDD68CC8}" type="sibTrans" cxnId="{8A59D4FF-1080-43A2-B810-36421EBC3C08}">
      <dgm:prSet/>
      <dgm:spPr/>
      <dgm:t>
        <a:bodyPr/>
        <a:lstStyle/>
        <a:p>
          <a:endParaRPr lang="en-US"/>
        </a:p>
      </dgm:t>
    </dgm:pt>
    <dgm:pt modelId="{F27F58D6-C25C-4D20-9308-5F361B26A67E}">
      <dgm:prSet custT="1"/>
      <dgm:spPr/>
      <dgm:t>
        <a:bodyPr/>
        <a:lstStyle/>
        <a:p>
          <a:pPr>
            <a:lnSpc>
              <a:spcPct val="100000"/>
            </a:lnSpc>
            <a:defRPr cap="all"/>
          </a:pPr>
          <a:r>
            <a:rPr lang="en-GB" sz="1600" b="1" dirty="0"/>
            <a:t>Strategic compensation aligns employee performance with organisational goals and supports business success.</a:t>
          </a:r>
          <a:endParaRPr lang="en-US" sz="1600" b="1" dirty="0"/>
        </a:p>
      </dgm:t>
    </dgm:pt>
    <dgm:pt modelId="{02748F8F-831E-4D9A-8F7C-E30756008518}" type="parTrans" cxnId="{104BFDAD-122E-415E-BBFB-FF9ED234A6B4}">
      <dgm:prSet/>
      <dgm:spPr/>
      <dgm:t>
        <a:bodyPr/>
        <a:lstStyle/>
        <a:p>
          <a:endParaRPr lang="en-US" sz="3200"/>
        </a:p>
      </dgm:t>
    </dgm:pt>
    <dgm:pt modelId="{04613442-AC82-4F7F-ADC2-5EB28DC70F40}" type="sibTrans" cxnId="{104BFDAD-122E-415E-BBFB-FF9ED234A6B4}">
      <dgm:prSet/>
      <dgm:spPr/>
      <dgm:t>
        <a:bodyPr/>
        <a:lstStyle/>
        <a:p>
          <a:endParaRPr lang="en-US"/>
        </a:p>
      </dgm:t>
    </dgm:pt>
    <dgm:pt modelId="{9DC54AEF-ADB6-486A-8B93-52864EADD286}">
      <dgm:prSet custT="1"/>
      <dgm:spPr/>
      <dgm:t>
        <a:bodyPr/>
        <a:lstStyle/>
        <a:p>
          <a:pPr>
            <a:lnSpc>
              <a:spcPct val="100000"/>
            </a:lnSpc>
            <a:defRPr cap="all"/>
          </a:pPr>
          <a:r>
            <a:rPr lang="en-GB" sz="1400" b="1" dirty="0"/>
            <a:t>At Unilever, the Total Rewards approach combines competitive pay, employee wellbeing, performance incentives, and career development to support long-term business objectives.</a:t>
          </a:r>
          <a:endParaRPr lang="en-US" sz="1400" b="1" dirty="0"/>
        </a:p>
      </dgm:t>
    </dgm:pt>
    <dgm:pt modelId="{94FDA175-5DAF-453E-9F05-1CD27055AA27}" type="parTrans" cxnId="{A396D4C4-627A-497F-B690-9359682A6B52}">
      <dgm:prSet/>
      <dgm:spPr/>
      <dgm:t>
        <a:bodyPr/>
        <a:lstStyle/>
        <a:p>
          <a:endParaRPr lang="en-US" sz="3200"/>
        </a:p>
      </dgm:t>
    </dgm:pt>
    <dgm:pt modelId="{257AB3E1-259A-4A40-8F31-D47FD3CCA98F}" type="sibTrans" cxnId="{A396D4C4-627A-497F-B690-9359682A6B52}">
      <dgm:prSet/>
      <dgm:spPr/>
      <dgm:t>
        <a:bodyPr/>
        <a:lstStyle/>
        <a:p>
          <a:endParaRPr lang="en-US"/>
        </a:p>
      </dgm:t>
    </dgm:pt>
    <dgm:pt modelId="{130B29D3-21D7-46AF-91F8-8C87F62B2FA0}" type="pres">
      <dgm:prSet presAssocID="{882CC49F-579B-4C61-AC31-0C65C685296A}" presName="root" presStyleCnt="0">
        <dgm:presLayoutVars>
          <dgm:dir/>
          <dgm:resizeHandles val="exact"/>
        </dgm:presLayoutVars>
      </dgm:prSet>
      <dgm:spPr/>
    </dgm:pt>
    <dgm:pt modelId="{0ECA9C28-45C5-4E1E-B489-296FB2BCA417}" type="pres">
      <dgm:prSet presAssocID="{2283FE59-5E5D-4E69-8F5B-FA2D25014F0B}" presName="compNode" presStyleCnt="0"/>
      <dgm:spPr/>
    </dgm:pt>
    <dgm:pt modelId="{7C561517-5E78-4FEE-8F38-DC067CE0DD5D}" type="pres">
      <dgm:prSet presAssocID="{2283FE59-5E5D-4E69-8F5B-FA2D25014F0B}" presName="iconBgRect" presStyleLbl="bgShp" presStyleIdx="0" presStyleCnt="5" custLinFactNeighborX="-66078" custLinFactNeighborY="7582"/>
      <dgm:spPr/>
    </dgm:pt>
    <dgm:pt modelId="{40D32DC8-AF9E-4FFC-9C20-C9162FB1E3A3}" type="pres">
      <dgm:prSet presAssocID="{2283FE59-5E5D-4E69-8F5B-FA2D25014F0B}" presName="iconRect" presStyleLbl="node1" presStyleIdx="0" presStyleCnt="5" custLinFactX="-20015" custLinFactNeighborX="-100000" custLinFactNeighborY="-551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78C1C48A-98EB-4E2D-A0C0-A87B800764B7}" type="pres">
      <dgm:prSet presAssocID="{2283FE59-5E5D-4E69-8F5B-FA2D25014F0B}" presName="spaceRect" presStyleCnt="0"/>
      <dgm:spPr/>
    </dgm:pt>
    <dgm:pt modelId="{F700BFDA-96A9-46F3-9481-549BDAD24543}" type="pres">
      <dgm:prSet presAssocID="{2283FE59-5E5D-4E69-8F5B-FA2D25014F0B}" presName="textRect" presStyleLbl="revTx" presStyleIdx="0" presStyleCnt="5" custLinFactNeighborX="-44974" custLinFactNeighborY="-1821">
        <dgm:presLayoutVars>
          <dgm:chMax val="1"/>
          <dgm:chPref val="1"/>
        </dgm:presLayoutVars>
      </dgm:prSet>
      <dgm:spPr/>
    </dgm:pt>
    <dgm:pt modelId="{4A55BA02-EC22-48E2-8453-51FFE17B77E0}" type="pres">
      <dgm:prSet presAssocID="{A69DD981-ED7D-47D3-A5C4-3BC6D16EFF34}" presName="sibTrans" presStyleCnt="0"/>
      <dgm:spPr/>
    </dgm:pt>
    <dgm:pt modelId="{166D7683-739E-491B-88CE-CA9108922DFC}" type="pres">
      <dgm:prSet presAssocID="{C130A11D-F275-42B1-89AE-F63E0FF00FF9}" presName="compNode" presStyleCnt="0"/>
      <dgm:spPr/>
    </dgm:pt>
    <dgm:pt modelId="{1A52DC9E-36A4-440E-9103-F65332A53ABD}" type="pres">
      <dgm:prSet presAssocID="{C130A11D-F275-42B1-89AE-F63E0FF00FF9}" presName="iconBgRect" presStyleLbl="bgShp" presStyleIdx="1" presStyleCnt="5" custLinFactNeighborX="-45365" custLinFactNeighborY="18448"/>
      <dgm:spPr/>
    </dgm:pt>
    <dgm:pt modelId="{C36BC1A3-08D3-44FF-A7B1-C3291CC1C08C}" type="pres">
      <dgm:prSet presAssocID="{C130A11D-F275-42B1-89AE-F63E0FF00FF9}" presName="iconRect" presStyleLbl="node1" presStyleIdx="1" presStyleCnt="5" custLinFactNeighborX="-77265"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6A4E6BF4-5932-40A7-9363-D92CAA92987B}" type="pres">
      <dgm:prSet presAssocID="{C130A11D-F275-42B1-89AE-F63E0FF00FF9}" presName="spaceRect" presStyleCnt="0"/>
      <dgm:spPr/>
    </dgm:pt>
    <dgm:pt modelId="{5062109B-690A-45F8-A7EF-F19BAE0D7A16}" type="pres">
      <dgm:prSet presAssocID="{C130A11D-F275-42B1-89AE-F63E0FF00FF9}" presName="textRect" presStyleLbl="revTx" presStyleIdx="1" presStyleCnt="5" custLinFactNeighborX="-26496" custLinFactNeighborY="-949">
        <dgm:presLayoutVars>
          <dgm:chMax val="1"/>
          <dgm:chPref val="1"/>
        </dgm:presLayoutVars>
      </dgm:prSet>
      <dgm:spPr/>
    </dgm:pt>
    <dgm:pt modelId="{211C7242-3294-401D-A8EC-2082EF250CDE}" type="pres">
      <dgm:prSet presAssocID="{F4A259D2-EBB0-4FCE-9986-98F65D64E754}" presName="sibTrans" presStyleCnt="0"/>
      <dgm:spPr/>
    </dgm:pt>
    <dgm:pt modelId="{A3985615-9B38-44AE-885A-A78320C496BB}" type="pres">
      <dgm:prSet presAssocID="{89836C04-0E04-4DD4-B01B-D55EE1938989}" presName="compNode" presStyleCnt="0"/>
      <dgm:spPr/>
    </dgm:pt>
    <dgm:pt modelId="{6C5E12B1-2D9D-4668-B879-FCF9850F506C}" type="pres">
      <dgm:prSet presAssocID="{89836C04-0E04-4DD4-B01B-D55EE1938989}" presName="iconBgRect" presStyleLbl="bgShp" presStyleIdx="2" presStyleCnt="5" custLinFactNeighborX="-19457" custLinFactNeighborY="18448"/>
      <dgm:spPr/>
    </dgm:pt>
    <dgm:pt modelId="{E3BB408A-D2C4-446B-93A3-73EFADEE3F6C}" type="pres">
      <dgm:prSet presAssocID="{89836C04-0E04-4DD4-B01B-D55EE1938989}" presName="iconRect" presStyleLbl="node1" presStyleIdx="2" presStyleCnt="5" custLinFactNeighborX="-24784"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18528C8A-F1A8-459E-AD3F-707D073E6F49}" type="pres">
      <dgm:prSet presAssocID="{89836C04-0E04-4DD4-B01B-D55EE1938989}" presName="spaceRect" presStyleCnt="0"/>
      <dgm:spPr/>
    </dgm:pt>
    <dgm:pt modelId="{788AEA81-5627-453F-866B-C81BC67AC0CD}" type="pres">
      <dgm:prSet presAssocID="{89836C04-0E04-4DD4-B01B-D55EE1938989}" presName="textRect" presStyleLbl="revTx" presStyleIdx="2" presStyleCnt="5" custLinFactNeighborX="-12617" custLinFactNeighborY="280">
        <dgm:presLayoutVars>
          <dgm:chMax val="1"/>
          <dgm:chPref val="1"/>
        </dgm:presLayoutVars>
      </dgm:prSet>
      <dgm:spPr/>
    </dgm:pt>
    <dgm:pt modelId="{15282531-0EC3-4578-9CD0-7EEA3439C16F}" type="pres">
      <dgm:prSet presAssocID="{76B1D581-4E6E-466C-8AF9-3CA4EDD68CC8}" presName="sibTrans" presStyleCnt="0"/>
      <dgm:spPr/>
    </dgm:pt>
    <dgm:pt modelId="{34A1E6D0-FA30-4141-ACD3-FF0194DF4EAB}" type="pres">
      <dgm:prSet presAssocID="{F27F58D6-C25C-4D20-9308-5F361B26A67E}" presName="compNode" presStyleCnt="0"/>
      <dgm:spPr/>
    </dgm:pt>
    <dgm:pt modelId="{10988DFD-F159-484F-A138-D51D7DC42925}" type="pres">
      <dgm:prSet presAssocID="{F27F58D6-C25C-4D20-9308-5F361B26A67E}" presName="iconBgRect" presStyleLbl="bgShp" presStyleIdx="3" presStyleCnt="5" custLinFactNeighborY="10866"/>
      <dgm:spPr/>
    </dgm:pt>
    <dgm:pt modelId="{4C2509A5-3E14-4DA5-B818-79A2575BB604}" type="pres">
      <dgm:prSet presAssocID="{F27F58D6-C25C-4D20-9308-5F361B26A67E}" presName="iconRect" presStyleLbl="node1" presStyleIdx="3" presStyleCnt="5" custLinFactNeighborY="154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64E0B93C-7864-44DC-94ED-00E46B20585E}" type="pres">
      <dgm:prSet presAssocID="{F27F58D6-C25C-4D20-9308-5F361B26A67E}" presName="spaceRect" presStyleCnt="0"/>
      <dgm:spPr/>
    </dgm:pt>
    <dgm:pt modelId="{F026C8C4-4D06-4A45-9050-DF0940BDB7BE}" type="pres">
      <dgm:prSet presAssocID="{F27F58D6-C25C-4D20-9308-5F361B26A67E}" presName="textRect" presStyleLbl="revTx" presStyleIdx="3" presStyleCnt="5">
        <dgm:presLayoutVars>
          <dgm:chMax val="1"/>
          <dgm:chPref val="1"/>
        </dgm:presLayoutVars>
      </dgm:prSet>
      <dgm:spPr/>
    </dgm:pt>
    <dgm:pt modelId="{D4EB6A7E-6CCD-4F4E-B89A-1FA396E06412}" type="pres">
      <dgm:prSet presAssocID="{04613442-AC82-4F7F-ADC2-5EB28DC70F40}" presName="sibTrans" presStyleCnt="0"/>
      <dgm:spPr/>
    </dgm:pt>
    <dgm:pt modelId="{0BF19352-CD54-49CE-90AD-36A62D02503A}" type="pres">
      <dgm:prSet presAssocID="{9DC54AEF-ADB6-486A-8B93-52864EADD286}" presName="compNode" presStyleCnt="0"/>
      <dgm:spPr/>
    </dgm:pt>
    <dgm:pt modelId="{365820F8-3501-454D-AD97-1F757EAD5B8C}" type="pres">
      <dgm:prSet presAssocID="{9DC54AEF-ADB6-486A-8B93-52864EADD286}" presName="iconBgRect" presStyleLbl="bgShp" presStyleIdx="4" presStyleCnt="5" custLinFactNeighborX="33002" custLinFactNeighborY="18448"/>
      <dgm:spPr/>
    </dgm:pt>
    <dgm:pt modelId="{3C5E021C-02A6-46DF-8415-7BF022884549}" type="pres">
      <dgm:prSet presAssocID="{9DC54AEF-ADB6-486A-8B93-52864EADD286}" presName="iconRect" presStyleLbl="node1" presStyleIdx="4" presStyleCnt="5" custLinFactNeighborX="61850"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dal"/>
        </a:ext>
      </dgm:extLst>
    </dgm:pt>
    <dgm:pt modelId="{5E52848D-D259-49DD-9923-BCEB600ECC2E}" type="pres">
      <dgm:prSet presAssocID="{9DC54AEF-ADB6-486A-8B93-52864EADD286}" presName="spaceRect" presStyleCnt="0"/>
      <dgm:spPr/>
    </dgm:pt>
    <dgm:pt modelId="{0FCF3985-2F74-4855-8705-7786D706E6BB}" type="pres">
      <dgm:prSet presAssocID="{9DC54AEF-ADB6-486A-8B93-52864EADD286}" presName="textRect" presStyleLbl="revTx" presStyleIdx="4" presStyleCnt="5" custLinFactNeighborX="17749" custLinFactNeighborY="-4238">
        <dgm:presLayoutVars>
          <dgm:chMax val="1"/>
          <dgm:chPref val="1"/>
        </dgm:presLayoutVars>
      </dgm:prSet>
      <dgm:spPr/>
    </dgm:pt>
  </dgm:ptLst>
  <dgm:cxnLst>
    <dgm:cxn modelId="{CA6E5D0E-9BE7-4981-ACAA-264059655D60}" srcId="{882CC49F-579B-4C61-AC31-0C65C685296A}" destId="{C130A11D-F275-42B1-89AE-F63E0FF00FF9}" srcOrd="1" destOrd="0" parTransId="{8DF344A7-B4EC-4C42-AB49-51E74910B61E}" sibTransId="{F4A259D2-EBB0-4FCE-9986-98F65D64E754}"/>
    <dgm:cxn modelId="{D5DE3F26-50FB-5E4D-BEF0-791D4D287F77}" type="presOf" srcId="{89836C04-0E04-4DD4-B01B-D55EE1938989}" destId="{788AEA81-5627-453F-866B-C81BC67AC0CD}" srcOrd="0" destOrd="0" presId="urn:microsoft.com/office/officeart/2018/5/layout/IconCircleLabelList"/>
    <dgm:cxn modelId="{EA29C637-8398-4F42-B669-9FBAB16D2D84}" srcId="{882CC49F-579B-4C61-AC31-0C65C685296A}" destId="{2283FE59-5E5D-4E69-8F5B-FA2D25014F0B}" srcOrd="0" destOrd="0" parTransId="{019458CE-26DF-4FDC-BCF4-840DA5AAE2EF}" sibTransId="{A69DD981-ED7D-47D3-A5C4-3BC6D16EFF34}"/>
    <dgm:cxn modelId="{986D1F73-3061-F649-A2D5-740888511B76}" type="presOf" srcId="{882CC49F-579B-4C61-AC31-0C65C685296A}" destId="{130B29D3-21D7-46AF-91F8-8C87F62B2FA0}" srcOrd="0" destOrd="0" presId="urn:microsoft.com/office/officeart/2018/5/layout/IconCircleLabelList"/>
    <dgm:cxn modelId="{ADC36584-ACEA-FA48-B811-1B2C6A3613A5}" type="presOf" srcId="{2283FE59-5E5D-4E69-8F5B-FA2D25014F0B}" destId="{F700BFDA-96A9-46F3-9481-549BDAD24543}" srcOrd="0" destOrd="0" presId="urn:microsoft.com/office/officeart/2018/5/layout/IconCircleLabelList"/>
    <dgm:cxn modelId="{62FAF98B-F730-0149-80E4-39C0B03DD80D}" type="presOf" srcId="{F27F58D6-C25C-4D20-9308-5F361B26A67E}" destId="{F026C8C4-4D06-4A45-9050-DF0940BDB7BE}" srcOrd="0" destOrd="0" presId="urn:microsoft.com/office/officeart/2018/5/layout/IconCircleLabelList"/>
    <dgm:cxn modelId="{1B2E758F-AFA8-FD4D-BF1F-1A15617335BE}" type="presOf" srcId="{C130A11D-F275-42B1-89AE-F63E0FF00FF9}" destId="{5062109B-690A-45F8-A7EF-F19BAE0D7A16}" srcOrd="0" destOrd="0" presId="urn:microsoft.com/office/officeart/2018/5/layout/IconCircleLabelList"/>
    <dgm:cxn modelId="{104BFDAD-122E-415E-BBFB-FF9ED234A6B4}" srcId="{882CC49F-579B-4C61-AC31-0C65C685296A}" destId="{F27F58D6-C25C-4D20-9308-5F361B26A67E}" srcOrd="3" destOrd="0" parTransId="{02748F8F-831E-4D9A-8F7C-E30756008518}" sibTransId="{04613442-AC82-4F7F-ADC2-5EB28DC70F40}"/>
    <dgm:cxn modelId="{A396D4C4-627A-497F-B690-9359682A6B52}" srcId="{882CC49F-579B-4C61-AC31-0C65C685296A}" destId="{9DC54AEF-ADB6-486A-8B93-52864EADD286}" srcOrd="4" destOrd="0" parTransId="{94FDA175-5DAF-453E-9F05-1CD27055AA27}" sibTransId="{257AB3E1-259A-4A40-8F31-D47FD3CCA98F}"/>
    <dgm:cxn modelId="{DECF0FC6-5320-F542-A062-CE83E3405339}" type="presOf" srcId="{9DC54AEF-ADB6-486A-8B93-52864EADD286}" destId="{0FCF3985-2F74-4855-8705-7786D706E6BB}" srcOrd="0" destOrd="0" presId="urn:microsoft.com/office/officeart/2018/5/layout/IconCircleLabelList"/>
    <dgm:cxn modelId="{8A59D4FF-1080-43A2-B810-36421EBC3C08}" srcId="{882CC49F-579B-4C61-AC31-0C65C685296A}" destId="{89836C04-0E04-4DD4-B01B-D55EE1938989}" srcOrd="2" destOrd="0" parTransId="{8BBAAD7F-3666-426E-896B-2B3E66392FA7}" sibTransId="{76B1D581-4E6E-466C-8AF9-3CA4EDD68CC8}"/>
    <dgm:cxn modelId="{37025607-562F-B74B-8F99-CD927635AF96}" type="presParOf" srcId="{130B29D3-21D7-46AF-91F8-8C87F62B2FA0}" destId="{0ECA9C28-45C5-4E1E-B489-296FB2BCA417}" srcOrd="0" destOrd="0" presId="urn:microsoft.com/office/officeart/2018/5/layout/IconCircleLabelList"/>
    <dgm:cxn modelId="{29945BFF-BB71-6F4B-80BF-88BE797EB80D}" type="presParOf" srcId="{0ECA9C28-45C5-4E1E-B489-296FB2BCA417}" destId="{7C561517-5E78-4FEE-8F38-DC067CE0DD5D}" srcOrd="0" destOrd="0" presId="urn:microsoft.com/office/officeart/2018/5/layout/IconCircleLabelList"/>
    <dgm:cxn modelId="{64961458-8455-F946-9D09-F1EE2CE23FA9}" type="presParOf" srcId="{0ECA9C28-45C5-4E1E-B489-296FB2BCA417}" destId="{40D32DC8-AF9E-4FFC-9C20-C9162FB1E3A3}" srcOrd="1" destOrd="0" presId="urn:microsoft.com/office/officeart/2018/5/layout/IconCircleLabelList"/>
    <dgm:cxn modelId="{3473A049-E3C5-F441-99C1-B6D9C69B9E5A}" type="presParOf" srcId="{0ECA9C28-45C5-4E1E-B489-296FB2BCA417}" destId="{78C1C48A-98EB-4E2D-A0C0-A87B800764B7}" srcOrd="2" destOrd="0" presId="urn:microsoft.com/office/officeart/2018/5/layout/IconCircleLabelList"/>
    <dgm:cxn modelId="{8CCFDF03-FAF9-5C4D-BF51-A3482984B88D}" type="presParOf" srcId="{0ECA9C28-45C5-4E1E-B489-296FB2BCA417}" destId="{F700BFDA-96A9-46F3-9481-549BDAD24543}" srcOrd="3" destOrd="0" presId="urn:microsoft.com/office/officeart/2018/5/layout/IconCircleLabelList"/>
    <dgm:cxn modelId="{AD180FE1-ADAE-9F40-8933-624CE2B61634}" type="presParOf" srcId="{130B29D3-21D7-46AF-91F8-8C87F62B2FA0}" destId="{4A55BA02-EC22-48E2-8453-51FFE17B77E0}" srcOrd="1" destOrd="0" presId="urn:microsoft.com/office/officeart/2018/5/layout/IconCircleLabelList"/>
    <dgm:cxn modelId="{135E7787-C5D3-894F-B024-519947AA371B}" type="presParOf" srcId="{130B29D3-21D7-46AF-91F8-8C87F62B2FA0}" destId="{166D7683-739E-491B-88CE-CA9108922DFC}" srcOrd="2" destOrd="0" presId="urn:microsoft.com/office/officeart/2018/5/layout/IconCircleLabelList"/>
    <dgm:cxn modelId="{74AB18F4-D4F6-D445-9939-FDF3F2C55AED}" type="presParOf" srcId="{166D7683-739E-491B-88CE-CA9108922DFC}" destId="{1A52DC9E-36A4-440E-9103-F65332A53ABD}" srcOrd="0" destOrd="0" presId="urn:microsoft.com/office/officeart/2018/5/layout/IconCircleLabelList"/>
    <dgm:cxn modelId="{3332C6F6-F979-0045-A29B-C62D4CE4B76F}" type="presParOf" srcId="{166D7683-739E-491B-88CE-CA9108922DFC}" destId="{C36BC1A3-08D3-44FF-A7B1-C3291CC1C08C}" srcOrd="1" destOrd="0" presId="urn:microsoft.com/office/officeart/2018/5/layout/IconCircleLabelList"/>
    <dgm:cxn modelId="{6E93F55E-B9A2-1841-93E4-C830398BA17B}" type="presParOf" srcId="{166D7683-739E-491B-88CE-CA9108922DFC}" destId="{6A4E6BF4-5932-40A7-9363-D92CAA92987B}" srcOrd="2" destOrd="0" presId="urn:microsoft.com/office/officeart/2018/5/layout/IconCircleLabelList"/>
    <dgm:cxn modelId="{A4A9A114-FD70-DF41-BC60-F235470E8925}" type="presParOf" srcId="{166D7683-739E-491B-88CE-CA9108922DFC}" destId="{5062109B-690A-45F8-A7EF-F19BAE0D7A16}" srcOrd="3" destOrd="0" presId="urn:microsoft.com/office/officeart/2018/5/layout/IconCircleLabelList"/>
    <dgm:cxn modelId="{E983D640-8830-F24C-AD37-CB4059C98623}" type="presParOf" srcId="{130B29D3-21D7-46AF-91F8-8C87F62B2FA0}" destId="{211C7242-3294-401D-A8EC-2082EF250CDE}" srcOrd="3" destOrd="0" presId="urn:microsoft.com/office/officeart/2018/5/layout/IconCircleLabelList"/>
    <dgm:cxn modelId="{86041720-36D0-9A49-A5ED-E590A3CCD043}" type="presParOf" srcId="{130B29D3-21D7-46AF-91F8-8C87F62B2FA0}" destId="{A3985615-9B38-44AE-885A-A78320C496BB}" srcOrd="4" destOrd="0" presId="urn:microsoft.com/office/officeart/2018/5/layout/IconCircleLabelList"/>
    <dgm:cxn modelId="{69149EA4-EEC8-1F49-8AE0-3290D567B70C}" type="presParOf" srcId="{A3985615-9B38-44AE-885A-A78320C496BB}" destId="{6C5E12B1-2D9D-4668-B879-FCF9850F506C}" srcOrd="0" destOrd="0" presId="urn:microsoft.com/office/officeart/2018/5/layout/IconCircleLabelList"/>
    <dgm:cxn modelId="{D4C22F09-8BA8-6F40-B9A4-47A8D412CA2F}" type="presParOf" srcId="{A3985615-9B38-44AE-885A-A78320C496BB}" destId="{E3BB408A-D2C4-446B-93A3-73EFADEE3F6C}" srcOrd="1" destOrd="0" presId="urn:microsoft.com/office/officeart/2018/5/layout/IconCircleLabelList"/>
    <dgm:cxn modelId="{9E5328BD-7ED3-084D-A4F1-3380E8F073A4}" type="presParOf" srcId="{A3985615-9B38-44AE-885A-A78320C496BB}" destId="{18528C8A-F1A8-459E-AD3F-707D073E6F49}" srcOrd="2" destOrd="0" presId="urn:microsoft.com/office/officeart/2018/5/layout/IconCircleLabelList"/>
    <dgm:cxn modelId="{22577A8B-E8C5-2045-8CE2-918AB33C94C2}" type="presParOf" srcId="{A3985615-9B38-44AE-885A-A78320C496BB}" destId="{788AEA81-5627-453F-866B-C81BC67AC0CD}" srcOrd="3" destOrd="0" presId="urn:microsoft.com/office/officeart/2018/5/layout/IconCircleLabelList"/>
    <dgm:cxn modelId="{8D70EAA3-4624-314E-B972-46FF954D3C62}" type="presParOf" srcId="{130B29D3-21D7-46AF-91F8-8C87F62B2FA0}" destId="{15282531-0EC3-4578-9CD0-7EEA3439C16F}" srcOrd="5" destOrd="0" presId="urn:microsoft.com/office/officeart/2018/5/layout/IconCircleLabelList"/>
    <dgm:cxn modelId="{A2B8FAC0-90EA-CB49-983B-BCC2C9B97F8F}" type="presParOf" srcId="{130B29D3-21D7-46AF-91F8-8C87F62B2FA0}" destId="{34A1E6D0-FA30-4141-ACD3-FF0194DF4EAB}" srcOrd="6" destOrd="0" presId="urn:microsoft.com/office/officeart/2018/5/layout/IconCircleLabelList"/>
    <dgm:cxn modelId="{A876380E-00C1-7246-A272-43C969573161}" type="presParOf" srcId="{34A1E6D0-FA30-4141-ACD3-FF0194DF4EAB}" destId="{10988DFD-F159-484F-A138-D51D7DC42925}" srcOrd="0" destOrd="0" presId="urn:microsoft.com/office/officeart/2018/5/layout/IconCircleLabelList"/>
    <dgm:cxn modelId="{ED461C3F-F7DB-AC45-9E72-6EE6AD7A3500}" type="presParOf" srcId="{34A1E6D0-FA30-4141-ACD3-FF0194DF4EAB}" destId="{4C2509A5-3E14-4DA5-B818-79A2575BB604}" srcOrd="1" destOrd="0" presId="urn:microsoft.com/office/officeart/2018/5/layout/IconCircleLabelList"/>
    <dgm:cxn modelId="{EAA01614-CD2C-5D47-A857-9E51E11190E9}" type="presParOf" srcId="{34A1E6D0-FA30-4141-ACD3-FF0194DF4EAB}" destId="{64E0B93C-7864-44DC-94ED-00E46B20585E}" srcOrd="2" destOrd="0" presId="urn:microsoft.com/office/officeart/2018/5/layout/IconCircleLabelList"/>
    <dgm:cxn modelId="{F3F0769B-1ECA-BA42-852A-66662AE88389}" type="presParOf" srcId="{34A1E6D0-FA30-4141-ACD3-FF0194DF4EAB}" destId="{F026C8C4-4D06-4A45-9050-DF0940BDB7BE}" srcOrd="3" destOrd="0" presId="urn:microsoft.com/office/officeart/2018/5/layout/IconCircleLabelList"/>
    <dgm:cxn modelId="{5BC92823-0DC4-E349-9AB2-41A3599D2C7D}" type="presParOf" srcId="{130B29D3-21D7-46AF-91F8-8C87F62B2FA0}" destId="{D4EB6A7E-6CCD-4F4E-B89A-1FA396E06412}" srcOrd="7" destOrd="0" presId="urn:microsoft.com/office/officeart/2018/5/layout/IconCircleLabelList"/>
    <dgm:cxn modelId="{13F11C63-F40A-884D-9CE3-089F6CB0ABB6}" type="presParOf" srcId="{130B29D3-21D7-46AF-91F8-8C87F62B2FA0}" destId="{0BF19352-CD54-49CE-90AD-36A62D02503A}" srcOrd="8" destOrd="0" presId="urn:microsoft.com/office/officeart/2018/5/layout/IconCircleLabelList"/>
    <dgm:cxn modelId="{A0229355-D613-BD4C-B229-D19AE1270858}" type="presParOf" srcId="{0BF19352-CD54-49CE-90AD-36A62D02503A}" destId="{365820F8-3501-454D-AD97-1F757EAD5B8C}" srcOrd="0" destOrd="0" presId="urn:microsoft.com/office/officeart/2018/5/layout/IconCircleLabelList"/>
    <dgm:cxn modelId="{3555D2FB-380D-A24D-9E44-331233BAF3BA}" type="presParOf" srcId="{0BF19352-CD54-49CE-90AD-36A62D02503A}" destId="{3C5E021C-02A6-46DF-8415-7BF022884549}" srcOrd="1" destOrd="0" presId="urn:microsoft.com/office/officeart/2018/5/layout/IconCircleLabelList"/>
    <dgm:cxn modelId="{62A1E08B-3737-1645-9D46-F7DFCB1169C8}" type="presParOf" srcId="{0BF19352-CD54-49CE-90AD-36A62D02503A}" destId="{5E52848D-D259-49DD-9923-BCEB600ECC2E}" srcOrd="2" destOrd="0" presId="urn:microsoft.com/office/officeart/2018/5/layout/IconCircleLabelList"/>
    <dgm:cxn modelId="{81AEEFFA-934F-2048-8F40-55A4BF595828}" type="presParOf" srcId="{0BF19352-CD54-49CE-90AD-36A62D02503A}" destId="{0FCF3985-2F74-4855-8705-7786D706E6BB}"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AF2855-8DA9-48D3-8EAA-08AAD90499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218EA8-90B1-4086-8C95-CD527A12F514}">
      <dgm:prSet custT="1"/>
      <dgm:spPr/>
      <dgm:t>
        <a:bodyPr/>
        <a:lstStyle/>
        <a:p>
          <a:pPr>
            <a:lnSpc>
              <a:spcPct val="100000"/>
            </a:lnSpc>
          </a:pPr>
          <a:r>
            <a:rPr lang="en-GB" sz="2000" b="1" dirty="0"/>
            <a:t>Total Rewards approach </a:t>
          </a:r>
          <a:r>
            <a:rPr lang="en-GB" sz="1800" b="0" dirty="0"/>
            <a:t>combining financial and non-financial rewards</a:t>
          </a:r>
          <a:endParaRPr lang="en-US" sz="1800" b="0" dirty="0"/>
        </a:p>
      </dgm:t>
    </dgm:pt>
    <dgm:pt modelId="{A34127AC-35F7-4CDC-B2A2-529A25A6D475}" type="parTrans" cxnId="{8A5EEDE3-5E98-43C7-8A24-C3CCEEE92A5A}">
      <dgm:prSet/>
      <dgm:spPr/>
      <dgm:t>
        <a:bodyPr/>
        <a:lstStyle/>
        <a:p>
          <a:endParaRPr lang="en-US"/>
        </a:p>
      </dgm:t>
    </dgm:pt>
    <dgm:pt modelId="{D710BF93-EC9D-40CE-8F16-C5AA732BE0F0}" type="sibTrans" cxnId="{8A5EEDE3-5E98-43C7-8A24-C3CCEEE92A5A}">
      <dgm:prSet/>
      <dgm:spPr/>
      <dgm:t>
        <a:bodyPr/>
        <a:lstStyle/>
        <a:p>
          <a:endParaRPr lang="en-US"/>
        </a:p>
      </dgm:t>
    </dgm:pt>
    <dgm:pt modelId="{04A258F1-80AC-4919-9C5E-EAF7131D22B1}">
      <dgm:prSet custT="1"/>
      <dgm:spPr/>
      <dgm:t>
        <a:bodyPr/>
        <a:lstStyle/>
        <a:p>
          <a:pPr>
            <a:lnSpc>
              <a:spcPct val="100000"/>
            </a:lnSpc>
          </a:pPr>
          <a:r>
            <a:rPr lang="en-GB" sz="2000" b="1" dirty="0"/>
            <a:t>Competitive financial compensation</a:t>
          </a:r>
          <a:r>
            <a:rPr lang="en-GB" sz="2000" dirty="0"/>
            <a:t>, including salaries, bonuses and pensions</a:t>
          </a:r>
          <a:endParaRPr lang="en-US" sz="2000" dirty="0"/>
        </a:p>
      </dgm:t>
    </dgm:pt>
    <dgm:pt modelId="{22FEEFA7-8C4C-4D4F-8C43-7E12DA258763}" type="parTrans" cxnId="{B030ECE7-6F2E-45DE-B573-0EC95606698D}">
      <dgm:prSet/>
      <dgm:spPr/>
      <dgm:t>
        <a:bodyPr/>
        <a:lstStyle/>
        <a:p>
          <a:endParaRPr lang="en-US"/>
        </a:p>
      </dgm:t>
    </dgm:pt>
    <dgm:pt modelId="{996E846A-0C6C-4922-969A-8256C534C024}" type="sibTrans" cxnId="{B030ECE7-6F2E-45DE-B573-0EC95606698D}">
      <dgm:prSet/>
      <dgm:spPr/>
      <dgm:t>
        <a:bodyPr/>
        <a:lstStyle/>
        <a:p>
          <a:endParaRPr lang="en-US"/>
        </a:p>
      </dgm:t>
    </dgm:pt>
    <dgm:pt modelId="{9A8C7159-1138-4616-A14D-3A687B7877BC}">
      <dgm:prSet custT="1"/>
      <dgm:spPr/>
      <dgm:t>
        <a:bodyPr/>
        <a:lstStyle/>
        <a:p>
          <a:pPr>
            <a:lnSpc>
              <a:spcPct val="100000"/>
            </a:lnSpc>
          </a:pPr>
          <a:r>
            <a:rPr lang="en-GB" sz="1800" b="1" dirty="0"/>
            <a:t>Non-financial rewards</a:t>
          </a:r>
          <a:r>
            <a:rPr lang="en-GB" sz="1800" dirty="0"/>
            <a:t> such as flexible working, wellbeing initiatives, recognition programmes and career development</a:t>
          </a:r>
          <a:endParaRPr lang="en-US" sz="1800" dirty="0"/>
        </a:p>
      </dgm:t>
    </dgm:pt>
    <dgm:pt modelId="{9C1E2B8E-9485-4363-81F3-1581B0CAFA18}" type="parTrans" cxnId="{CF885DD0-F5F9-4424-81BC-EF3AE1FCB2F2}">
      <dgm:prSet/>
      <dgm:spPr/>
      <dgm:t>
        <a:bodyPr/>
        <a:lstStyle/>
        <a:p>
          <a:endParaRPr lang="en-US"/>
        </a:p>
      </dgm:t>
    </dgm:pt>
    <dgm:pt modelId="{FAF3A8BE-76B9-4D68-9E14-2792E1A4A14F}" type="sibTrans" cxnId="{CF885DD0-F5F9-4424-81BC-EF3AE1FCB2F2}">
      <dgm:prSet/>
      <dgm:spPr/>
      <dgm:t>
        <a:bodyPr/>
        <a:lstStyle/>
        <a:p>
          <a:endParaRPr lang="en-US"/>
        </a:p>
      </dgm:t>
    </dgm:pt>
    <dgm:pt modelId="{068034C9-0953-4B44-8C2E-4F8F8774847E}">
      <dgm:prSet custT="1"/>
      <dgm:spPr/>
      <dgm:t>
        <a:bodyPr/>
        <a:lstStyle/>
        <a:p>
          <a:pPr>
            <a:lnSpc>
              <a:spcPct val="100000"/>
            </a:lnSpc>
          </a:pPr>
          <a:r>
            <a:rPr lang="en-GB" sz="1800" b="1" dirty="0"/>
            <a:t>Global consistency with local adaptation</a:t>
          </a:r>
          <a:r>
            <a:rPr lang="en-GB" sz="1800" dirty="0"/>
            <a:t> to meet labour market conditions, legal requirements and cultural expectations</a:t>
          </a:r>
          <a:endParaRPr lang="en-US" sz="1800" dirty="0"/>
        </a:p>
      </dgm:t>
    </dgm:pt>
    <dgm:pt modelId="{CD406809-4980-42F3-96F8-1EDAED2F0A17}" type="parTrans" cxnId="{B802F002-834D-4875-9E81-279551BDA89A}">
      <dgm:prSet/>
      <dgm:spPr/>
      <dgm:t>
        <a:bodyPr/>
        <a:lstStyle/>
        <a:p>
          <a:endParaRPr lang="en-US"/>
        </a:p>
      </dgm:t>
    </dgm:pt>
    <dgm:pt modelId="{13C0613D-6EDC-4804-85FC-183E303A99AC}" type="sibTrans" cxnId="{B802F002-834D-4875-9E81-279551BDA89A}">
      <dgm:prSet/>
      <dgm:spPr/>
      <dgm:t>
        <a:bodyPr/>
        <a:lstStyle/>
        <a:p>
          <a:endParaRPr lang="en-US"/>
        </a:p>
      </dgm:t>
    </dgm:pt>
    <dgm:pt modelId="{5047405E-903E-4FC3-B856-30C2A7E0782E}">
      <dgm:prSet custT="1"/>
      <dgm:spPr/>
      <dgm:t>
        <a:bodyPr/>
        <a:lstStyle/>
        <a:p>
          <a:pPr>
            <a:lnSpc>
              <a:spcPct val="100000"/>
            </a:lnSpc>
          </a:pPr>
          <a:r>
            <a:rPr lang="en-GB" sz="1800" b="1" dirty="0"/>
            <a:t>Supports talent attraction, motivation and retention</a:t>
          </a:r>
          <a:r>
            <a:rPr lang="en-GB" sz="1800" dirty="0"/>
            <a:t> while contributing to sustainability and organisational objectives</a:t>
          </a:r>
          <a:endParaRPr lang="en-US" sz="1800" dirty="0"/>
        </a:p>
      </dgm:t>
    </dgm:pt>
    <dgm:pt modelId="{CDBC6716-B71E-41B7-9462-779C3DC5BC06}" type="parTrans" cxnId="{0CE19986-D9BA-4B0F-925B-D1A502BA8B70}">
      <dgm:prSet/>
      <dgm:spPr/>
      <dgm:t>
        <a:bodyPr/>
        <a:lstStyle/>
        <a:p>
          <a:endParaRPr lang="en-US"/>
        </a:p>
      </dgm:t>
    </dgm:pt>
    <dgm:pt modelId="{3F3F1FB0-2960-4538-B140-E5E886A127DB}" type="sibTrans" cxnId="{0CE19986-D9BA-4B0F-925B-D1A502BA8B70}">
      <dgm:prSet/>
      <dgm:spPr/>
      <dgm:t>
        <a:bodyPr/>
        <a:lstStyle/>
        <a:p>
          <a:endParaRPr lang="en-US"/>
        </a:p>
      </dgm:t>
    </dgm:pt>
    <dgm:pt modelId="{6C6CDE70-2195-418E-84C4-3995025C4CE7}" type="pres">
      <dgm:prSet presAssocID="{23AF2855-8DA9-48D3-8EAA-08AAD9049949}" presName="root" presStyleCnt="0">
        <dgm:presLayoutVars>
          <dgm:dir/>
          <dgm:resizeHandles val="exact"/>
        </dgm:presLayoutVars>
      </dgm:prSet>
      <dgm:spPr/>
    </dgm:pt>
    <dgm:pt modelId="{3228C24E-3D82-458C-BA43-7BAE2ADD76B0}" type="pres">
      <dgm:prSet presAssocID="{1F218EA8-90B1-4086-8C95-CD527A12F514}" presName="compNode" presStyleCnt="0"/>
      <dgm:spPr/>
    </dgm:pt>
    <dgm:pt modelId="{5E3BA237-AA3E-4D79-AB2F-C9B88A90E97C}" type="pres">
      <dgm:prSet presAssocID="{1F218EA8-90B1-4086-8C95-CD527A12F514}" presName="bgRect" presStyleLbl="bgShp" presStyleIdx="0" presStyleCnt="5"/>
      <dgm:spPr/>
    </dgm:pt>
    <dgm:pt modelId="{881CEDB5-4E00-4A79-9B51-8F2ABFB8CC03}" type="pres">
      <dgm:prSet presAssocID="{1F218EA8-90B1-4086-8C95-CD527A12F51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315123E5-1558-4C4D-83C5-C7B798556FE7}" type="pres">
      <dgm:prSet presAssocID="{1F218EA8-90B1-4086-8C95-CD527A12F514}" presName="spaceRect" presStyleCnt="0"/>
      <dgm:spPr/>
    </dgm:pt>
    <dgm:pt modelId="{8770E965-01B6-4E07-B3A9-6961AC6BC6AA}" type="pres">
      <dgm:prSet presAssocID="{1F218EA8-90B1-4086-8C95-CD527A12F514}" presName="parTx" presStyleLbl="revTx" presStyleIdx="0" presStyleCnt="5">
        <dgm:presLayoutVars>
          <dgm:chMax val="0"/>
          <dgm:chPref val="0"/>
        </dgm:presLayoutVars>
      </dgm:prSet>
      <dgm:spPr/>
    </dgm:pt>
    <dgm:pt modelId="{4798BB00-3985-4D10-B162-983979C08D84}" type="pres">
      <dgm:prSet presAssocID="{D710BF93-EC9D-40CE-8F16-C5AA732BE0F0}" presName="sibTrans" presStyleCnt="0"/>
      <dgm:spPr/>
    </dgm:pt>
    <dgm:pt modelId="{B4FDC8C4-DC44-4C7C-974F-C68BDC740237}" type="pres">
      <dgm:prSet presAssocID="{04A258F1-80AC-4919-9C5E-EAF7131D22B1}" presName="compNode" presStyleCnt="0"/>
      <dgm:spPr/>
    </dgm:pt>
    <dgm:pt modelId="{78D704D3-9E9C-4DDA-8D7C-BE99937B7421}" type="pres">
      <dgm:prSet presAssocID="{04A258F1-80AC-4919-9C5E-EAF7131D22B1}" presName="bgRect" presStyleLbl="bgShp" presStyleIdx="1" presStyleCnt="5"/>
      <dgm:spPr/>
    </dgm:pt>
    <dgm:pt modelId="{A512BF0E-E834-4395-B5BB-CC4734E2DC2A}" type="pres">
      <dgm:prSet presAssocID="{04A258F1-80AC-4919-9C5E-EAF7131D22B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97E3CA59-168D-4689-8A23-E1D24F3F27D4}" type="pres">
      <dgm:prSet presAssocID="{04A258F1-80AC-4919-9C5E-EAF7131D22B1}" presName="spaceRect" presStyleCnt="0"/>
      <dgm:spPr/>
    </dgm:pt>
    <dgm:pt modelId="{25C0B08E-A26F-4620-AF4A-6C14ED231D79}" type="pres">
      <dgm:prSet presAssocID="{04A258F1-80AC-4919-9C5E-EAF7131D22B1}" presName="parTx" presStyleLbl="revTx" presStyleIdx="1" presStyleCnt="5">
        <dgm:presLayoutVars>
          <dgm:chMax val="0"/>
          <dgm:chPref val="0"/>
        </dgm:presLayoutVars>
      </dgm:prSet>
      <dgm:spPr/>
    </dgm:pt>
    <dgm:pt modelId="{5024E8CB-E9DB-485D-ADA5-B042D85E0EB2}" type="pres">
      <dgm:prSet presAssocID="{996E846A-0C6C-4922-969A-8256C534C024}" presName="sibTrans" presStyleCnt="0"/>
      <dgm:spPr/>
    </dgm:pt>
    <dgm:pt modelId="{B82D5F1B-DD1C-4EDD-83DF-B73D8529592C}" type="pres">
      <dgm:prSet presAssocID="{9A8C7159-1138-4616-A14D-3A687B7877BC}" presName="compNode" presStyleCnt="0"/>
      <dgm:spPr/>
    </dgm:pt>
    <dgm:pt modelId="{BCD388EF-85A1-47F3-9084-775A78677B62}" type="pres">
      <dgm:prSet presAssocID="{9A8C7159-1138-4616-A14D-3A687B7877BC}" presName="bgRect" presStyleLbl="bgShp" presStyleIdx="2" presStyleCnt="5"/>
      <dgm:spPr/>
    </dgm:pt>
    <dgm:pt modelId="{02803EA0-0F2C-433C-99FD-2DD1CA37AE3D}" type="pres">
      <dgm:prSet presAssocID="{9A8C7159-1138-4616-A14D-3A687B7877BC}"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ibbon"/>
        </a:ext>
      </dgm:extLst>
    </dgm:pt>
    <dgm:pt modelId="{2B9E62EB-B847-4144-BD63-83BF98451102}" type="pres">
      <dgm:prSet presAssocID="{9A8C7159-1138-4616-A14D-3A687B7877BC}" presName="spaceRect" presStyleCnt="0"/>
      <dgm:spPr/>
    </dgm:pt>
    <dgm:pt modelId="{67577F31-494A-45CA-9A59-0B65A2E2F26C}" type="pres">
      <dgm:prSet presAssocID="{9A8C7159-1138-4616-A14D-3A687B7877BC}" presName="parTx" presStyleLbl="revTx" presStyleIdx="2" presStyleCnt="5">
        <dgm:presLayoutVars>
          <dgm:chMax val="0"/>
          <dgm:chPref val="0"/>
        </dgm:presLayoutVars>
      </dgm:prSet>
      <dgm:spPr/>
    </dgm:pt>
    <dgm:pt modelId="{2D3E4672-A6C5-4CA4-B771-A755DFD9BBE8}" type="pres">
      <dgm:prSet presAssocID="{FAF3A8BE-76B9-4D68-9E14-2792E1A4A14F}" presName="sibTrans" presStyleCnt="0"/>
      <dgm:spPr/>
    </dgm:pt>
    <dgm:pt modelId="{3C44CF95-A925-4998-9310-0836A31C634A}" type="pres">
      <dgm:prSet presAssocID="{068034C9-0953-4B44-8C2E-4F8F8774847E}" presName="compNode" presStyleCnt="0"/>
      <dgm:spPr/>
    </dgm:pt>
    <dgm:pt modelId="{7AFFA70C-763C-4A14-AF75-4AC6EAA3EB82}" type="pres">
      <dgm:prSet presAssocID="{068034C9-0953-4B44-8C2E-4F8F8774847E}" presName="bgRect" presStyleLbl="bgShp" presStyleIdx="3" presStyleCnt="5"/>
      <dgm:spPr/>
    </dgm:pt>
    <dgm:pt modelId="{542A57AD-5B57-45A4-B113-61896CF500F8}" type="pres">
      <dgm:prSet presAssocID="{068034C9-0953-4B44-8C2E-4F8F8774847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27FCD046-C2A5-4CFD-82DC-1C7AE362CFE3}" type="pres">
      <dgm:prSet presAssocID="{068034C9-0953-4B44-8C2E-4F8F8774847E}" presName="spaceRect" presStyleCnt="0"/>
      <dgm:spPr/>
    </dgm:pt>
    <dgm:pt modelId="{93FB25D1-AD63-4BA6-8B90-343B86051356}" type="pres">
      <dgm:prSet presAssocID="{068034C9-0953-4B44-8C2E-4F8F8774847E}" presName="parTx" presStyleLbl="revTx" presStyleIdx="3" presStyleCnt="5">
        <dgm:presLayoutVars>
          <dgm:chMax val="0"/>
          <dgm:chPref val="0"/>
        </dgm:presLayoutVars>
      </dgm:prSet>
      <dgm:spPr/>
    </dgm:pt>
    <dgm:pt modelId="{AC6E718A-9BCD-43E7-9511-5C5F032D147B}" type="pres">
      <dgm:prSet presAssocID="{13C0613D-6EDC-4804-85FC-183E303A99AC}" presName="sibTrans" presStyleCnt="0"/>
      <dgm:spPr/>
    </dgm:pt>
    <dgm:pt modelId="{0CA4BF95-6178-4CDB-AD03-93C92B6B6F36}" type="pres">
      <dgm:prSet presAssocID="{5047405E-903E-4FC3-B856-30C2A7E0782E}" presName="compNode" presStyleCnt="0"/>
      <dgm:spPr/>
    </dgm:pt>
    <dgm:pt modelId="{5E480CEF-8DE7-4452-9604-E4844FD50C57}" type="pres">
      <dgm:prSet presAssocID="{5047405E-903E-4FC3-B856-30C2A7E0782E}" presName="bgRect" presStyleLbl="bgShp" presStyleIdx="4" presStyleCnt="5"/>
      <dgm:spPr/>
    </dgm:pt>
    <dgm:pt modelId="{E73CB082-ACC2-4842-9DA7-5ECAF11C7E88}" type="pres">
      <dgm:prSet presAssocID="{5047405E-903E-4FC3-B856-30C2A7E0782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CEDCF183-9AE7-4955-845F-673CD1728013}" type="pres">
      <dgm:prSet presAssocID="{5047405E-903E-4FC3-B856-30C2A7E0782E}" presName="spaceRect" presStyleCnt="0"/>
      <dgm:spPr/>
    </dgm:pt>
    <dgm:pt modelId="{3F870E6C-8363-4152-AC1A-3BEC0962946E}" type="pres">
      <dgm:prSet presAssocID="{5047405E-903E-4FC3-B856-30C2A7E0782E}" presName="parTx" presStyleLbl="revTx" presStyleIdx="4" presStyleCnt="5">
        <dgm:presLayoutVars>
          <dgm:chMax val="0"/>
          <dgm:chPref val="0"/>
        </dgm:presLayoutVars>
      </dgm:prSet>
      <dgm:spPr/>
    </dgm:pt>
  </dgm:ptLst>
  <dgm:cxnLst>
    <dgm:cxn modelId="{B802F002-834D-4875-9E81-279551BDA89A}" srcId="{23AF2855-8DA9-48D3-8EAA-08AAD9049949}" destId="{068034C9-0953-4B44-8C2E-4F8F8774847E}" srcOrd="3" destOrd="0" parTransId="{CD406809-4980-42F3-96F8-1EDAED2F0A17}" sibTransId="{13C0613D-6EDC-4804-85FC-183E303A99AC}"/>
    <dgm:cxn modelId="{A9C9F032-BEC4-9F47-B1E4-D97B602461AD}" type="presOf" srcId="{23AF2855-8DA9-48D3-8EAA-08AAD9049949}" destId="{6C6CDE70-2195-418E-84C4-3995025C4CE7}" srcOrd="0" destOrd="0" presId="urn:microsoft.com/office/officeart/2018/2/layout/IconVerticalSolidList"/>
    <dgm:cxn modelId="{0CE19986-D9BA-4B0F-925B-D1A502BA8B70}" srcId="{23AF2855-8DA9-48D3-8EAA-08AAD9049949}" destId="{5047405E-903E-4FC3-B856-30C2A7E0782E}" srcOrd="4" destOrd="0" parTransId="{CDBC6716-B71E-41B7-9462-779C3DC5BC06}" sibTransId="{3F3F1FB0-2960-4538-B140-E5E886A127DB}"/>
    <dgm:cxn modelId="{210121A4-CAA9-3A4D-8069-0229A9C008BB}" type="presOf" srcId="{1F218EA8-90B1-4086-8C95-CD527A12F514}" destId="{8770E965-01B6-4E07-B3A9-6961AC6BC6AA}" srcOrd="0" destOrd="0" presId="urn:microsoft.com/office/officeart/2018/2/layout/IconVerticalSolidList"/>
    <dgm:cxn modelId="{18C2B0B2-4FBA-E74D-AE16-5158A3EAD337}" type="presOf" srcId="{9A8C7159-1138-4616-A14D-3A687B7877BC}" destId="{67577F31-494A-45CA-9A59-0B65A2E2F26C}" srcOrd="0" destOrd="0" presId="urn:microsoft.com/office/officeart/2018/2/layout/IconVerticalSolidList"/>
    <dgm:cxn modelId="{0A393FC5-2E7B-024F-8112-E81169CE831B}" type="presOf" srcId="{068034C9-0953-4B44-8C2E-4F8F8774847E}" destId="{93FB25D1-AD63-4BA6-8B90-343B86051356}" srcOrd="0" destOrd="0" presId="urn:microsoft.com/office/officeart/2018/2/layout/IconVerticalSolidList"/>
    <dgm:cxn modelId="{456857CE-9634-4844-A593-EDA268AD78A8}" type="presOf" srcId="{04A258F1-80AC-4919-9C5E-EAF7131D22B1}" destId="{25C0B08E-A26F-4620-AF4A-6C14ED231D79}" srcOrd="0" destOrd="0" presId="urn:microsoft.com/office/officeart/2018/2/layout/IconVerticalSolidList"/>
    <dgm:cxn modelId="{CF885DD0-F5F9-4424-81BC-EF3AE1FCB2F2}" srcId="{23AF2855-8DA9-48D3-8EAA-08AAD9049949}" destId="{9A8C7159-1138-4616-A14D-3A687B7877BC}" srcOrd="2" destOrd="0" parTransId="{9C1E2B8E-9485-4363-81F3-1581B0CAFA18}" sibTransId="{FAF3A8BE-76B9-4D68-9E14-2792E1A4A14F}"/>
    <dgm:cxn modelId="{8A5EEDE3-5E98-43C7-8A24-C3CCEEE92A5A}" srcId="{23AF2855-8DA9-48D3-8EAA-08AAD9049949}" destId="{1F218EA8-90B1-4086-8C95-CD527A12F514}" srcOrd="0" destOrd="0" parTransId="{A34127AC-35F7-4CDC-B2A2-529A25A6D475}" sibTransId="{D710BF93-EC9D-40CE-8F16-C5AA732BE0F0}"/>
    <dgm:cxn modelId="{B030ECE7-6F2E-45DE-B573-0EC95606698D}" srcId="{23AF2855-8DA9-48D3-8EAA-08AAD9049949}" destId="{04A258F1-80AC-4919-9C5E-EAF7131D22B1}" srcOrd="1" destOrd="0" parTransId="{22FEEFA7-8C4C-4D4F-8C43-7E12DA258763}" sibTransId="{996E846A-0C6C-4922-969A-8256C534C024}"/>
    <dgm:cxn modelId="{92B49DFD-E141-8C4E-BDF7-01701D8B7CE7}" type="presOf" srcId="{5047405E-903E-4FC3-B856-30C2A7E0782E}" destId="{3F870E6C-8363-4152-AC1A-3BEC0962946E}" srcOrd="0" destOrd="0" presId="urn:microsoft.com/office/officeart/2018/2/layout/IconVerticalSolidList"/>
    <dgm:cxn modelId="{85E294DE-4D6E-AF4D-81C3-90E427AA7A2C}" type="presParOf" srcId="{6C6CDE70-2195-418E-84C4-3995025C4CE7}" destId="{3228C24E-3D82-458C-BA43-7BAE2ADD76B0}" srcOrd="0" destOrd="0" presId="urn:microsoft.com/office/officeart/2018/2/layout/IconVerticalSolidList"/>
    <dgm:cxn modelId="{AA1FC25C-3C87-4F46-AB5C-06FF409A21FA}" type="presParOf" srcId="{3228C24E-3D82-458C-BA43-7BAE2ADD76B0}" destId="{5E3BA237-AA3E-4D79-AB2F-C9B88A90E97C}" srcOrd="0" destOrd="0" presId="urn:microsoft.com/office/officeart/2018/2/layout/IconVerticalSolidList"/>
    <dgm:cxn modelId="{DC76613B-E887-4A46-BE97-0E82EE611C89}" type="presParOf" srcId="{3228C24E-3D82-458C-BA43-7BAE2ADD76B0}" destId="{881CEDB5-4E00-4A79-9B51-8F2ABFB8CC03}" srcOrd="1" destOrd="0" presId="urn:microsoft.com/office/officeart/2018/2/layout/IconVerticalSolidList"/>
    <dgm:cxn modelId="{3EF958FF-D862-294B-9637-BE28AA8A9B08}" type="presParOf" srcId="{3228C24E-3D82-458C-BA43-7BAE2ADD76B0}" destId="{315123E5-1558-4C4D-83C5-C7B798556FE7}" srcOrd="2" destOrd="0" presId="urn:microsoft.com/office/officeart/2018/2/layout/IconVerticalSolidList"/>
    <dgm:cxn modelId="{1E3B2FE5-D74C-AF42-A624-C446D8CDF59D}" type="presParOf" srcId="{3228C24E-3D82-458C-BA43-7BAE2ADD76B0}" destId="{8770E965-01B6-4E07-B3A9-6961AC6BC6AA}" srcOrd="3" destOrd="0" presId="urn:microsoft.com/office/officeart/2018/2/layout/IconVerticalSolidList"/>
    <dgm:cxn modelId="{9BC1CD90-6720-1647-9849-CEA15566A8DA}" type="presParOf" srcId="{6C6CDE70-2195-418E-84C4-3995025C4CE7}" destId="{4798BB00-3985-4D10-B162-983979C08D84}" srcOrd="1" destOrd="0" presId="urn:microsoft.com/office/officeart/2018/2/layout/IconVerticalSolidList"/>
    <dgm:cxn modelId="{486D1C7C-9FC1-CB47-BBF9-374A3672BFCD}" type="presParOf" srcId="{6C6CDE70-2195-418E-84C4-3995025C4CE7}" destId="{B4FDC8C4-DC44-4C7C-974F-C68BDC740237}" srcOrd="2" destOrd="0" presId="urn:microsoft.com/office/officeart/2018/2/layout/IconVerticalSolidList"/>
    <dgm:cxn modelId="{7DF5F948-6649-3541-8824-6A85FED72FF1}" type="presParOf" srcId="{B4FDC8C4-DC44-4C7C-974F-C68BDC740237}" destId="{78D704D3-9E9C-4DDA-8D7C-BE99937B7421}" srcOrd="0" destOrd="0" presId="urn:microsoft.com/office/officeart/2018/2/layout/IconVerticalSolidList"/>
    <dgm:cxn modelId="{63B6B270-C1C8-6341-BD4B-949495B3A9F5}" type="presParOf" srcId="{B4FDC8C4-DC44-4C7C-974F-C68BDC740237}" destId="{A512BF0E-E834-4395-B5BB-CC4734E2DC2A}" srcOrd="1" destOrd="0" presId="urn:microsoft.com/office/officeart/2018/2/layout/IconVerticalSolidList"/>
    <dgm:cxn modelId="{BA476B2C-323A-1D4D-B2FF-B4BD4E2632E6}" type="presParOf" srcId="{B4FDC8C4-DC44-4C7C-974F-C68BDC740237}" destId="{97E3CA59-168D-4689-8A23-E1D24F3F27D4}" srcOrd="2" destOrd="0" presId="urn:microsoft.com/office/officeart/2018/2/layout/IconVerticalSolidList"/>
    <dgm:cxn modelId="{7F1A9148-3746-1843-8C78-FEC073A7B808}" type="presParOf" srcId="{B4FDC8C4-DC44-4C7C-974F-C68BDC740237}" destId="{25C0B08E-A26F-4620-AF4A-6C14ED231D79}" srcOrd="3" destOrd="0" presId="urn:microsoft.com/office/officeart/2018/2/layout/IconVerticalSolidList"/>
    <dgm:cxn modelId="{81F3F0F1-D789-BE4C-B731-F8063EFDE290}" type="presParOf" srcId="{6C6CDE70-2195-418E-84C4-3995025C4CE7}" destId="{5024E8CB-E9DB-485D-ADA5-B042D85E0EB2}" srcOrd="3" destOrd="0" presId="urn:microsoft.com/office/officeart/2018/2/layout/IconVerticalSolidList"/>
    <dgm:cxn modelId="{E8133D16-EB2B-5B48-B510-2F4680033DF1}" type="presParOf" srcId="{6C6CDE70-2195-418E-84C4-3995025C4CE7}" destId="{B82D5F1B-DD1C-4EDD-83DF-B73D8529592C}" srcOrd="4" destOrd="0" presId="urn:microsoft.com/office/officeart/2018/2/layout/IconVerticalSolidList"/>
    <dgm:cxn modelId="{A14727A8-AF51-9E47-8AD9-C81EBD87CE17}" type="presParOf" srcId="{B82D5F1B-DD1C-4EDD-83DF-B73D8529592C}" destId="{BCD388EF-85A1-47F3-9084-775A78677B62}" srcOrd="0" destOrd="0" presId="urn:microsoft.com/office/officeart/2018/2/layout/IconVerticalSolidList"/>
    <dgm:cxn modelId="{6FC529A8-C251-A84E-BB92-54F17136C13C}" type="presParOf" srcId="{B82D5F1B-DD1C-4EDD-83DF-B73D8529592C}" destId="{02803EA0-0F2C-433C-99FD-2DD1CA37AE3D}" srcOrd="1" destOrd="0" presId="urn:microsoft.com/office/officeart/2018/2/layout/IconVerticalSolidList"/>
    <dgm:cxn modelId="{2357D71C-EF25-F948-B498-E2EBB49593E0}" type="presParOf" srcId="{B82D5F1B-DD1C-4EDD-83DF-B73D8529592C}" destId="{2B9E62EB-B847-4144-BD63-83BF98451102}" srcOrd="2" destOrd="0" presId="urn:microsoft.com/office/officeart/2018/2/layout/IconVerticalSolidList"/>
    <dgm:cxn modelId="{FD13E8E6-5BA8-9146-BBB6-0AAF5B45126E}" type="presParOf" srcId="{B82D5F1B-DD1C-4EDD-83DF-B73D8529592C}" destId="{67577F31-494A-45CA-9A59-0B65A2E2F26C}" srcOrd="3" destOrd="0" presId="urn:microsoft.com/office/officeart/2018/2/layout/IconVerticalSolidList"/>
    <dgm:cxn modelId="{0942F317-BAFE-D845-8E26-DCB49535E3CB}" type="presParOf" srcId="{6C6CDE70-2195-418E-84C4-3995025C4CE7}" destId="{2D3E4672-A6C5-4CA4-B771-A755DFD9BBE8}" srcOrd="5" destOrd="0" presId="urn:microsoft.com/office/officeart/2018/2/layout/IconVerticalSolidList"/>
    <dgm:cxn modelId="{1D92FF8B-7625-5647-9D40-0419CBEB8E27}" type="presParOf" srcId="{6C6CDE70-2195-418E-84C4-3995025C4CE7}" destId="{3C44CF95-A925-4998-9310-0836A31C634A}" srcOrd="6" destOrd="0" presId="urn:microsoft.com/office/officeart/2018/2/layout/IconVerticalSolidList"/>
    <dgm:cxn modelId="{11F1F2B8-F10D-004F-BEEA-5F80E6B60564}" type="presParOf" srcId="{3C44CF95-A925-4998-9310-0836A31C634A}" destId="{7AFFA70C-763C-4A14-AF75-4AC6EAA3EB82}" srcOrd="0" destOrd="0" presId="urn:microsoft.com/office/officeart/2018/2/layout/IconVerticalSolidList"/>
    <dgm:cxn modelId="{22D598FC-E578-3248-B6B7-30FA57471B26}" type="presParOf" srcId="{3C44CF95-A925-4998-9310-0836A31C634A}" destId="{542A57AD-5B57-45A4-B113-61896CF500F8}" srcOrd="1" destOrd="0" presId="urn:microsoft.com/office/officeart/2018/2/layout/IconVerticalSolidList"/>
    <dgm:cxn modelId="{46AC0020-A282-4F49-AC19-2F0177B06583}" type="presParOf" srcId="{3C44CF95-A925-4998-9310-0836A31C634A}" destId="{27FCD046-C2A5-4CFD-82DC-1C7AE362CFE3}" srcOrd="2" destOrd="0" presId="urn:microsoft.com/office/officeart/2018/2/layout/IconVerticalSolidList"/>
    <dgm:cxn modelId="{63E87840-635A-FD47-A0EA-7994D9C735BA}" type="presParOf" srcId="{3C44CF95-A925-4998-9310-0836A31C634A}" destId="{93FB25D1-AD63-4BA6-8B90-343B86051356}" srcOrd="3" destOrd="0" presId="urn:microsoft.com/office/officeart/2018/2/layout/IconVerticalSolidList"/>
    <dgm:cxn modelId="{FB3578C2-7A27-FC4E-8581-00B0129AA7DC}" type="presParOf" srcId="{6C6CDE70-2195-418E-84C4-3995025C4CE7}" destId="{AC6E718A-9BCD-43E7-9511-5C5F032D147B}" srcOrd="7" destOrd="0" presId="urn:microsoft.com/office/officeart/2018/2/layout/IconVerticalSolidList"/>
    <dgm:cxn modelId="{26B45E51-44DB-DF47-930F-F4EAA4F9A25B}" type="presParOf" srcId="{6C6CDE70-2195-418E-84C4-3995025C4CE7}" destId="{0CA4BF95-6178-4CDB-AD03-93C92B6B6F36}" srcOrd="8" destOrd="0" presId="urn:microsoft.com/office/officeart/2018/2/layout/IconVerticalSolidList"/>
    <dgm:cxn modelId="{DC15381B-424C-A04A-A6BA-C233165F47A2}" type="presParOf" srcId="{0CA4BF95-6178-4CDB-AD03-93C92B6B6F36}" destId="{5E480CEF-8DE7-4452-9604-E4844FD50C57}" srcOrd="0" destOrd="0" presId="urn:microsoft.com/office/officeart/2018/2/layout/IconVerticalSolidList"/>
    <dgm:cxn modelId="{810D26ED-434D-DB45-8ABE-D55EE998F1D2}" type="presParOf" srcId="{0CA4BF95-6178-4CDB-AD03-93C92B6B6F36}" destId="{E73CB082-ACC2-4842-9DA7-5ECAF11C7E88}" srcOrd="1" destOrd="0" presId="urn:microsoft.com/office/officeart/2018/2/layout/IconVerticalSolidList"/>
    <dgm:cxn modelId="{81C4E7EE-9E03-3C45-B26F-053BD76DB300}" type="presParOf" srcId="{0CA4BF95-6178-4CDB-AD03-93C92B6B6F36}" destId="{CEDCF183-9AE7-4955-845F-673CD1728013}" srcOrd="2" destOrd="0" presId="urn:microsoft.com/office/officeart/2018/2/layout/IconVerticalSolidList"/>
    <dgm:cxn modelId="{045FBFC6-566E-0D4D-AA3A-800626B5841B}" type="presParOf" srcId="{0CA4BF95-6178-4CDB-AD03-93C92B6B6F36}" destId="{3F870E6C-8363-4152-AC1A-3BEC0962946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805CD2-6715-4FCC-98CA-B870BA9433A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10DE887-29D1-4120-A242-F62E10E4ADC9}">
      <dgm:prSet custT="1"/>
      <dgm:spPr/>
      <dgm:t>
        <a:bodyPr/>
        <a:lstStyle/>
        <a:p>
          <a:r>
            <a:rPr lang="en-GB" sz="2000" b="1" dirty="0"/>
            <a:t>Comprehensive Total Rewards strategy.</a:t>
          </a:r>
          <a:endParaRPr lang="en-US" sz="2000" b="1" dirty="0"/>
        </a:p>
      </dgm:t>
    </dgm:pt>
    <dgm:pt modelId="{403EF7E2-A53F-4D9E-907F-93A9C1EC21A4}" type="parTrans" cxnId="{B7335CEF-F44D-4360-BB74-2A5365B3A69A}">
      <dgm:prSet/>
      <dgm:spPr/>
      <dgm:t>
        <a:bodyPr/>
        <a:lstStyle/>
        <a:p>
          <a:endParaRPr lang="en-US"/>
        </a:p>
      </dgm:t>
    </dgm:pt>
    <dgm:pt modelId="{D5F53B9D-3DE1-4543-BE1E-5FD735C58270}" type="sibTrans" cxnId="{B7335CEF-F44D-4360-BB74-2A5365B3A69A}">
      <dgm:prSet/>
      <dgm:spPr/>
      <dgm:t>
        <a:bodyPr/>
        <a:lstStyle/>
        <a:p>
          <a:pPr>
            <a:lnSpc>
              <a:spcPct val="100000"/>
            </a:lnSpc>
          </a:pPr>
          <a:endParaRPr lang="en-US"/>
        </a:p>
      </dgm:t>
    </dgm:pt>
    <dgm:pt modelId="{A5D679F4-B3E2-42A3-9AB6-8F858EAFF35C}">
      <dgm:prSet custT="1"/>
      <dgm:spPr/>
      <dgm:t>
        <a:bodyPr/>
        <a:lstStyle/>
        <a:p>
          <a:r>
            <a:rPr lang="en-GB" sz="2000" dirty="0"/>
            <a:t>Strong emphasis on employee wellbeing.</a:t>
          </a:r>
          <a:endParaRPr lang="en-US" sz="2000" dirty="0"/>
        </a:p>
      </dgm:t>
    </dgm:pt>
    <dgm:pt modelId="{DE896D39-6610-486F-8780-76635C58080A}" type="parTrans" cxnId="{B786422C-BBB7-47C6-AA06-940088E1E042}">
      <dgm:prSet/>
      <dgm:spPr/>
      <dgm:t>
        <a:bodyPr/>
        <a:lstStyle/>
        <a:p>
          <a:endParaRPr lang="en-US"/>
        </a:p>
      </dgm:t>
    </dgm:pt>
    <dgm:pt modelId="{A5303FC6-34E4-49D1-A3BA-82CBFB47BD47}" type="sibTrans" cxnId="{B786422C-BBB7-47C6-AA06-940088E1E042}">
      <dgm:prSet/>
      <dgm:spPr/>
      <dgm:t>
        <a:bodyPr/>
        <a:lstStyle/>
        <a:p>
          <a:pPr>
            <a:lnSpc>
              <a:spcPct val="100000"/>
            </a:lnSpc>
          </a:pPr>
          <a:endParaRPr lang="en-US"/>
        </a:p>
      </dgm:t>
    </dgm:pt>
    <dgm:pt modelId="{2BD08891-A84D-4315-9110-D7530666381C}">
      <dgm:prSet custT="1"/>
      <dgm:spPr/>
      <dgm:t>
        <a:bodyPr/>
        <a:lstStyle/>
        <a:p>
          <a:r>
            <a:rPr lang="en-GB" sz="1800" b="1" dirty="0"/>
            <a:t>Competitive market-based salary benchmarking.</a:t>
          </a:r>
          <a:endParaRPr lang="en-US" sz="1800" b="1" dirty="0"/>
        </a:p>
      </dgm:t>
    </dgm:pt>
    <dgm:pt modelId="{4103BE0B-5B54-47A1-8535-C8440066F203}" type="parTrans" cxnId="{C4BC6DCA-4BB0-4550-B473-4D7E38975888}">
      <dgm:prSet/>
      <dgm:spPr/>
      <dgm:t>
        <a:bodyPr/>
        <a:lstStyle/>
        <a:p>
          <a:endParaRPr lang="en-US"/>
        </a:p>
      </dgm:t>
    </dgm:pt>
    <dgm:pt modelId="{AB163632-6EA7-44DB-B5D9-B144C108D0D7}" type="sibTrans" cxnId="{C4BC6DCA-4BB0-4550-B473-4D7E38975888}">
      <dgm:prSet/>
      <dgm:spPr/>
      <dgm:t>
        <a:bodyPr/>
        <a:lstStyle/>
        <a:p>
          <a:pPr>
            <a:lnSpc>
              <a:spcPct val="100000"/>
            </a:lnSpc>
          </a:pPr>
          <a:endParaRPr lang="en-US"/>
        </a:p>
      </dgm:t>
    </dgm:pt>
    <dgm:pt modelId="{A72B5F13-2A52-4CBB-B086-A67715D423D6}">
      <dgm:prSet custT="1"/>
      <dgm:spPr/>
      <dgm:t>
        <a:bodyPr/>
        <a:lstStyle/>
        <a:p>
          <a:r>
            <a:rPr lang="en-GB" sz="2000" dirty="0"/>
            <a:t>ESG-linked executive incentives.</a:t>
          </a:r>
          <a:endParaRPr lang="en-US" sz="2000" dirty="0"/>
        </a:p>
      </dgm:t>
    </dgm:pt>
    <dgm:pt modelId="{25A3444C-C8E3-4D86-80B2-C73A2A7DBC87}" type="parTrans" cxnId="{5DCC82F6-4112-409D-BD67-6490CF377BD9}">
      <dgm:prSet/>
      <dgm:spPr/>
      <dgm:t>
        <a:bodyPr/>
        <a:lstStyle/>
        <a:p>
          <a:endParaRPr lang="en-US"/>
        </a:p>
      </dgm:t>
    </dgm:pt>
    <dgm:pt modelId="{84C5FD05-3F02-4C35-BA44-AA81D0779742}" type="sibTrans" cxnId="{5DCC82F6-4112-409D-BD67-6490CF377BD9}">
      <dgm:prSet/>
      <dgm:spPr/>
      <dgm:t>
        <a:bodyPr/>
        <a:lstStyle/>
        <a:p>
          <a:pPr>
            <a:lnSpc>
              <a:spcPct val="100000"/>
            </a:lnSpc>
          </a:pPr>
          <a:endParaRPr lang="en-US"/>
        </a:p>
      </dgm:t>
    </dgm:pt>
    <dgm:pt modelId="{C0E434D6-3E68-4C53-B41F-CD5DDF7AE221}">
      <dgm:prSet custT="1"/>
      <dgm:spPr/>
      <dgm:t>
        <a:bodyPr/>
        <a:lstStyle/>
        <a:p>
          <a:r>
            <a:rPr lang="en-GB" sz="1800" b="1" dirty="0"/>
            <a:t>Commitment to equal pay and diversity</a:t>
          </a:r>
          <a:r>
            <a:rPr lang="en-GB" sz="1600" dirty="0"/>
            <a:t>.</a:t>
          </a:r>
          <a:endParaRPr lang="en-US" sz="1600" dirty="0"/>
        </a:p>
      </dgm:t>
    </dgm:pt>
    <dgm:pt modelId="{90BB534A-8C83-4A39-AE39-C71AD4453F79}" type="parTrans" cxnId="{6E0D4A8A-0F29-453C-830E-540E891CC823}">
      <dgm:prSet/>
      <dgm:spPr/>
      <dgm:t>
        <a:bodyPr/>
        <a:lstStyle/>
        <a:p>
          <a:endParaRPr lang="en-US"/>
        </a:p>
      </dgm:t>
    </dgm:pt>
    <dgm:pt modelId="{CE89E48E-4A94-4AFF-A3B3-40E7CC8D4C22}" type="sibTrans" cxnId="{6E0D4A8A-0F29-453C-830E-540E891CC823}">
      <dgm:prSet/>
      <dgm:spPr/>
      <dgm:t>
        <a:bodyPr/>
        <a:lstStyle/>
        <a:p>
          <a:pPr>
            <a:lnSpc>
              <a:spcPct val="100000"/>
            </a:lnSpc>
          </a:pPr>
          <a:endParaRPr lang="en-US"/>
        </a:p>
      </dgm:t>
    </dgm:pt>
    <dgm:pt modelId="{1281B7C8-A1EC-4C3E-A23A-39FAEF34CF4A}">
      <dgm:prSet custT="1"/>
      <dgm:spPr/>
      <dgm:t>
        <a:bodyPr/>
        <a:lstStyle/>
        <a:p>
          <a:r>
            <a:rPr lang="en-GB" sz="1800" dirty="0"/>
            <a:t>Flexible global reward framework.</a:t>
          </a:r>
          <a:endParaRPr lang="en-US" sz="1800" dirty="0"/>
        </a:p>
      </dgm:t>
    </dgm:pt>
    <dgm:pt modelId="{D108DB74-3E6E-4B83-AFB7-9E9B610FF9BE}" type="parTrans" cxnId="{4D52E170-4634-477D-B0D4-22E0A2CDD9C2}">
      <dgm:prSet/>
      <dgm:spPr/>
      <dgm:t>
        <a:bodyPr/>
        <a:lstStyle/>
        <a:p>
          <a:endParaRPr lang="en-US"/>
        </a:p>
      </dgm:t>
    </dgm:pt>
    <dgm:pt modelId="{1A9B6ECC-E044-486E-A02C-3730D18DE5E5}" type="sibTrans" cxnId="{4D52E170-4634-477D-B0D4-22E0A2CDD9C2}">
      <dgm:prSet/>
      <dgm:spPr/>
      <dgm:t>
        <a:bodyPr/>
        <a:lstStyle/>
        <a:p>
          <a:pPr>
            <a:lnSpc>
              <a:spcPct val="100000"/>
            </a:lnSpc>
          </a:pPr>
          <a:endParaRPr lang="en-US"/>
        </a:p>
      </dgm:t>
    </dgm:pt>
    <dgm:pt modelId="{FBD03611-F7B0-4E8D-9FE5-5F069BF3D7D7}">
      <dgm:prSet custT="1"/>
      <dgm:spPr/>
      <dgm:t>
        <a:bodyPr/>
        <a:lstStyle/>
        <a:p>
          <a:r>
            <a:rPr lang="en-GB" sz="2000" b="1" dirty="0"/>
            <a:t>Significant investment in learning and career development.</a:t>
          </a:r>
          <a:endParaRPr lang="en-US" sz="2000" b="1" dirty="0"/>
        </a:p>
      </dgm:t>
    </dgm:pt>
    <dgm:pt modelId="{D9B922AD-A377-4B03-BC7E-48085461EE53}" type="parTrans" cxnId="{26A3E413-E088-4454-B254-686D8C85388B}">
      <dgm:prSet/>
      <dgm:spPr/>
      <dgm:t>
        <a:bodyPr/>
        <a:lstStyle/>
        <a:p>
          <a:endParaRPr lang="en-US"/>
        </a:p>
      </dgm:t>
    </dgm:pt>
    <dgm:pt modelId="{10F87C56-4E64-4F02-B83B-99484BD43C92}" type="sibTrans" cxnId="{26A3E413-E088-4454-B254-686D8C85388B}">
      <dgm:prSet/>
      <dgm:spPr/>
      <dgm:t>
        <a:bodyPr/>
        <a:lstStyle/>
        <a:p>
          <a:endParaRPr lang="en-US"/>
        </a:p>
      </dgm:t>
    </dgm:pt>
    <dgm:pt modelId="{B163E422-6A00-45AE-921A-C52E076A8BFD}" type="pres">
      <dgm:prSet presAssocID="{CF805CD2-6715-4FCC-98CA-B870BA9433A9}" presName="root" presStyleCnt="0">
        <dgm:presLayoutVars>
          <dgm:dir/>
          <dgm:resizeHandles val="exact"/>
        </dgm:presLayoutVars>
      </dgm:prSet>
      <dgm:spPr/>
    </dgm:pt>
    <dgm:pt modelId="{BB58B975-8938-4155-8188-9E1EBC1FDEF2}" type="pres">
      <dgm:prSet presAssocID="{F10DE887-29D1-4120-A242-F62E10E4ADC9}" presName="compNode" presStyleCnt="0"/>
      <dgm:spPr/>
    </dgm:pt>
    <dgm:pt modelId="{E71DECA8-7653-4FCD-90C0-DD090440573A}" type="pres">
      <dgm:prSet presAssocID="{F10DE887-29D1-4120-A242-F62E10E4ADC9}" presName="bgRect" presStyleLbl="bgShp" presStyleIdx="0" presStyleCnt="7"/>
      <dgm:spPr/>
    </dgm:pt>
    <dgm:pt modelId="{B04EC0AA-B82B-4118-968A-5443B468095F}" type="pres">
      <dgm:prSet presAssocID="{F10DE887-29D1-4120-A242-F62E10E4ADC9}"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ibbon"/>
        </a:ext>
      </dgm:extLst>
    </dgm:pt>
    <dgm:pt modelId="{C4A475B0-B0BE-4DAD-A229-A26DBCEED7C1}" type="pres">
      <dgm:prSet presAssocID="{F10DE887-29D1-4120-A242-F62E10E4ADC9}" presName="spaceRect" presStyleCnt="0"/>
      <dgm:spPr/>
    </dgm:pt>
    <dgm:pt modelId="{06DA3569-6D73-40F9-9481-86D8C084A3F4}" type="pres">
      <dgm:prSet presAssocID="{F10DE887-29D1-4120-A242-F62E10E4ADC9}" presName="parTx" presStyleLbl="revTx" presStyleIdx="0" presStyleCnt="7">
        <dgm:presLayoutVars>
          <dgm:chMax val="0"/>
          <dgm:chPref val="0"/>
        </dgm:presLayoutVars>
      </dgm:prSet>
      <dgm:spPr/>
    </dgm:pt>
    <dgm:pt modelId="{A56488D9-369A-4F44-84EC-7B716B6A4D1F}" type="pres">
      <dgm:prSet presAssocID="{D5F53B9D-3DE1-4543-BE1E-5FD735C58270}" presName="sibTrans" presStyleCnt="0"/>
      <dgm:spPr/>
    </dgm:pt>
    <dgm:pt modelId="{37113EF0-45B3-4B03-A3A0-38659FE27757}" type="pres">
      <dgm:prSet presAssocID="{A5D679F4-B3E2-42A3-9AB6-8F858EAFF35C}" presName="compNode" presStyleCnt="0"/>
      <dgm:spPr/>
    </dgm:pt>
    <dgm:pt modelId="{53E6465C-7477-47DC-83EC-9C6942552709}" type="pres">
      <dgm:prSet presAssocID="{A5D679F4-B3E2-42A3-9AB6-8F858EAFF35C}" presName="bgRect" presStyleLbl="bgShp" presStyleIdx="1" presStyleCnt="7"/>
      <dgm:spPr/>
    </dgm:pt>
    <dgm:pt modelId="{4D120F68-F68D-4E3F-BE61-5BBEFDF15CDE}" type="pres">
      <dgm:prSet presAssocID="{A5D679F4-B3E2-42A3-9AB6-8F858EAFF35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40591A64-CEA1-40D5-8984-0A1C9A5497CA}" type="pres">
      <dgm:prSet presAssocID="{A5D679F4-B3E2-42A3-9AB6-8F858EAFF35C}" presName="spaceRect" presStyleCnt="0"/>
      <dgm:spPr/>
    </dgm:pt>
    <dgm:pt modelId="{68A0244D-AF6E-48F2-A7FD-5BB15EFEC16F}" type="pres">
      <dgm:prSet presAssocID="{A5D679F4-B3E2-42A3-9AB6-8F858EAFF35C}" presName="parTx" presStyleLbl="revTx" presStyleIdx="1" presStyleCnt="7">
        <dgm:presLayoutVars>
          <dgm:chMax val="0"/>
          <dgm:chPref val="0"/>
        </dgm:presLayoutVars>
      </dgm:prSet>
      <dgm:spPr/>
    </dgm:pt>
    <dgm:pt modelId="{05350F41-E2B0-4396-A108-B79D1D16FEBF}" type="pres">
      <dgm:prSet presAssocID="{A5303FC6-34E4-49D1-A3BA-82CBFB47BD47}" presName="sibTrans" presStyleCnt="0"/>
      <dgm:spPr/>
    </dgm:pt>
    <dgm:pt modelId="{EE9E61ED-6706-412D-ABD6-C85A0EA3ECEE}" type="pres">
      <dgm:prSet presAssocID="{2BD08891-A84D-4315-9110-D7530666381C}" presName="compNode" presStyleCnt="0"/>
      <dgm:spPr/>
    </dgm:pt>
    <dgm:pt modelId="{6D515303-0A9A-4160-9E8D-1846E803C03C}" type="pres">
      <dgm:prSet presAssocID="{2BD08891-A84D-4315-9110-D7530666381C}" presName="bgRect" presStyleLbl="bgShp" presStyleIdx="2" presStyleCnt="7"/>
      <dgm:spPr/>
    </dgm:pt>
    <dgm:pt modelId="{3153DB86-D3EC-43A7-A7F0-23EAD3C22E87}" type="pres">
      <dgm:prSet presAssocID="{2BD08891-A84D-4315-9110-D7530666381C}"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59052D0E-1FAC-4195-A264-8C648FDC8309}" type="pres">
      <dgm:prSet presAssocID="{2BD08891-A84D-4315-9110-D7530666381C}" presName="spaceRect" presStyleCnt="0"/>
      <dgm:spPr/>
    </dgm:pt>
    <dgm:pt modelId="{4573786B-61B2-422F-B31E-3D38D5291013}" type="pres">
      <dgm:prSet presAssocID="{2BD08891-A84D-4315-9110-D7530666381C}" presName="parTx" presStyleLbl="revTx" presStyleIdx="2" presStyleCnt="7">
        <dgm:presLayoutVars>
          <dgm:chMax val="0"/>
          <dgm:chPref val="0"/>
        </dgm:presLayoutVars>
      </dgm:prSet>
      <dgm:spPr/>
    </dgm:pt>
    <dgm:pt modelId="{B34B0A20-A4CD-4E51-8839-9311B02DD914}" type="pres">
      <dgm:prSet presAssocID="{AB163632-6EA7-44DB-B5D9-B144C108D0D7}" presName="sibTrans" presStyleCnt="0"/>
      <dgm:spPr/>
    </dgm:pt>
    <dgm:pt modelId="{63F0EFA0-6797-4B55-945F-E88649375056}" type="pres">
      <dgm:prSet presAssocID="{A72B5F13-2A52-4CBB-B086-A67715D423D6}" presName="compNode" presStyleCnt="0"/>
      <dgm:spPr/>
    </dgm:pt>
    <dgm:pt modelId="{3AF67A75-8910-48B3-8A96-D72352086B45}" type="pres">
      <dgm:prSet presAssocID="{A72B5F13-2A52-4CBB-B086-A67715D423D6}" presName="bgRect" presStyleLbl="bgShp" presStyleIdx="3" presStyleCnt="7"/>
      <dgm:spPr/>
    </dgm:pt>
    <dgm:pt modelId="{3846BF31-F42C-42A3-869B-416078782514}" type="pres">
      <dgm:prSet presAssocID="{A72B5F13-2A52-4CBB-B086-A67715D423D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a:ext>
      </dgm:extLst>
    </dgm:pt>
    <dgm:pt modelId="{41716E1F-7938-42C0-91E5-2CD71AC84C1C}" type="pres">
      <dgm:prSet presAssocID="{A72B5F13-2A52-4CBB-B086-A67715D423D6}" presName="spaceRect" presStyleCnt="0"/>
      <dgm:spPr/>
    </dgm:pt>
    <dgm:pt modelId="{143B1028-DC14-4407-BD7B-3F738B84DD5F}" type="pres">
      <dgm:prSet presAssocID="{A72B5F13-2A52-4CBB-B086-A67715D423D6}" presName="parTx" presStyleLbl="revTx" presStyleIdx="3" presStyleCnt="7">
        <dgm:presLayoutVars>
          <dgm:chMax val="0"/>
          <dgm:chPref val="0"/>
        </dgm:presLayoutVars>
      </dgm:prSet>
      <dgm:spPr/>
    </dgm:pt>
    <dgm:pt modelId="{4205B926-4F86-43B9-8317-5BA14FCB5C80}" type="pres">
      <dgm:prSet presAssocID="{84C5FD05-3F02-4C35-BA44-AA81D0779742}" presName="sibTrans" presStyleCnt="0"/>
      <dgm:spPr/>
    </dgm:pt>
    <dgm:pt modelId="{1D6F6896-984F-4C06-BF99-DA112F17C2F6}" type="pres">
      <dgm:prSet presAssocID="{C0E434D6-3E68-4C53-B41F-CD5DDF7AE221}" presName="compNode" presStyleCnt="0"/>
      <dgm:spPr/>
    </dgm:pt>
    <dgm:pt modelId="{4E483C11-BD61-4297-9A42-6B8D455DE67A}" type="pres">
      <dgm:prSet presAssocID="{C0E434D6-3E68-4C53-B41F-CD5DDF7AE221}" presName="bgRect" presStyleLbl="bgShp" presStyleIdx="4" presStyleCnt="7"/>
      <dgm:spPr/>
    </dgm:pt>
    <dgm:pt modelId="{3CB124C8-B688-42AE-A73B-2A98FFFB4668}" type="pres">
      <dgm:prSet presAssocID="{C0E434D6-3E68-4C53-B41F-CD5DDF7AE22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ales of Justice"/>
        </a:ext>
      </dgm:extLst>
    </dgm:pt>
    <dgm:pt modelId="{5D8B50FE-1AE2-485A-BCCD-E56ECDA2EEC6}" type="pres">
      <dgm:prSet presAssocID="{C0E434D6-3E68-4C53-B41F-CD5DDF7AE221}" presName="spaceRect" presStyleCnt="0"/>
      <dgm:spPr/>
    </dgm:pt>
    <dgm:pt modelId="{84D03B67-5F83-4B36-B21A-78C46C144495}" type="pres">
      <dgm:prSet presAssocID="{C0E434D6-3E68-4C53-B41F-CD5DDF7AE221}" presName="parTx" presStyleLbl="revTx" presStyleIdx="4" presStyleCnt="7">
        <dgm:presLayoutVars>
          <dgm:chMax val="0"/>
          <dgm:chPref val="0"/>
        </dgm:presLayoutVars>
      </dgm:prSet>
      <dgm:spPr/>
    </dgm:pt>
    <dgm:pt modelId="{4D02E08E-D241-460C-B084-72FD0EF0909A}" type="pres">
      <dgm:prSet presAssocID="{CE89E48E-4A94-4AFF-A3B3-40E7CC8D4C22}" presName="sibTrans" presStyleCnt="0"/>
      <dgm:spPr/>
    </dgm:pt>
    <dgm:pt modelId="{906EBAE9-4114-426F-9052-4B423671165E}" type="pres">
      <dgm:prSet presAssocID="{1281B7C8-A1EC-4C3E-A23A-39FAEF34CF4A}" presName="compNode" presStyleCnt="0"/>
      <dgm:spPr/>
    </dgm:pt>
    <dgm:pt modelId="{93D05602-817F-463C-80DD-B10A07700F32}" type="pres">
      <dgm:prSet presAssocID="{1281B7C8-A1EC-4C3E-A23A-39FAEF34CF4A}" presName="bgRect" presStyleLbl="bgShp" presStyleIdx="5" presStyleCnt="7"/>
      <dgm:spPr/>
    </dgm:pt>
    <dgm:pt modelId="{B3448287-A584-4E65-A4E2-650BE5535561}" type="pres">
      <dgm:prSet presAssocID="{1281B7C8-A1EC-4C3E-A23A-39FAEF34CF4A}"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AA016765-6389-4C88-9575-C4339E5ED148}" type="pres">
      <dgm:prSet presAssocID="{1281B7C8-A1EC-4C3E-A23A-39FAEF34CF4A}" presName="spaceRect" presStyleCnt="0"/>
      <dgm:spPr/>
    </dgm:pt>
    <dgm:pt modelId="{5847FC99-5FC4-44CB-98C2-CAFB70CA31D6}" type="pres">
      <dgm:prSet presAssocID="{1281B7C8-A1EC-4C3E-A23A-39FAEF34CF4A}" presName="parTx" presStyleLbl="revTx" presStyleIdx="5" presStyleCnt="7">
        <dgm:presLayoutVars>
          <dgm:chMax val="0"/>
          <dgm:chPref val="0"/>
        </dgm:presLayoutVars>
      </dgm:prSet>
      <dgm:spPr/>
    </dgm:pt>
    <dgm:pt modelId="{3ECBE945-30FA-4681-BE7F-5C26C0F1E023}" type="pres">
      <dgm:prSet presAssocID="{1A9B6ECC-E044-486E-A02C-3730D18DE5E5}" presName="sibTrans" presStyleCnt="0"/>
      <dgm:spPr/>
    </dgm:pt>
    <dgm:pt modelId="{DE30ECB0-CF55-4A8E-9019-5E4BB4FD384E}" type="pres">
      <dgm:prSet presAssocID="{FBD03611-F7B0-4E8D-9FE5-5F069BF3D7D7}" presName="compNode" presStyleCnt="0"/>
      <dgm:spPr/>
    </dgm:pt>
    <dgm:pt modelId="{09AA5B04-2B5E-4AAB-902A-7C2B87ABFAF7}" type="pres">
      <dgm:prSet presAssocID="{FBD03611-F7B0-4E8D-9FE5-5F069BF3D7D7}" presName="bgRect" presStyleLbl="bgShp" presStyleIdx="6" presStyleCnt="7"/>
      <dgm:spPr/>
    </dgm:pt>
    <dgm:pt modelId="{9167E8AB-4605-4A0E-A500-462107C9F838}" type="pres">
      <dgm:prSet presAssocID="{FBD03611-F7B0-4E8D-9FE5-5F069BF3D7D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iploma Roll"/>
        </a:ext>
      </dgm:extLst>
    </dgm:pt>
    <dgm:pt modelId="{77E06EA1-5B93-40A8-B932-18D45EB1021E}" type="pres">
      <dgm:prSet presAssocID="{FBD03611-F7B0-4E8D-9FE5-5F069BF3D7D7}" presName="spaceRect" presStyleCnt="0"/>
      <dgm:spPr/>
    </dgm:pt>
    <dgm:pt modelId="{97738A49-9222-44D4-96F5-67ED6C8A5F4F}" type="pres">
      <dgm:prSet presAssocID="{FBD03611-F7B0-4E8D-9FE5-5F069BF3D7D7}" presName="parTx" presStyleLbl="revTx" presStyleIdx="6" presStyleCnt="7">
        <dgm:presLayoutVars>
          <dgm:chMax val="0"/>
          <dgm:chPref val="0"/>
        </dgm:presLayoutVars>
      </dgm:prSet>
      <dgm:spPr/>
    </dgm:pt>
  </dgm:ptLst>
  <dgm:cxnLst>
    <dgm:cxn modelId="{EFB2010C-640E-7143-AB17-DB09E8A79662}" type="presOf" srcId="{FBD03611-F7B0-4E8D-9FE5-5F069BF3D7D7}" destId="{97738A49-9222-44D4-96F5-67ED6C8A5F4F}" srcOrd="0" destOrd="0" presId="urn:microsoft.com/office/officeart/2018/2/layout/IconVerticalSolidList"/>
    <dgm:cxn modelId="{26A3E413-E088-4454-B254-686D8C85388B}" srcId="{CF805CD2-6715-4FCC-98CA-B870BA9433A9}" destId="{FBD03611-F7B0-4E8D-9FE5-5F069BF3D7D7}" srcOrd="6" destOrd="0" parTransId="{D9B922AD-A377-4B03-BC7E-48085461EE53}" sibTransId="{10F87C56-4E64-4F02-B83B-99484BD43C92}"/>
    <dgm:cxn modelId="{B786422C-BBB7-47C6-AA06-940088E1E042}" srcId="{CF805CD2-6715-4FCC-98CA-B870BA9433A9}" destId="{A5D679F4-B3E2-42A3-9AB6-8F858EAFF35C}" srcOrd="1" destOrd="0" parTransId="{DE896D39-6610-486F-8780-76635C58080A}" sibTransId="{A5303FC6-34E4-49D1-A3BA-82CBFB47BD47}"/>
    <dgm:cxn modelId="{14C8554A-1BD7-3E43-A063-C2242DAC219D}" type="presOf" srcId="{1281B7C8-A1EC-4C3E-A23A-39FAEF34CF4A}" destId="{5847FC99-5FC4-44CB-98C2-CAFB70CA31D6}" srcOrd="0" destOrd="0" presId="urn:microsoft.com/office/officeart/2018/2/layout/IconVerticalSolidList"/>
    <dgm:cxn modelId="{FC3A594F-3EB2-DC40-8B54-312A0427DCAF}" type="presOf" srcId="{C0E434D6-3E68-4C53-B41F-CD5DDF7AE221}" destId="{84D03B67-5F83-4B36-B21A-78C46C144495}" srcOrd="0" destOrd="0" presId="urn:microsoft.com/office/officeart/2018/2/layout/IconVerticalSolidList"/>
    <dgm:cxn modelId="{4D52E170-4634-477D-B0D4-22E0A2CDD9C2}" srcId="{CF805CD2-6715-4FCC-98CA-B870BA9433A9}" destId="{1281B7C8-A1EC-4C3E-A23A-39FAEF34CF4A}" srcOrd="5" destOrd="0" parTransId="{D108DB74-3E6E-4B83-AFB7-9E9B610FF9BE}" sibTransId="{1A9B6ECC-E044-486E-A02C-3730D18DE5E5}"/>
    <dgm:cxn modelId="{D3633874-F4A2-3742-A54A-771E5F80B197}" type="presOf" srcId="{F10DE887-29D1-4120-A242-F62E10E4ADC9}" destId="{06DA3569-6D73-40F9-9481-86D8C084A3F4}" srcOrd="0" destOrd="0" presId="urn:microsoft.com/office/officeart/2018/2/layout/IconVerticalSolidList"/>
    <dgm:cxn modelId="{68590177-A8D4-C74A-8B60-B2EFA3A68973}" type="presOf" srcId="{2BD08891-A84D-4315-9110-D7530666381C}" destId="{4573786B-61B2-422F-B31E-3D38D5291013}" srcOrd="0" destOrd="0" presId="urn:microsoft.com/office/officeart/2018/2/layout/IconVerticalSolidList"/>
    <dgm:cxn modelId="{6E0D4A8A-0F29-453C-830E-540E891CC823}" srcId="{CF805CD2-6715-4FCC-98CA-B870BA9433A9}" destId="{C0E434D6-3E68-4C53-B41F-CD5DDF7AE221}" srcOrd="4" destOrd="0" parTransId="{90BB534A-8C83-4A39-AE39-C71AD4453F79}" sibTransId="{CE89E48E-4A94-4AFF-A3B3-40E7CC8D4C22}"/>
    <dgm:cxn modelId="{C4BC6DCA-4BB0-4550-B473-4D7E38975888}" srcId="{CF805CD2-6715-4FCC-98CA-B870BA9433A9}" destId="{2BD08891-A84D-4315-9110-D7530666381C}" srcOrd="2" destOrd="0" parTransId="{4103BE0B-5B54-47A1-8535-C8440066F203}" sibTransId="{AB163632-6EA7-44DB-B5D9-B144C108D0D7}"/>
    <dgm:cxn modelId="{E90C8FDE-8692-A74D-A325-422AB7B91803}" type="presOf" srcId="{A5D679F4-B3E2-42A3-9AB6-8F858EAFF35C}" destId="{68A0244D-AF6E-48F2-A7FD-5BB15EFEC16F}" srcOrd="0" destOrd="0" presId="urn:microsoft.com/office/officeart/2018/2/layout/IconVerticalSolidList"/>
    <dgm:cxn modelId="{71D3F2EB-CB19-5E45-BD15-8729F207A942}" type="presOf" srcId="{CF805CD2-6715-4FCC-98CA-B870BA9433A9}" destId="{B163E422-6A00-45AE-921A-C52E076A8BFD}" srcOrd="0" destOrd="0" presId="urn:microsoft.com/office/officeart/2018/2/layout/IconVerticalSolidList"/>
    <dgm:cxn modelId="{B7335CEF-F44D-4360-BB74-2A5365B3A69A}" srcId="{CF805CD2-6715-4FCC-98CA-B870BA9433A9}" destId="{F10DE887-29D1-4120-A242-F62E10E4ADC9}" srcOrd="0" destOrd="0" parTransId="{403EF7E2-A53F-4D9E-907F-93A9C1EC21A4}" sibTransId="{D5F53B9D-3DE1-4543-BE1E-5FD735C58270}"/>
    <dgm:cxn modelId="{770083F5-79DB-454E-A395-F7754B134381}" type="presOf" srcId="{A72B5F13-2A52-4CBB-B086-A67715D423D6}" destId="{143B1028-DC14-4407-BD7B-3F738B84DD5F}" srcOrd="0" destOrd="0" presId="urn:microsoft.com/office/officeart/2018/2/layout/IconVerticalSolidList"/>
    <dgm:cxn modelId="{5DCC82F6-4112-409D-BD67-6490CF377BD9}" srcId="{CF805CD2-6715-4FCC-98CA-B870BA9433A9}" destId="{A72B5F13-2A52-4CBB-B086-A67715D423D6}" srcOrd="3" destOrd="0" parTransId="{25A3444C-C8E3-4D86-80B2-C73A2A7DBC87}" sibTransId="{84C5FD05-3F02-4C35-BA44-AA81D0779742}"/>
    <dgm:cxn modelId="{7E4B198A-876E-AC48-B228-298448DEDD40}" type="presParOf" srcId="{B163E422-6A00-45AE-921A-C52E076A8BFD}" destId="{BB58B975-8938-4155-8188-9E1EBC1FDEF2}" srcOrd="0" destOrd="0" presId="urn:microsoft.com/office/officeart/2018/2/layout/IconVerticalSolidList"/>
    <dgm:cxn modelId="{C73CB316-2CEF-F342-A527-19558D3145A6}" type="presParOf" srcId="{BB58B975-8938-4155-8188-9E1EBC1FDEF2}" destId="{E71DECA8-7653-4FCD-90C0-DD090440573A}" srcOrd="0" destOrd="0" presId="urn:microsoft.com/office/officeart/2018/2/layout/IconVerticalSolidList"/>
    <dgm:cxn modelId="{2E68B2CA-1008-0C41-BBD6-F3C08B5E70F8}" type="presParOf" srcId="{BB58B975-8938-4155-8188-9E1EBC1FDEF2}" destId="{B04EC0AA-B82B-4118-968A-5443B468095F}" srcOrd="1" destOrd="0" presId="urn:microsoft.com/office/officeart/2018/2/layout/IconVerticalSolidList"/>
    <dgm:cxn modelId="{F6DFCE75-99E0-5942-B400-E5B2FA09A536}" type="presParOf" srcId="{BB58B975-8938-4155-8188-9E1EBC1FDEF2}" destId="{C4A475B0-B0BE-4DAD-A229-A26DBCEED7C1}" srcOrd="2" destOrd="0" presId="urn:microsoft.com/office/officeart/2018/2/layout/IconVerticalSolidList"/>
    <dgm:cxn modelId="{1DE0D365-E67D-FA4E-BB02-69A4061E881F}" type="presParOf" srcId="{BB58B975-8938-4155-8188-9E1EBC1FDEF2}" destId="{06DA3569-6D73-40F9-9481-86D8C084A3F4}" srcOrd="3" destOrd="0" presId="urn:microsoft.com/office/officeart/2018/2/layout/IconVerticalSolidList"/>
    <dgm:cxn modelId="{EB389609-BB5A-B94C-912B-46562C497095}" type="presParOf" srcId="{B163E422-6A00-45AE-921A-C52E076A8BFD}" destId="{A56488D9-369A-4F44-84EC-7B716B6A4D1F}" srcOrd="1" destOrd="0" presId="urn:microsoft.com/office/officeart/2018/2/layout/IconVerticalSolidList"/>
    <dgm:cxn modelId="{26D387BE-2AC4-A843-B67C-6636A6478A94}" type="presParOf" srcId="{B163E422-6A00-45AE-921A-C52E076A8BFD}" destId="{37113EF0-45B3-4B03-A3A0-38659FE27757}" srcOrd="2" destOrd="0" presId="urn:microsoft.com/office/officeart/2018/2/layout/IconVerticalSolidList"/>
    <dgm:cxn modelId="{C2D19BBB-7AB0-C74A-B98A-4DF816AFA98B}" type="presParOf" srcId="{37113EF0-45B3-4B03-A3A0-38659FE27757}" destId="{53E6465C-7477-47DC-83EC-9C6942552709}" srcOrd="0" destOrd="0" presId="urn:microsoft.com/office/officeart/2018/2/layout/IconVerticalSolidList"/>
    <dgm:cxn modelId="{E6026C40-8845-F148-9636-EF9302C2E744}" type="presParOf" srcId="{37113EF0-45B3-4B03-A3A0-38659FE27757}" destId="{4D120F68-F68D-4E3F-BE61-5BBEFDF15CDE}" srcOrd="1" destOrd="0" presId="urn:microsoft.com/office/officeart/2018/2/layout/IconVerticalSolidList"/>
    <dgm:cxn modelId="{897656A4-D414-D544-9DFB-68F19180FEA1}" type="presParOf" srcId="{37113EF0-45B3-4B03-A3A0-38659FE27757}" destId="{40591A64-CEA1-40D5-8984-0A1C9A5497CA}" srcOrd="2" destOrd="0" presId="urn:microsoft.com/office/officeart/2018/2/layout/IconVerticalSolidList"/>
    <dgm:cxn modelId="{22DCDB80-5F04-D545-93DE-1B96C1CBE715}" type="presParOf" srcId="{37113EF0-45B3-4B03-A3A0-38659FE27757}" destId="{68A0244D-AF6E-48F2-A7FD-5BB15EFEC16F}" srcOrd="3" destOrd="0" presId="urn:microsoft.com/office/officeart/2018/2/layout/IconVerticalSolidList"/>
    <dgm:cxn modelId="{4B3082A1-8073-154B-BF35-479A4A25520B}" type="presParOf" srcId="{B163E422-6A00-45AE-921A-C52E076A8BFD}" destId="{05350F41-E2B0-4396-A108-B79D1D16FEBF}" srcOrd="3" destOrd="0" presId="urn:microsoft.com/office/officeart/2018/2/layout/IconVerticalSolidList"/>
    <dgm:cxn modelId="{AD2C1736-8D28-5B4D-8318-E8CAE7DBA1FF}" type="presParOf" srcId="{B163E422-6A00-45AE-921A-C52E076A8BFD}" destId="{EE9E61ED-6706-412D-ABD6-C85A0EA3ECEE}" srcOrd="4" destOrd="0" presId="urn:microsoft.com/office/officeart/2018/2/layout/IconVerticalSolidList"/>
    <dgm:cxn modelId="{AD064174-7114-0A48-9C62-EB9029AC7617}" type="presParOf" srcId="{EE9E61ED-6706-412D-ABD6-C85A0EA3ECEE}" destId="{6D515303-0A9A-4160-9E8D-1846E803C03C}" srcOrd="0" destOrd="0" presId="urn:microsoft.com/office/officeart/2018/2/layout/IconVerticalSolidList"/>
    <dgm:cxn modelId="{3D8D1400-BB28-764E-8100-8DC2720525CA}" type="presParOf" srcId="{EE9E61ED-6706-412D-ABD6-C85A0EA3ECEE}" destId="{3153DB86-D3EC-43A7-A7F0-23EAD3C22E87}" srcOrd="1" destOrd="0" presId="urn:microsoft.com/office/officeart/2018/2/layout/IconVerticalSolidList"/>
    <dgm:cxn modelId="{646769E1-C797-4D42-B118-1F7EEBBCCE94}" type="presParOf" srcId="{EE9E61ED-6706-412D-ABD6-C85A0EA3ECEE}" destId="{59052D0E-1FAC-4195-A264-8C648FDC8309}" srcOrd="2" destOrd="0" presId="urn:microsoft.com/office/officeart/2018/2/layout/IconVerticalSolidList"/>
    <dgm:cxn modelId="{B107E4CA-1C1D-8C47-A1A8-A42B0F36883E}" type="presParOf" srcId="{EE9E61ED-6706-412D-ABD6-C85A0EA3ECEE}" destId="{4573786B-61B2-422F-B31E-3D38D5291013}" srcOrd="3" destOrd="0" presId="urn:microsoft.com/office/officeart/2018/2/layout/IconVerticalSolidList"/>
    <dgm:cxn modelId="{11EF8309-AA49-CE4C-9769-04611B9E4257}" type="presParOf" srcId="{B163E422-6A00-45AE-921A-C52E076A8BFD}" destId="{B34B0A20-A4CD-4E51-8839-9311B02DD914}" srcOrd="5" destOrd="0" presId="urn:microsoft.com/office/officeart/2018/2/layout/IconVerticalSolidList"/>
    <dgm:cxn modelId="{7F7A5B01-F0C7-4346-BDD2-70E0928BA2C5}" type="presParOf" srcId="{B163E422-6A00-45AE-921A-C52E076A8BFD}" destId="{63F0EFA0-6797-4B55-945F-E88649375056}" srcOrd="6" destOrd="0" presId="urn:microsoft.com/office/officeart/2018/2/layout/IconVerticalSolidList"/>
    <dgm:cxn modelId="{AF3BE76B-104D-D743-9C31-1AE77F23F729}" type="presParOf" srcId="{63F0EFA0-6797-4B55-945F-E88649375056}" destId="{3AF67A75-8910-48B3-8A96-D72352086B45}" srcOrd="0" destOrd="0" presId="urn:microsoft.com/office/officeart/2018/2/layout/IconVerticalSolidList"/>
    <dgm:cxn modelId="{2BE35E37-F475-314B-A034-9169582D762B}" type="presParOf" srcId="{63F0EFA0-6797-4B55-945F-E88649375056}" destId="{3846BF31-F42C-42A3-869B-416078782514}" srcOrd="1" destOrd="0" presId="urn:microsoft.com/office/officeart/2018/2/layout/IconVerticalSolidList"/>
    <dgm:cxn modelId="{42B02DF3-E7EF-D94C-86CA-C2777BE2F0EC}" type="presParOf" srcId="{63F0EFA0-6797-4B55-945F-E88649375056}" destId="{41716E1F-7938-42C0-91E5-2CD71AC84C1C}" srcOrd="2" destOrd="0" presId="urn:microsoft.com/office/officeart/2018/2/layout/IconVerticalSolidList"/>
    <dgm:cxn modelId="{F037281C-29C5-DF40-9CF6-D98F9075D1F3}" type="presParOf" srcId="{63F0EFA0-6797-4B55-945F-E88649375056}" destId="{143B1028-DC14-4407-BD7B-3F738B84DD5F}" srcOrd="3" destOrd="0" presId="urn:microsoft.com/office/officeart/2018/2/layout/IconVerticalSolidList"/>
    <dgm:cxn modelId="{00FBA8E3-54B3-BB45-849F-BB1FD1CCB37D}" type="presParOf" srcId="{B163E422-6A00-45AE-921A-C52E076A8BFD}" destId="{4205B926-4F86-43B9-8317-5BA14FCB5C80}" srcOrd="7" destOrd="0" presId="urn:microsoft.com/office/officeart/2018/2/layout/IconVerticalSolidList"/>
    <dgm:cxn modelId="{731DABC9-EF06-E845-A941-EA0AF1C5CBD6}" type="presParOf" srcId="{B163E422-6A00-45AE-921A-C52E076A8BFD}" destId="{1D6F6896-984F-4C06-BF99-DA112F17C2F6}" srcOrd="8" destOrd="0" presId="urn:microsoft.com/office/officeart/2018/2/layout/IconVerticalSolidList"/>
    <dgm:cxn modelId="{AE4F37B3-F5BE-D84A-A939-1541D2B59D94}" type="presParOf" srcId="{1D6F6896-984F-4C06-BF99-DA112F17C2F6}" destId="{4E483C11-BD61-4297-9A42-6B8D455DE67A}" srcOrd="0" destOrd="0" presId="urn:microsoft.com/office/officeart/2018/2/layout/IconVerticalSolidList"/>
    <dgm:cxn modelId="{ED966DD7-E46D-9F4A-94EC-6AA35AEB3D9C}" type="presParOf" srcId="{1D6F6896-984F-4C06-BF99-DA112F17C2F6}" destId="{3CB124C8-B688-42AE-A73B-2A98FFFB4668}" srcOrd="1" destOrd="0" presId="urn:microsoft.com/office/officeart/2018/2/layout/IconVerticalSolidList"/>
    <dgm:cxn modelId="{30F653FA-7CA2-0E43-84C4-EB0B19ABA770}" type="presParOf" srcId="{1D6F6896-984F-4C06-BF99-DA112F17C2F6}" destId="{5D8B50FE-1AE2-485A-BCCD-E56ECDA2EEC6}" srcOrd="2" destOrd="0" presId="urn:microsoft.com/office/officeart/2018/2/layout/IconVerticalSolidList"/>
    <dgm:cxn modelId="{1B276F5F-5451-1E42-83C6-D6FD51A8A313}" type="presParOf" srcId="{1D6F6896-984F-4C06-BF99-DA112F17C2F6}" destId="{84D03B67-5F83-4B36-B21A-78C46C144495}" srcOrd="3" destOrd="0" presId="urn:microsoft.com/office/officeart/2018/2/layout/IconVerticalSolidList"/>
    <dgm:cxn modelId="{72738D3A-900F-9040-A3A7-5344383D76AA}" type="presParOf" srcId="{B163E422-6A00-45AE-921A-C52E076A8BFD}" destId="{4D02E08E-D241-460C-B084-72FD0EF0909A}" srcOrd="9" destOrd="0" presId="urn:microsoft.com/office/officeart/2018/2/layout/IconVerticalSolidList"/>
    <dgm:cxn modelId="{C3169DF3-C55D-844D-90D2-BFD4B32841B3}" type="presParOf" srcId="{B163E422-6A00-45AE-921A-C52E076A8BFD}" destId="{906EBAE9-4114-426F-9052-4B423671165E}" srcOrd="10" destOrd="0" presId="urn:microsoft.com/office/officeart/2018/2/layout/IconVerticalSolidList"/>
    <dgm:cxn modelId="{548D3C9C-1E3A-7242-9A40-43DDBBD91B0A}" type="presParOf" srcId="{906EBAE9-4114-426F-9052-4B423671165E}" destId="{93D05602-817F-463C-80DD-B10A07700F32}" srcOrd="0" destOrd="0" presId="urn:microsoft.com/office/officeart/2018/2/layout/IconVerticalSolidList"/>
    <dgm:cxn modelId="{AAE7189F-F102-2146-9826-D25E07D22FC4}" type="presParOf" srcId="{906EBAE9-4114-426F-9052-4B423671165E}" destId="{B3448287-A584-4E65-A4E2-650BE5535561}" srcOrd="1" destOrd="0" presId="urn:microsoft.com/office/officeart/2018/2/layout/IconVerticalSolidList"/>
    <dgm:cxn modelId="{7654FA2A-ABEB-AC4E-88AC-1D219498B172}" type="presParOf" srcId="{906EBAE9-4114-426F-9052-4B423671165E}" destId="{AA016765-6389-4C88-9575-C4339E5ED148}" srcOrd="2" destOrd="0" presId="urn:microsoft.com/office/officeart/2018/2/layout/IconVerticalSolidList"/>
    <dgm:cxn modelId="{B7CA2726-F75E-EB40-8B1D-1284692EC2DF}" type="presParOf" srcId="{906EBAE9-4114-426F-9052-4B423671165E}" destId="{5847FC99-5FC4-44CB-98C2-CAFB70CA31D6}" srcOrd="3" destOrd="0" presId="urn:microsoft.com/office/officeart/2018/2/layout/IconVerticalSolidList"/>
    <dgm:cxn modelId="{8CEC9039-AE81-0442-AA20-4CD8FEE90CF7}" type="presParOf" srcId="{B163E422-6A00-45AE-921A-C52E076A8BFD}" destId="{3ECBE945-30FA-4681-BE7F-5C26C0F1E023}" srcOrd="11" destOrd="0" presId="urn:microsoft.com/office/officeart/2018/2/layout/IconVerticalSolidList"/>
    <dgm:cxn modelId="{81677ACA-D0B6-C045-8903-53E7B69C52D9}" type="presParOf" srcId="{B163E422-6A00-45AE-921A-C52E076A8BFD}" destId="{DE30ECB0-CF55-4A8E-9019-5E4BB4FD384E}" srcOrd="12" destOrd="0" presId="urn:microsoft.com/office/officeart/2018/2/layout/IconVerticalSolidList"/>
    <dgm:cxn modelId="{5C68D12F-966A-D844-9514-7EFF0FFCE5C0}" type="presParOf" srcId="{DE30ECB0-CF55-4A8E-9019-5E4BB4FD384E}" destId="{09AA5B04-2B5E-4AAB-902A-7C2B87ABFAF7}" srcOrd="0" destOrd="0" presId="urn:microsoft.com/office/officeart/2018/2/layout/IconVerticalSolidList"/>
    <dgm:cxn modelId="{48555804-4A4F-0746-8AB5-1EDE2891C71D}" type="presParOf" srcId="{DE30ECB0-CF55-4A8E-9019-5E4BB4FD384E}" destId="{9167E8AB-4605-4A0E-A500-462107C9F838}" srcOrd="1" destOrd="0" presId="urn:microsoft.com/office/officeart/2018/2/layout/IconVerticalSolidList"/>
    <dgm:cxn modelId="{F495FFD6-AFBD-EC46-8EE2-D44BFB53132C}" type="presParOf" srcId="{DE30ECB0-CF55-4A8E-9019-5E4BB4FD384E}" destId="{77E06EA1-5B93-40A8-B932-18D45EB1021E}" srcOrd="2" destOrd="0" presId="urn:microsoft.com/office/officeart/2018/2/layout/IconVerticalSolidList"/>
    <dgm:cxn modelId="{52F82659-9180-3245-95C2-F4E665C96F58}" type="presParOf" srcId="{DE30ECB0-CF55-4A8E-9019-5E4BB4FD384E}" destId="{97738A49-9222-44D4-96F5-67ED6C8A5F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A9D0B9-8809-447E-96C8-ED2A6A1B34AA}"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43A77CA-4DD9-409A-A655-05C8C9F77FB1}">
      <dgm:prSet/>
      <dgm:spPr/>
      <dgm:t>
        <a:bodyPr/>
        <a:lstStyle/>
        <a:p>
          <a:r>
            <a:rPr lang="en-GB" dirty="0">
              <a:solidFill>
                <a:schemeClr val="bg1"/>
              </a:solidFill>
            </a:rPr>
            <a:t>Performance-related pay may increase pressure and reduce collaboration (CIPD, 2025) </a:t>
          </a:r>
          <a:endParaRPr lang="en-US" dirty="0">
            <a:solidFill>
              <a:schemeClr val="bg1"/>
            </a:solidFill>
          </a:endParaRPr>
        </a:p>
      </dgm:t>
    </dgm:pt>
    <dgm:pt modelId="{BF485F9C-DD39-4F18-A23C-DF0D90E29C87}" type="parTrans" cxnId="{C5D2CAC3-73D1-407F-9C7E-A49AEC1B571C}">
      <dgm:prSet/>
      <dgm:spPr/>
      <dgm:t>
        <a:bodyPr/>
        <a:lstStyle/>
        <a:p>
          <a:endParaRPr lang="en-US"/>
        </a:p>
      </dgm:t>
    </dgm:pt>
    <dgm:pt modelId="{D5CA37FF-636D-4323-9C37-3069CEFF9288}" type="sibTrans" cxnId="{C5D2CAC3-73D1-407F-9C7E-A49AEC1B571C}">
      <dgm:prSet phldrT="01" phldr="0"/>
      <dgm:spPr/>
      <dgm:t>
        <a:bodyPr/>
        <a:lstStyle/>
        <a:p>
          <a:endParaRPr lang="en-US"/>
        </a:p>
      </dgm:t>
    </dgm:pt>
    <dgm:pt modelId="{A2F9C0B0-E81F-49F6-8417-0E50EBAB2C1D}">
      <dgm:prSet/>
      <dgm:spPr/>
      <dgm:t>
        <a:bodyPr/>
        <a:lstStyle/>
        <a:p>
          <a:r>
            <a:rPr lang="en-GB" dirty="0">
              <a:solidFill>
                <a:schemeClr val="bg1"/>
              </a:solidFill>
            </a:rPr>
            <a:t>International salary differences can create perceptions of inequity.</a:t>
          </a:r>
          <a:endParaRPr lang="en-US" dirty="0">
            <a:solidFill>
              <a:schemeClr val="bg1"/>
            </a:solidFill>
          </a:endParaRPr>
        </a:p>
      </dgm:t>
    </dgm:pt>
    <dgm:pt modelId="{150F7C0F-4967-4E6A-BD36-6803CBCBD75D}" type="parTrans" cxnId="{740E0C5C-2E4D-4AE4-91C2-DB9417B088B3}">
      <dgm:prSet/>
      <dgm:spPr/>
      <dgm:t>
        <a:bodyPr/>
        <a:lstStyle/>
        <a:p>
          <a:endParaRPr lang="en-US"/>
        </a:p>
      </dgm:t>
    </dgm:pt>
    <dgm:pt modelId="{621CCB33-3BA5-4AB9-8588-18FD52CCF8C4}" type="sibTrans" cxnId="{740E0C5C-2E4D-4AE4-91C2-DB9417B088B3}">
      <dgm:prSet phldrT="02" phldr="0"/>
      <dgm:spPr/>
      <dgm:t>
        <a:bodyPr/>
        <a:lstStyle/>
        <a:p>
          <a:endParaRPr lang="en-US"/>
        </a:p>
      </dgm:t>
    </dgm:pt>
    <dgm:pt modelId="{57828395-129E-43E1-93D1-28E50302F269}">
      <dgm:prSet/>
      <dgm:spPr/>
      <dgm:t>
        <a:bodyPr/>
        <a:lstStyle/>
        <a:p>
          <a:r>
            <a:rPr lang="en-GB" dirty="0">
              <a:solidFill>
                <a:schemeClr val="bg1"/>
              </a:solidFill>
            </a:rPr>
            <a:t>Executive remuneration continues to attract stakeholder scrutiny.</a:t>
          </a:r>
          <a:endParaRPr lang="en-US" dirty="0">
            <a:solidFill>
              <a:schemeClr val="bg1"/>
            </a:solidFill>
          </a:endParaRPr>
        </a:p>
      </dgm:t>
    </dgm:pt>
    <dgm:pt modelId="{75398BDC-A2DD-4835-B773-3D4AD5B36724}" type="parTrans" cxnId="{6BF2D682-9D4D-4D8A-AB13-769838113F21}">
      <dgm:prSet/>
      <dgm:spPr/>
      <dgm:t>
        <a:bodyPr/>
        <a:lstStyle/>
        <a:p>
          <a:endParaRPr lang="en-US"/>
        </a:p>
      </dgm:t>
    </dgm:pt>
    <dgm:pt modelId="{1CA0CA25-5591-4BFF-AA36-CE24FC4D4F8E}" type="sibTrans" cxnId="{6BF2D682-9D4D-4D8A-AB13-769838113F21}">
      <dgm:prSet phldrT="03" phldr="0"/>
      <dgm:spPr/>
      <dgm:t>
        <a:bodyPr/>
        <a:lstStyle/>
        <a:p>
          <a:endParaRPr lang="en-US"/>
        </a:p>
      </dgm:t>
    </dgm:pt>
    <dgm:pt modelId="{5D08CAA5-7A77-4F3F-8C99-9DDE306043C1}">
      <dgm:prSet/>
      <dgm:spPr/>
      <dgm:t>
        <a:bodyPr/>
        <a:lstStyle/>
        <a:p>
          <a:r>
            <a:rPr lang="en-GB" dirty="0">
              <a:solidFill>
                <a:schemeClr val="bg1"/>
              </a:solidFill>
            </a:rPr>
            <a:t>Measuring sustainability performance objectively remains challenging.</a:t>
          </a:r>
          <a:endParaRPr lang="en-US" dirty="0">
            <a:solidFill>
              <a:schemeClr val="bg1"/>
            </a:solidFill>
          </a:endParaRPr>
        </a:p>
      </dgm:t>
    </dgm:pt>
    <dgm:pt modelId="{BC03A8BB-3DBF-4526-B449-E099CC5739D9}" type="parTrans" cxnId="{5A255F55-9B6D-4213-B0B4-BAF25E4430DC}">
      <dgm:prSet/>
      <dgm:spPr/>
      <dgm:t>
        <a:bodyPr/>
        <a:lstStyle/>
        <a:p>
          <a:endParaRPr lang="en-US"/>
        </a:p>
      </dgm:t>
    </dgm:pt>
    <dgm:pt modelId="{022479F6-E5D8-4B8F-AFEE-DA8796E27EE5}" type="sibTrans" cxnId="{5A255F55-9B6D-4213-B0B4-BAF25E4430DC}">
      <dgm:prSet phldrT="04" phldr="0"/>
      <dgm:spPr/>
      <dgm:t>
        <a:bodyPr/>
        <a:lstStyle/>
        <a:p>
          <a:endParaRPr lang="en-US"/>
        </a:p>
      </dgm:t>
    </dgm:pt>
    <dgm:pt modelId="{3308E609-4CC3-46CA-ABA8-5B1C4CB4F2FB}">
      <dgm:prSet/>
      <dgm:spPr/>
      <dgm:t>
        <a:bodyPr/>
        <a:lstStyle/>
        <a:p>
          <a:r>
            <a:rPr lang="en-GB" dirty="0">
              <a:solidFill>
                <a:schemeClr val="bg1"/>
              </a:solidFill>
            </a:rPr>
            <a:t>Global consistency may be difficult to maintain across different labour markets.</a:t>
          </a:r>
          <a:endParaRPr lang="en-US" dirty="0">
            <a:solidFill>
              <a:schemeClr val="bg1"/>
            </a:solidFill>
          </a:endParaRPr>
        </a:p>
      </dgm:t>
    </dgm:pt>
    <dgm:pt modelId="{1E5E3E11-CF00-4254-AA2F-A8CBA34795B0}" type="parTrans" cxnId="{D65085C5-9175-4307-9DE8-633848488950}">
      <dgm:prSet/>
      <dgm:spPr/>
      <dgm:t>
        <a:bodyPr/>
        <a:lstStyle/>
        <a:p>
          <a:endParaRPr lang="en-US"/>
        </a:p>
      </dgm:t>
    </dgm:pt>
    <dgm:pt modelId="{D8A4AB57-C692-4F9F-B230-32B9F00DF271}" type="sibTrans" cxnId="{D65085C5-9175-4307-9DE8-633848488950}">
      <dgm:prSet phldrT="05" phldr="0"/>
      <dgm:spPr/>
      <dgm:t>
        <a:bodyPr/>
        <a:lstStyle/>
        <a:p>
          <a:endParaRPr lang="en-US"/>
        </a:p>
      </dgm:t>
    </dgm:pt>
    <dgm:pt modelId="{FB459284-447A-2342-A16C-9CE23DDEF333}" type="pres">
      <dgm:prSet presAssocID="{9BA9D0B9-8809-447E-96C8-ED2A6A1B34AA}" presName="diagram" presStyleCnt="0">
        <dgm:presLayoutVars>
          <dgm:dir/>
          <dgm:resizeHandles val="exact"/>
        </dgm:presLayoutVars>
      </dgm:prSet>
      <dgm:spPr/>
    </dgm:pt>
    <dgm:pt modelId="{3574AF9E-CB03-D74F-9F8C-1DFAF707D8F9}" type="pres">
      <dgm:prSet presAssocID="{043A77CA-4DD9-409A-A655-05C8C9F77FB1}" presName="node" presStyleLbl="node1" presStyleIdx="0" presStyleCnt="5">
        <dgm:presLayoutVars>
          <dgm:bulletEnabled val="1"/>
        </dgm:presLayoutVars>
      </dgm:prSet>
      <dgm:spPr/>
    </dgm:pt>
    <dgm:pt modelId="{A9B46C1B-518E-7649-9E0B-D63042CECE55}" type="pres">
      <dgm:prSet presAssocID="{D5CA37FF-636D-4323-9C37-3069CEFF9288}" presName="sibTrans" presStyleCnt="0"/>
      <dgm:spPr/>
    </dgm:pt>
    <dgm:pt modelId="{FD3874D7-7CEB-754A-880F-98AE075D7E7D}" type="pres">
      <dgm:prSet presAssocID="{A2F9C0B0-E81F-49F6-8417-0E50EBAB2C1D}" presName="node" presStyleLbl="node1" presStyleIdx="1" presStyleCnt="5">
        <dgm:presLayoutVars>
          <dgm:bulletEnabled val="1"/>
        </dgm:presLayoutVars>
      </dgm:prSet>
      <dgm:spPr/>
    </dgm:pt>
    <dgm:pt modelId="{B1BFC6CC-AE13-6843-84D9-4EB119E5EA44}" type="pres">
      <dgm:prSet presAssocID="{621CCB33-3BA5-4AB9-8588-18FD52CCF8C4}" presName="sibTrans" presStyleCnt="0"/>
      <dgm:spPr/>
    </dgm:pt>
    <dgm:pt modelId="{8A93DA92-8F1A-0D47-A3E8-6E93E36EDD23}" type="pres">
      <dgm:prSet presAssocID="{57828395-129E-43E1-93D1-28E50302F269}" presName="node" presStyleLbl="node1" presStyleIdx="2" presStyleCnt="5">
        <dgm:presLayoutVars>
          <dgm:bulletEnabled val="1"/>
        </dgm:presLayoutVars>
      </dgm:prSet>
      <dgm:spPr/>
    </dgm:pt>
    <dgm:pt modelId="{6BFEBD2E-6C2B-8A43-8E6D-661876E87F76}" type="pres">
      <dgm:prSet presAssocID="{1CA0CA25-5591-4BFF-AA36-CE24FC4D4F8E}" presName="sibTrans" presStyleCnt="0"/>
      <dgm:spPr/>
    </dgm:pt>
    <dgm:pt modelId="{DE4B85E5-AE0F-3E48-B4AA-7E455ACD872F}" type="pres">
      <dgm:prSet presAssocID="{5D08CAA5-7A77-4F3F-8C99-9DDE306043C1}" presName="node" presStyleLbl="node1" presStyleIdx="3" presStyleCnt="5">
        <dgm:presLayoutVars>
          <dgm:bulletEnabled val="1"/>
        </dgm:presLayoutVars>
      </dgm:prSet>
      <dgm:spPr/>
    </dgm:pt>
    <dgm:pt modelId="{D5EBFA05-95CD-D24C-BAB6-24D80DE90498}" type="pres">
      <dgm:prSet presAssocID="{022479F6-E5D8-4B8F-AFEE-DA8796E27EE5}" presName="sibTrans" presStyleCnt="0"/>
      <dgm:spPr/>
    </dgm:pt>
    <dgm:pt modelId="{92CA30FF-B34D-B443-B844-E7FAEE518F6A}" type="pres">
      <dgm:prSet presAssocID="{3308E609-4CC3-46CA-ABA8-5B1C4CB4F2FB}" presName="node" presStyleLbl="node1" presStyleIdx="4" presStyleCnt="5">
        <dgm:presLayoutVars>
          <dgm:bulletEnabled val="1"/>
        </dgm:presLayoutVars>
      </dgm:prSet>
      <dgm:spPr/>
    </dgm:pt>
  </dgm:ptLst>
  <dgm:cxnLst>
    <dgm:cxn modelId="{4B00CE36-7F6A-3E4F-9B58-54769BF90386}" type="presOf" srcId="{57828395-129E-43E1-93D1-28E50302F269}" destId="{8A93DA92-8F1A-0D47-A3E8-6E93E36EDD23}" srcOrd="0" destOrd="0" presId="urn:microsoft.com/office/officeart/2005/8/layout/default"/>
    <dgm:cxn modelId="{740E0C5C-2E4D-4AE4-91C2-DB9417B088B3}" srcId="{9BA9D0B9-8809-447E-96C8-ED2A6A1B34AA}" destId="{A2F9C0B0-E81F-49F6-8417-0E50EBAB2C1D}" srcOrd="1" destOrd="0" parTransId="{150F7C0F-4967-4E6A-BD36-6803CBCBD75D}" sibTransId="{621CCB33-3BA5-4AB9-8588-18FD52CCF8C4}"/>
    <dgm:cxn modelId="{4B01585C-1C4D-E440-B4E5-ADE42EF407BC}" type="presOf" srcId="{3308E609-4CC3-46CA-ABA8-5B1C4CB4F2FB}" destId="{92CA30FF-B34D-B443-B844-E7FAEE518F6A}" srcOrd="0" destOrd="0" presId="urn:microsoft.com/office/officeart/2005/8/layout/default"/>
    <dgm:cxn modelId="{546E8E5F-59A8-844B-93C0-92A47DCDA078}" type="presOf" srcId="{9BA9D0B9-8809-447E-96C8-ED2A6A1B34AA}" destId="{FB459284-447A-2342-A16C-9CE23DDEF333}" srcOrd="0" destOrd="0" presId="urn:microsoft.com/office/officeart/2005/8/layout/default"/>
    <dgm:cxn modelId="{5695EC6A-802C-3048-9376-8BB46B7D07A0}" type="presOf" srcId="{A2F9C0B0-E81F-49F6-8417-0E50EBAB2C1D}" destId="{FD3874D7-7CEB-754A-880F-98AE075D7E7D}" srcOrd="0" destOrd="0" presId="urn:microsoft.com/office/officeart/2005/8/layout/default"/>
    <dgm:cxn modelId="{5A255F55-9B6D-4213-B0B4-BAF25E4430DC}" srcId="{9BA9D0B9-8809-447E-96C8-ED2A6A1B34AA}" destId="{5D08CAA5-7A77-4F3F-8C99-9DDE306043C1}" srcOrd="3" destOrd="0" parTransId="{BC03A8BB-3DBF-4526-B449-E099CC5739D9}" sibTransId="{022479F6-E5D8-4B8F-AFEE-DA8796E27EE5}"/>
    <dgm:cxn modelId="{6BF2D682-9D4D-4D8A-AB13-769838113F21}" srcId="{9BA9D0B9-8809-447E-96C8-ED2A6A1B34AA}" destId="{57828395-129E-43E1-93D1-28E50302F269}" srcOrd="2" destOrd="0" parTransId="{75398BDC-A2DD-4835-B773-3D4AD5B36724}" sibTransId="{1CA0CA25-5591-4BFF-AA36-CE24FC4D4F8E}"/>
    <dgm:cxn modelId="{C5D2CAC3-73D1-407F-9C7E-A49AEC1B571C}" srcId="{9BA9D0B9-8809-447E-96C8-ED2A6A1B34AA}" destId="{043A77CA-4DD9-409A-A655-05C8C9F77FB1}" srcOrd="0" destOrd="0" parTransId="{BF485F9C-DD39-4F18-A23C-DF0D90E29C87}" sibTransId="{D5CA37FF-636D-4323-9C37-3069CEFF9288}"/>
    <dgm:cxn modelId="{D65085C5-9175-4307-9DE8-633848488950}" srcId="{9BA9D0B9-8809-447E-96C8-ED2A6A1B34AA}" destId="{3308E609-4CC3-46CA-ABA8-5B1C4CB4F2FB}" srcOrd="4" destOrd="0" parTransId="{1E5E3E11-CF00-4254-AA2F-A8CBA34795B0}" sibTransId="{D8A4AB57-C692-4F9F-B230-32B9F00DF271}"/>
    <dgm:cxn modelId="{E475E6CF-3567-454E-99B6-70E6E1119717}" type="presOf" srcId="{043A77CA-4DD9-409A-A655-05C8C9F77FB1}" destId="{3574AF9E-CB03-D74F-9F8C-1DFAF707D8F9}" srcOrd="0" destOrd="0" presId="urn:microsoft.com/office/officeart/2005/8/layout/default"/>
    <dgm:cxn modelId="{30ADDADA-66A5-3145-A86D-09FF745DF9D8}" type="presOf" srcId="{5D08CAA5-7A77-4F3F-8C99-9DDE306043C1}" destId="{DE4B85E5-AE0F-3E48-B4AA-7E455ACD872F}" srcOrd="0" destOrd="0" presId="urn:microsoft.com/office/officeart/2005/8/layout/default"/>
    <dgm:cxn modelId="{CDF86233-702F-9D45-97B0-B0AC259FC57B}" type="presParOf" srcId="{FB459284-447A-2342-A16C-9CE23DDEF333}" destId="{3574AF9E-CB03-D74F-9F8C-1DFAF707D8F9}" srcOrd="0" destOrd="0" presId="urn:microsoft.com/office/officeart/2005/8/layout/default"/>
    <dgm:cxn modelId="{0D79B387-7DFA-F042-AC96-8C4E1BA3A811}" type="presParOf" srcId="{FB459284-447A-2342-A16C-9CE23DDEF333}" destId="{A9B46C1B-518E-7649-9E0B-D63042CECE55}" srcOrd="1" destOrd="0" presId="urn:microsoft.com/office/officeart/2005/8/layout/default"/>
    <dgm:cxn modelId="{1748C8E8-FD5F-EC4E-9725-339AD844E3B1}" type="presParOf" srcId="{FB459284-447A-2342-A16C-9CE23DDEF333}" destId="{FD3874D7-7CEB-754A-880F-98AE075D7E7D}" srcOrd="2" destOrd="0" presId="urn:microsoft.com/office/officeart/2005/8/layout/default"/>
    <dgm:cxn modelId="{FF111400-684E-1041-B384-6E61875114A5}" type="presParOf" srcId="{FB459284-447A-2342-A16C-9CE23DDEF333}" destId="{B1BFC6CC-AE13-6843-84D9-4EB119E5EA44}" srcOrd="3" destOrd="0" presId="urn:microsoft.com/office/officeart/2005/8/layout/default"/>
    <dgm:cxn modelId="{E1BBBBE0-7403-D24D-93E5-7D8AF46397D0}" type="presParOf" srcId="{FB459284-447A-2342-A16C-9CE23DDEF333}" destId="{8A93DA92-8F1A-0D47-A3E8-6E93E36EDD23}" srcOrd="4" destOrd="0" presId="urn:microsoft.com/office/officeart/2005/8/layout/default"/>
    <dgm:cxn modelId="{7B0B4662-1751-3444-99BD-E4FB7B4E7196}" type="presParOf" srcId="{FB459284-447A-2342-A16C-9CE23DDEF333}" destId="{6BFEBD2E-6C2B-8A43-8E6D-661876E87F76}" srcOrd="5" destOrd="0" presId="urn:microsoft.com/office/officeart/2005/8/layout/default"/>
    <dgm:cxn modelId="{5BF57964-9F69-0C46-9C0F-4C9B08A351BC}" type="presParOf" srcId="{FB459284-447A-2342-A16C-9CE23DDEF333}" destId="{DE4B85E5-AE0F-3E48-B4AA-7E455ACD872F}" srcOrd="6" destOrd="0" presId="urn:microsoft.com/office/officeart/2005/8/layout/default"/>
    <dgm:cxn modelId="{16BBEA27-DDB8-8641-8B4C-CBE862B0C236}" type="presParOf" srcId="{FB459284-447A-2342-A16C-9CE23DDEF333}" destId="{D5EBFA05-95CD-D24C-BAB6-24D80DE90498}" srcOrd="7" destOrd="0" presId="urn:microsoft.com/office/officeart/2005/8/layout/default"/>
    <dgm:cxn modelId="{F9D54D32-B0DD-6844-A2A3-8C148D0621C5}" type="presParOf" srcId="{FB459284-447A-2342-A16C-9CE23DDEF333}" destId="{92CA30FF-B34D-B443-B844-E7FAEE518F6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754C3D-B042-416C-B1D1-58BC96C1B5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5453BA-6428-4BC8-8A5F-2568ACD3F9C5}">
      <dgm:prSet/>
      <dgm:spPr/>
      <dgm:t>
        <a:bodyPr/>
        <a:lstStyle/>
        <a:p>
          <a:r>
            <a:rPr lang="en-GB"/>
            <a:t>Armstrong, M. and Taylor, S. (2023) </a:t>
          </a:r>
          <a:r>
            <a:rPr lang="en-GB" i="1"/>
            <a:t>Armstrong’s Handbook of Human Resource Management Practice</a:t>
          </a:r>
          <a:r>
            <a:rPr lang="en-GB"/>
            <a:t>. 16th edn. London: Kogan Page. [Accessed 28</a:t>
          </a:r>
          <a:r>
            <a:rPr lang="en-GB" baseline="30000"/>
            <a:t>th</a:t>
          </a:r>
          <a:r>
            <a:rPr lang="en-GB"/>
            <a:t> June 2026]</a:t>
          </a:r>
          <a:endParaRPr lang="en-US"/>
        </a:p>
      </dgm:t>
    </dgm:pt>
    <dgm:pt modelId="{ECA3E3E8-BBA1-44FA-A01C-31EC198A6CCC}" type="parTrans" cxnId="{653186E8-EE17-49C5-BA91-B30E76310570}">
      <dgm:prSet/>
      <dgm:spPr/>
      <dgm:t>
        <a:bodyPr/>
        <a:lstStyle/>
        <a:p>
          <a:endParaRPr lang="en-US"/>
        </a:p>
      </dgm:t>
    </dgm:pt>
    <dgm:pt modelId="{755A2F76-D416-452B-9F3D-D2F1F1633CBD}" type="sibTrans" cxnId="{653186E8-EE17-49C5-BA91-B30E76310570}">
      <dgm:prSet/>
      <dgm:spPr/>
      <dgm:t>
        <a:bodyPr/>
        <a:lstStyle/>
        <a:p>
          <a:endParaRPr lang="en-US"/>
        </a:p>
      </dgm:t>
    </dgm:pt>
    <dgm:pt modelId="{FF01D6E4-30AE-4A44-885D-72FC452D9AB3}">
      <dgm:prSet/>
      <dgm:spPr/>
      <dgm:t>
        <a:bodyPr/>
        <a:lstStyle/>
        <a:p>
          <a:r>
            <a:rPr lang="en-GB"/>
            <a:t>CIPD (2024) </a:t>
          </a:r>
          <a:r>
            <a:rPr lang="en-GB" i="1"/>
            <a:t>Reward Factsheet</a:t>
          </a:r>
          <a:r>
            <a:rPr lang="en-GB"/>
            <a:t>. London: CIPD. [Accessed 28</a:t>
          </a:r>
          <a:r>
            <a:rPr lang="en-GB" baseline="30000"/>
            <a:t>th</a:t>
          </a:r>
          <a:r>
            <a:rPr lang="en-GB"/>
            <a:t> June 2026]</a:t>
          </a:r>
          <a:endParaRPr lang="en-US"/>
        </a:p>
      </dgm:t>
    </dgm:pt>
    <dgm:pt modelId="{5242F73C-52E0-4580-A796-77F628AECF2B}" type="parTrans" cxnId="{8E7FB790-88D2-41D1-8DA2-1A13088734E3}">
      <dgm:prSet/>
      <dgm:spPr/>
      <dgm:t>
        <a:bodyPr/>
        <a:lstStyle/>
        <a:p>
          <a:endParaRPr lang="en-US"/>
        </a:p>
      </dgm:t>
    </dgm:pt>
    <dgm:pt modelId="{A374B437-8584-4CCD-9F81-2520EEBA3D27}" type="sibTrans" cxnId="{8E7FB790-88D2-41D1-8DA2-1A13088734E3}">
      <dgm:prSet/>
      <dgm:spPr/>
      <dgm:t>
        <a:bodyPr/>
        <a:lstStyle/>
        <a:p>
          <a:endParaRPr lang="en-US"/>
        </a:p>
      </dgm:t>
    </dgm:pt>
    <dgm:pt modelId="{46A1C7ED-6CEA-4102-8CB0-91B67A6F5B9F}">
      <dgm:prSet/>
      <dgm:spPr/>
      <dgm:t>
        <a:bodyPr/>
        <a:lstStyle/>
        <a:p>
          <a:r>
            <a:rPr lang="en-GB"/>
            <a:t>Deloitte (2024) </a:t>
          </a:r>
          <a:r>
            <a:rPr lang="en-GB" i="1"/>
            <a:t>Global Human Capital Trends 2024</a:t>
          </a:r>
          <a:r>
            <a:rPr lang="en-GB"/>
            <a:t>. London: Deloitte. [Accessed 28</a:t>
          </a:r>
          <a:r>
            <a:rPr lang="en-GB" baseline="30000"/>
            <a:t>th</a:t>
          </a:r>
          <a:r>
            <a:rPr lang="en-GB"/>
            <a:t> June 2026]</a:t>
          </a:r>
          <a:endParaRPr lang="en-US"/>
        </a:p>
      </dgm:t>
    </dgm:pt>
    <dgm:pt modelId="{49B64FDE-6EA6-451E-B8DB-BFD7EEAF995D}" type="parTrans" cxnId="{AB6705E0-F68F-4C53-8912-9F15484D3C0E}">
      <dgm:prSet/>
      <dgm:spPr/>
      <dgm:t>
        <a:bodyPr/>
        <a:lstStyle/>
        <a:p>
          <a:endParaRPr lang="en-US"/>
        </a:p>
      </dgm:t>
    </dgm:pt>
    <dgm:pt modelId="{52BFAA7C-67F0-49FC-950B-CA9B6544F925}" type="sibTrans" cxnId="{AB6705E0-F68F-4C53-8912-9F15484D3C0E}">
      <dgm:prSet/>
      <dgm:spPr/>
      <dgm:t>
        <a:bodyPr/>
        <a:lstStyle/>
        <a:p>
          <a:endParaRPr lang="en-US"/>
        </a:p>
      </dgm:t>
    </dgm:pt>
    <dgm:pt modelId="{254A7DF3-6B7A-480D-8986-B7D4E7A8B6EB}">
      <dgm:prSet/>
      <dgm:spPr/>
      <dgm:t>
        <a:bodyPr/>
        <a:lstStyle/>
        <a:p>
          <a:r>
            <a:rPr lang="en-GB"/>
            <a:t>Herzberg, F. (1968) ‘One More Time: How Do You Motivate Employees?’, </a:t>
          </a:r>
          <a:r>
            <a:rPr lang="en-GB" i="1"/>
            <a:t>Harvard Business Review</a:t>
          </a:r>
          <a:r>
            <a:rPr lang="en-GB"/>
            <a:t>, January–February. </a:t>
          </a:r>
          <a:r>
            <a:rPr lang="en-GB" i="1"/>
            <a:t> </a:t>
          </a:r>
          <a:r>
            <a:rPr lang="en-GB"/>
            <a:t>[Accessed 28</a:t>
          </a:r>
          <a:r>
            <a:rPr lang="en-GB" baseline="30000"/>
            <a:t>th</a:t>
          </a:r>
          <a:r>
            <a:rPr lang="en-GB"/>
            <a:t> June 2026]</a:t>
          </a:r>
          <a:endParaRPr lang="en-US"/>
        </a:p>
      </dgm:t>
    </dgm:pt>
    <dgm:pt modelId="{AE52645E-1979-42B6-B95E-F042A29C719E}" type="parTrans" cxnId="{999296BE-CC79-433B-8A5B-5AD63A1C90B7}">
      <dgm:prSet/>
      <dgm:spPr/>
      <dgm:t>
        <a:bodyPr/>
        <a:lstStyle/>
        <a:p>
          <a:endParaRPr lang="en-US"/>
        </a:p>
      </dgm:t>
    </dgm:pt>
    <dgm:pt modelId="{FC1695E4-23D4-4FD5-B3C8-1DDDD5DBD375}" type="sibTrans" cxnId="{999296BE-CC79-433B-8A5B-5AD63A1C90B7}">
      <dgm:prSet/>
      <dgm:spPr/>
      <dgm:t>
        <a:bodyPr/>
        <a:lstStyle/>
        <a:p>
          <a:endParaRPr lang="en-US"/>
        </a:p>
      </dgm:t>
    </dgm:pt>
    <dgm:pt modelId="{20AD0416-84FF-4543-93C8-F71AFF451C0A}">
      <dgm:prSet/>
      <dgm:spPr/>
      <dgm:t>
        <a:bodyPr/>
        <a:lstStyle/>
        <a:p>
          <a:r>
            <a:rPr lang="en-GB"/>
            <a:t>Unilever (2024) </a:t>
          </a:r>
          <a:r>
            <a:rPr lang="en-GB" i="1"/>
            <a:t>Annual Report and Accounts 2024</a:t>
          </a:r>
          <a:r>
            <a:rPr lang="en-GB"/>
            <a:t>. London: Unilever. [Accessed 28</a:t>
          </a:r>
          <a:r>
            <a:rPr lang="en-GB" baseline="30000"/>
            <a:t>th</a:t>
          </a:r>
          <a:r>
            <a:rPr lang="en-GB"/>
            <a:t> June 2026]</a:t>
          </a:r>
          <a:endParaRPr lang="en-US"/>
        </a:p>
      </dgm:t>
    </dgm:pt>
    <dgm:pt modelId="{152A599E-75BB-4667-A832-6A5FCD5DDBFF}" type="parTrans" cxnId="{AB2C19BC-DC54-4992-8041-FACE8A149BBC}">
      <dgm:prSet/>
      <dgm:spPr/>
      <dgm:t>
        <a:bodyPr/>
        <a:lstStyle/>
        <a:p>
          <a:endParaRPr lang="en-US"/>
        </a:p>
      </dgm:t>
    </dgm:pt>
    <dgm:pt modelId="{3373B5F3-F277-4B75-AC90-AFC332F82608}" type="sibTrans" cxnId="{AB2C19BC-DC54-4992-8041-FACE8A149BBC}">
      <dgm:prSet/>
      <dgm:spPr/>
      <dgm:t>
        <a:bodyPr/>
        <a:lstStyle/>
        <a:p>
          <a:endParaRPr lang="en-US"/>
        </a:p>
      </dgm:t>
    </dgm:pt>
    <dgm:pt modelId="{42FE39D0-F975-4573-BE53-A9E848DE1B59}">
      <dgm:prSet/>
      <dgm:spPr/>
      <dgm:t>
        <a:bodyPr/>
        <a:lstStyle/>
        <a:p>
          <a:r>
            <a:rPr lang="en-GB"/>
            <a:t>WorldatWork (2023) </a:t>
          </a:r>
          <a:r>
            <a:rPr lang="en-GB" i="1"/>
            <a:t>Compensation Best Practices Report</a:t>
          </a:r>
          <a:r>
            <a:rPr lang="en-GB"/>
            <a:t>. Scottsdale, AZ: WorldatWork. [Accessed 28</a:t>
          </a:r>
          <a:r>
            <a:rPr lang="en-GB" baseline="30000"/>
            <a:t>th</a:t>
          </a:r>
          <a:r>
            <a:rPr lang="en-GB"/>
            <a:t> June 2026]</a:t>
          </a:r>
          <a:endParaRPr lang="en-US"/>
        </a:p>
      </dgm:t>
    </dgm:pt>
    <dgm:pt modelId="{EA67BC2F-7001-413D-BB1E-CA623664E1BD}" type="parTrans" cxnId="{F7DD9546-C87F-452D-8A9C-384BA3FBDC23}">
      <dgm:prSet/>
      <dgm:spPr/>
      <dgm:t>
        <a:bodyPr/>
        <a:lstStyle/>
        <a:p>
          <a:endParaRPr lang="en-US"/>
        </a:p>
      </dgm:t>
    </dgm:pt>
    <dgm:pt modelId="{DEE67D91-0153-468A-B305-9B7EE9E4D823}" type="sibTrans" cxnId="{F7DD9546-C87F-452D-8A9C-384BA3FBDC23}">
      <dgm:prSet/>
      <dgm:spPr/>
      <dgm:t>
        <a:bodyPr/>
        <a:lstStyle/>
        <a:p>
          <a:endParaRPr lang="en-US"/>
        </a:p>
      </dgm:t>
    </dgm:pt>
    <dgm:pt modelId="{1DB994DF-8B5F-40EC-9A01-1EF0E55A6981}" type="pres">
      <dgm:prSet presAssocID="{FD754C3D-B042-416C-B1D1-58BC96C1B535}" presName="linear" presStyleCnt="0">
        <dgm:presLayoutVars>
          <dgm:animLvl val="lvl"/>
          <dgm:resizeHandles val="exact"/>
        </dgm:presLayoutVars>
      </dgm:prSet>
      <dgm:spPr/>
    </dgm:pt>
    <dgm:pt modelId="{A31471FC-A408-4C2E-8861-7F10FEF822BB}" type="pres">
      <dgm:prSet presAssocID="{DB5453BA-6428-4BC8-8A5F-2568ACD3F9C5}" presName="parentText" presStyleLbl="node1" presStyleIdx="0" presStyleCnt="6">
        <dgm:presLayoutVars>
          <dgm:chMax val="0"/>
          <dgm:bulletEnabled val="1"/>
        </dgm:presLayoutVars>
      </dgm:prSet>
      <dgm:spPr/>
    </dgm:pt>
    <dgm:pt modelId="{F2D68DCC-6F9B-4DBC-BADA-51AA5F3A43E8}" type="pres">
      <dgm:prSet presAssocID="{755A2F76-D416-452B-9F3D-D2F1F1633CBD}" presName="spacer" presStyleCnt="0"/>
      <dgm:spPr/>
    </dgm:pt>
    <dgm:pt modelId="{3E119013-04F8-4DDE-97DD-E0A7417D67AC}" type="pres">
      <dgm:prSet presAssocID="{FF01D6E4-30AE-4A44-885D-72FC452D9AB3}" presName="parentText" presStyleLbl="node1" presStyleIdx="1" presStyleCnt="6">
        <dgm:presLayoutVars>
          <dgm:chMax val="0"/>
          <dgm:bulletEnabled val="1"/>
        </dgm:presLayoutVars>
      </dgm:prSet>
      <dgm:spPr/>
    </dgm:pt>
    <dgm:pt modelId="{355407F9-7087-4D9B-8139-C21A21132864}" type="pres">
      <dgm:prSet presAssocID="{A374B437-8584-4CCD-9F81-2520EEBA3D27}" presName="spacer" presStyleCnt="0"/>
      <dgm:spPr/>
    </dgm:pt>
    <dgm:pt modelId="{0B08AB39-25EA-4F62-B275-889DF2FCBED6}" type="pres">
      <dgm:prSet presAssocID="{46A1C7ED-6CEA-4102-8CB0-91B67A6F5B9F}" presName="parentText" presStyleLbl="node1" presStyleIdx="2" presStyleCnt="6">
        <dgm:presLayoutVars>
          <dgm:chMax val="0"/>
          <dgm:bulletEnabled val="1"/>
        </dgm:presLayoutVars>
      </dgm:prSet>
      <dgm:spPr/>
    </dgm:pt>
    <dgm:pt modelId="{B91E4A78-F3BD-4C32-9149-AE5BD177A6D2}" type="pres">
      <dgm:prSet presAssocID="{52BFAA7C-67F0-49FC-950B-CA9B6544F925}" presName="spacer" presStyleCnt="0"/>
      <dgm:spPr/>
    </dgm:pt>
    <dgm:pt modelId="{B08FF800-586E-42B2-BFAB-CCAEBD6EF5C4}" type="pres">
      <dgm:prSet presAssocID="{254A7DF3-6B7A-480D-8986-B7D4E7A8B6EB}" presName="parentText" presStyleLbl="node1" presStyleIdx="3" presStyleCnt="6">
        <dgm:presLayoutVars>
          <dgm:chMax val="0"/>
          <dgm:bulletEnabled val="1"/>
        </dgm:presLayoutVars>
      </dgm:prSet>
      <dgm:spPr/>
    </dgm:pt>
    <dgm:pt modelId="{7A62C12B-DD5E-4B29-94D7-9F80DBA69DF9}" type="pres">
      <dgm:prSet presAssocID="{FC1695E4-23D4-4FD5-B3C8-1DDDD5DBD375}" presName="spacer" presStyleCnt="0"/>
      <dgm:spPr/>
    </dgm:pt>
    <dgm:pt modelId="{829975DB-CAD7-4267-AEA9-8A903B07ED68}" type="pres">
      <dgm:prSet presAssocID="{20AD0416-84FF-4543-93C8-F71AFF451C0A}" presName="parentText" presStyleLbl="node1" presStyleIdx="4" presStyleCnt="6">
        <dgm:presLayoutVars>
          <dgm:chMax val="0"/>
          <dgm:bulletEnabled val="1"/>
        </dgm:presLayoutVars>
      </dgm:prSet>
      <dgm:spPr/>
    </dgm:pt>
    <dgm:pt modelId="{53616FB5-9ADE-4BEC-BDAA-642BB5EE532D}" type="pres">
      <dgm:prSet presAssocID="{3373B5F3-F277-4B75-AC90-AFC332F82608}" presName="spacer" presStyleCnt="0"/>
      <dgm:spPr/>
    </dgm:pt>
    <dgm:pt modelId="{1548C9A8-D6CC-4CEF-9552-463C0C7D97EF}" type="pres">
      <dgm:prSet presAssocID="{42FE39D0-F975-4573-BE53-A9E848DE1B59}" presName="parentText" presStyleLbl="node1" presStyleIdx="5" presStyleCnt="6">
        <dgm:presLayoutVars>
          <dgm:chMax val="0"/>
          <dgm:bulletEnabled val="1"/>
        </dgm:presLayoutVars>
      </dgm:prSet>
      <dgm:spPr/>
    </dgm:pt>
  </dgm:ptLst>
  <dgm:cxnLst>
    <dgm:cxn modelId="{9049B825-69B4-409A-BF0D-AB1EE63C63BE}" type="presOf" srcId="{FD754C3D-B042-416C-B1D1-58BC96C1B535}" destId="{1DB994DF-8B5F-40EC-9A01-1EF0E55A6981}" srcOrd="0" destOrd="0" presId="urn:microsoft.com/office/officeart/2005/8/layout/vList2"/>
    <dgm:cxn modelId="{F7DD9546-C87F-452D-8A9C-384BA3FBDC23}" srcId="{FD754C3D-B042-416C-B1D1-58BC96C1B535}" destId="{42FE39D0-F975-4573-BE53-A9E848DE1B59}" srcOrd="5" destOrd="0" parTransId="{EA67BC2F-7001-413D-BB1E-CA623664E1BD}" sibTransId="{DEE67D91-0153-468A-B305-9B7EE9E4D823}"/>
    <dgm:cxn modelId="{BF8C8670-5577-4580-8B43-F5D1A0D1D97F}" type="presOf" srcId="{46A1C7ED-6CEA-4102-8CB0-91B67A6F5B9F}" destId="{0B08AB39-25EA-4F62-B275-889DF2FCBED6}" srcOrd="0" destOrd="0" presId="urn:microsoft.com/office/officeart/2005/8/layout/vList2"/>
    <dgm:cxn modelId="{01DDE353-FE85-4217-8FB3-EF216DFC14E1}" type="presOf" srcId="{DB5453BA-6428-4BC8-8A5F-2568ACD3F9C5}" destId="{A31471FC-A408-4C2E-8861-7F10FEF822BB}" srcOrd="0" destOrd="0" presId="urn:microsoft.com/office/officeart/2005/8/layout/vList2"/>
    <dgm:cxn modelId="{68195257-B2B8-466D-9504-F82F03B98C0B}" type="presOf" srcId="{42FE39D0-F975-4573-BE53-A9E848DE1B59}" destId="{1548C9A8-D6CC-4CEF-9552-463C0C7D97EF}" srcOrd="0" destOrd="0" presId="urn:microsoft.com/office/officeart/2005/8/layout/vList2"/>
    <dgm:cxn modelId="{D4909957-0CDB-4BC5-A005-6C19C7ABFEE0}" type="presOf" srcId="{20AD0416-84FF-4543-93C8-F71AFF451C0A}" destId="{829975DB-CAD7-4267-AEA9-8A903B07ED68}" srcOrd="0" destOrd="0" presId="urn:microsoft.com/office/officeart/2005/8/layout/vList2"/>
    <dgm:cxn modelId="{8E7FB790-88D2-41D1-8DA2-1A13088734E3}" srcId="{FD754C3D-B042-416C-B1D1-58BC96C1B535}" destId="{FF01D6E4-30AE-4A44-885D-72FC452D9AB3}" srcOrd="1" destOrd="0" parTransId="{5242F73C-52E0-4580-A796-77F628AECF2B}" sibTransId="{A374B437-8584-4CCD-9F81-2520EEBA3D27}"/>
    <dgm:cxn modelId="{AB2C19BC-DC54-4992-8041-FACE8A149BBC}" srcId="{FD754C3D-B042-416C-B1D1-58BC96C1B535}" destId="{20AD0416-84FF-4543-93C8-F71AFF451C0A}" srcOrd="4" destOrd="0" parTransId="{152A599E-75BB-4667-A832-6A5FCD5DDBFF}" sibTransId="{3373B5F3-F277-4B75-AC90-AFC332F82608}"/>
    <dgm:cxn modelId="{999296BE-CC79-433B-8A5B-5AD63A1C90B7}" srcId="{FD754C3D-B042-416C-B1D1-58BC96C1B535}" destId="{254A7DF3-6B7A-480D-8986-B7D4E7A8B6EB}" srcOrd="3" destOrd="0" parTransId="{AE52645E-1979-42B6-B95E-F042A29C719E}" sibTransId="{FC1695E4-23D4-4FD5-B3C8-1DDDD5DBD375}"/>
    <dgm:cxn modelId="{6422F7DA-6F89-40F5-9841-2639AE1837AB}" type="presOf" srcId="{FF01D6E4-30AE-4A44-885D-72FC452D9AB3}" destId="{3E119013-04F8-4DDE-97DD-E0A7417D67AC}" srcOrd="0" destOrd="0" presId="urn:microsoft.com/office/officeart/2005/8/layout/vList2"/>
    <dgm:cxn modelId="{AB6705E0-F68F-4C53-8912-9F15484D3C0E}" srcId="{FD754C3D-B042-416C-B1D1-58BC96C1B535}" destId="{46A1C7ED-6CEA-4102-8CB0-91B67A6F5B9F}" srcOrd="2" destOrd="0" parTransId="{49B64FDE-6EA6-451E-B8DB-BFD7EEAF995D}" sibTransId="{52BFAA7C-67F0-49FC-950B-CA9B6544F925}"/>
    <dgm:cxn modelId="{653186E8-EE17-49C5-BA91-B30E76310570}" srcId="{FD754C3D-B042-416C-B1D1-58BC96C1B535}" destId="{DB5453BA-6428-4BC8-8A5F-2568ACD3F9C5}" srcOrd="0" destOrd="0" parTransId="{ECA3E3E8-BBA1-44FA-A01C-31EC198A6CCC}" sibTransId="{755A2F76-D416-452B-9F3D-D2F1F1633CBD}"/>
    <dgm:cxn modelId="{9D7742FD-6DAA-449A-B197-46E882A26C3F}" type="presOf" srcId="{254A7DF3-6B7A-480D-8986-B7D4E7A8B6EB}" destId="{B08FF800-586E-42B2-BFAB-CCAEBD6EF5C4}" srcOrd="0" destOrd="0" presId="urn:microsoft.com/office/officeart/2005/8/layout/vList2"/>
    <dgm:cxn modelId="{7F40AA48-A1D7-40A3-9772-6F30FF91F9F8}" type="presParOf" srcId="{1DB994DF-8B5F-40EC-9A01-1EF0E55A6981}" destId="{A31471FC-A408-4C2E-8861-7F10FEF822BB}" srcOrd="0" destOrd="0" presId="urn:microsoft.com/office/officeart/2005/8/layout/vList2"/>
    <dgm:cxn modelId="{D3C42BF3-BE99-444F-AE7F-8F0D9AB8CA21}" type="presParOf" srcId="{1DB994DF-8B5F-40EC-9A01-1EF0E55A6981}" destId="{F2D68DCC-6F9B-4DBC-BADA-51AA5F3A43E8}" srcOrd="1" destOrd="0" presId="urn:microsoft.com/office/officeart/2005/8/layout/vList2"/>
    <dgm:cxn modelId="{F33A434C-DC6E-4360-9E64-7B8844737E3C}" type="presParOf" srcId="{1DB994DF-8B5F-40EC-9A01-1EF0E55A6981}" destId="{3E119013-04F8-4DDE-97DD-E0A7417D67AC}" srcOrd="2" destOrd="0" presId="urn:microsoft.com/office/officeart/2005/8/layout/vList2"/>
    <dgm:cxn modelId="{4BDF9304-21F5-41A8-ABB3-ADC4873A3F7E}" type="presParOf" srcId="{1DB994DF-8B5F-40EC-9A01-1EF0E55A6981}" destId="{355407F9-7087-4D9B-8139-C21A21132864}" srcOrd="3" destOrd="0" presId="urn:microsoft.com/office/officeart/2005/8/layout/vList2"/>
    <dgm:cxn modelId="{881FD05A-FA97-4C05-BF7F-41AE16E65833}" type="presParOf" srcId="{1DB994DF-8B5F-40EC-9A01-1EF0E55A6981}" destId="{0B08AB39-25EA-4F62-B275-889DF2FCBED6}" srcOrd="4" destOrd="0" presId="urn:microsoft.com/office/officeart/2005/8/layout/vList2"/>
    <dgm:cxn modelId="{8144F627-E096-4E0B-9691-2437AA344727}" type="presParOf" srcId="{1DB994DF-8B5F-40EC-9A01-1EF0E55A6981}" destId="{B91E4A78-F3BD-4C32-9149-AE5BD177A6D2}" srcOrd="5" destOrd="0" presId="urn:microsoft.com/office/officeart/2005/8/layout/vList2"/>
    <dgm:cxn modelId="{37CC3871-768E-4ED7-9929-C1202BF60D2B}" type="presParOf" srcId="{1DB994DF-8B5F-40EC-9A01-1EF0E55A6981}" destId="{B08FF800-586E-42B2-BFAB-CCAEBD6EF5C4}" srcOrd="6" destOrd="0" presId="urn:microsoft.com/office/officeart/2005/8/layout/vList2"/>
    <dgm:cxn modelId="{7019C76E-E053-4984-AB90-767F848CFA07}" type="presParOf" srcId="{1DB994DF-8B5F-40EC-9A01-1EF0E55A6981}" destId="{7A62C12B-DD5E-4B29-94D7-9F80DBA69DF9}" srcOrd="7" destOrd="0" presId="urn:microsoft.com/office/officeart/2005/8/layout/vList2"/>
    <dgm:cxn modelId="{74A149EC-7445-45C9-8C5C-1C412727E534}" type="presParOf" srcId="{1DB994DF-8B5F-40EC-9A01-1EF0E55A6981}" destId="{829975DB-CAD7-4267-AEA9-8A903B07ED68}" srcOrd="8" destOrd="0" presId="urn:microsoft.com/office/officeart/2005/8/layout/vList2"/>
    <dgm:cxn modelId="{26C2F968-98DB-40F3-A4C0-A8FA47A42E9F}" type="presParOf" srcId="{1DB994DF-8B5F-40EC-9A01-1EF0E55A6981}" destId="{53616FB5-9ADE-4BEC-BDAA-642BB5EE532D}" srcOrd="9" destOrd="0" presId="urn:microsoft.com/office/officeart/2005/8/layout/vList2"/>
    <dgm:cxn modelId="{10988F96-EA76-488D-99C6-089C3AB07633}" type="presParOf" srcId="{1DB994DF-8B5F-40EC-9A01-1EF0E55A6981}" destId="{1548C9A8-D6CC-4CEF-9552-463C0C7D97EF}"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C3CB98-BD26-4AF7-ADD0-15A95CBB526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1307B51-1D6B-43FC-AF00-BD055BA713C6}">
      <dgm:prSet/>
      <dgm:spPr/>
      <dgm:t>
        <a:bodyPr/>
        <a:lstStyle/>
        <a:p>
          <a:pPr>
            <a:lnSpc>
              <a:spcPct val="100000"/>
            </a:lnSpc>
          </a:pPr>
          <a:r>
            <a:rPr lang="en-GB">
              <a:solidFill>
                <a:schemeClr val="bg1"/>
              </a:solidFill>
            </a:rPr>
            <a:t>Future rewards will help in recognising innovation, organisational contributions and AI increasingly.</a:t>
          </a:r>
          <a:endParaRPr lang="en-US">
            <a:solidFill>
              <a:schemeClr val="bg1"/>
            </a:solidFill>
          </a:endParaRPr>
        </a:p>
      </dgm:t>
    </dgm:pt>
    <dgm:pt modelId="{4E9BD661-EC7F-4CB9-8C62-F5CEBF04F4FD}" type="parTrans" cxnId="{687B4EE7-C7CD-4AD5-9A89-519364F13E10}">
      <dgm:prSet/>
      <dgm:spPr/>
      <dgm:t>
        <a:bodyPr/>
        <a:lstStyle/>
        <a:p>
          <a:endParaRPr lang="en-US">
            <a:solidFill>
              <a:schemeClr val="bg1"/>
            </a:solidFill>
          </a:endParaRPr>
        </a:p>
      </dgm:t>
    </dgm:pt>
    <dgm:pt modelId="{606955A9-82CA-4DC0-8105-F1A523B7C52A}" type="sibTrans" cxnId="{687B4EE7-C7CD-4AD5-9A89-519364F13E10}">
      <dgm:prSet/>
      <dgm:spPr/>
      <dgm:t>
        <a:bodyPr/>
        <a:lstStyle/>
        <a:p>
          <a:endParaRPr lang="en-US">
            <a:solidFill>
              <a:schemeClr val="bg1"/>
            </a:solidFill>
          </a:endParaRPr>
        </a:p>
      </dgm:t>
    </dgm:pt>
    <dgm:pt modelId="{FE4148F7-142B-4D70-AD72-E8C4BFDDD15A}">
      <dgm:prSet/>
      <dgm:spPr/>
      <dgm:t>
        <a:bodyPr/>
        <a:lstStyle/>
        <a:p>
          <a:pPr>
            <a:lnSpc>
              <a:spcPct val="100000"/>
            </a:lnSpc>
          </a:pPr>
          <a:r>
            <a:rPr lang="en-GB">
              <a:solidFill>
                <a:schemeClr val="bg1"/>
              </a:solidFill>
            </a:rPr>
            <a:t>Predictive workforce analytics will help in reinforcing talent retention and compensation planning.</a:t>
          </a:r>
          <a:endParaRPr lang="en-US">
            <a:solidFill>
              <a:schemeClr val="bg1"/>
            </a:solidFill>
          </a:endParaRPr>
        </a:p>
      </dgm:t>
    </dgm:pt>
    <dgm:pt modelId="{582EEE06-470A-429B-AD17-DE25A16954EF}" type="parTrans" cxnId="{566CF75B-DE19-4945-BD2C-9022B1D0F318}">
      <dgm:prSet/>
      <dgm:spPr/>
      <dgm:t>
        <a:bodyPr/>
        <a:lstStyle/>
        <a:p>
          <a:endParaRPr lang="en-US">
            <a:solidFill>
              <a:schemeClr val="bg1"/>
            </a:solidFill>
          </a:endParaRPr>
        </a:p>
      </dgm:t>
    </dgm:pt>
    <dgm:pt modelId="{5CAE6500-EDB9-4022-93D1-BCDFE8B1C157}" type="sibTrans" cxnId="{566CF75B-DE19-4945-BD2C-9022B1D0F318}">
      <dgm:prSet/>
      <dgm:spPr/>
      <dgm:t>
        <a:bodyPr/>
        <a:lstStyle/>
        <a:p>
          <a:endParaRPr lang="en-US">
            <a:solidFill>
              <a:schemeClr val="bg1"/>
            </a:solidFill>
          </a:endParaRPr>
        </a:p>
      </dgm:t>
    </dgm:pt>
    <dgm:pt modelId="{72AA2256-4097-4D3F-A3A6-6C9ADA427625}">
      <dgm:prSet/>
      <dgm:spPr/>
      <dgm:t>
        <a:bodyPr/>
        <a:lstStyle/>
        <a:p>
          <a:pPr>
            <a:lnSpc>
              <a:spcPct val="100000"/>
            </a:lnSpc>
          </a:pPr>
          <a:r>
            <a:rPr lang="en-GB">
              <a:solidFill>
                <a:schemeClr val="bg1"/>
              </a:solidFill>
            </a:rPr>
            <a:t>Personalised employee experiences will help in improving workforce engagement, motivation and loyalty. </a:t>
          </a:r>
          <a:endParaRPr lang="en-US">
            <a:solidFill>
              <a:schemeClr val="bg1"/>
            </a:solidFill>
          </a:endParaRPr>
        </a:p>
      </dgm:t>
    </dgm:pt>
    <dgm:pt modelId="{21BBA591-EC5A-43B3-9CB5-5CB84D07BC23}" type="parTrans" cxnId="{CC820573-AD95-4C35-8256-611B54017266}">
      <dgm:prSet/>
      <dgm:spPr/>
      <dgm:t>
        <a:bodyPr/>
        <a:lstStyle/>
        <a:p>
          <a:endParaRPr lang="en-US">
            <a:solidFill>
              <a:schemeClr val="bg1"/>
            </a:solidFill>
          </a:endParaRPr>
        </a:p>
      </dgm:t>
    </dgm:pt>
    <dgm:pt modelId="{7C41AA21-6CF9-4E68-89DC-3D7896E9F6CC}" type="sibTrans" cxnId="{CC820573-AD95-4C35-8256-611B54017266}">
      <dgm:prSet/>
      <dgm:spPr/>
      <dgm:t>
        <a:bodyPr/>
        <a:lstStyle/>
        <a:p>
          <a:endParaRPr lang="en-US">
            <a:solidFill>
              <a:schemeClr val="bg1"/>
            </a:solidFill>
          </a:endParaRPr>
        </a:p>
      </dgm:t>
    </dgm:pt>
    <dgm:pt modelId="{1947A401-4D15-4125-8797-F57F358F570E}">
      <dgm:prSet/>
      <dgm:spPr/>
      <dgm:t>
        <a:bodyPr/>
        <a:lstStyle/>
        <a:p>
          <a:pPr>
            <a:lnSpc>
              <a:spcPct val="100000"/>
            </a:lnSpc>
          </a:pPr>
          <a:r>
            <a:rPr lang="en-GB" dirty="0">
              <a:solidFill>
                <a:schemeClr val="bg1"/>
              </a:solidFill>
            </a:rPr>
            <a:t>Digital technologies help in the simplification of compensation administration across global operations. </a:t>
          </a:r>
          <a:endParaRPr lang="en-US" dirty="0">
            <a:solidFill>
              <a:schemeClr val="bg1"/>
            </a:solidFill>
          </a:endParaRPr>
        </a:p>
      </dgm:t>
    </dgm:pt>
    <dgm:pt modelId="{E1BFC3AB-4B09-46D7-851D-3FE0E0ADE672}" type="parTrans" cxnId="{FC643792-CC60-4139-9B1A-00A5646EC4AA}">
      <dgm:prSet/>
      <dgm:spPr/>
      <dgm:t>
        <a:bodyPr/>
        <a:lstStyle/>
        <a:p>
          <a:endParaRPr lang="en-US">
            <a:solidFill>
              <a:schemeClr val="bg1"/>
            </a:solidFill>
          </a:endParaRPr>
        </a:p>
      </dgm:t>
    </dgm:pt>
    <dgm:pt modelId="{6042A7E2-A07B-493F-8BE7-5F63EFEE2739}" type="sibTrans" cxnId="{FC643792-CC60-4139-9B1A-00A5646EC4AA}">
      <dgm:prSet/>
      <dgm:spPr/>
      <dgm:t>
        <a:bodyPr/>
        <a:lstStyle/>
        <a:p>
          <a:endParaRPr lang="en-US">
            <a:solidFill>
              <a:schemeClr val="bg1"/>
            </a:solidFill>
          </a:endParaRPr>
        </a:p>
      </dgm:t>
    </dgm:pt>
    <dgm:pt modelId="{6F5781C3-8534-410B-9B3F-F87E7E0DDE79}">
      <dgm:prSet/>
      <dgm:spPr/>
      <dgm:t>
        <a:bodyPr/>
        <a:lstStyle/>
        <a:p>
          <a:pPr>
            <a:lnSpc>
              <a:spcPct val="100000"/>
            </a:lnSpc>
          </a:pPr>
          <a:r>
            <a:rPr lang="en-GB">
              <a:solidFill>
                <a:schemeClr val="bg1"/>
              </a:solidFill>
            </a:rPr>
            <a:t>Employee learning, well-being and career progression will help complement financial rewards. </a:t>
          </a:r>
          <a:endParaRPr lang="en-US">
            <a:solidFill>
              <a:schemeClr val="bg1"/>
            </a:solidFill>
          </a:endParaRPr>
        </a:p>
      </dgm:t>
    </dgm:pt>
    <dgm:pt modelId="{DBEFB493-EF86-4C27-A373-1538505B8517}" type="parTrans" cxnId="{F1FF7AF6-63FC-479D-8841-7F9D423FA872}">
      <dgm:prSet/>
      <dgm:spPr/>
      <dgm:t>
        <a:bodyPr/>
        <a:lstStyle/>
        <a:p>
          <a:endParaRPr lang="en-US">
            <a:solidFill>
              <a:schemeClr val="bg1"/>
            </a:solidFill>
          </a:endParaRPr>
        </a:p>
      </dgm:t>
    </dgm:pt>
    <dgm:pt modelId="{ABEA5E15-A342-49A6-B1BE-BD84D9243B1D}" type="sibTrans" cxnId="{F1FF7AF6-63FC-479D-8841-7F9D423FA872}">
      <dgm:prSet/>
      <dgm:spPr/>
      <dgm:t>
        <a:bodyPr/>
        <a:lstStyle/>
        <a:p>
          <a:endParaRPr lang="en-US">
            <a:solidFill>
              <a:schemeClr val="bg1"/>
            </a:solidFill>
          </a:endParaRPr>
        </a:p>
      </dgm:t>
    </dgm:pt>
    <dgm:pt modelId="{D4A179C2-7D32-41BF-88AC-5435CC6F7DD1}">
      <dgm:prSet/>
      <dgm:spPr/>
      <dgm:t>
        <a:bodyPr/>
        <a:lstStyle/>
        <a:p>
          <a:pPr>
            <a:lnSpc>
              <a:spcPct val="100000"/>
            </a:lnSpc>
          </a:pPr>
          <a:r>
            <a:rPr lang="en-GB">
              <a:solidFill>
                <a:schemeClr val="bg1"/>
              </a:solidFill>
            </a:rPr>
            <a:t>Responsible governance will help in making sure that compensation practices are legally compliant and ethical. </a:t>
          </a:r>
          <a:endParaRPr lang="en-US">
            <a:solidFill>
              <a:schemeClr val="bg1"/>
            </a:solidFill>
          </a:endParaRPr>
        </a:p>
      </dgm:t>
    </dgm:pt>
    <dgm:pt modelId="{09079682-FA86-4B9F-A4C5-C278189B8B12}" type="parTrans" cxnId="{BCD0D00D-3819-43BA-8A57-3382C00034AF}">
      <dgm:prSet/>
      <dgm:spPr/>
      <dgm:t>
        <a:bodyPr/>
        <a:lstStyle/>
        <a:p>
          <a:endParaRPr lang="en-US">
            <a:solidFill>
              <a:schemeClr val="bg1"/>
            </a:solidFill>
          </a:endParaRPr>
        </a:p>
      </dgm:t>
    </dgm:pt>
    <dgm:pt modelId="{3AE5E1F9-48BB-491F-8F2E-7CE154C59489}" type="sibTrans" cxnId="{BCD0D00D-3819-43BA-8A57-3382C00034AF}">
      <dgm:prSet/>
      <dgm:spPr/>
      <dgm:t>
        <a:bodyPr/>
        <a:lstStyle/>
        <a:p>
          <a:endParaRPr lang="en-US">
            <a:solidFill>
              <a:schemeClr val="bg1"/>
            </a:solidFill>
          </a:endParaRPr>
        </a:p>
      </dgm:t>
    </dgm:pt>
    <dgm:pt modelId="{FA4420CE-478D-4A9A-855C-21A309329256}">
      <dgm:prSet/>
      <dgm:spPr/>
      <dgm:t>
        <a:bodyPr/>
        <a:lstStyle/>
        <a:p>
          <a:pPr>
            <a:lnSpc>
              <a:spcPct val="100000"/>
            </a:lnSpc>
          </a:pPr>
          <a:r>
            <a:rPr lang="en-GB">
              <a:solidFill>
                <a:schemeClr val="bg1"/>
              </a:solidFill>
            </a:rPr>
            <a:t>Inclusive reward strategies can help in strengthening organisational fairness and employee trust.</a:t>
          </a:r>
          <a:endParaRPr lang="en-US">
            <a:solidFill>
              <a:schemeClr val="bg1"/>
            </a:solidFill>
          </a:endParaRPr>
        </a:p>
      </dgm:t>
    </dgm:pt>
    <dgm:pt modelId="{ED9DA133-8D8F-4189-B66C-C4AC07BA8CE9}" type="parTrans" cxnId="{A1AC0B28-03CF-4233-91D8-0DE7B98C95A5}">
      <dgm:prSet/>
      <dgm:spPr/>
      <dgm:t>
        <a:bodyPr/>
        <a:lstStyle/>
        <a:p>
          <a:endParaRPr lang="en-US">
            <a:solidFill>
              <a:schemeClr val="bg1"/>
            </a:solidFill>
          </a:endParaRPr>
        </a:p>
      </dgm:t>
    </dgm:pt>
    <dgm:pt modelId="{94367054-A3F1-4F10-B58E-CA07219B45F5}" type="sibTrans" cxnId="{A1AC0B28-03CF-4233-91D8-0DE7B98C95A5}">
      <dgm:prSet/>
      <dgm:spPr/>
      <dgm:t>
        <a:bodyPr/>
        <a:lstStyle/>
        <a:p>
          <a:endParaRPr lang="en-US">
            <a:solidFill>
              <a:schemeClr val="bg1"/>
            </a:solidFill>
          </a:endParaRPr>
        </a:p>
      </dgm:t>
    </dgm:pt>
    <dgm:pt modelId="{E0339547-E9D0-4745-B34B-20F8B532FA2B}">
      <dgm:prSet/>
      <dgm:spPr/>
      <dgm:t>
        <a:bodyPr/>
        <a:lstStyle/>
        <a:p>
          <a:pPr>
            <a:lnSpc>
              <a:spcPct val="100000"/>
            </a:lnSpc>
          </a:pPr>
          <a:r>
            <a:rPr lang="en-GB">
              <a:solidFill>
                <a:schemeClr val="bg1"/>
              </a:solidFill>
            </a:rPr>
            <a:t>Agile reward systems help support long-term competitiveness and resilience of Unilever.</a:t>
          </a:r>
          <a:endParaRPr lang="en-US">
            <a:solidFill>
              <a:schemeClr val="bg1"/>
            </a:solidFill>
          </a:endParaRPr>
        </a:p>
      </dgm:t>
    </dgm:pt>
    <dgm:pt modelId="{A0CC131C-C9C0-448C-AACB-451E670302A1}" type="parTrans" cxnId="{76BFB2CC-4E07-4F4B-91D6-BE1F15C8AC44}">
      <dgm:prSet/>
      <dgm:spPr/>
      <dgm:t>
        <a:bodyPr/>
        <a:lstStyle/>
        <a:p>
          <a:endParaRPr lang="en-US">
            <a:solidFill>
              <a:schemeClr val="bg1"/>
            </a:solidFill>
          </a:endParaRPr>
        </a:p>
      </dgm:t>
    </dgm:pt>
    <dgm:pt modelId="{F5585FC3-34F6-4667-AB81-0086DF5FDD7B}" type="sibTrans" cxnId="{76BFB2CC-4E07-4F4B-91D6-BE1F15C8AC44}">
      <dgm:prSet/>
      <dgm:spPr/>
      <dgm:t>
        <a:bodyPr/>
        <a:lstStyle/>
        <a:p>
          <a:endParaRPr lang="en-US">
            <a:solidFill>
              <a:schemeClr val="bg1"/>
            </a:solidFill>
          </a:endParaRPr>
        </a:p>
      </dgm:t>
    </dgm:pt>
    <dgm:pt modelId="{12AE5CAA-5944-49AB-8CD9-768E607B0EC1}" type="pres">
      <dgm:prSet presAssocID="{A3C3CB98-BD26-4AF7-ADD0-15A95CBB5267}" presName="root" presStyleCnt="0">
        <dgm:presLayoutVars>
          <dgm:dir/>
          <dgm:resizeHandles val="exact"/>
        </dgm:presLayoutVars>
      </dgm:prSet>
      <dgm:spPr/>
    </dgm:pt>
    <dgm:pt modelId="{501D6480-9E9E-4897-A700-16612F03D8A3}" type="pres">
      <dgm:prSet presAssocID="{11307B51-1D6B-43FC-AF00-BD055BA713C6}" presName="compNode" presStyleCnt="0"/>
      <dgm:spPr/>
    </dgm:pt>
    <dgm:pt modelId="{3E0A05B3-7EF9-4F2F-9A28-3B704EC307FA}" type="pres">
      <dgm:prSet presAssocID="{11307B51-1D6B-43FC-AF00-BD055BA713C6}" presName="bgRect" presStyleLbl="bgShp" presStyleIdx="0" presStyleCnt="8"/>
      <dgm:spPr/>
    </dgm:pt>
    <dgm:pt modelId="{16D1C7E6-3F19-4F5B-A4E4-C4CE66D034F8}" type="pres">
      <dgm:prSet presAssocID="{11307B51-1D6B-43FC-AF00-BD055BA713C6}"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74AD4596-3733-4D5E-B14D-5DEE63DFAFBF}" type="pres">
      <dgm:prSet presAssocID="{11307B51-1D6B-43FC-AF00-BD055BA713C6}" presName="spaceRect" presStyleCnt="0"/>
      <dgm:spPr/>
    </dgm:pt>
    <dgm:pt modelId="{E6EF55CB-8CD5-407B-9E3A-64ED129854D1}" type="pres">
      <dgm:prSet presAssocID="{11307B51-1D6B-43FC-AF00-BD055BA713C6}" presName="parTx" presStyleLbl="revTx" presStyleIdx="0" presStyleCnt="8">
        <dgm:presLayoutVars>
          <dgm:chMax val="0"/>
          <dgm:chPref val="0"/>
        </dgm:presLayoutVars>
      </dgm:prSet>
      <dgm:spPr/>
    </dgm:pt>
    <dgm:pt modelId="{54C4C522-7E99-4C15-A9C7-3F1B72935B85}" type="pres">
      <dgm:prSet presAssocID="{606955A9-82CA-4DC0-8105-F1A523B7C52A}" presName="sibTrans" presStyleCnt="0"/>
      <dgm:spPr/>
    </dgm:pt>
    <dgm:pt modelId="{AE349821-0BAD-4A01-B477-214A2A72D467}" type="pres">
      <dgm:prSet presAssocID="{FE4148F7-142B-4D70-AD72-E8C4BFDDD15A}" presName="compNode" presStyleCnt="0"/>
      <dgm:spPr/>
    </dgm:pt>
    <dgm:pt modelId="{A37E2449-4A42-4C54-9C7F-FD1ED46AD5C0}" type="pres">
      <dgm:prSet presAssocID="{FE4148F7-142B-4D70-AD72-E8C4BFDDD15A}" presName="bgRect" presStyleLbl="bgShp" presStyleIdx="1" presStyleCnt="8"/>
      <dgm:spPr/>
    </dgm:pt>
    <dgm:pt modelId="{4C3AF892-6569-4AF6-98FF-35A1AE138CEA}" type="pres">
      <dgm:prSet presAssocID="{FE4148F7-142B-4D70-AD72-E8C4BFDDD15A}"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CE1EA43A-48A4-4785-B32D-3DB442E36A40}" type="pres">
      <dgm:prSet presAssocID="{FE4148F7-142B-4D70-AD72-E8C4BFDDD15A}" presName="spaceRect" presStyleCnt="0"/>
      <dgm:spPr/>
    </dgm:pt>
    <dgm:pt modelId="{F2584D4E-87A4-404B-AE88-A4FAE32907A7}" type="pres">
      <dgm:prSet presAssocID="{FE4148F7-142B-4D70-AD72-E8C4BFDDD15A}" presName="parTx" presStyleLbl="revTx" presStyleIdx="1" presStyleCnt="8">
        <dgm:presLayoutVars>
          <dgm:chMax val="0"/>
          <dgm:chPref val="0"/>
        </dgm:presLayoutVars>
      </dgm:prSet>
      <dgm:spPr/>
    </dgm:pt>
    <dgm:pt modelId="{CC30112C-9ECD-4CDE-A565-CC1B62328F98}" type="pres">
      <dgm:prSet presAssocID="{5CAE6500-EDB9-4022-93D1-BCDFE8B1C157}" presName="sibTrans" presStyleCnt="0"/>
      <dgm:spPr/>
    </dgm:pt>
    <dgm:pt modelId="{0D92378D-A784-486C-BC4E-7D47F0D8610A}" type="pres">
      <dgm:prSet presAssocID="{72AA2256-4097-4D3F-A3A6-6C9ADA427625}" presName="compNode" presStyleCnt="0"/>
      <dgm:spPr/>
    </dgm:pt>
    <dgm:pt modelId="{042EC843-448E-44B2-A8FB-3D680973A337}" type="pres">
      <dgm:prSet presAssocID="{72AA2256-4097-4D3F-A3A6-6C9ADA427625}" presName="bgRect" presStyleLbl="bgShp" presStyleIdx="2" presStyleCnt="8"/>
      <dgm:spPr/>
    </dgm:pt>
    <dgm:pt modelId="{8E889D79-C8DA-42CC-8D49-6EE85967B7B4}" type="pres">
      <dgm:prSet presAssocID="{72AA2256-4097-4D3F-A3A6-6C9ADA427625}"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roup Success"/>
        </a:ext>
      </dgm:extLst>
    </dgm:pt>
    <dgm:pt modelId="{2CF96043-39EC-4939-89B8-56E88D1AA393}" type="pres">
      <dgm:prSet presAssocID="{72AA2256-4097-4D3F-A3A6-6C9ADA427625}" presName="spaceRect" presStyleCnt="0"/>
      <dgm:spPr/>
    </dgm:pt>
    <dgm:pt modelId="{4A8B38DD-A07B-4EBA-B9AB-873616FB5250}" type="pres">
      <dgm:prSet presAssocID="{72AA2256-4097-4D3F-A3A6-6C9ADA427625}" presName="parTx" presStyleLbl="revTx" presStyleIdx="2" presStyleCnt="8">
        <dgm:presLayoutVars>
          <dgm:chMax val="0"/>
          <dgm:chPref val="0"/>
        </dgm:presLayoutVars>
      </dgm:prSet>
      <dgm:spPr/>
    </dgm:pt>
    <dgm:pt modelId="{33904954-8BA5-4E28-83E5-B650F37013F2}" type="pres">
      <dgm:prSet presAssocID="{7C41AA21-6CF9-4E68-89DC-3D7896E9F6CC}" presName="sibTrans" presStyleCnt="0"/>
      <dgm:spPr/>
    </dgm:pt>
    <dgm:pt modelId="{1C948674-1AF1-4060-86EE-C6B5AD658B09}" type="pres">
      <dgm:prSet presAssocID="{1947A401-4D15-4125-8797-F57F358F570E}" presName="compNode" presStyleCnt="0"/>
      <dgm:spPr/>
    </dgm:pt>
    <dgm:pt modelId="{0740C6C2-B451-4996-9F0C-C831E54B0ADA}" type="pres">
      <dgm:prSet presAssocID="{1947A401-4D15-4125-8797-F57F358F570E}" presName="bgRect" presStyleLbl="bgShp" presStyleIdx="3" presStyleCnt="8"/>
      <dgm:spPr/>
    </dgm:pt>
    <dgm:pt modelId="{7437B08B-B0EA-427C-A0DA-B57BF722C21F}" type="pres">
      <dgm:prSet presAssocID="{1947A401-4D15-4125-8797-F57F358F570E}"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C878BBA5-A9AE-4088-B2C3-568A83C0C14B}" type="pres">
      <dgm:prSet presAssocID="{1947A401-4D15-4125-8797-F57F358F570E}" presName="spaceRect" presStyleCnt="0"/>
      <dgm:spPr/>
    </dgm:pt>
    <dgm:pt modelId="{6C154B1C-DF5C-4B6E-BD07-AB0C66AC7F43}" type="pres">
      <dgm:prSet presAssocID="{1947A401-4D15-4125-8797-F57F358F570E}" presName="parTx" presStyleLbl="revTx" presStyleIdx="3" presStyleCnt="8">
        <dgm:presLayoutVars>
          <dgm:chMax val="0"/>
          <dgm:chPref val="0"/>
        </dgm:presLayoutVars>
      </dgm:prSet>
      <dgm:spPr/>
    </dgm:pt>
    <dgm:pt modelId="{6BA3A8A7-5B45-4363-B0E7-209C4A94B307}" type="pres">
      <dgm:prSet presAssocID="{6042A7E2-A07B-493F-8BE7-5F63EFEE2739}" presName="sibTrans" presStyleCnt="0"/>
      <dgm:spPr/>
    </dgm:pt>
    <dgm:pt modelId="{4EB97740-41E8-4147-AEE5-8D4C0907603E}" type="pres">
      <dgm:prSet presAssocID="{6F5781C3-8534-410B-9B3F-F87E7E0DDE79}" presName="compNode" presStyleCnt="0"/>
      <dgm:spPr/>
    </dgm:pt>
    <dgm:pt modelId="{E4214E83-3087-4661-A027-FFF745FE5AA2}" type="pres">
      <dgm:prSet presAssocID="{6F5781C3-8534-410B-9B3F-F87E7E0DDE79}" presName="bgRect" presStyleLbl="bgShp" presStyleIdx="4" presStyleCnt="8"/>
      <dgm:spPr/>
    </dgm:pt>
    <dgm:pt modelId="{2F3BBCB4-1985-4B03-8E6B-1D97BA254C49}" type="pres">
      <dgm:prSet presAssocID="{6F5781C3-8534-410B-9B3F-F87E7E0DDE79}"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onnections"/>
        </a:ext>
      </dgm:extLst>
    </dgm:pt>
    <dgm:pt modelId="{5668AD7C-5124-44A4-AF41-45939646081F}" type="pres">
      <dgm:prSet presAssocID="{6F5781C3-8534-410B-9B3F-F87E7E0DDE79}" presName="spaceRect" presStyleCnt="0"/>
      <dgm:spPr/>
    </dgm:pt>
    <dgm:pt modelId="{54CA40FD-2745-44D5-BFCB-3A7EC11BE72F}" type="pres">
      <dgm:prSet presAssocID="{6F5781C3-8534-410B-9B3F-F87E7E0DDE79}" presName="parTx" presStyleLbl="revTx" presStyleIdx="4" presStyleCnt="8">
        <dgm:presLayoutVars>
          <dgm:chMax val="0"/>
          <dgm:chPref val="0"/>
        </dgm:presLayoutVars>
      </dgm:prSet>
      <dgm:spPr/>
    </dgm:pt>
    <dgm:pt modelId="{47D7D313-E9DB-472B-B29F-D033B5F39BAE}" type="pres">
      <dgm:prSet presAssocID="{ABEA5E15-A342-49A6-B1BE-BD84D9243B1D}" presName="sibTrans" presStyleCnt="0"/>
      <dgm:spPr/>
    </dgm:pt>
    <dgm:pt modelId="{306CFDAB-4B99-4082-8018-1833D33036FA}" type="pres">
      <dgm:prSet presAssocID="{D4A179C2-7D32-41BF-88AC-5435CC6F7DD1}" presName="compNode" presStyleCnt="0"/>
      <dgm:spPr/>
    </dgm:pt>
    <dgm:pt modelId="{CCFE936C-1623-4DDB-9E84-65C6969CC1BE}" type="pres">
      <dgm:prSet presAssocID="{D4A179C2-7D32-41BF-88AC-5435CC6F7DD1}" presName="bgRect" presStyleLbl="bgShp" presStyleIdx="5" presStyleCnt="8"/>
      <dgm:spPr/>
    </dgm:pt>
    <dgm:pt modelId="{528DB9C1-39C8-4544-8EF7-1C3CA42F2130}" type="pres">
      <dgm:prSet presAssocID="{D4A179C2-7D32-41BF-88AC-5435CC6F7DD1}"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024849B7-3C12-4493-AB2C-7EB9D5369FC2}" type="pres">
      <dgm:prSet presAssocID="{D4A179C2-7D32-41BF-88AC-5435CC6F7DD1}" presName="spaceRect" presStyleCnt="0"/>
      <dgm:spPr/>
    </dgm:pt>
    <dgm:pt modelId="{DC3DCC81-7D9F-4320-8F0E-FB35E712FED5}" type="pres">
      <dgm:prSet presAssocID="{D4A179C2-7D32-41BF-88AC-5435CC6F7DD1}" presName="parTx" presStyleLbl="revTx" presStyleIdx="5" presStyleCnt="8">
        <dgm:presLayoutVars>
          <dgm:chMax val="0"/>
          <dgm:chPref val="0"/>
        </dgm:presLayoutVars>
      </dgm:prSet>
      <dgm:spPr/>
    </dgm:pt>
    <dgm:pt modelId="{EFF4F7AF-CAAB-48F2-BA83-049E0C47587A}" type="pres">
      <dgm:prSet presAssocID="{3AE5E1F9-48BB-491F-8F2E-7CE154C59489}" presName="sibTrans" presStyleCnt="0"/>
      <dgm:spPr/>
    </dgm:pt>
    <dgm:pt modelId="{E6CA90C9-04AE-450F-85E5-0995D568D0C9}" type="pres">
      <dgm:prSet presAssocID="{FA4420CE-478D-4A9A-855C-21A309329256}" presName="compNode" presStyleCnt="0"/>
      <dgm:spPr/>
    </dgm:pt>
    <dgm:pt modelId="{6EFB5350-33A5-4D75-97F0-109ED1FE0C4C}" type="pres">
      <dgm:prSet presAssocID="{FA4420CE-478D-4A9A-855C-21A309329256}" presName="bgRect" presStyleLbl="bgShp" presStyleIdx="6" presStyleCnt="8"/>
      <dgm:spPr/>
    </dgm:pt>
    <dgm:pt modelId="{40DA85FB-34FF-42E7-B499-0A83FD1FEF9E}" type="pres">
      <dgm:prSet presAssocID="{FA4420CE-478D-4A9A-855C-21A309329256}"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Group"/>
        </a:ext>
      </dgm:extLst>
    </dgm:pt>
    <dgm:pt modelId="{8BF5FFCA-CB60-4132-99A5-D06F69594B53}" type="pres">
      <dgm:prSet presAssocID="{FA4420CE-478D-4A9A-855C-21A309329256}" presName="spaceRect" presStyleCnt="0"/>
      <dgm:spPr/>
    </dgm:pt>
    <dgm:pt modelId="{A183CF81-51BF-438E-BDD3-C2DB5541EC1D}" type="pres">
      <dgm:prSet presAssocID="{FA4420CE-478D-4A9A-855C-21A309329256}" presName="parTx" presStyleLbl="revTx" presStyleIdx="6" presStyleCnt="8">
        <dgm:presLayoutVars>
          <dgm:chMax val="0"/>
          <dgm:chPref val="0"/>
        </dgm:presLayoutVars>
      </dgm:prSet>
      <dgm:spPr/>
    </dgm:pt>
    <dgm:pt modelId="{2D4E0389-9EA1-4F87-8A08-9BE219FBD9FA}" type="pres">
      <dgm:prSet presAssocID="{94367054-A3F1-4F10-B58E-CA07219B45F5}" presName="sibTrans" presStyleCnt="0"/>
      <dgm:spPr/>
    </dgm:pt>
    <dgm:pt modelId="{F7AD8571-9D4F-469A-A8AC-5D4A31EFD959}" type="pres">
      <dgm:prSet presAssocID="{E0339547-E9D0-4745-B34B-20F8B532FA2B}" presName="compNode" presStyleCnt="0"/>
      <dgm:spPr/>
    </dgm:pt>
    <dgm:pt modelId="{DC7FBDB9-6DA7-4F56-BA05-C3E4FEC222AE}" type="pres">
      <dgm:prSet presAssocID="{E0339547-E9D0-4745-B34B-20F8B532FA2B}" presName="bgRect" presStyleLbl="bgShp" presStyleIdx="7" presStyleCnt="8"/>
      <dgm:spPr/>
    </dgm:pt>
    <dgm:pt modelId="{68D62C06-40E2-412B-8821-3DB3E050B87D}" type="pres">
      <dgm:prSet presAssocID="{E0339547-E9D0-4745-B34B-20F8B532FA2B}"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95F2467F-A474-4FE5-B141-D2B851508144}" type="pres">
      <dgm:prSet presAssocID="{E0339547-E9D0-4745-B34B-20F8B532FA2B}" presName="spaceRect" presStyleCnt="0"/>
      <dgm:spPr/>
    </dgm:pt>
    <dgm:pt modelId="{7D25D336-D238-489C-A3A2-EA98A6F0F262}" type="pres">
      <dgm:prSet presAssocID="{E0339547-E9D0-4745-B34B-20F8B532FA2B}" presName="parTx" presStyleLbl="revTx" presStyleIdx="7" presStyleCnt="8">
        <dgm:presLayoutVars>
          <dgm:chMax val="0"/>
          <dgm:chPref val="0"/>
        </dgm:presLayoutVars>
      </dgm:prSet>
      <dgm:spPr/>
    </dgm:pt>
  </dgm:ptLst>
  <dgm:cxnLst>
    <dgm:cxn modelId="{96B40703-0F67-4228-BA97-1055336FB2EC}" type="presOf" srcId="{72AA2256-4097-4D3F-A3A6-6C9ADA427625}" destId="{4A8B38DD-A07B-4EBA-B9AB-873616FB5250}" srcOrd="0" destOrd="0" presId="urn:microsoft.com/office/officeart/2018/2/layout/IconVerticalSolidList"/>
    <dgm:cxn modelId="{BCD0D00D-3819-43BA-8A57-3382C00034AF}" srcId="{A3C3CB98-BD26-4AF7-ADD0-15A95CBB5267}" destId="{D4A179C2-7D32-41BF-88AC-5435CC6F7DD1}" srcOrd="5" destOrd="0" parTransId="{09079682-FA86-4B9F-A4C5-C278189B8B12}" sibTransId="{3AE5E1F9-48BB-491F-8F2E-7CE154C59489}"/>
    <dgm:cxn modelId="{6B3E1C13-4B00-431D-AFD0-9AF5DB0CD218}" type="presOf" srcId="{FE4148F7-142B-4D70-AD72-E8C4BFDDD15A}" destId="{F2584D4E-87A4-404B-AE88-A4FAE32907A7}" srcOrd="0" destOrd="0" presId="urn:microsoft.com/office/officeart/2018/2/layout/IconVerticalSolidList"/>
    <dgm:cxn modelId="{3FB4291B-8407-451E-8F0B-CE49D1C6040A}" type="presOf" srcId="{11307B51-1D6B-43FC-AF00-BD055BA713C6}" destId="{E6EF55CB-8CD5-407B-9E3A-64ED129854D1}" srcOrd="0" destOrd="0" presId="urn:microsoft.com/office/officeart/2018/2/layout/IconVerticalSolidList"/>
    <dgm:cxn modelId="{A1AC0B28-03CF-4233-91D8-0DE7B98C95A5}" srcId="{A3C3CB98-BD26-4AF7-ADD0-15A95CBB5267}" destId="{FA4420CE-478D-4A9A-855C-21A309329256}" srcOrd="6" destOrd="0" parTransId="{ED9DA133-8D8F-4189-B66C-C4AC07BA8CE9}" sibTransId="{94367054-A3F1-4F10-B58E-CA07219B45F5}"/>
    <dgm:cxn modelId="{94974038-37C4-469D-9226-805A709A9046}" type="presOf" srcId="{A3C3CB98-BD26-4AF7-ADD0-15A95CBB5267}" destId="{12AE5CAA-5944-49AB-8CD9-768E607B0EC1}" srcOrd="0" destOrd="0" presId="urn:microsoft.com/office/officeart/2018/2/layout/IconVerticalSolidList"/>
    <dgm:cxn modelId="{566CF75B-DE19-4945-BD2C-9022B1D0F318}" srcId="{A3C3CB98-BD26-4AF7-ADD0-15A95CBB5267}" destId="{FE4148F7-142B-4D70-AD72-E8C4BFDDD15A}" srcOrd="1" destOrd="0" parTransId="{582EEE06-470A-429B-AD17-DE25A16954EF}" sibTransId="{5CAE6500-EDB9-4022-93D1-BCDFE8B1C157}"/>
    <dgm:cxn modelId="{CC820573-AD95-4C35-8256-611B54017266}" srcId="{A3C3CB98-BD26-4AF7-ADD0-15A95CBB5267}" destId="{72AA2256-4097-4D3F-A3A6-6C9ADA427625}" srcOrd="2" destOrd="0" parTransId="{21BBA591-EC5A-43B3-9CB5-5CB84D07BC23}" sibTransId="{7C41AA21-6CF9-4E68-89DC-3D7896E9F6CC}"/>
    <dgm:cxn modelId="{2CFE3453-797B-415B-AC83-81DAB8453E5A}" type="presOf" srcId="{D4A179C2-7D32-41BF-88AC-5435CC6F7DD1}" destId="{DC3DCC81-7D9F-4320-8F0E-FB35E712FED5}" srcOrd="0" destOrd="0" presId="urn:microsoft.com/office/officeart/2018/2/layout/IconVerticalSolidList"/>
    <dgm:cxn modelId="{FC643792-CC60-4139-9B1A-00A5646EC4AA}" srcId="{A3C3CB98-BD26-4AF7-ADD0-15A95CBB5267}" destId="{1947A401-4D15-4125-8797-F57F358F570E}" srcOrd="3" destOrd="0" parTransId="{E1BFC3AB-4B09-46D7-851D-3FE0E0ADE672}" sibTransId="{6042A7E2-A07B-493F-8BE7-5F63EFEE2739}"/>
    <dgm:cxn modelId="{521BC8AA-C17B-46BE-8EB6-51D4DBECCB2C}" type="presOf" srcId="{E0339547-E9D0-4745-B34B-20F8B532FA2B}" destId="{7D25D336-D238-489C-A3A2-EA98A6F0F262}" srcOrd="0" destOrd="0" presId="urn:microsoft.com/office/officeart/2018/2/layout/IconVerticalSolidList"/>
    <dgm:cxn modelId="{76BFB2CC-4E07-4F4B-91D6-BE1F15C8AC44}" srcId="{A3C3CB98-BD26-4AF7-ADD0-15A95CBB5267}" destId="{E0339547-E9D0-4745-B34B-20F8B532FA2B}" srcOrd="7" destOrd="0" parTransId="{A0CC131C-C9C0-448C-AACB-451E670302A1}" sibTransId="{F5585FC3-34F6-4667-AB81-0086DF5FDD7B}"/>
    <dgm:cxn modelId="{D557F5D3-3128-4FD5-9D78-5D0E04FBA2AF}" type="presOf" srcId="{1947A401-4D15-4125-8797-F57F358F570E}" destId="{6C154B1C-DF5C-4B6E-BD07-AB0C66AC7F43}" srcOrd="0" destOrd="0" presId="urn:microsoft.com/office/officeart/2018/2/layout/IconVerticalSolidList"/>
    <dgm:cxn modelId="{EF4FDDE0-C3E6-447C-8EC9-DE0368C3B9C2}" type="presOf" srcId="{FA4420CE-478D-4A9A-855C-21A309329256}" destId="{A183CF81-51BF-438E-BDD3-C2DB5541EC1D}" srcOrd="0" destOrd="0" presId="urn:microsoft.com/office/officeart/2018/2/layout/IconVerticalSolidList"/>
    <dgm:cxn modelId="{687B4EE7-C7CD-4AD5-9A89-519364F13E10}" srcId="{A3C3CB98-BD26-4AF7-ADD0-15A95CBB5267}" destId="{11307B51-1D6B-43FC-AF00-BD055BA713C6}" srcOrd="0" destOrd="0" parTransId="{4E9BD661-EC7F-4CB9-8C62-F5CEBF04F4FD}" sibTransId="{606955A9-82CA-4DC0-8105-F1A523B7C52A}"/>
    <dgm:cxn modelId="{F1FF7AF6-63FC-479D-8841-7F9D423FA872}" srcId="{A3C3CB98-BD26-4AF7-ADD0-15A95CBB5267}" destId="{6F5781C3-8534-410B-9B3F-F87E7E0DDE79}" srcOrd="4" destOrd="0" parTransId="{DBEFB493-EF86-4C27-A373-1538505B8517}" sibTransId="{ABEA5E15-A342-49A6-B1BE-BD84D9243B1D}"/>
    <dgm:cxn modelId="{C8E22FFF-B68F-4646-B4D2-9EB82FBF92CF}" type="presOf" srcId="{6F5781C3-8534-410B-9B3F-F87E7E0DDE79}" destId="{54CA40FD-2745-44D5-BFCB-3A7EC11BE72F}" srcOrd="0" destOrd="0" presId="urn:microsoft.com/office/officeart/2018/2/layout/IconVerticalSolidList"/>
    <dgm:cxn modelId="{65D276C3-213F-449A-A500-6AF726267ABC}" type="presParOf" srcId="{12AE5CAA-5944-49AB-8CD9-768E607B0EC1}" destId="{501D6480-9E9E-4897-A700-16612F03D8A3}" srcOrd="0" destOrd="0" presId="urn:microsoft.com/office/officeart/2018/2/layout/IconVerticalSolidList"/>
    <dgm:cxn modelId="{0DDE91DF-4E45-429F-BCD0-6FC14F82704D}" type="presParOf" srcId="{501D6480-9E9E-4897-A700-16612F03D8A3}" destId="{3E0A05B3-7EF9-4F2F-9A28-3B704EC307FA}" srcOrd="0" destOrd="0" presId="urn:microsoft.com/office/officeart/2018/2/layout/IconVerticalSolidList"/>
    <dgm:cxn modelId="{654F0821-BDCF-4D66-99E7-7AEFF633F987}" type="presParOf" srcId="{501D6480-9E9E-4897-A700-16612F03D8A3}" destId="{16D1C7E6-3F19-4F5B-A4E4-C4CE66D034F8}" srcOrd="1" destOrd="0" presId="urn:microsoft.com/office/officeart/2018/2/layout/IconVerticalSolidList"/>
    <dgm:cxn modelId="{8E326C1E-7C4C-4F65-B412-BDF15B7A9AE3}" type="presParOf" srcId="{501D6480-9E9E-4897-A700-16612F03D8A3}" destId="{74AD4596-3733-4D5E-B14D-5DEE63DFAFBF}" srcOrd="2" destOrd="0" presId="urn:microsoft.com/office/officeart/2018/2/layout/IconVerticalSolidList"/>
    <dgm:cxn modelId="{A9F8D620-C82F-4EE4-B84D-70713BBE82FA}" type="presParOf" srcId="{501D6480-9E9E-4897-A700-16612F03D8A3}" destId="{E6EF55CB-8CD5-407B-9E3A-64ED129854D1}" srcOrd="3" destOrd="0" presId="urn:microsoft.com/office/officeart/2018/2/layout/IconVerticalSolidList"/>
    <dgm:cxn modelId="{6ACC907A-71E4-4BFB-A8C1-1B76D8892298}" type="presParOf" srcId="{12AE5CAA-5944-49AB-8CD9-768E607B0EC1}" destId="{54C4C522-7E99-4C15-A9C7-3F1B72935B85}" srcOrd="1" destOrd="0" presId="urn:microsoft.com/office/officeart/2018/2/layout/IconVerticalSolidList"/>
    <dgm:cxn modelId="{8A6FCF64-79CA-43E5-857C-89DB45327F96}" type="presParOf" srcId="{12AE5CAA-5944-49AB-8CD9-768E607B0EC1}" destId="{AE349821-0BAD-4A01-B477-214A2A72D467}" srcOrd="2" destOrd="0" presId="urn:microsoft.com/office/officeart/2018/2/layout/IconVerticalSolidList"/>
    <dgm:cxn modelId="{E36B86DD-2598-458B-92F9-AA679E27647C}" type="presParOf" srcId="{AE349821-0BAD-4A01-B477-214A2A72D467}" destId="{A37E2449-4A42-4C54-9C7F-FD1ED46AD5C0}" srcOrd="0" destOrd="0" presId="urn:microsoft.com/office/officeart/2018/2/layout/IconVerticalSolidList"/>
    <dgm:cxn modelId="{0D16B468-1602-4617-9CD6-71298A685D52}" type="presParOf" srcId="{AE349821-0BAD-4A01-B477-214A2A72D467}" destId="{4C3AF892-6569-4AF6-98FF-35A1AE138CEA}" srcOrd="1" destOrd="0" presId="urn:microsoft.com/office/officeart/2018/2/layout/IconVerticalSolidList"/>
    <dgm:cxn modelId="{90AF2D35-2AE2-4B8C-9F27-4FC23205C69C}" type="presParOf" srcId="{AE349821-0BAD-4A01-B477-214A2A72D467}" destId="{CE1EA43A-48A4-4785-B32D-3DB442E36A40}" srcOrd="2" destOrd="0" presId="urn:microsoft.com/office/officeart/2018/2/layout/IconVerticalSolidList"/>
    <dgm:cxn modelId="{CA3BC32B-B1C5-4F29-BF9A-1D64F8BEF39B}" type="presParOf" srcId="{AE349821-0BAD-4A01-B477-214A2A72D467}" destId="{F2584D4E-87A4-404B-AE88-A4FAE32907A7}" srcOrd="3" destOrd="0" presId="urn:microsoft.com/office/officeart/2018/2/layout/IconVerticalSolidList"/>
    <dgm:cxn modelId="{E26767FB-61A4-40AC-8FEF-4D1362E732BB}" type="presParOf" srcId="{12AE5CAA-5944-49AB-8CD9-768E607B0EC1}" destId="{CC30112C-9ECD-4CDE-A565-CC1B62328F98}" srcOrd="3" destOrd="0" presId="urn:microsoft.com/office/officeart/2018/2/layout/IconVerticalSolidList"/>
    <dgm:cxn modelId="{EED98768-2F2C-45B3-B311-F6C89F53A34E}" type="presParOf" srcId="{12AE5CAA-5944-49AB-8CD9-768E607B0EC1}" destId="{0D92378D-A784-486C-BC4E-7D47F0D8610A}" srcOrd="4" destOrd="0" presId="urn:microsoft.com/office/officeart/2018/2/layout/IconVerticalSolidList"/>
    <dgm:cxn modelId="{1810013C-677C-477C-8823-0DCCDC46643C}" type="presParOf" srcId="{0D92378D-A784-486C-BC4E-7D47F0D8610A}" destId="{042EC843-448E-44B2-A8FB-3D680973A337}" srcOrd="0" destOrd="0" presId="urn:microsoft.com/office/officeart/2018/2/layout/IconVerticalSolidList"/>
    <dgm:cxn modelId="{D8203E8C-FD17-4125-BF1F-80E280DF4E54}" type="presParOf" srcId="{0D92378D-A784-486C-BC4E-7D47F0D8610A}" destId="{8E889D79-C8DA-42CC-8D49-6EE85967B7B4}" srcOrd="1" destOrd="0" presId="urn:microsoft.com/office/officeart/2018/2/layout/IconVerticalSolidList"/>
    <dgm:cxn modelId="{A84416E0-95C0-43EB-A9DC-16EBF390BCCF}" type="presParOf" srcId="{0D92378D-A784-486C-BC4E-7D47F0D8610A}" destId="{2CF96043-39EC-4939-89B8-56E88D1AA393}" srcOrd="2" destOrd="0" presId="urn:microsoft.com/office/officeart/2018/2/layout/IconVerticalSolidList"/>
    <dgm:cxn modelId="{D2A44DB8-E7DD-4181-9E4F-0EC9D0C61914}" type="presParOf" srcId="{0D92378D-A784-486C-BC4E-7D47F0D8610A}" destId="{4A8B38DD-A07B-4EBA-B9AB-873616FB5250}" srcOrd="3" destOrd="0" presId="urn:microsoft.com/office/officeart/2018/2/layout/IconVerticalSolidList"/>
    <dgm:cxn modelId="{9BA4C95D-6A02-4E7D-B472-AABA7EFC3060}" type="presParOf" srcId="{12AE5CAA-5944-49AB-8CD9-768E607B0EC1}" destId="{33904954-8BA5-4E28-83E5-B650F37013F2}" srcOrd="5" destOrd="0" presId="urn:microsoft.com/office/officeart/2018/2/layout/IconVerticalSolidList"/>
    <dgm:cxn modelId="{F7532524-8DB1-4958-BE1B-943F157640BD}" type="presParOf" srcId="{12AE5CAA-5944-49AB-8CD9-768E607B0EC1}" destId="{1C948674-1AF1-4060-86EE-C6B5AD658B09}" srcOrd="6" destOrd="0" presId="urn:microsoft.com/office/officeart/2018/2/layout/IconVerticalSolidList"/>
    <dgm:cxn modelId="{18FC1370-07EB-46DF-B244-184FD5CED01D}" type="presParOf" srcId="{1C948674-1AF1-4060-86EE-C6B5AD658B09}" destId="{0740C6C2-B451-4996-9F0C-C831E54B0ADA}" srcOrd="0" destOrd="0" presId="urn:microsoft.com/office/officeart/2018/2/layout/IconVerticalSolidList"/>
    <dgm:cxn modelId="{7B723EC4-133C-40FA-BCAA-86958865CD6C}" type="presParOf" srcId="{1C948674-1AF1-4060-86EE-C6B5AD658B09}" destId="{7437B08B-B0EA-427C-A0DA-B57BF722C21F}" srcOrd="1" destOrd="0" presId="urn:microsoft.com/office/officeart/2018/2/layout/IconVerticalSolidList"/>
    <dgm:cxn modelId="{3117422C-F838-43AF-A655-29FE8F6D3960}" type="presParOf" srcId="{1C948674-1AF1-4060-86EE-C6B5AD658B09}" destId="{C878BBA5-A9AE-4088-B2C3-568A83C0C14B}" srcOrd="2" destOrd="0" presId="urn:microsoft.com/office/officeart/2018/2/layout/IconVerticalSolidList"/>
    <dgm:cxn modelId="{FB8FAA0C-1C11-44AB-BE84-47C52B2B6D6F}" type="presParOf" srcId="{1C948674-1AF1-4060-86EE-C6B5AD658B09}" destId="{6C154B1C-DF5C-4B6E-BD07-AB0C66AC7F43}" srcOrd="3" destOrd="0" presId="urn:microsoft.com/office/officeart/2018/2/layout/IconVerticalSolidList"/>
    <dgm:cxn modelId="{810DC3EC-9527-4FE8-83F3-2201132A1A3A}" type="presParOf" srcId="{12AE5CAA-5944-49AB-8CD9-768E607B0EC1}" destId="{6BA3A8A7-5B45-4363-B0E7-209C4A94B307}" srcOrd="7" destOrd="0" presId="urn:microsoft.com/office/officeart/2018/2/layout/IconVerticalSolidList"/>
    <dgm:cxn modelId="{6238F9FD-3E48-4A21-9FA3-F09572487274}" type="presParOf" srcId="{12AE5CAA-5944-49AB-8CD9-768E607B0EC1}" destId="{4EB97740-41E8-4147-AEE5-8D4C0907603E}" srcOrd="8" destOrd="0" presId="urn:microsoft.com/office/officeart/2018/2/layout/IconVerticalSolidList"/>
    <dgm:cxn modelId="{CBF31897-EFF1-40B4-B61B-5B72347CA758}" type="presParOf" srcId="{4EB97740-41E8-4147-AEE5-8D4C0907603E}" destId="{E4214E83-3087-4661-A027-FFF745FE5AA2}" srcOrd="0" destOrd="0" presId="urn:microsoft.com/office/officeart/2018/2/layout/IconVerticalSolidList"/>
    <dgm:cxn modelId="{1D8ABDCF-A893-4431-8519-50AB7A35C1E5}" type="presParOf" srcId="{4EB97740-41E8-4147-AEE5-8D4C0907603E}" destId="{2F3BBCB4-1985-4B03-8E6B-1D97BA254C49}" srcOrd="1" destOrd="0" presId="urn:microsoft.com/office/officeart/2018/2/layout/IconVerticalSolidList"/>
    <dgm:cxn modelId="{615B386E-19F2-4715-B23D-1B667C739B6D}" type="presParOf" srcId="{4EB97740-41E8-4147-AEE5-8D4C0907603E}" destId="{5668AD7C-5124-44A4-AF41-45939646081F}" srcOrd="2" destOrd="0" presId="urn:microsoft.com/office/officeart/2018/2/layout/IconVerticalSolidList"/>
    <dgm:cxn modelId="{BAE126F5-2F22-4F3E-8566-569D255B0A7D}" type="presParOf" srcId="{4EB97740-41E8-4147-AEE5-8D4C0907603E}" destId="{54CA40FD-2745-44D5-BFCB-3A7EC11BE72F}" srcOrd="3" destOrd="0" presId="urn:microsoft.com/office/officeart/2018/2/layout/IconVerticalSolidList"/>
    <dgm:cxn modelId="{83FC96CC-E469-4637-BF68-3060F9146C01}" type="presParOf" srcId="{12AE5CAA-5944-49AB-8CD9-768E607B0EC1}" destId="{47D7D313-E9DB-472B-B29F-D033B5F39BAE}" srcOrd="9" destOrd="0" presId="urn:microsoft.com/office/officeart/2018/2/layout/IconVerticalSolidList"/>
    <dgm:cxn modelId="{2C3DD75F-FB2E-45E4-AE4E-744939BF5308}" type="presParOf" srcId="{12AE5CAA-5944-49AB-8CD9-768E607B0EC1}" destId="{306CFDAB-4B99-4082-8018-1833D33036FA}" srcOrd="10" destOrd="0" presId="urn:microsoft.com/office/officeart/2018/2/layout/IconVerticalSolidList"/>
    <dgm:cxn modelId="{4DFD4FB8-DB6E-4379-8177-EBDDD518FA56}" type="presParOf" srcId="{306CFDAB-4B99-4082-8018-1833D33036FA}" destId="{CCFE936C-1623-4DDB-9E84-65C6969CC1BE}" srcOrd="0" destOrd="0" presId="urn:microsoft.com/office/officeart/2018/2/layout/IconVerticalSolidList"/>
    <dgm:cxn modelId="{74B3CC6F-8F2C-4383-8701-6ED295A191D6}" type="presParOf" srcId="{306CFDAB-4B99-4082-8018-1833D33036FA}" destId="{528DB9C1-39C8-4544-8EF7-1C3CA42F2130}" srcOrd="1" destOrd="0" presId="urn:microsoft.com/office/officeart/2018/2/layout/IconVerticalSolidList"/>
    <dgm:cxn modelId="{5BBA789E-347C-43C1-A152-6D80B1D5B362}" type="presParOf" srcId="{306CFDAB-4B99-4082-8018-1833D33036FA}" destId="{024849B7-3C12-4493-AB2C-7EB9D5369FC2}" srcOrd="2" destOrd="0" presId="urn:microsoft.com/office/officeart/2018/2/layout/IconVerticalSolidList"/>
    <dgm:cxn modelId="{34C92823-DB7E-4C75-AFD0-0D2D48C0E8B4}" type="presParOf" srcId="{306CFDAB-4B99-4082-8018-1833D33036FA}" destId="{DC3DCC81-7D9F-4320-8F0E-FB35E712FED5}" srcOrd="3" destOrd="0" presId="urn:microsoft.com/office/officeart/2018/2/layout/IconVerticalSolidList"/>
    <dgm:cxn modelId="{2FCE7DDC-BD8E-48C3-BE09-82117B21CB14}" type="presParOf" srcId="{12AE5CAA-5944-49AB-8CD9-768E607B0EC1}" destId="{EFF4F7AF-CAAB-48F2-BA83-049E0C47587A}" srcOrd="11" destOrd="0" presId="urn:microsoft.com/office/officeart/2018/2/layout/IconVerticalSolidList"/>
    <dgm:cxn modelId="{0C7AB3BD-981E-4609-9D63-6860AAC754E3}" type="presParOf" srcId="{12AE5CAA-5944-49AB-8CD9-768E607B0EC1}" destId="{E6CA90C9-04AE-450F-85E5-0995D568D0C9}" srcOrd="12" destOrd="0" presId="urn:microsoft.com/office/officeart/2018/2/layout/IconVerticalSolidList"/>
    <dgm:cxn modelId="{CB8BA675-BB21-4F28-9E1B-73D36C632306}" type="presParOf" srcId="{E6CA90C9-04AE-450F-85E5-0995D568D0C9}" destId="{6EFB5350-33A5-4D75-97F0-109ED1FE0C4C}" srcOrd="0" destOrd="0" presId="urn:microsoft.com/office/officeart/2018/2/layout/IconVerticalSolidList"/>
    <dgm:cxn modelId="{BCED3488-1E3D-4BB6-A920-05B7B6DDB8E2}" type="presParOf" srcId="{E6CA90C9-04AE-450F-85E5-0995D568D0C9}" destId="{40DA85FB-34FF-42E7-B499-0A83FD1FEF9E}" srcOrd="1" destOrd="0" presId="urn:microsoft.com/office/officeart/2018/2/layout/IconVerticalSolidList"/>
    <dgm:cxn modelId="{DE9BB845-82A3-4228-A160-2DFB9EA6F2A4}" type="presParOf" srcId="{E6CA90C9-04AE-450F-85E5-0995D568D0C9}" destId="{8BF5FFCA-CB60-4132-99A5-D06F69594B53}" srcOrd="2" destOrd="0" presId="urn:microsoft.com/office/officeart/2018/2/layout/IconVerticalSolidList"/>
    <dgm:cxn modelId="{720F7014-E4AC-4E2D-8CAC-91BF39C456C6}" type="presParOf" srcId="{E6CA90C9-04AE-450F-85E5-0995D568D0C9}" destId="{A183CF81-51BF-438E-BDD3-C2DB5541EC1D}" srcOrd="3" destOrd="0" presId="urn:microsoft.com/office/officeart/2018/2/layout/IconVerticalSolidList"/>
    <dgm:cxn modelId="{EB131C6F-63B7-4152-8E9E-910E951F96D2}" type="presParOf" srcId="{12AE5CAA-5944-49AB-8CD9-768E607B0EC1}" destId="{2D4E0389-9EA1-4F87-8A08-9BE219FBD9FA}" srcOrd="13" destOrd="0" presId="urn:microsoft.com/office/officeart/2018/2/layout/IconVerticalSolidList"/>
    <dgm:cxn modelId="{02B5588C-40AF-4640-B182-8410CF2B5B3C}" type="presParOf" srcId="{12AE5CAA-5944-49AB-8CD9-768E607B0EC1}" destId="{F7AD8571-9D4F-469A-A8AC-5D4A31EFD959}" srcOrd="14" destOrd="0" presId="urn:microsoft.com/office/officeart/2018/2/layout/IconVerticalSolidList"/>
    <dgm:cxn modelId="{2042BDF2-548D-464D-8EAB-B1A3F867DB8A}" type="presParOf" srcId="{F7AD8571-9D4F-469A-A8AC-5D4A31EFD959}" destId="{DC7FBDB9-6DA7-4F56-BA05-C3E4FEC222AE}" srcOrd="0" destOrd="0" presId="urn:microsoft.com/office/officeart/2018/2/layout/IconVerticalSolidList"/>
    <dgm:cxn modelId="{8E0E14A3-D41D-4D16-85E5-7D68F8BD9373}" type="presParOf" srcId="{F7AD8571-9D4F-469A-A8AC-5D4A31EFD959}" destId="{68D62C06-40E2-412B-8821-3DB3E050B87D}" srcOrd="1" destOrd="0" presId="urn:microsoft.com/office/officeart/2018/2/layout/IconVerticalSolidList"/>
    <dgm:cxn modelId="{100C3626-1CF6-416C-A997-987B12B52869}" type="presParOf" srcId="{F7AD8571-9D4F-469A-A8AC-5D4A31EFD959}" destId="{95F2467F-A474-4FE5-B141-D2B851508144}" srcOrd="2" destOrd="0" presId="urn:microsoft.com/office/officeart/2018/2/layout/IconVerticalSolidList"/>
    <dgm:cxn modelId="{19A77331-4E5C-4320-8E3F-1A906AAA9EC2}" type="presParOf" srcId="{F7AD8571-9D4F-469A-A8AC-5D4A31EFD959}" destId="{7D25D336-D238-489C-A3A2-EA98A6F0F2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61517-5E78-4FEE-8F38-DC067CE0DD5D}">
      <dsp:nvSpPr>
        <dsp:cNvPr id="0" name=""/>
        <dsp:cNvSpPr/>
      </dsp:nvSpPr>
      <dsp:spPr>
        <a:xfrm>
          <a:off x="711774" y="80479"/>
          <a:ext cx="1051892" cy="105189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32DC8-AF9E-4FFC-9C20-C9162FB1E3A3}">
      <dsp:nvSpPr>
        <dsp:cNvPr id="0" name=""/>
        <dsp:cNvSpPr/>
      </dsp:nvSpPr>
      <dsp:spPr>
        <a:xfrm>
          <a:off x="906673" y="191619"/>
          <a:ext cx="603544" cy="603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00BFDA-96A9-46F3-9481-549BDAD24543}">
      <dsp:nvSpPr>
        <dsp:cNvPr id="0" name=""/>
        <dsp:cNvSpPr/>
      </dsp:nvSpPr>
      <dsp:spPr>
        <a:xfrm>
          <a:off x="295045" y="1325743"/>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Compensation refers to the financial rewards employees receive for their work (e.g., salary, bonuses, incentives, pensions).</a:t>
          </a:r>
          <a:endParaRPr lang="en-US" sz="1400" b="1" kern="1200" dirty="0"/>
        </a:p>
      </dsp:txBody>
      <dsp:txXfrm>
        <a:off x="295045" y="1325743"/>
        <a:ext cx="1724414" cy="2993590"/>
      </dsp:txXfrm>
    </dsp:sp>
    <dsp:sp modelId="{1A52DC9E-36A4-440E-9103-F65332A53ABD}">
      <dsp:nvSpPr>
        <dsp:cNvPr id="0" name=""/>
        <dsp:cNvSpPr/>
      </dsp:nvSpPr>
      <dsp:spPr>
        <a:xfrm>
          <a:off x="2955839" y="194778"/>
          <a:ext cx="1051892" cy="105189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BC1A3-08D3-44FF-A7B1-C3291CC1C08C}">
      <dsp:nvSpPr>
        <dsp:cNvPr id="0" name=""/>
        <dsp:cNvSpPr/>
      </dsp:nvSpPr>
      <dsp:spPr>
        <a:xfrm>
          <a:off x="3190875" y="418951"/>
          <a:ext cx="603544" cy="603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62109B-690A-45F8-A7EF-F19BAE0D7A16}">
      <dsp:nvSpPr>
        <dsp:cNvPr id="0" name=""/>
        <dsp:cNvSpPr/>
      </dsp:nvSpPr>
      <dsp:spPr>
        <a:xfrm>
          <a:off x="2639869" y="1351847"/>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Rewards include both financial and non-financial benefits, such as recognition, career development, flexible working, and wellbeing programmes.</a:t>
          </a:r>
          <a:endParaRPr lang="en-US" sz="1400" b="1" kern="1200" dirty="0"/>
        </a:p>
      </dsp:txBody>
      <dsp:txXfrm>
        <a:off x="2639869" y="1351847"/>
        <a:ext cx="1724414" cy="2993590"/>
      </dsp:txXfrm>
    </dsp:sp>
    <dsp:sp modelId="{6C5E12B1-2D9D-4668-B879-FCF9850F506C}">
      <dsp:nvSpPr>
        <dsp:cNvPr id="0" name=""/>
        <dsp:cNvSpPr/>
      </dsp:nvSpPr>
      <dsp:spPr>
        <a:xfrm>
          <a:off x="5254550" y="194778"/>
          <a:ext cx="1051892" cy="105189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B408A-D2C4-446B-93A3-73EFADEE3F6C}">
      <dsp:nvSpPr>
        <dsp:cNvPr id="0" name=""/>
        <dsp:cNvSpPr/>
      </dsp:nvSpPr>
      <dsp:spPr>
        <a:xfrm>
          <a:off x="5533808" y="418951"/>
          <a:ext cx="603544" cy="603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8AEA81-5627-453F-866B-C81BC67AC0CD}">
      <dsp:nvSpPr>
        <dsp:cNvPr id="0" name=""/>
        <dsp:cNvSpPr/>
      </dsp:nvSpPr>
      <dsp:spPr>
        <a:xfrm>
          <a:off x="4905387" y="1380982"/>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dirty="0"/>
            <a:t>An effective reward system helps organisations attract, motivate, and retain talented employees.</a:t>
          </a:r>
          <a:endParaRPr lang="en-US" sz="1600" b="1" kern="1200" dirty="0"/>
        </a:p>
      </dsp:txBody>
      <dsp:txXfrm>
        <a:off x="4905387" y="1380982"/>
        <a:ext cx="1724414" cy="2993590"/>
      </dsp:txXfrm>
    </dsp:sp>
    <dsp:sp modelId="{10988DFD-F159-484F-A138-D51D7DC42925}">
      <dsp:nvSpPr>
        <dsp:cNvPr id="0" name=""/>
        <dsp:cNvSpPr/>
      </dsp:nvSpPr>
      <dsp:spPr>
        <a:xfrm>
          <a:off x="7485403" y="115024"/>
          <a:ext cx="1051892" cy="105189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509A5-3E14-4DA5-B818-79A2575BB604}">
      <dsp:nvSpPr>
        <dsp:cNvPr id="0" name=""/>
        <dsp:cNvSpPr/>
      </dsp:nvSpPr>
      <dsp:spPr>
        <a:xfrm>
          <a:off x="7709577" y="318418"/>
          <a:ext cx="603544" cy="603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26C8C4-4D06-4A45-9050-DF0940BDB7BE}">
      <dsp:nvSpPr>
        <dsp:cNvPr id="0" name=""/>
        <dsp:cNvSpPr/>
      </dsp:nvSpPr>
      <dsp:spPr>
        <a:xfrm>
          <a:off x="7149142" y="1380256"/>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dirty="0"/>
            <a:t>Strategic compensation aligns employee performance with organisational goals and supports business success.</a:t>
          </a:r>
          <a:endParaRPr lang="en-US" sz="1600" b="1" kern="1200" dirty="0"/>
        </a:p>
      </dsp:txBody>
      <dsp:txXfrm>
        <a:off x="7149142" y="1380256"/>
        <a:ext cx="1724414" cy="2993590"/>
      </dsp:txXfrm>
    </dsp:sp>
    <dsp:sp modelId="{365820F8-3501-454D-AD97-1F757EAD5B8C}">
      <dsp:nvSpPr>
        <dsp:cNvPr id="0" name=""/>
        <dsp:cNvSpPr/>
      </dsp:nvSpPr>
      <dsp:spPr>
        <a:xfrm>
          <a:off x="9858735" y="194778"/>
          <a:ext cx="1051892" cy="105189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E021C-02A6-46DF-8415-7BF022884549}">
      <dsp:nvSpPr>
        <dsp:cNvPr id="0" name=""/>
        <dsp:cNvSpPr/>
      </dsp:nvSpPr>
      <dsp:spPr>
        <a:xfrm>
          <a:off x="10109056" y="418951"/>
          <a:ext cx="603544" cy="6035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CF3985-2F74-4855-8705-7786D706E6BB}">
      <dsp:nvSpPr>
        <dsp:cNvPr id="0" name=""/>
        <dsp:cNvSpPr/>
      </dsp:nvSpPr>
      <dsp:spPr>
        <a:xfrm>
          <a:off x="9481395" y="1253388"/>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At Unilever, the Total Rewards approach combines competitive pay, employee wellbeing, performance incentives, and career development to support long-term business objectives.</a:t>
          </a:r>
          <a:endParaRPr lang="en-US" sz="1400" b="1" kern="1200" dirty="0"/>
        </a:p>
      </dsp:txBody>
      <dsp:txXfrm>
        <a:off x="9481395" y="1253388"/>
        <a:ext cx="1724414" cy="29935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BA237-AA3E-4D79-AB2F-C9B88A90E97C}">
      <dsp:nvSpPr>
        <dsp:cNvPr id="0" name=""/>
        <dsp:cNvSpPr/>
      </dsp:nvSpPr>
      <dsp:spPr>
        <a:xfrm>
          <a:off x="0" y="8107"/>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CEDB5-4E00-4A79-9B51-8F2ABFB8CC03}">
      <dsp:nvSpPr>
        <dsp:cNvPr id="0" name=""/>
        <dsp:cNvSpPr/>
      </dsp:nvSpPr>
      <dsp:spPr>
        <a:xfrm>
          <a:off x="311627" y="239896"/>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70E965-01B6-4E07-B3A9-6961AC6BC6AA}">
      <dsp:nvSpPr>
        <dsp:cNvPr id="0" name=""/>
        <dsp:cNvSpPr/>
      </dsp:nvSpPr>
      <dsp:spPr>
        <a:xfrm>
          <a:off x="1190403" y="8107"/>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89000">
            <a:lnSpc>
              <a:spcPct val="100000"/>
            </a:lnSpc>
            <a:spcBef>
              <a:spcPct val="0"/>
            </a:spcBef>
            <a:spcAft>
              <a:spcPct val="35000"/>
            </a:spcAft>
            <a:buNone/>
          </a:pPr>
          <a:r>
            <a:rPr lang="en-GB" sz="2000" b="1" kern="1200" dirty="0"/>
            <a:t>Total Rewards approach </a:t>
          </a:r>
          <a:r>
            <a:rPr lang="en-GB" sz="1800" b="0" kern="1200" dirty="0"/>
            <a:t>combining financial and non-financial rewards</a:t>
          </a:r>
          <a:endParaRPr lang="en-US" sz="1800" b="0" kern="1200" dirty="0"/>
        </a:p>
      </dsp:txBody>
      <dsp:txXfrm>
        <a:off x="1190403" y="8107"/>
        <a:ext cx="6096073" cy="1062365"/>
      </dsp:txXfrm>
    </dsp:sp>
    <dsp:sp modelId="{78D704D3-9E9C-4DDA-8D7C-BE99937B7421}">
      <dsp:nvSpPr>
        <dsp:cNvPr id="0" name=""/>
        <dsp:cNvSpPr/>
      </dsp:nvSpPr>
      <dsp:spPr>
        <a:xfrm>
          <a:off x="0" y="1336064"/>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12BF0E-E834-4395-B5BB-CC4734E2DC2A}">
      <dsp:nvSpPr>
        <dsp:cNvPr id="0" name=""/>
        <dsp:cNvSpPr/>
      </dsp:nvSpPr>
      <dsp:spPr>
        <a:xfrm>
          <a:off x="311627" y="1567853"/>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C0B08E-A26F-4620-AF4A-6C14ED231D79}">
      <dsp:nvSpPr>
        <dsp:cNvPr id="0" name=""/>
        <dsp:cNvSpPr/>
      </dsp:nvSpPr>
      <dsp:spPr>
        <a:xfrm>
          <a:off x="1190403" y="1336064"/>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89000">
            <a:lnSpc>
              <a:spcPct val="100000"/>
            </a:lnSpc>
            <a:spcBef>
              <a:spcPct val="0"/>
            </a:spcBef>
            <a:spcAft>
              <a:spcPct val="35000"/>
            </a:spcAft>
            <a:buNone/>
          </a:pPr>
          <a:r>
            <a:rPr lang="en-GB" sz="2000" b="1" kern="1200" dirty="0"/>
            <a:t>Competitive financial compensation</a:t>
          </a:r>
          <a:r>
            <a:rPr lang="en-GB" sz="2000" kern="1200" dirty="0"/>
            <a:t>, including salaries, bonuses and pensions</a:t>
          </a:r>
          <a:endParaRPr lang="en-US" sz="2000" kern="1200" dirty="0"/>
        </a:p>
      </dsp:txBody>
      <dsp:txXfrm>
        <a:off x="1190403" y="1336064"/>
        <a:ext cx="6096073" cy="1062365"/>
      </dsp:txXfrm>
    </dsp:sp>
    <dsp:sp modelId="{BCD388EF-85A1-47F3-9084-775A78677B62}">
      <dsp:nvSpPr>
        <dsp:cNvPr id="0" name=""/>
        <dsp:cNvSpPr/>
      </dsp:nvSpPr>
      <dsp:spPr>
        <a:xfrm>
          <a:off x="0" y="2664021"/>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03EA0-0F2C-433C-99FD-2DD1CA37AE3D}">
      <dsp:nvSpPr>
        <dsp:cNvPr id="0" name=""/>
        <dsp:cNvSpPr/>
      </dsp:nvSpPr>
      <dsp:spPr>
        <a:xfrm>
          <a:off x="311627" y="2895810"/>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577F31-494A-45CA-9A59-0B65A2E2F26C}">
      <dsp:nvSpPr>
        <dsp:cNvPr id="0" name=""/>
        <dsp:cNvSpPr/>
      </dsp:nvSpPr>
      <dsp:spPr>
        <a:xfrm>
          <a:off x="1190403" y="2664021"/>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dirty="0"/>
            <a:t>Non-financial rewards</a:t>
          </a:r>
          <a:r>
            <a:rPr lang="en-GB" sz="1800" kern="1200" dirty="0"/>
            <a:t> such as flexible working, wellbeing initiatives, recognition programmes and career development</a:t>
          </a:r>
          <a:endParaRPr lang="en-US" sz="1800" kern="1200" dirty="0"/>
        </a:p>
      </dsp:txBody>
      <dsp:txXfrm>
        <a:off x="1190403" y="2664021"/>
        <a:ext cx="6096073" cy="1062365"/>
      </dsp:txXfrm>
    </dsp:sp>
    <dsp:sp modelId="{7AFFA70C-763C-4A14-AF75-4AC6EAA3EB82}">
      <dsp:nvSpPr>
        <dsp:cNvPr id="0" name=""/>
        <dsp:cNvSpPr/>
      </dsp:nvSpPr>
      <dsp:spPr>
        <a:xfrm>
          <a:off x="0" y="3991978"/>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A57AD-5B57-45A4-B113-61896CF500F8}">
      <dsp:nvSpPr>
        <dsp:cNvPr id="0" name=""/>
        <dsp:cNvSpPr/>
      </dsp:nvSpPr>
      <dsp:spPr>
        <a:xfrm>
          <a:off x="311627" y="4223766"/>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FB25D1-AD63-4BA6-8B90-343B86051356}">
      <dsp:nvSpPr>
        <dsp:cNvPr id="0" name=""/>
        <dsp:cNvSpPr/>
      </dsp:nvSpPr>
      <dsp:spPr>
        <a:xfrm>
          <a:off x="1190403" y="3991978"/>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dirty="0"/>
            <a:t>Global consistency with local adaptation</a:t>
          </a:r>
          <a:r>
            <a:rPr lang="en-GB" sz="1800" kern="1200" dirty="0"/>
            <a:t> to meet labour market conditions, legal requirements and cultural expectations</a:t>
          </a:r>
          <a:endParaRPr lang="en-US" sz="1800" kern="1200" dirty="0"/>
        </a:p>
      </dsp:txBody>
      <dsp:txXfrm>
        <a:off x="1190403" y="3991978"/>
        <a:ext cx="6096073" cy="1062365"/>
      </dsp:txXfrm>
    </dsp:sp>
    <dsp:sp modelId="{5E480CEF-8DE7-4452-9604-E4844FD50C57}">
      <dsp:nvSpPr>
        <dsp:cNvPr id="0" name=""/>
        <dsp:cNvSpPr/>
      </dsp:nvSpPr>
      <dsp:spPr>
        <a:xfrm>
          <a:off x="0" y="5319934"/>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CB082-ACC2-4842-9DA7-5ECAF11C7E88}">
      <dsp:nvSpPr>
        <dsp:cNvPr id="0" name=""/>
        <dsp:cNvSpPr/>
      </dsp:nvSpPr>
      <dsp:spPr>
        <a:xfrm>
          <a:off x="311627" y="5551723"/>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870E6C-8363-4152-AC1A-3BEC0962946E}">
      <dsp:nvSpPr>
        <dsp:cNvPr id="0" name=""/>
        <dsp:cNvSpPr/>
      </dsp:nvSpPr>
      <dsp:spPr>
        <a:xfrm>
          <a:off x="1190403" y="5319934"/>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dirty="0"/>
            <a:t>Supports talent attraction, motivation and retention</a:t>
          </a:r>
          <a:r>
            <a:rPr lang="en-GB" sz="1800" kern="1200" dirty="0"/>
            <a:t> while contributing to sustainability and organisational objectives</a:t>
          </a:r>
          <a:endParaRPr lang="en-US" sz="1800" kern="1200" dirty="0"/>
        </a:p>
      </dsp:txBody>
      <dsp:txXfrm>
        <a:off x="1190403" y="5319934"/>
        <a:ext cx="6096073" cy="10623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DECA8-7653-4FCD-90C0-DD090440573A}">
      <dsp:nvSpPr>
        <dsp:cNvPr id="0" name=""/>
        <dsp:cNvSpPr/>
      </dsp:nvSpPr>
      <dsp:spPr>
        <a:xfrm>
          <a:off x="0" y="348"/>
          <a:ext cx="10820400" cy="479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4EC0AA-B82B-4118-968A-5443B468095F}">
      <dsp:nvSpPr>
        <dsp:cNvPr id="0" name=""/>
        <dsp:cNvSpPr/>
      </dsp:nvSpPr>
      <dsp:spPr>
        <a:xfrm>
          <a:off x="144935" y="108151"/>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DA3569-6D73-40F9-9481-86D8C084A3F4}">
      <dsp:nvSpPr>
        <dsp:cNvPr id="0" name=""/>
        <dsp:cNvSpPr/>
      </dsp:nvSpPr>
      <dsp:spPr>
        <a:xfrm>
          <a:off x="553390" y="348"/>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b="1" kern="1200" dirty="0"/>
            <a:t>Comprehensive Total Rewards strategy.</a:t>
          </a:r>
          <a:endParaRPr lang="en-US" sz="2000" b="1" kern="1200" dirty="0"/>
        </a:p>
      </dsp:txBody>
      <dsp:txXfrm>
        <a:off x="553390" y="348"/>
        <a:ext cx="10267009" cy="479125"/>
      </dsp:txXfrm>
    </dsp:sp>
    <dsp:sp modelId="{53E6465C-7477-47DC-83EC-9C6942552709}">
      <dsp:nvSpPr>
        <dsp:cNvPr id="0" name=""/>
        <dsp:cNvSpPr/>
      </dsp:nvSpPr>
      <dsp:spPr>
        <a:xfrm>
          <a:off x="0" y="599255"/>
          <a:ext cx="10820400" cy="479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20F68-F68D-4E3F-BE61-5BBEFDF15CDE}">
      <dsp:nvSpPr>
        <dsp:cNvPr id="0" name=""/>
        <dsp:cNvSpPr/>
      </dsp:nvSpPr>
      <dsp:spPr>
        <a:xfrm>
          <a:off x="144935" y="707058"/>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A0244D-AF6E-48F2-A7FD-5BB15EFEC16F}">
      <dsp:nvSpPr>
        <dsp:cNvPr id="0" name=""/>
        <dsp:cNvSpPr/>
      </dsp:nvSpPr>
      <dsp:spPr>
        <a:xfrm>
          <a:off x="553390" y="599255"/>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kern="1200" dirty="0"/>
            <a:t>Strong emphasis on employee wellbeing.</a:t>
          </a:r>
          <a:endParaRPr lang="en-US" sz="2000" kern="1200" dirty="0"/>
        </a:p>
      </dsp:txBody>
      <dsp:txXfrm>
        <a:off x="553390" y="599255"/>
        <a:ext cx="10267009" cy="479125"/>
      </dsp:txXfrm>
    </dsp:sp>
    <dsp:sp modelId="{6D515303-0A9A-4160-9E8D-1846E803C03C}">
      <dsp:nvSpPr>
        <dsp:cNvPr id="0" name=""/>
        <dsp:cNvSpPr/>
      </dsp:nvSpPr>
      <dsp:spPr>
        <a:xfrm>
          <a:off x="0" y="1198162"/>
          <a:ext cx="10820400" cy="479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53DB86-D3EC-43A7-A7F0-23EAD3C22E87}">
      <dsp:nvSpPr>
        <dsp:cNvPr id="0" name=""/>
        <dsp:cNvSpPr/>
      </dsp:nvSpPr>
      <dsp:spPr>
        <a:xfrm>
          <a:off x="144935" y="1305965"/>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73786B-61B2-422F-B31E-3D38D5291013}">
      <dsp:nvSpPr>
        <dsp:cNvPr id="0" name=""/>
        <dsp:cNvSpPr/>
      </dsp:nvSpPr>
      <dsp:spPr>
        <a:xfrm>
          <a:off x="553390" y="1198162"/>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b="1" kern="1200" dirty="0"/>
            <a:t>Competitive market-based salary benchmarking.</a:t>
          </a:r>
          <a:endParaRPr lang="en-US" sz="1800" b="1" kern="1200" dirty="0"/>
        </a:p>
      </dsp:txBody>
      <dsp:txXfrm>
        <a:off x="553390" y="1198162"/>
        <a:ext cx="10267009" cy="479125"/>
      </dsp:txXfrm>
    </dsp:sp>
    <dsp:sp modelId="{3AF67A75-8910-48B3-8A96-D72352086B45}">
      <dsp:nvSpPr>
        <dsp:cNvPr id="0" name=""/>
        <dsp:cNvSpPr/>
      </dsp:nvSpPr>
      <dsp:spPr>
        <a:xfrm>
          <a:off x="0" y="1797069"/>
          <a:ext cx="10820400" cy="47912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6BF31-F42C-42A3-869B-416078782514}">
      <dsp:nvSpPr>
        <dsp:cNvPr id="0" name=""/>
        <dsp:cNvSpPr/>
      </dsp:nvSpPr>
      <dsp:spPr>
        <a:xfrm>
          <a:off x="144935" y="1904872"/>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3B1028-DC14-4407-BD7B-3F738B84DD5F}">
      <dsp:nvSpPr>
        <dsp:cNvPr id="0" name=""/>
        <dsp:cNvSpPr/>
      </dsp:nvSpPr>
      <dsp:spPr>
        <a:xfrm>
          <a:off x="553390" y="1797069"/>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kern="1200" dirty="0"/>
            <a:t>ESG-linked executive incentives.</a:t>
          </a:r>
          <a:endParaRPr lang="en-US" sz="2000" kern="1200" dirty="0"/>
        </a:p>
      </dsp:txBody>
      <dsp:txXfrm>
        <a:off x="553390" y="1797069"/>
        <a:ext cx="10267009" cy="479125"/>
      </dsp:txXfrm>
    </dsp:sp>
    <dsp:sp modelId="{4E483C11-BD61-4297-9A42-6B8D455DE67A}">
      <dsp:nvSpPr>
        <dsp:cNvPr id="0" name=""/>
        <dsp:cNvSpPr/>
      </dsp:nvSpPr>
      <dsp:spPr>
        <a:xfrm>
          <a:off x="0" y="2395976"/>
          <a:ext cx="10820400" cy="47912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124C8-B688-42AE-A73B-2A98FFFB4668}">
      <dsp:nvSpPr>
        <dsp:cNvPr id="0" name=""/>
        <dsp:cNvSpPr/>
      </dsp:nvSpPr>
      <dsp:spPr>
        <a:xfrm>
          <a:off x="144935" y="2503780"/>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D03B67-5F83-4B36-B21A-78C46C144495}">
      <dsp:nvSpPr>
        <dsp:cNvPr id="0" name=""/>
        <dsp:cNvSpPr/>
      </dsp:nvSpPr>
      <dsp:spPr>
        <a:xfrm>
          <a:off x="553390" y="2395976"/>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b="1" kern="1200" dirty="0"/>
            <a:t>Commitment to equal pay and diversity</a:t>
          </a:r>
          <a:r>
            <a:rPr lang="en-GB" sz="1600" kern="1200" dirty="0"/>
            <a:t>.</a:t>
          </a:r>
          <a:endParaRPr lang="en-US" sz="1600" kern="1200" dirty="0"/>
        </a:p>
      </dsp:txBody>
      <dsp:txXfrm>
        <a:off x="553390" y="2395976"/>
        <a:ext cx="10267009" cy="479125"/>
      </dsp:txXfrm>
    </dsp:sp>
    <dsp:sp modelId="{93D05602-817F-463C-80DD-B10A07700F32}">
      <dsp:nvSpPr>
        <dsp:cNvPr id="0" name=""/>
        <dsp:cNvSpPr/>
      </dsp:nvSpPr>
      <dsp:spPr>
        <a:xfrm>
          <a:off x="0" y="2994884"/>
          <a:ext cx="10820400" cy="479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448287-A584-4E65-A4E2-650BE5535561}">
      <dsp:nvSpPr>
        <dsp:cNvPr id="0" name=""/>
        <dsp:cNvSpPr/>
      </dsp:nvSpPr>
      <dsp:spPr>
        <a:xfrm>
          <a:off x="144935" y="3102687"/>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47FC99-5FC4-44CB-98C2-CAFB70CA31D6}">
      <dsp:nvSpPr>
        <dsp:cNvPr id="0" name=""/>
        <dsp:cNvSpPr/>
      </dsp:nvSpPr>
      <dsp:spPr>
        <a:xfrm>
          <a:off x="553390" y="2994884"/>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kern="1200" dirty="0"/>
            <a:t>Flexible global reward framework.</a:t>
          </a:r>
          <a:endParaRPr lang="en-US" sz="1800" kern="1200" dirty="0"/>
        </a:p>
      </dsp:txBody>
      <dsp:txXfrm>
        <a:off x="553390" y="2994884"/>
        <a:ext cx="10267009" cy="479125"/>
      </dsp:txXfrm>
    </dsp:sp>
    <dsp:sp modelId="{09AA5B04-2B5E-4AAB-902A-7C2B87ABFAF7}">
      <dsp:nvSpPr>
        <dsp:cNvPr id="0" name=""/>
        <dsp:cNvSpPr/>
      </dsp:nvSpPr>
      <dsp:spPr>
        <a:xfrm>
          <a:off x="0" y="3593791"/>
          <a:ext cx="10820400" cy="479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67E8AB-4605-4A0E-A500-462107C9F838}">
      <dsp:nvSpPr>
        <dsp:cNvPr id="0" name=""/>
        <dsp:cNvSpPr/>
      </dsp:nvSpPr>
      <dsp:spPr>
        <a:xfrm>
          <a:off x="144935" y="3701594"/>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738A49-9222-44D4-96F5-67ED6C8A5F4F}">
      <dsp:nvSpPr>
        <dsp:cNvPr id="0" name=""/>
        <dsp:cNvSpPr/>
      </dsp:nvSpPr>
      <dsp:spPr>
        <a:xfrm>
          <a:off x="553390" y="3593791"/>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b="1" kern="1200" dirty="0"/>
            <a:t>Significant investment in learning and career development.</a:t>
          </a:r>
          <a:endParaRPr lang="en-US" sz="2000" b="1" kern="1200" dirty="0"/>
        </a:p>
      </dsp:txBody>
      <dsp:txXfrm>
        <a:off x="553390" y="3593791"/>
        <a:ext cx="10267009" cy="4791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4AF9E-CB03-D74F-9F8C-1DFAF707D8F9}">
      <dsp:nvSpPr>
        <dsp:cNvPr id="0" name=""/>
        <dsp:cNvSpPr/>
      </dsp:nvSpPr>
      <dsp:spPr>
        <a:xfrm>
          <a:off x="0" y="64355"/>
          <a:ext cx="3381375" cy="2028825"/>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Performance-related pay may increase pressure and reduce collaboration (CIPD, 2025) </a:t>
          </a:r>
          <a:endParaRPr lang="en-US" sz="2400" kern="1200" dirty="0">
            <a:solidFill>
              <a:schemeClr val="bg1"/>
            </a:solidFill>
          </a:endParaRPr>
        </a:p>
      </dsp:txBody>
      <dsp:txXfrm>
        <a:off x="0" y="64355"/>
        <a:ext cx="3381375" cy="2028825"/>
      </dsp:txXfrm>
    </dsp:sp>
    <dsp:sp modelId="{FD3874D7-7CEB-754A-880F-98AE075D7E7D}">
      <dsp:nvSpPr>
        <dsp:cNvPr id="0" name=""/>
        <dsp:cNvSpPr/>
      </dsp:nvSpPr>
      <dsp:spPr>
        <a:xfrm>
          <a:off x="3719512" y="64355"/>
          <a:ext cx="3381375" cy="2028825"/>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International salary differences can create perceptions of inequity.</a:t>
          </a:r>
          <a:endParaRPr lang="en-US" sz="2400" kern="1200" dirty="0">
            <a:solidFill>
              <a:schemeClr val="bg1"/>
            </a:solidFill>
          </a:endParaRPr>
        </a:p>
      </dsp:txBody>
      <dsp:txXfrm>
        <a:off x="3719512" y="64355"/>
        <a:ext cx="3381375" cy="2028825"/>
      </dsp:txXfrm>
    </dsp:sp>
    <dsp:sp modelId="{8A93DA92-8F1A-0D47-A3E8-6E93E36EDD23}">
      <dsp:nvSpPr>
        <dsp:cNvPr id="0" name=""/>
        <dsp:cNvSpPr/>
      </dsp:nvSpPr>
      <dsp:spPr>
        <a:xfrm>
          <a:off x="7439025" y="64355"/>
          <a:ext cx="3381375" cy="2028825"/>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Executive remuneration continues to attract stakeholder scrutiny.</a:t>
          </a:r>
          <a:endParaRPr lang="en-US" sz="2400" kern="1200" dirty="0">
            <a:solidFill>
              <a:schemeClr val="bg1"/>
            </a:solidFill>
          </a:endParaRPr>
        </a:p>
      </dsp:txBody>
      <dsp:txXfrm>
        <a:off x="7439025" y="64355"/>
        <a:ext cx="3381375" cy="2028825"/>
      </dsp:txXfrm>
    </dsp:sp>
    <dsp:sp modelId="{DE4B85E5-AE0F-3E48-B4AA-7E455ACD872F}">
      <dsp:nvSpPr>
        <dsp:cNvPr id="0" name=""/>
        <dsp:cNvSpPr/>
      </dsp:nvSpPr>
      <dsp:spPr>
        <a:xfrm>
          <a:off x="1859756" y="2431318"/>
          <a:ext cx="3381375" cy="2028825"/>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Measuring sustainability performance objectively remains challenging.</a:t>
          </a:r>
          <a:endParaRPr lang="en-US" sz="2400" kern="1200" dirty="0">
            <a:solidFill>
              <a:schemeClr val="bg1"/>
            </a:solidFill>
          </a:endParaRPr>
        </a:p>
      </dsp:txBody>
      <dsp:txXfrm>
        <a:off x="1859756" y="2431318"/>
        <a:ext cx="3381375" cy="2028825"/>
      </dsp:txXfrm>
    </dsp:sp>
    <dsp:sp modelId="{92CA30FF-B34D-B443-B844-E7FAEE518F6A}">
      <dsp:nvSpPr>
        <dsp:cNvPr id="0" name=""/>
        <dsp:cNvSpPr/>
      </dsp:nvSpPr>
      <dsp:spPr>
        <a:xfrm>
          <a:off x="5579268" y="2431318"/>
          <a:ext cx="3381375" cy="2028825"/>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Global consistency may be difficult to maintain across different labour markets.</a:t>
          </a:r>
          <a:endParaRPr lang="en-US" sz="2400" kern="1200" dirty="0">
            <a:solidFill>
              <a:schemeClr val="bg1"/>
            </a:solidFill>
          </a:endParaRPr>
        </a:p>
      </dsp:txBody>
      <dsp:txXfrm>
        <a:off x="5579268" y="2431318"/>
        <a:ext cx="3381375" cy="20288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471FC-A408-4C2E-8861-7F10FEF822BB}">
      <dsp:nvSpPr>
        <dsp:cNvPr id="0" name=""/>
        <dsp:cNvSpPr/>
      </dsp:nvSpPr>
      <dsp:spPr>
        <a:xfrm>
          <a:off x="0" y="484484"/>
          <a:ext cx="5291663" cy="4375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Armstrong, M. and Taylor, S. (2023) </a:t>
          </a:r>
          <a:r>
            <a:rPr lang="en-GB" sz="1100" i="1" kern="1200"/>
            <a:t>Armstrong’s Handbook of Human Resource Management Practice</a:t>
          </a:r>
          <a:r>
            <a:rPr lang="en-GB" sz="1100" kern="1200"/>
            <a:t>. 16th edn. London: Kogan Page. [Accessed 28</a:t>
          </a:r>
          <a:r>
            <a:rPr lang="en-GB" sz="1100" kern="1200" baseline="30000"/>
            <a:t>th</a:t>
          </a:r>
          <a:r>
            <a:rPr lang="en-GB" sz="1100" kern="1200"/>
            <a:t> June 2026]</a:t>
          </a:r>
          <a:endParaRPr lang="en-US" sz="1100" kern="1200"/>
        </a:p>
      </dsp:txBody>
      <dsp:txXfrm>
        <a:off x="21361" y="505845"/>
        <a:ext cx="5248941" cy="394858"/>
      </dsp:txXfrm>
    </dsp:sp>
    <dsp:sp modelId="{3E119013-04F8-4DDE-97DD-E0A7417D67AC}">
      <dsp:nvSpPr>
        <dsp:cNvPr id="0" name=""/>
        <dsp:cNvSpPr/>
      </dsp:nvSpPr>
      <dsp:spPr>
        <a:xfrm>
          <a:off x="0" y="953744"/>
          <a:ext cx="5291663" cy="43758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CIPD (2024) </a:t>
          </a:r>
          <a:r>
            <a:rPr lang="en-GB" sz="1100" i="1" kern="1200"/>
            <a:t>Reward Factsheet</a:t>
          </a:r>
          <a:r>
            <a:rPr lang="en-GB" sz="1100" kern="1200"/>
            <a:t>. London: CIPD. [Accessed 28</a:t>
          </a:r>
          <a:r>
            <a:rPr lang="en-GB" sz="1100" kern="1200" baseline="30000"/>
            <a:t>th</a:t>
          </a:r>
          <a:r>
            <a:rPr lang="en-GB" sz="1100" kern="1200"/>
            <a:t> June 2026]</a:t>
          </a:r>
          <a:endParaRPr lang="en-US" sz="1100" kern="1200"/>
        </a:p>
      </dsp:txBody>
      <dsp:txXfrm>
        <a:off x="21361" y="975105"/>
        <a:ext cx="5248941" cy="394858"/>
      </dsp:txXfrm>
    </dsp:sp>
    <dsp:sp modelId="{0B08AB39-25EA-4F62-B275-889DF2FCBED6}">
      <dsp:nvSpPr>
        <dsp:cNvPr id="0" name=""/>
        <dsp:cNvSpPr/>
      </dsp:nvSpPr>
      <dsp:spPr>
        <a:xfrm>
          <a:off x="0" y="1423004"/>
          <a:ext cx="5291663" cy="43758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Deloitte (2024) </a:t>
          </a:r>
          <a:r>
            <a:rPr lang="en-GB" sz="1100" i="1" kern="1200"/>
            <a:t>Global Human Capital Trends 2024</a:t>
          </a:r>
          <a:r>
            <a:rPr lang="en-GB" sz="1100" kern="1200"/>
            <a:t>. London: Deloitte. [Accessed 28</a:t>
          </a:r>
          <a:r>
            <a:rPr lang="en-GB" sz="1100" kern="1200" baseline="30000"/>
            <a:t>th</a:t>
          </a:r>
          <a:r>
            <a:rPr lang="en-GB" sz="1100" kern="1200"/>
            <a:t> June 2026]</a:t>
          </a:r>
          <a:endParaRPr lang="en-US" sz="1100" kern="1200"/>
        </a:p>
      </dsp:txBody>
      <dsp:txXfrm>
        <a:off x="21361" y="1444365"/>
        <a:ext cx="5248941" cy="394858"/>
      </dsp:txXfrm>
    </dsp:sp>
    <dsp:sp modelId="{B08FF800-586E-42B2-BFAB-CCAEBD6EF5C4}">
      <dsp:nvSpPr>
        <dsp:cNvPr id="0" name=""/>
        <dsp:cNvSpPr/>
      </dsp:nvSpPr>
      <dsp:spPr>
        <a:xfrm>
          <a:off x="0" y="1892264"/>
          <a:ext cx="5291663" cy="43758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Herzberg, F. (1968) ‘One More Time: How Do You Motivate Employees?’, </a:t>
          </a:r>
          <a:r>
            <a:rPr lang="en-GB" sz="1100" i="1" kern="1200"/>
            <a:t>Harvard Business Review</a:t>
          </a:r>
          <a:r>
            <a:rPr lang="en-GB" sz="1100" kern="1200"/>
            <a:t>, January–February. </a:t>
          </a:r>
          <a:r>
            <a:rPr lang="en-GB" sz="1100" i="1" kern="1200"/>
            <a:t> </a:t>
          </a:r>
          <a:r>
            <a:rPr lang="en-GB" sz="1100" kern="1200"/>
            <a:t>[Accessed 28</a:t>
          </a:r>
          <a:r>
            <a:rPr lang="en-GB" sz="1100" kern="1200" baseline="30000"/>
            <a:t>th</a:t>
          </a:r>
          <a:r>
            <a:rPr lang="en-GB" sz="1100" kern="1200"/>
            <a:t> June 2026]</a:t>
          </a:r>
          <a:endParaRPr lang="en-US" sz="1100" kern="1200"/>
        </a:p>
      </dsp:txBody>
      <dsp:txXfrm>
        <a:off x="21361" y="1913625"/>
        <a:ext cx="5248941" cy="394858"/>
      </dsp:txXfrm>
    </dsp:sp>
    <dsp:sp modelId="{829975DB-CAD7-4267-AEA9-8A903B07ED68}">
      <dsp:nvSpPr>
        <dsp:cNvPr id="0" name=""/>
        <dsp:cNvSpPr/>
      </dsp:nvSpPr>
      <dsp:spPr>
        <a:xfrm>
          <a:off x="0" y="2361524"/>
          <a:ext cx="5291663" cy="43758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Unilever (2024) </a:t>
          </a:r>
          <a:r>
            <a:rPr lang="en-GB" sz="1100" i="1" kern="1200"/>
            <a:t>Annual Report and Accounts 2024</a:t>
          </a:r>
          <a:r>
            <a:rPr lang="en-GB" sz="1100" kern="1200"/>
            <a:t>. London: Unilever. [Accessed 28</a:t>
          </a:r>
          <a:r>
            <a:rPr lang="en-GB" sz="1100" kern="1200" baseline="30000"/>
            <a:t>th</a:t>
          </a:r>
          <a:r>
            <a:rPr lang="en-GB" sz="1100" kern="1200"/>
            <a:t> June 2026]</a:t>
          </a:r>
          <a:endParaRPr lang="en-US" sz="1100" kern="1200"/>
        </a:p>
      </dsp:txBody>
      <dsp:txXfrm>
        <a:off x="21361" y="2382885"/>
        <a:ext cx="5248941" cy="394858"/>
      </dsp:txXfrm>
    </dsp:sp>
    <dsp:sp modelId="{1548C9A8-D6CC-4CEF-9552-463C0C7D97EF}">
      <dsp:nvSpPr>
        <dsp:cNvPr id="0" name=""/>
        <dsp:cNvSpPr/>
      </dsp:nvSpPr>
      <dsp:spPr>
        <a:xfrm>
          <a:off x="0" y="2830784"/>
          <a:ext cx="5291663" cy="4375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WorldatWork (2023) </a:t>
          </a:r>
          <a:r>
            <a:rPr lang="en-GB" sz="1100" i="1" kern="1200"/>
            <a:t>Compensation Best Practices Report</a:t>
          </a:r>
          <a:r>
            <a:rPr lang="en-GB" sz="1100" kern="1200"/>
            <a:t>. Scottsdale, AZ: WorldatWork. [Accessed 28</a:t>
          </a:r>
          <a:r>
            <a:rPr lang="en-GB" sz="1100" kern="1200" baseline="30000"/>
            <a:t>th</a:t>
          </a:r>
          <a:r>
            <a:rPr lang="en-GB" sz="1100" kern="1200"/>
            <a:t> June 2026]</a:t>
          </a:r>
          <a:endParaRPr lang="en-US" sz="1100" kern="1200"/>
        </a:p>
      </dsp:txBody>
      <dsp:txXfrm>
        <a:off x="21361" y="2852145"/>
        <a:ext cx="5248941" cy="3948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A05B3-7EF9-4F2F-9A28-3B704EC307FA}">
      <dsp:nvSpPr>
        <dsp:cNvPr id="0" name=""/>
        <dsp:cNvSpPr/>
      </dsp:nvSpPr>
      <dsp:spPr>
        <a:xfrm>
          <a:off x="0" y="446"/>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1C7E6-3F19-4F5B-A4E4-C4CE66D034F8}">
      <dsp:nvSpPr>
        <dsp:cNvPr id="0" name=""/>
        <dsp:cNvSpPr/>
      </dsp:nvSpPr>
      <dsp:spPr>
        <a:xfrm>
          <a:off x="113550" y="84905"/>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F55CB-8CD5-407B-9E3A-64ED129854D1}">
      <dsp:nvSpPr>
        <dsp:cNvPr id="0" name=""/>
        <dsp:cNvSpPr/>
      </dsp:nvSpPr>
      <dsp:spPr>
        <a:xfrm>
          <a:off x="433555" y="446"/>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Future rewards will help in recognising innovation, organisational contributions and AI increasingly.</a:t>
          </a:r>
          <a:endParaRPr lang="en-US" sz="1400" kern="1200">
            <a:solidFill>
              <a:schemeClr val="bg1"/>
            </a:solidFill>
          </a:endParaRPr>
        </a:p>
      </dsp:txBody>
      <dsp:txXfrm>
        <a:off x="433555" y="446"/>
        <a:ext cx="10082044" cy="375372"/>
      </dsp:txXfrm>
    </dsp:sp>
    <dsp:sp modelId="{A37E2449-4A42-4C54-9C7F-FD1ED46AD5C0}">
      <dsp:nvSpPr>
        <dsp:cNvPr id="0" name=""/>
        <dsp:cNvSpPr/>
      </dsp:nvSpPr>
      <dsp:spPr>
        <a:xfrm>
          <a:off x="0" y="469662"/>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AF892-6569-4AF6-98FF-35A1AE138CEA}">
      <dsp:nvSpPr>
        <dsp:cNvPr id="0" name=""/>
        <dsp:cNvSpPr/>
      </dsp:nvSpPr>
      <dsp:spPr>
        <a:xfrm>
          <a:off x="113550" y="554121"/>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84D4E-87A4-404B-AE88-A4FAE32907A7}">
      <dsp:nvSpPr>
        <dsp:cNvPr id="0" name=""/>
        <dsp:cNvSpPr/>
      </dsp:nvSpPr>
      <dsp:spPr>
        <a:xfrm>
          <a:off x="433555" y="469662"/>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Predictive workforce analytics will help in reinforcing talent retention and compensation planning.</a:t>
          </a:r>
          <a:endParaRPr lang="en-US" sz="1400" kern="1200">
            <a:solidFill>
              <a:schemeClr val="bg1"/>
            </a:solidFill>
          </a:endParaRPr>
        </a:p>
      </dsp:txBody>
      <dsp:txXfrm>
        <a:off x="433555" y="469662"/>
        <a:ext cx="10082044" cy="375372"/>
      </dsp:txXfrm>
    </dsp:sp>
    <dsp:sp modelId="{042EC843-448E-44B2-A8FB-3D680973A337}">
      <dsp:nvSpPr>
        <dsp:cNvPr id="0" name=""/>
        <dsp:cNvSpPr/>
      </dsp:nvSpPr>
      <dsp:spPr>
        <a:xfrm>
          <a:off x="0" y="938877"/>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89D79-C8DA-42CC-8D49-6EE85967B7B4}">
      <dsp:nvSpPr>
        <dsp:cNvPr id="0" name=""/>
        <dsp:cNvSpPr/>
      </dsp:nvSpPr>
      <dsp:spPr>
        <a:xfrm>
          <a:off x="113550" y="1023336"/>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8B38DD-A07B-4EBA-B9AB-873616FB5250}">
      <dsp:nvSpPr>
        <dsp:cNvPr id="0" name=""/>
        <dsp:cNvSpPr/>
      </dsp:nvSpPr>
      <dsp:spPr>
        <a:xfrm>
          <a:off x="433555" y="938877"/>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Personalised employee experiences will help in improving workforce engagement, motivation and loyalty. </a:t>
          </a:r>
          <a:endParaRPr lang="en-US" sz="1400" kern="1200">
            <a:solidFill>
              <a:schemeClr val="bg1"/>
            </a:solidFill>
          </a:endParaRPr>
        </a:p>
      </dsp:txBody>
      <dsp:txXfrm>
        <a:off x="433555" y="938877"/>
        <a:ext cx="10082044" cy="375372"/>
      </dsp:txXfrm>
    </dsp:sp>
    <dsp:sp modelId="{0740C6C2-B451-4996-9F0C-C831E54B0ADA}">
      <dsp:nvSpPr>
        <dsp:cNvPr id="0" name=""/>
        <dsp:cNvSpPr/>
      </dsp:nvSpPr>
      <dsp:spPr>
        <a:xfrm>
          <a:off x="0" y="1408093"/>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7B08B-B0EA-427C-A0DA-B57BF722C21F}">
      <dsp:nvSpPr>
        <dsp:cNvPr id="0" name=""/>
        <dsp:cNvSpPr/>
      </dsp:nvSpPr>
      <dsp:spPr>
        <a:xfrm>
          <a:off x="113550" y="1492552"/>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154B1C-DF5C-4B6E-BD07-AB0C66AC7F43}">
      <dsp:nvSpPr>
        <dsp:cNvPr id="0" name=""/>
        <dsp:cNvSpPr/>
      </dsp:nvSpPr>
      <dsp:spPr>
        <a:xfrm>
          <a:off x="433555" y="1408093"/>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Digital technologies help in the simplification of compensation administration across global operations. </a:t>
          </a:r>
          <a:endParaRPr lang="en-US" sz="1400" kern="1200" dirty="0">
            <a:solidFill>
              <a:schemeClr val="bg1"/>
            </a:solidFill>
          </a:endParaRPr>
        </a:p>
      </dsp:txBody>
      <dsp:txXfrm>
        <a:off x="433555" y="1408093"/>
        <a:ext cx="10082044" cy="375372"/>
      </dsp:txXfrm>
    </dsp:sp>
    <dsp:sp modelId="{E4214E83-3087-4661-A027-FFF745FE5AA2}">
      <dsp:nvSpPr>
        <dsp:cNvPr id="0" name=""/>
        <dsp:cNvSpPr/>
      </dsp:nvSpPr>
      <dsp:spPr>
        <a:xfrm>
          <a:off x="0" y="1877309"/>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BBCB4-1985-4B03-8E6B-1D97BA254C49}">
      <dsp:nvSpPr>
        <dsp:cNvPr id="0" name=""/>
        <dsp:cNvSpPr/>
      </dsp:nvSpPr>
      <dsp:spPr>
        <a:xfrm>
          <a:off x="113550" y="1961767"/>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A40FD-2745-44D5-BFCB-3A7EC11BE72F}">
      <dsp:nvSpPr>
        <dsp:cNvPr id="0" name=""/>
        <dsp:cNvSpPr/>
      </dsp:nvSpPr>
      <dsp:spPr>
        <a:xfrm>
          <a:off x="433555" y="1877309"/>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Employee learning, well-being and career progression will help complement financial rewards. </a:t>
          </a:r>
          <a:endParaRPr lang="en-US" sz="1400" kern="1200">
            <a:solidFill>
              <a:schemeClr val="bg1"/>
            </a:solidFill>
          </a:endParaRPr>
        </a:p>
      </dsp:txBody>
      <dsp:txXfrm>
        <a:off x="433555" y="1877309"/>
        <a:ext cx="10082044" cy="375372"/>
      </dsp:txXfrm>
    </dsp:sp>
    <dsp:sp modelId="{CCFE936C-1623-4DDB-9E84-65C6969CC1BE}">
      <dsp:nvSpPr>
        <dsp:cNvPr id="0" name=""/>
        <dsp:cNvSpPr/>
      </dsp:nvSpPr>
      <dsp:spPr>
        <a:xfrm>
          <a:off x="0" y="2346524"/>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8DB9C1-39C8-4544-8EF7-1C3CA42F2130}">
      <dsp:nvSpPr>
        <dsp:cNvPr id="0" name=""/>
        <dsp:cNvSpPr/>
      </dsp:nvSpPr>
      <dsp:spPr>
        <a:xfrm>
          <a:off x="113550" y="2430983"/>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DCC81-7D9F-4320-8F0E-FB35E712FED5}">
      <dsp:nvSpPr>
        <dsp:cNvPr id="0" name=""/>
        <dsp:cNvSpPr/>
      </dsp:nvSpPr>
      <dsp:spPr>
        <a:xfrm>
          <a:off x="433555" y="2346524"/>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Responsible governance will help in making sure that compensation practices are legally compliant and ethical. </a:t>
          </a:r>
          <a:endParaRPr lang="en-US" sz="1400" kern="1200">
            <a:solidFill>
              <a:schemeClr val="bg1"/>
            </a:solidFill>
          </a:endParaRPr>
        </a:p>
      </dsp:txBody>
      <dsp:txXfrm>
        <a:off x="433555" y="2346524"/>
        <a:ext cx="10082044" cy="375372"/>
      </dsp:txXfrm>
    </dsp:sp>
    <dsp:sp modelId="{6EFB5350-33A5-4D75-97F0-109ED1FE0C4C}">
      <dsp:nvSpPr>
        <dsp:cNvPr id="0" name=""/>
        <dsp:cNvSpPr/>
      </dsp:nvSpPr>
      <dsp:spPr>
        <a:xfrm>
          <a:off x="0" y="2815740"/>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A85FB-34FF-42E7-B499-0A83FD1FEF9E}">
      <dsp:nvSpPr>
        <dsp:cNvPr id="0" name=""/>
        <dsp:cNvSpPr/>
      </dsp:nvSpPr>
      <dsp:spPr>
        <a:xfrm>
          <a:off x="113550" y="2900198"/>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83CF81-51BF-438E-BDD3-C2DB5541EC1D}">
      <dsp:nvSpPr>
        <dsp:cNvPr id="0" name=""/>
        <dsp:cNvSpPr/>
      </dsp:nvSpPr>
      <dsp:spPr>
        <a:xfrm>
          <a:off x="433555" y="2815740"/>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Inclusive reward strategies can help in strengthening organisational fairness and employee trust.</a:t>
          </a:r>
          <a:endParaRPr lang="en-US" sz="1400" kern="1200">
            <a:solidFill>
              <a:schemeClr val="bg1"/>
            </a:solidFill>
          </a:endParaRPr>
        </a:p>
      </dsp:txBody>
      <dsp:txXfrm>
        <a:off x="433555" y="2815740"/>
        <a:ext cx="10082044" cy="375372"/>
      </dsp:txXfrm>
    </dsp:sp>
    <dsp:sp modelId="{DC7FBDB9-6DA7-4F56-BA05-C3E4FEC222AE}">
      <dsp:nvSpPr>
        <dsp:cNvPr id="0" name=""/>
        <dsp:cNvSpPr/>
      </dsp:nvSpPr>
      <dsp:spPr>
        <a:xfrm>
          <a:off x="0" y="3284955"/>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62C06-40E2-412B-8821-3DB3E050B87D}">
      <dsp:nvSpPr>
        <dsp:cNvPr id="0" name=""/>
        <dsp:cNvSpPr/>
      </dsp:nvSpPr>
      <dsp:spPr>
        <a:xfrm>
          <a:off x="113550" y="3369414"/>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5D336-D238-489C-A3A2-EA98A6F0F262}">
      <dsp:nvSpPr>
        <dsp:cNvPr id="0" name=""/>
        <dsp:cNvSpPr/>
      </dsp:nvSpPr>
      <dsp:spPr>
        <a:xfrm>
          <a:off x="433555" y="3284955"/>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Agile reward systems help support long-term competitiveness and resilience of Unilever.</a:t>
          </a:r>
          <a:endParaRPr lang="en-US" sz="1400" kern="1200">
            <a:solidFill>
              <a:schemeClr val="bg1"/>
            </a:solidFill>
          </a:endParaRPr>
        </a:p>
      </dsp:txBody>
      <dsp:txXfrm>
        <a:off x="433555" y="3284955"/>
        <a:ext cx="10082044" cy="37537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1B8FC-0385-A54D-A5A4-CD9246AFFBBD}" type="datetimeFigureOut">
              <a:rPr lang="en-US" smtClean="0"/>
              <a:t>7/4/2026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B91E26-388B-7F47-922E-9B50327BECF2}" type="slidenum">
              <a:rPr lang="en-US" smtClean="0"/>
              <a:t>‹#›</a:t>
            </a:fld>
            <a:endParaRPr lang="en-US"/>
          </a:p>
        </p:txBody>
      </p:sp>
    </p:spTree>
    <p:extLst>
      <p:ext uri="{BB962C8B-B14F-4D97-AF65-F5344CB8AC3E}">
        <p14:creationId xmlns:p14="http://schemas.microsoft.com/office/powerpoint/2010/main" val="4169753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www.pgmcapital.com</a:t>
            </a:r>
            <a:r>
              <a:rPr lang="en-US" dirty="0"/>
              <a:t>/wp-content/uploads/2019/11/http3blmedia.commediastylesfmr_page_photos_blogpublicvideosthumbnails198557thumbnail-198557_0006.pngitokI1WMaMlL.png </a:t>
            </a:r>
          </a:p>
        </p:txBody>
      </p:sp>
      <p:sp>
        <p:nvSpPr>
          <p:cNvPr id="4" name="Slide Number Placeholder 3"/>
          <p:cNvSpPr>
            <a:spLocks noGrp="1"/>
          </p:cNvSpPr>
          <p:nvPr>
            <p:ph type="sldNum" sz="quarter" idx="5"/>
          </p:nvPr>
        </p:nvSpPr>
        <p:spPr/>
        <p:txBody>
          <a:bodyPr/>
          <a:lstStyle/>
          <a:p>
            <a:fld id="{AEB91E26-388B-7F47-922E-9B50327BECF2}" type="slidenum">
              <a:rPr lang="en-US" smtClean="0"/>
              <a:t>2</a:t>
            </a:fld>
            <a:endParaRPr lang="en-US"/>
          </a:p>
        </p:txBody>
      </p:sp>
    </p:spTree>
    <p:extLst>
      <p:ext uri="{BB962C8B-B14F-4D97-AF65-F5344CB8AC3E}">
        <p14:creationId xmlns:p14="http://schemas.microsoft.com/office/powerpoint/2010/main" val="351884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C1B982-B782-4B00-98D3-0F7B55B7BF7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149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5E9E28-FC52-4821-AFEC-C71A6CCC2A2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0428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93201D3-9637-4084-BE69-725278BC6C3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9630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93201D3-9637-4084-BE69-725278BC6C3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91990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045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9827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78505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7/4/2026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7/4/2026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7/4/2026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7/4/2026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7/4/2026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7/4/2026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BDE7A3-F0BB-4A53-ACF4-B835F9CAA110}" type="datetimeFigureOut">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04/07/2026</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a:xfrm>
            <a:off x="5332412" y="5883275"/>
            <a:ext cx="4324044" cy="365125"/>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90E1A7-17E5-49A4-B3E1-B7712C71CE75}" type="slidenum">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809496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BDE7A3-F0BB-4A53-ACF4-B835F9CAA110}" type="datetimeFigureOut">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04/07/2026</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3" name="Footer Placeholder 2"/>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90E1A7-17E5-49A4-B3E1-B7712C71CE75}" type="slidenum">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213974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9A66-9DA2-9367-06CD-1981B5C0DC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1124B6-C1D1-6EB4-D829-3843DDD3D7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5F2726-7A58-5EDB-7EBA-973E6CAD21EE}"/>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3479E028-9F5D-03B2-39F4-0D066D582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D36DAC-DEC9-CE29-FB0A-FD13FC4C7DE3}"/>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7060997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9B6B5-3A3F-A7A0-4423-7359499544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29B927-3A22-731A-A39A-EF8150B6A5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ECEB4F-F4D4-E79F-224D-17714EF10D56}"/>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C7E44723-9892-CC9E-849C-9F930BFBEF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10B2E-5CD4-4B96-47CC-60F6A3B92F37}"/>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7523817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723A-CE4B-53B8-AE15-A017187CBA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A9F19B-8800-2B91-A7A5-320E193D1D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2B4768-7835-1CA7-B542-1398638624F0}"/>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4943019F-8161-36A1-D771-B265468A55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D3DA2-8E05-189E-8B99-25A77278A47F}"/>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41289214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2A37-D6E6-1783-B0D8-0BA81B2B58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2EFB3-A34F-9BA3-75B1-908EABB669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FFE88-E9D9-DE01-E9DB-150736EBCE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63F76-A5EA-A1C6-516E-53C564452C7C}"/>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3315BA07-3D43-783E-A5B4-69B375632F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41C8A0-71E1-0DF0-F831-BF37FF3D9360}"/>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9892518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31FD-F8A0-A418-FBCC-4F93CE51FE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5827EC-900E-E0AE-8EA0-150BC1F172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6F40BB-F7A1-8291-C299-169D402FC5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D2312F-AE03-E471-7752-8C617357AE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6C032E-8A8D-8CFD-37A4-5D8AFFFF04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69C057-26C1-91C3-FE50-F840FC92E9D1}"/>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8" name="Footer Placeholder 7">
            <a:extLst>
              <a:ext uri="{FF2B5EF4-FFF2-40B4-BE49-F238E27FC236}">
                <a16:creationId xmlns:a16="http://schemas.microsoft.com/office/drawing/2014/main" id="{E53B2ED7-78A6-575C-7797-92E0252294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0100D-51FB-296C-5761-8742638ECCAD}"/>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0060613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0F99-3954-6075-545C-6EC2C1D64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B08C74-E4F1-5A33-9AD5-2993993A28B1}"/>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4" name="Footer Placeholder 3">
            <a:extLst>
              <a:ext uri="{FF2B5EF4-FFF2-40B4-BE49-F238E27FC236}">
                <a16:creationId xmlns:a16="http://schemas.microsoft.com/office/drawing/2014/main" id="{77200B12-3CA4-C64C-A662-9A461B2ED3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E1CBE3-8DE3-1CA8-A8F9-5AEEC88373F5}"/>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0888130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7C314F-4E8E-A06E-1100-FD1D0FF41AD9}"/>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3" name="Footer Placeholder 2">
            <a:extLst>
              <a:ext uri="{FF2B5EF4-FFF2-40B4-BE49-F238E27FC236}">
                <a16:creationId xmlns:a16="http://schemas.microsoft.com/office/drawing/2014/main" id="{F095BCEE-A6DC-D17E-B23D-F94085C7A4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930539-B957-5A25-A450-C1338980175A}"/>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361202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FD208-5DB3-3987-9D91-4804AD26F1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1F021E-4872-122D-F417-CFBB03FC81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ABAA04-DA48-5FEB-AD4B-442CC3CFD9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258980-92A8-3548-C6B5-885CEBA8CCD5}"/>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89B20546-4AEE-1E35-D4BE-2D2FA6CE5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744BA3-64B8-A465-873D-4814DE0B824E}"/>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5038867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6B42-3241-1D4B-8067-49BF8D469C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290E09-35A9-B5C8-ECF6-CEE92CA28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512409-9309-4D7F-BD76-7A7B9DB320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3A29A6-D805-CE28-C665-5BB4E3908505}"/>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D68F6F41-B1C2-25A5-E218-4BA7B86697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7888E-BA37-0857-1193-095495320A5A}"/>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41739843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FF3AE-7333-4C98-CEA9-78D8DB94F1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AC21C6-0F33-1367-76B5-FDD63077E3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E82D3-BA86-0CC6-ECB3-E74E756BA3B8}"/>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B8444E48-D627-A054-610F-5EDC6A207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2DBB5-D73D-53E6-5D16-B72EC596452B}"/>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239059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DD283D-E6A3-A319-B047-6318450FAE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CD6942-6F28-6B17-6650-8885F35D30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D4B6D-8D0B-08D0-D5C8-2AD0F246B29F}"/>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3540569D-112B-E95F-2AC2-1F9A4D298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E33441-90F4-4D9C-CC8A-0429EE20308C}"/>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4851599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9443767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1147749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9297710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352096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D33DC6-7E6B-4EB5-B33D-7481B5B36741}" type="datetimeFigureOut">
              <a:rPr lang="en-GB" smtClean="0"/>
              <a:t>04/07/2026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1837092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D33DC6-7E6B-4EB5-B33D-7481B5B36741}"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7178886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D33DC6-7E6B-4EB5-B33D-7481B5B36741}" type="datetimeFigureOut">
              <a:rPr lang="en-GB" smtClean="0"/>
              <a:t>04/07/2026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55754367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4947830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Tree>
    <p:extLst>
      <p:ext uri="{BB962C8B-B14F-4D97-AF65-F5344CB8AC3E}">
        <p14:creationId xmlns:p14="http://schemas.microsoft.com/office/powerpoint/2010/main" val="3702652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9492689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6809359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6797943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39990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1951108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1348591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78166221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7/4/2026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008453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8300499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223029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8641139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7471991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1852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7875851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8055763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946734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224838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554892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703737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7/4/2026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2393004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60541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8330616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0122046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7/4/2026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07746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theme" Target="../theme/theme4.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18" Type="http://schemas.openxmlformats.org/officeDocument/2006/relationships/theme" Target="../theme/theme5.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slideLayout" Target="../slideLayouts/slideLayout63.xml"/><Relationship Id="rId2" Type="http://schemas.openxmlformats.org/officeDocument/2006/relationships/slideLayout" Target="../slideLayouts/slideLayout48.xml"/><Relationship Id="rId16" Type="http://schemas.openxmlformats.org/officeDocument/2006/relationships/slideLayout" Target="../slideLayouts/slideLayout62.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10" Type="http://schemas.openxmlformats.org/officeDocument/2006/relationships/slideLayout" Target="../slideLayouts/slideLayout56.xml"/><Relationship Id="rId19" Type="http://schemas.openxmlformats.org/officeDocument/2006/relationships/image" Target="../media/image4.png"/><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7/4/2026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6BDE7A3-F0BB-4A53-ACF4-B835F9CAA110}" type="datetimeFigureOut">
              <a:rPr lang="en-GB" smtClean="0"/>
              <a:t>04/07/2026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790E1A7-17E5-49A4-B3E1-B7712C71CE75}" type="slidenum">
              <a:rPr lang="en-GB" smtClean="0"/>
              <a:t>‹#›</a:t>
            </a:fld>
            <a:endParaRPr lang="en-GB"/>
          </a:p>
        </p:txBody>
      </p:sp>
    </p:spTree>
    <p:extLst>
      <p:ext uri="{BB962C8B-B14F-4D97-AF65-F5344CB8AC3E}">
        <p14:creationId xmlns:p14="http://schemas.microsoft.com/office/powerpoint/2010/main" val="2249552644"/>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06CDA-F14D-7687-DE6F-F56C576A0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FC4E6E-53B7-33E4-B7B5-5AD1D3F8BA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2D55F5-06F7-F1ED-B610-37FAD53889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FE36207B-A116-0032-3479-65ED61462F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31059E-C0B4-9BD1-F9F2-BA7A6DE2A1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0582B44-E8AE-4C44-A9D6-7301F20D3BB2}" type="slidenum">
              <a:rPr lang="en-GB" smtClean="0"/>
              <a:t>‹#›</a:t>
            </a:fld>
            <a:endParaRPr lang="en-GB"/>
          </a:p>
        </p:txBody>
      </p:sp>
    </p:spTree>
    <p:extLst>
      <p:ext uri="{BB962C8B-B14F-4D97-AF65-F5344CB8AC3E}">
        <p14:creationId xmlns:p14="http://schemas.microsoft.com/office/powerpoint/2010/main" val="43135471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D33DC6-7E6B-4EB5-B33D-7481B5B36741}" type="datetimeFigureOut">
              <a:rPr lang="en-GB" smtClean="0"/>
              <a:t>04/07/2026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493CD8-65DD-443C-BC30-73589F63034D}" type="slidenum">
              <a:rPr lang="en-GB" smtClean="0"/>
              <a:t>‹#›</a:t>
            </a:fld>
            <a:endParaRPr lang="en-GB"/>
          </a:p>
        </p:txBody>
      </p:sp>
    </p:spTree>
    <p:extLst>
      <p:ext uri="{BB962C8B-B14F-4D97-AF65-F5344CB8AC3E}">
        <p14:creationId xmlns:p14="http://schemas.microsoft.com/office/powerpoint/2010/main" val="93918011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6BDE7A3-F0BB-4A53-ACF4-B835F9CAA110}" type="datetimeFigureOut">
              <a:rPr lang="en-GB" smtClean="0"/>
              <a:t>04/07/2026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790E1A7-17E5-49A4-B3E1-B7712C71CE75}" type="slidenum">
              <a:rPr lang="en-GB" smtClean="0"/>
              <a:t>‹#›</a:t>
            </a:fld>
            <a:endParaRPr lang="en-GB"/>
          </a:p>
        </p:txBody>
      </p:sp>
    </p:spTree>
    <p:extLst>
      <p:ext uri="{BB962C8B-B14F-4D97-AF65-F5344CB8AC3E}">
        <p14:creationId xmlns:p14="http://schemas.microsoft.com/office/powerpoint/2010/main" val="5580425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cipd.org/uk/knowledge/factsheets/pay-performance-factsheet/?utm" TargetMode="External"/><Relationship Id="rId2" Type="http://schemas.openxmlformats.org/officeDocument/2006/relationships/hyperlink" Target="https://www.unilever.com/files/unilever-annual-report-and-accounts-2025.pdf" TargetMode="External"/><Relationship Id="rId1" Type="http://schemas.openxmlformats.org/officeDocument/2006/relationships/slideLayout" Target="../slideLayouts/slideLayout2.xml"/><Relationship Id="rId4" Type="http://schemas.openxmlformats.org/officeDocument/2006/relationships/hyperlink" Target="https://doi.org/10.1257/jep.38.1.15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hyperlink" Target="https://eur01.safelinks.protection.outlook.com/?url=https%3A%2F%2Farxiv.org%2Fabs%2F2507.20410%25E2%2581%25A0%25EF%25BF%25BD&amp;data=05%7C02%7C2236508%40student.uwtsd.ac.uk%7Ccbca7e1c76954007443c08ded531f4f2%7C4e0f11f9046e45059cb8db2152311e21%7C0%7C0%7C639182607705608772%7CUnknown%7CTWFpbGZsb3d8eyJFbXB0eU1hcGkiOnRydWUsIlYiOiIwLjAuMDAwMCIsIlAiOiJXaW4zMiIsIkFOIjoiTWFpbCIsIldUIjoyfQ%3D%3D%7C0%7C%7C%7C&amp;sdata=Hfv3fpefu4NdBIOKhUsZJHQSiSDAUi9t1C%2BH4zG%2Fhq0%3D&amp;reserved=0" TargetMode="Externa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hyperlink" Target="https://www2.deloitte.com/?utm_source=copilot.com" TargetMode="Externa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1.jpeg"/><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21.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0.xml.rels><?xml version="1.0" encoding="UTF-8" standalone="yes"?>
<Relationships xmlns="http://schemas.openxmlformats.org/package/2006/relationships"><Relationship Id="rId3" Type="http://schemas.openxmlformats.org/officeDocument/2006/relationships/hyperlink" Target="http://graphicdesign.stackexchange.com/questions/82838/how-many-subliminal-messages-should-logo-include" TargetMode="External"/><Relationship Id="rId2" Type="http://schemas.openxmlformats.org/officeDocument/2006/relationships/image" Target="../media/image32.jpg"/><Relationship Id="rId1" Type="http://schemas.openxmlformats.org/officeDocument/2006/relationships/slideLayout" Target="../slideLayouts/slideLayout37.xml"/></Relationships>
</file>

<file path=ppt/slides/_rels/slide41.xml.rels><?xml version="1.0" encoding="UTF-8" standalone="yes"?>
<Relationships xmlns="http://schemas.openxmlformats.org/package/2006/relationships"><Relationship Id="rId8" Type="http://schemas.openxmlformats.org/officeDocument/2006/relationships/hyperlink" Target="https://courses.lumenlearning.com/waymakerintromarketingxmasterfall2016/chapter/outcome-maslows-hierarchy-of-needs/" TargetMode="External"/><Relationship Id="rId3" Type="http://schemas.openxmlformats.org/officeDocument/2006/relationships/image" Target="../media/image33.svg"/><Relationship Id="rId7"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37.xml"/><Relationship Id="rId6" Type="http://schemas.openxmlformats.org/officeDocument/2006/relationships/image" Target="../media/image36.svg"/><Relationship Id="rId5" Type="http://schemas.openxmlformats.org/officeDocument/2006/relationships/image" Target="../media/image35.svg"/><Relationship Id="rId4" Type="http://schemas.openxmlformats.org/officeDocument/2006/relationships/image" Target="../media/image34.svg"/><Relationship Id="rId9" Type="http://schemas.openxmlformats.org/officeDocument/2006/relationships/hyperlink" Target="https://creativecommons.org/licenses/by/3.0/"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the-disoriented-ranger.blogspot.com/2017/01/" TargetMode="External"/><Relationship Id="rId2" Type="http://schemas.openxmlformats.org/officeDocument/2006/relationships/image" Target="../media/image38.jpg"/><Relationship Id="rId1" Type="http://schemas.openxmlformats.org/officeDocument/2006/relationships/slideLayout" Target="../slideLayouts/slideLayout37.xml"/><Relationship Id="rId4" Type="http://schemas.openxmlformats.org/officeDocument/2006/relationships/hyperlink" Target="https://creativecommons.org/licenses/by-nc-sa/3.0/"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pressbooks.ccconline.org/fundamentalsofbusinesslawCCD/chapter/chapter-15/" TargetMode="External"/><Relationship Id="rId2" Type="http://schemas.openxmlformats.org/officeDocument/2006/relationships/image" Target="../media/image39.jpg"/><Relationship Id="rId1" Type="http://schemas.openxmlformats.org/officeDocument/2006/relationships/slideLayout" Target="../slideLayouts/slideLayout37.xml"/><Relationship Id="rId4" Type="http://schemas.openxmlformats.org/officeDocument/2006/relationships/hyperlink" Target="https://creativecommons.org/licenses/by/3.0/"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abacademies.org/articles/human-resource-development-and-employee-performance-the-role-of-individual-absorptive-capacity-in-the-nigerian-oil-sector-9236.html" TargetMode="External"/><Relationship Id="rId2" Type="http://schemas.openxmlformats.org/officeDocument/2006/relationships/image" Target="../media/image40.png"/><Relationship Id="rId1" Type="http://schemas.openxmlformats.org/officeDocument/2006/relationships/slideLayout" Target="../slideLayouts/slideLayout37.xml"/><Relationship Id="rId4" Type="http://schemas.openxmlformats.org/officeDocument/2006/relationships/hyperlink" Target="https://creativecommons.org/licenses/by/3.0/"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svg"/><Relationship Id="rId1" Type="http://schemas.openxmlformats.org/officeDocument/2006/relationships/slideLayout" Target="../slideLayouts/slideLayout37.xml"/><Relationship Id="rId5" Type="http://schemas.openxmlformats.org/officeDocument/2006/relationships/hyperlink" Target="https://creativecommons.org/licenses/by/3.0/" TargetMode="External"/><Relationship Id="rId4" Type="http://schemas.openxmlformats.org/officeDocument/2006/relationships/hyperlink" Target="https://www.frontiersin.org/journals/public-health/articles/10.3389/fpubh.2024.1268336/full"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7.xml.rels><?xml version="1.0" encoding="UTF-8" standalone="yes"?>
<Relationships xmlns="http://schemas.openxmlformats.org/package/2006/relationships"><Relationship Id="rId3" Type="http://schemas.openxmlformats.org/officeDocument/2006/relationships/hyperlink" Target="https://doi.org/10.1177/0149206305279602" TargetMode="External"/><Relationship Id="rId2" Type="http://schemas.openxmlformats.org/officeDocument/2006/relationships/notesSlide" Target="../notesSlides/notesSlide5.xml"/><Relationship Id="rId1" Type="http://schemas.openxmlformats.org/officeDocument/2006/relationships/slideLayout" Target="../slideLayouts/slideLayout37.xml"/><Relationship Id="rId4" Type="http://schemas.openxmlformats.org/officeDocument/2006/relationships/hyperlink" Target="https://doi.org/10.1037/h0054346"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4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53.xml.rels><?xml version="1.0" encoding="UTF-8" standalone="yes"?>
<Relationships xmlns="http://schemas.openxmlformats.org/package/2006/relationships"><Relationship Id="rId3" Type="http://schemas.openxmlformats.org/officeDocument/2006/relationships/hyperlink" Target="https://www.weforum.org/reports/the-future-of-jobs-report-2025?utm_source=chatgpt.com" TargetMode="External"/><Relationship Id="rId2" Type="http://schemas.openxmlformats.org/officeDocument/2006/relationships/hyperlink" Target="https://www.unilever.com/?utm_source=chatgpt.com" TargetMode="External"/><Relationship Id="rId1" Type="http://schemas.openxmlformats.org/officeDocument/2006/relationships/slideLayout" Target="../slideLayouts/slideLayout4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2034E728-36D4-B3C3-135B-AC6B8097CFD8}"/>
              </a:ext>
            </a:extLst>
          </p:cNvPr>
          <p:cNvSpPr>
            <a:spLocks noGrp="1"/>
          </p:cNvSpPr>
          <p:nvPr>
            <p:ph type="ctrTitle"/>
          </p:nvPr>
        </p:nvSpPr>
        <p:spPr>
          <a:xfrm>
            <a:off x="4976028" y="965200"/>
            <a:ext cx="6170943" cy="4329641"/>
          </a:xfrm>
        </p:spPr>
        <p:txBody>
          <a:bodyPr anchor="ctr">
            <a:normAutofit/>
          </a:bodyPr>
          <a:lstStyle/>
          <a:p>
            <a:r>
              <a:rPr lang="en-US" sz="3000"/>
              <a:t>STUDENT:</a:t>
            </a:r>
            <a:br>
              <a:rPr lang="en-US" sz="3000"/>
            </a:br>
            <a:r>
              <a:rPr lang="en-US" sz="3000"/>
              <a:t>NOSHEEN MANZOOR</a:t>
            </a:r>
            <a:br>
              <a:rPr lang="en-US" sz="3000"/>
            </a:br>
            <a:r>
              <a:rPr lang="en-US" sz="3000"/>
              <a:t>2218718</a:t>
            </a:r>
            <a:br>
              <a:rPr lang="en-US" sz="3000"/>
            </a:br>
            <a:r>
              <a:rPr lang="en-US" sz="3000"/>
              <a:t>MODULE CODE:</a:t>
            </a:r>
            <a:br>
              <a:rPr lang="en-US" sz="3000"/>
            </a:br>
            <a:r>
              <a:rPr lang="en-US" sz="3000"/>
              <a:t>LCMB 7023</a:t>
            </a:r>
            <a:br>
              <a:rPr lang="en-US" sz="3000"/>
            </a:br>
            <a:r>
              <a:rPr lang="en-US" sz="3000"/>
              <a:t>HUMAN CAPITAL MANAGEMENT</a:t>
            </a:r>
            <a:br>
              <a:rPr lang="en-US" sz="3000"/>
            </a:br>
            <a:r>
              <a:rPr lang="en-US" sz="3000"/>
              <a:t>LECTURER:</a:t>
            </a:r>
            <a:br>
              <a:rPr lang="en-US" sz="3000"/>
            </a:br>
            <a:r>
              <a:rPr lang="en-US" sz="3000"/>
              <a:t>ENO MAYCOCK</a:t>
            </a:r>
            <a:br>
              <a:rPr lang="en-US" sz="3000"/>
            </a:br>
            <a:endParaRPr lang="en-US" sz="3000"/>
          </a:p>
        </p:txBody>
      </p:sp>
      <p:cxnSp>
        <p:nvCxnSpPr>
          <p:cNvPr id="20" name="Straight Connector 19">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638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8" name="Picture 77">
            <a:extLst>
              <a:ext uri="{FF2B5EF4-FFF2-40B4-BE49-F238E27FC236}">
                <a16:creationId xmlns:a16="http://schemas.microsoft.com/office/drawing/2014/main" id="{C413590B-CB36-47BC-B705-69813F7B5F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extBox 1">
            <a:extLst>
              <a:ext uri="{FF2B5EF4-FFF2-40B4-BE49-F238E27FC236}">
                <a16:creationId xmlns:a16="http://schemas.microsoft.com/office/drawing/2014/main" id="{664822CD-5B1C-850A-86E6-A4E7500E6D76}"/>
              </a:ext>
            </a:extLst>
          </p:cNvPr>
          <p:cNvSpPr txBox="1"/>
          <p:nvPr/>
        </p:nvSpPr>
        <p:spPr>
          <a:xfrm>
            <a:off x="4673600" y="764373"/>
            <a:ext cx="6832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cap="all" dirty="0" err="1">
                <a:latin typeface="+mj-lt"/>
                <a:ea typeface="+mj-ea"/>
                <a:cs typeface="+mj-cs"/>
              </a:rPr>
              <a:t>UNILeVER</a:t>
            </a:r>
            <a:r>
              <a:rPr lang="en-US" sz="4000" b="1" cap="all" dirty="0">
                <a:latin typeface="+mj-lt"/>
                <a:ea typeface="+mj-ea"/>
                <a:cs typeface="+mj-cs"/>
              </a:rPr>
              <a:t> PLC</a:t>
            </a:r>
          </a:p>
          <a:p>
            <a:pPr algn="r" defTabSz="914400">
              <a:lnSpc>
                <a:spcPct val="90000"/>
              </a:lnSpc>
              <a:spcBef>
                <a:spcPct val="0"/>
              </a:spcBef>
              <a:spcAft>
                <a:spcPts val="600"/>
              </a:spcAft>
            </a:pPr>
            <a:endParaRPr lang="en-US" sz="4000" b="1" cap="all" dirty="0">
              <a:latin typeface="+mj-lt"/>
              <a:ea typeface="+mj-ea"/>
              <a:cs typeface="+mj-cs"/>
            </a:endParaRPr>
          </a:p>
        </p:txBody>
      </p:sp>
      <p:sp>
        <p:nvSpPr>
          <p:cNvPr id="80" name="Rectangle 79">
            <a:extLst>
              <a:ext uri="{FF2B5EF4-FFF2-40B4-BE49-F238E27FC236}">
                <a16:creationId xmlns:a16="http://schemas.microsoft.com/office/drawing/2014/main" id="{39A1E4BA-7C9E-4CDE-8BA8-AD6D6C78A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966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nip_My_temp_attachment.png">
            <a:extLst>
              <a:ext uri="{FF2B5EF4-FFF2-40B4-BE49-F238E27FC236}">
                <a16:creationId xmlns:a16="http://schemas.microsoft.com/office/drawing/2014/main" id="{D489AF23-4224-2162-D935-EFF9DF8E2FE3}"/>
              </a:ext>
            </a:extLst>
          </p:cNvPr>
          <p:cNvPicPr>
            <a:picLocks noChangeAspect="1"/>
          </p:cNvPicPr>
          <p:nvPr/>
        </p:nvPicPr>
        <p:blipFill>
          <a:blip r:embed="rId4"/>
          <a:stretch>
            <a:fillRect/>
          </a:stretch>
        </p:blipFill>
        <p:spPr>
          <a:xfrm>
            <a:off x="640079" y="1304539"/>
            <a:ext cx="2909033" cy="1963596"/>
          </a:xfrm>
          <a:prstGeom prst="rect">
            <a:avLst/>
          </a:prstGeom>
        </p:spPr>
      </p:pic>
      <p:pic>
        <p:nvPicPr>
          <p:cNvPr id="3" name="Picture 2" descr="HIGHLIGHTS OF THE UNILEVER GROUP – PGM Capital">
            <a:extLst>
              <a:ext uri="{FF2B5EF4-FFF2-40B4-BE49-F238E27FC236}">
                <a16:creationId xmlns:a16="http://schemas.microsoft.com/office/drawing/2014/main" id="{ABC93F6E-A997-A220-AD16-92A9612ADC14}"/>
              </a:ext>
            </a:extLst>
          </p:cNvPr>
          <p:cNvPicPr>
            <a:picLocks noChangeAspect="1"/>
          </p:cNvPicPr>
          <p:nvPr/>
        </p:nvPicPr>
        <p:blipFill>
          <a:blip r:embed="rId5"/>
          <a:stretch>
            <a:fillRect/>
          </a:stretch>
        </p:blipFill>
        <p:spPr>
          <a:xfrm>
            <a:off x="640079" y="3589867"/>
            <a:ext cx="2909033" cy="1636330"/>
          </a:xfrm>
          <a:prstGeom prst="rect">
            <a:avLst/>
          </a:prstGeom>
        </p:spPr>
      </p:pic>
      <p:sp>
        <p:nvSpPr>
          <p:cNvPr id="17" name="TextBox 16">
            <a:extLst>
              <a:ext uri="{FF2B5EF4-FFF2-40B4-BE49-F238E27FC236}">
                <a16:creationId xmlns:a16="http://schemas.microsoft.com/office/drawing/2014/main" id="{ABDF6836-DDC2-4E0F-3FF8-225D553E42CC}"/>
              </a:ext>
            </a:extLst>
          </p:cNvPr>
          <p:cNvSpPr txBox="1"/>
          <p:nvPr/>
        </p:nvSpPr>
        <p:spPr>
          <a:xfrm>
            <a:off x="4673600" y="1672936"/>
            <a:ext cx="6832600" cy="4545749"/>
          </a:xfrm>
          <a:prstGeom prst="rect">
            <a:avLst/>
          </a:prstGeom>
        </p:spPr>
        <p:txBody>
          <a:bodyPr vert="horz" lIns="91440" tIns="45720" rIns="91440" bIns="45720" rtlCol="0">
            <a:normAutofit lnSpcReduction="10000"/>
          </a:bodyPr>
          <a:lstStyle/>
          <a:p>
            <a:pPr marL="342900" indent="-228600" defTabSz="914400">
              <a:lnSpc>
                <a:spcPct val="90000"/>
              </a:lnSpc>
              <a:spcAft>
                <a:spcPts val="600"/>
              </a:spcAft>
              <a:buFont typeface="Arial" panose="020B0604020202020204" pitchFamily="34" charset="0"/>
              <a:buChar char="•"/>
            </a:pPr>
            <a:r>
              <a:rPr lang="en-US" sz="2800" dirty="0"/>
              <a:t>British multinational consumer goods company</a:t>
            </a:r>
          </a:p>
          <a:p>
            <a:pPr marL="342900" indent="-228600" defTabSz="914400">
              <a:lnSpc>
                <a:spcPct val="90000"/>
              </a:lnSpc>
              <a:spcAft>
                <a:spcPts val="600"/>
              </a:spcAft>
              <a:buFont typeface="Arial" panose="020B0604020202020204" pitchFamily="34" charset="0"/>
              <a:buChar char="•"/>
            </a:pPr>
            <a:r>
              <a:rPr lang="en-US" sz="2800" dirty="0"/>
              <a:t>Founded in 1929</a:t>
            </a:r>
          </a:p>
          <a:p>
            <a:pPr marL="342900" indent="-228600" defTabSz="914400">
              <a:lnSpc>
                <a:spcPct val="90000"/>
              </a:lnSpc>
              <a:spcAft>
                <a:spcPts val="600"/>
              </a:spcAft>
              <a:buFont typeface="Arial" panose="020B0604020202020204" pitchFamily="34" charset="0"/>
              <a:buChar char="•"/>
            </a:pPr>
            <a:r>
              <a:rPr lang="en-US" sz="2800" dirty="0"/>
              <a:t>Headquartered in London, UK</a:t>
            </a:r>
          </a:p>
          <a:p>
            <a:pPr marL="342900" indent="-228600" defTabSz="914400">
              <a:lnSpc>
                <a:spcPct val="90000"/>
              </a:lnSpc>
              <a:spcAft>
                <a:spcPts val="600"/>
              </a:spcAft>
              <a:buFont typeface="Arial" panose="020B0604020202020204" pitchFamily="34" charset="0"/>
              <a:buChar char="•"/>
            </a:pPr>
            <a:r>
              <a:rPr lang="en-US" sz="2800" dirty="0"/>
              <a:t>Operates in 190+ countries</a:t>
            </a:r>
          </a:p>
          <a:p>
            <a:pPr marL="342900" indent="-228600" defTabSz="914400">
              <a:lnSpc>
                <a:spcPct val="90000"/>
              </a:lnSpc>
              <a:spcAft>
                <a:spcPts val="600"/>
              </a:spcAft>
              <a:buFont typeface="Arial" panose="020B0604020202020204" pitchFamily="34" charset="0"/>
              <a:buChar char="•"/>
            </a:pPr>
            <a:r>
              <a:rPr lang="en-US" sz="2800" dirty="0"/>
              <a:t>Employs approximately 120,000 people</a:t>
            </a:r>
          </a:p>
          <a:p>
            <a:pPr marL="342900" indent="-228600" defTabSz="914400">
              <a:lnSpc>
                <a:spcPct val="90000"/>
              </a:lnSpc>
              <a:spcAft>
                <a:spcPts val="600"/>
              </a:spcAft>
              <a:buFont typeface="Arial" panose="020B0604020202020204" pitchFamily="34" charset="0"/>
              <a:buChar char="•"/>
            </a:pPr>
            <a:r>
              <a:rPr lang="en-US" sz="2800" dirty="0"/>
              <a:t>Owns global brands including Dove, Knorr, Hellmann's, and Vaseline</a:t>
            </a:r>
          </a:p>
          <a:p>
            <a:pPr marL="342900" indent="-228600" defTabSz="914400">
              <a:lnSpc>
                <a:spcPct val="90000"/>
              </a:lnSpc>
              <a:spcAft>
                <a:spcPts val="600"/>
              </a:spcAft>
              <a:buFont typeface="Arial" panose="020B0604020202020204" pitchFamily="34" charset="0"/>
              <a:buChar char="•"/>
            </a:pPr>
            <a:r>
              <a:rPr lang="en-US" sz="2800" dirty="0"/>
              <a:t>Known for sustainability, innovation, and strategic HRM practices</a:t>
            </a:r>
          </a:p>
        </p:txBody>
      </p:sp>
    </p:spTree>
    <p:extLst>
      <p:ext uri="{BB962C8B-B14F-4D97-AF65-F5344CB8AC3E}">
        <p14:creationId xmlns:p14="http://schemas.microsoft.com/office/powerpoint/2010/main" val="331111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7" name="Picture 106">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08" name="Rectangle 107">
            <a:extLst>
              <a:ext uri="{FF2B5EF4-FFF2-40B4-BE49-F238E27FC236}">
                <a16:creationId xmlns:a16="http://schemas.microsoft.com/office/drawing/2014/main" id="{4BA1B667-1542-4631-929E-714A41E9E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9" name="Picture 108">
            <a:extLst>
              <a:ext uri="{FF2B5EF4-FFF2-40B4-BE49-F238E27FC236}">
                <a16:creationId xmlns:a16="http://schemas.microsoft.com/office/drawing/2014/main" id="{359BA665-866B-4988-8C5D-0B272F82BF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15805"/>
          <a:stretch/>
        </p:blipFill>
        <p:spPr>
          <a:xfrm>
            <a:off x="0" y="4767552"/>
            <a:ext cx="12192000" cy="2090448"/>
          </a:xfrm>
          <a:prstGeom prst="rect">
            <a:avLst/>
          </a:prstGeom>
        </p:spPr>
      </p:pic>
      <p:sp>
        <p:nvSpPr>
          <p:cNvPr id="4" name="TextBox 3">
            <a:extLst>
              <a:ext uri="{FF2B5EF4-FFF2-40B4-BE49-F238E27FC236}">
                <a16:creationId xmlns:a16="http://schemas.microsoft.com/office/drawing/2014/main" id="{1C418C64-653B-E7A0-3514-B67179A91996}"/>
              </a:ext>
            </a:extLst>
          </p:cNvPr>
          <p:cNvSpPr txBox="1"/>
          <p:nvPr/>
        </p:nvSpPr>
        <p:spPr>
          <a:xfrm>
            <a:off x="685800" y="4374572"/>
            <a:ext cx="9986963" cy="63445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cap="all" dirty="0">
                <a:latin typeface="+mj-lt"/>
                <a:ea typeface="+mj-ea"/>
                <a:cs typeface="+mj-cs"/>
              </a:rPr>
              <a:t>Compensation &amp; Rewards Overview</a:t>
            </a:r>
          </a:p>
        </p:txBody>
      </p:sp>
      <p:graphicFrame>
        <p:nvGraphicFramePr>
          <p:cNvPr id="30" name="TextBox 4">
            <a:extLst>
              <a:ext uri="{FF2B5EF4-FFF2-40B4-BE49-F238E27FC236}">
                <a16:creationId xmlns:a16="http://schemas.microsoft.com/office/drawing/2014/main" id="{5403D979-FD09-C957-E061-9771F8D390D1}"/>
              </a:ext>
            </a:extLst>
          </p:cNvPr>
          <p:cNvGraphicFramePr/>
          <p:nvPr>
            <p:extLst>
              <p:ext uri="{D42A27DB-BD31-4B8C-83A1-F6EECF244321}">
                <p14:modId xmlns:p14="http://schemas.microsoft.com/office/powerpoint/2010/main" val="2908017660"/>
              </p:ext>
            </p:extLst>
          </p:nvPr>
        </p:nvGraphicFramePr>
        <p:xfrm>
          <a:off x="145473" y="0"/>
          <a:ext cx="11970327" cy="43745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B3F681C1-35DE-C749-CCAE-E7D5286E1CAF}"/>
              </a:ext>
            </a:extLst>
          </p:cNvPr>
          <p:cNvSpPr txBox="1"/>
          <p:nvPr/>
        </p:nvSpPr>
        <p:spPr>
          <a:xfrm>
            <a:off x="857248" y="5009032"/>
            <a:ext cx="9272590" cy="523220"/>
          </a:xfrm>
          <a:prstGeom prst="rect">
            <a:avLst/>
          </a:prstGeom>
          <a:noFill/>
        </p:spPr>
        <p:txBody>
          <a:bodyPr wrap="square" rtlCol="0">
            <a:spAutoFit/>
          </a:bodyPr>
          <a:lstStyle/>
          <a:p>
            <a:r>
              <a:rPr lang="en-US" sz="1400" dirty="0"/>
              <a:t>According to Unilever annual report (2024) the organization feels that providing appropriate rewards to workers boosts their motivation, productivity, and job satisfaction.</a:t>
            </a:r>
          </a:p>
        </p:txBody>
      </p:sp>
    </p:spTree>
    <p:extLst>
      <p:ext uri="{BB962C8B-B14F-4D97-AF65-F5344CB8AC3E}">
        <p14:creationId xmlns:p14="http://schemas.microsoft.com/office/powerpoint/2010/main" val="2716120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5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53" name="Picture 52">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4" name="TextBox 3">
            <a:extLst>
              <a:ext uri="{FF2B5EF4-FFF2-40B4-BE49-F238E27FC236}">
                <a16:creationId xmlns:a16="http://schemas.microsoft.com/office/drawing/2014/main" id="{8C9717C0-DF7A-5E82-AF95-3B326D3561BD}"/>
              </a:ext>
            </a:extLst>
          </p:cNvPr>
          <p:cNvSpPr txBox="1"/>
          <p:nvPr/>
        </p:nvSpPr>
        <p:spPr>
          <a:xfrm>
            <a:off x="685800" y="1066163"/>
            <a:ext cx="3306744" cy="5148371"/>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cap="all" dirty="0">
                <a:solidFill>
                  <a:schemeClr val="bg1"/>
                </a:solidFill>
                <a:latin typeface="+mj-lt"/>
                <a:ea typeface="+mj-ea"/>
                <a:cs typeface="+mj-cs"/>
              </a:rPr>
              <a:t>Current Policies And Practices at </a:t>
            </a:r>
            <a:r>
              <a:rPr lang="en-US" sz="4000" cap="all" dirty="0" err="1">
                <a:solidFill>
                  <a:schemeClr val="bg1"/>
                </a:solidFill>
                <a:latin typeface="+mj-lt"/>
                <a:ea typeface="+mj-ea"/>
                <a:cs typeface="+mj-cs"/>
              </a:rPr>
              <a:t>UNILeVER</a:t>
            </a:r>
            <a:endParaRPr lang="en-US" sz="4000" cap="all" dirty="0">
              <a:solidFill>
                <a:schemeClr val="bg1"/>
              </a:solidFill>
              <a:latin typeface="+mj-lt"/>
              <a:ea typeface="+mj-ea"/>
              <a:cs typeface="+mj-cs"/>
            </a:endParaRPr>
          </a:p>
        </p:txBody>
      </p:sp>
      <p:graphicFrame>
        <p:nvGraphicFramePr>
          <p:cNvPr id="7" name="TextBox 4">
            <a:extLst>
              <a:ext uri="{FF2B5EF4-FFF2-40B4-BE49-F238E27FC236}">
                <a16:creationId xmlns:a16="http://schemas.microsoft.com/office/drawing/2014/main" id="{65D2DF7D-A417-F43C-DC39-8D10DACE4BE6}"/>
              </a:ext>
            </a:extLst>
          </p:cNvPr>
          <p:cNvGraphicFramePr/>
          <p:nvPr>
            <p:extLst>
              <p:ext uri="{D42A27DB-BD31-4B8C-83A1-F6EECF244321}">
                <p14:modId xmlns:p14="http://schemas.microsoft.com/office/powerpoint/2010/main" val="3971464621"/>
              </p:ext>
            </p:extLst>
          </p:nvPr>
        </p:nvGraphicFramePr>
        <p:xfrm>
          <a:off x="4810991" y="228601"/>
          <a:ext cx="7304809" cy="63904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1707010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5" name="Picture 84">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4" name="TextBox 3">
            <a:extLst>
              <a:ext uri="{FF2B5EF4-FFF2-40B4-BE49-F238E27FC236}">
                <a16:creationId xmlns:a16="http://schemas.microsoft.com/office/drawing/2014/main" id="{1B51B06F-732F-7C1D-0CC7-4BC2ACD00F6D}"/>
              </a:ext>
            </a:extLst>
          </p:cNvPr>
          <p:cNvSpPr txBox="1"/>
          <p:nvPr/>
        </p:nvSpPr>
        <p:spPr>
          <a:xfrm>
            <a:off x="2895600" y="456398"/>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cap="all" dirty="0" err="1">
                <a:latin typeface="+mj-lt"/>
                <a:ea typeface="+mj-ea"/>
                <a:cs typeface="+mj-cs"/>
              </a:rPr>
              <a:t>UNILeVER</a:t>
            </a:r>
            <a:r>
              <a:rPr lang="en-US" sz="4000" cap="all" dirty="0">
                <a:latin typeface="+mj-lt"/>
                <a:ea typeface="+mj-ea"/>
                <a:cs typeface="+mj-cs"/>
              </a:rPr>
              <a:t> Strengths</a:t>
            </a:r>
          </a:p>
        </p:txBody>
      </p:sp>
      <p:graphicFrame>
        <p:nvGraphicFramePr>
          <p:cNvPr id="7" name="TextBox 4">
            <a:extLst>
              <a:ext uri="{FF2B5EF4-FFF2-40B4-BE49-F238E27FC236}">
                <a16:creationId xmlns:a16="http://schemas.microsoft.com/office/drawing/2014/main" id="{6590694F-4892-190E-143C-CC386E57E30A}"/>
              </a:ext>
            </a:extLst>
          </p:cNvPr>
          <p:cNvGraphicFramePr/>
          <p:nvPr>
            <p:extLst>
              <p:ext uri="{D42A27DB-BD31-4B8C-83A1-F6EECF244321}">
                <p14:modId xmlns:p14="http://schemas.microsoft.com/office/powerpoint/2010/main" val="918393035"/>
              </p:ext>
            </p:extLst>
          </p:nvPr>
        </p:nvGraphicFramePr>
        <p:xfrm>
          <a:off x="685800" y="1897848"/>
          <a:ext cx="10820400" cy="4073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411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graphicFrame>
        <p:nvGraphicFramePr>
          <p:cNvPr id="6" name="TextBox 3">
            <a:extLst>
              <a:ext uri="{FF2B5EF4-FFF2-40B4-BE49-F238E27FC236}">
                <a16:creationId xmlns:a16="http://schemas.microsoft.com/office/drawing/2014/main" id="{DAA6B5B3-A6F3-9E57-AA5C-733EDB902768}"/>
              </a:ext>
            </a:extLst>
          </p:cNvPr>
          <p:cNvGraphicFramePr/>
          <p:nvPr>
            <p:extLst>
              <p:ext uri="{D42A27DB-BD31-4B8C-83A1-F6EECF244321}">
                <p14:modId xmlns:p14="http://schemas.microsoft.com/office/powerpoint/2010/main" val="529456927"/>
              </p:ext>
            </p:extLst>
          </p:nvPr>
        </p:nvGraphicFramePr>
        <p:xfrm>
          <a:off x="685800" y="997527"/>
          <a:ext cx="10820400" cy="45244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930E683-EC56-1618-CA68-783D9E58CC5F}"/>
              </a:ext>
            </a:extLst>
          </p:cNvPr>
          <p:cNvSpPr txBox="1"/>
          <p:nvPr/>
        </p:nvSpPr>
        <p:spPr>
          <a:xfrm>
            <a:off x="6186054" y="366782"/>
            <a:ext cx="3775364" cy="707886"/>
          </a:xfrm>
          <a:prstGeom prst="rect">
            <a:avLst/>
          </a:prstGeom>
          <a:noFill/>
        </p:spPr>
        <p:txBody>
          <a:bodyPr wrap="square" rtlCol="0">
            <a:spAutoFit/>
          </a:bodyPr>
          <a:lstStyle/>
          <a:p>
            <a:r>
              <a:rPr lang="en-US" sz="4000" dirty="0"/>
              <a:t>LIMITATIONS</a:t>
            </a:r>
          </a:p>
        </p:txBody>
      </p:sp>
    </p:spTree>
    <p:extLst>
      <p:ext uri="{BB962C8B-B14F-4D97-AF65-F5344CB8AC3E}">
        <p14:creationId xmlns:p14="http://schemas.microsoft.com/office/powerpoint/2010/main" val="3138724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F80C-DC50-9908-EAF5-AA7BC81FD8E0}"/>
              </a:ext>
            </a:extLst>
          </p:cNvPr>
          <p:cNvSpPr>
            <a:spLocks noGrp="1"/>
          </p:cNvSpPr>
          <p:nvPr>
            <p:ph type="title"/>
          </p:nvPr>
        </p:nvSpPr>
        <p:spPr>
          <a:xfrm>
            <a:off x="4366858" y="639303"/>
            <a:ext cx="5443539" cy="738189"/>
          </a:xfrm>
        </p:spPr>
        <p:txBody>
          <a:bodyPr/>
          <a:lstStyle/>
          <a:p>
            <a:r>
              <a:rPr lang="en-US" dirty="0"/>
              <a:t>RECOMMENDATIONS</a:t>
            </a:r>
          </a:p>
        </p:txBody>
      </p:sp>
      <p:sp>
        <p:nvSpPr>
          <p:cNvPr id="4" name="Text Placeholder 3">
            <a:extLst>
              <a:ext uri="{FF2B5EF4-FFF2-40B4-BE49-F238E27FC236}">
                <a16:creationId xmlns:a16="http://schemas.microsoft.com/office/drawing/2014/main" id="{40BC70E7-D4EF-54BC-A248-B6908CFDD759}"/>
              </a:ext>
            </a:extLst>
          </p:cNvPr>
          <p:cNvSpPr>
            <a:spLocks noGrp="1"/>
          </p:cNvSpPr>
          <p:nvPr>
            <p:ph type="body" sz="half" idx="15"/>
          </p:nvPr>
        </p:nvSpPr>
        <p:spPr>
          <a:xfrm>
            <a:off x="685799" y="1543050"/>
            <a:ext cx="3456432" cy="4675647"/>
          </a:xfrm>
        </p:spPr>
        <p:txBody>
          <a:bodyPr>
            <a:normAutofit/>
          </a:bodyPr>
          <a:lstStyle/>
          <a:p>
            <a:r>
              <a:rPr lang="en-GB" sz="1800" b="1" dirty="0"/>
              <a:t>Increase pay transparency</a:t>
            </a:r>
            <a:r>
              <a:rPr lang="en-GB" sz="1800" dirty="0"/>
              <a:t> by providing clearer information on salary structures and promotion criteria to enhance trust and perceptions of fairness.</a:t>
            </a:r>
          </a:p>
          <a:p>
            <a:r>
              <a:rPr lang="en-GB" sz="1800" b="1" dirty="0"/>
              <a:t>Strengthen personalised rewards</a:t>
            </a:r>
            <a:r>
              <a:rPr lang="en-GB" sz="1800" dirty="0"/>
              <a:t> by offering flexible benefits packages that allow employees to choose rewards based on their individual needs (e.g., childcare support, additional leave, or wellness benefits).</a:t>
            </a:r>
            <a:endParaRPr lang="en-US" sz="1800" dirty="0"/>
          </a:p>
        </p:txBody>
      </p:sp>
      <p:sp>
        <p:nvSpPr>
          <p:cNvPr id="6" name="Text Placeholder 5">
            <a:extLst>
              <a:ext uri="{FF2B5EF4-FFF2-40B4-BE49-F238E27FC236}">
                <a16:creationId xmlns:a16="http://schemas.microsoft.com/office/drawing/2014/main" id="{D242F011-5A43-EA6D-548F-B0740D8043F5}"/>
              </a:ext>
            </a:extLst>
          </p:cNvPr>
          <p:cNvSpPr>
            <a:spLocks noGrp="1"/>
          </p:cNvSpPr>
          <p:nvPr>
            <p:ph type="body" sz="half" idx="16"/>
          </p:nvPr>
        </p:nvSpPr>
        <p:spPr>
          <a:xfrm>
            <a:off x="4366858" y="1543038"/>
            <a:ext cx="3456432" cy="4675647"/>
          </a:xfrm>
        </p:spPr>
        <p:txBody>
          <a:bodyPr>
            <a:normAutofit/>
          </a:bodyPr>
          <a:lstStyle/>
          <a:p>
            <a:r>
              <a:rPr lang="en-GB" sz="1800" b="1" dirty="0"/>
              <a:t>Expand recognition programmes</a:t>
            </a:r>
            <a:r>
              <a:rPr lang="en-GB" sz="1800" dirty="0"/>
              <a:t> to ensure employees receive regular, meaningful recognition for both individual and team contributions, not just financial incentives.</a:t>
            </a:r>
          </a:p>
          <a:p>
            <a:r>
              <a:rPr lang="en-GB" sz="1800" b="1" dirty="0"/>
              <a:t>Review executive compensation</a:t>
            </a:r>
            <a:r>
              <a:rPr lang="en-GB" sz="1800" dirty="0"/>
              <a:t> regularly to ensure executive pay remains aligned with company performance, sustainability objectives, and stakeholder expectations.</a:t>
            </a:r>
            <a:endParaRPr lang="en-US" sz="1800" dirty="0"/>
          </a:p>
        </p:txBody>
      </p:sp>
      <p:sp>
        <p:nvSpPr>
          <p:cNvPr id="8" name="Text Placeholder 7">
            <a:extLst>
              <a:ext uri="{FF2B5EF4-FFF2-40B4-BE49-F238E27FC236}">
                <a16:creationId xmlns:a16="http://schemas.microsoft.com/office/drawing/2014/main" id="{42BE3573-E895-7AB3-E468-ABEF1E502D95}"/>
              </a:ext>
            </a:extLst>
          </p:cNvPr>
          <p:cNvSpPr>
            <a:spLocks noGrp="1"/>
          </p:cNvSpPr>
          <p:nvPr>
            <p:ph type="body" sz="half" idx="17"/>
          </p:nvPr>
        </p:nvSpPr>
        <p:spPr>
          <a:xfrm>
            <a:off x="8051801" y="1543038"/>
            <a:ext cx="3456432" cy="3610853"/>
          </a:xfrm>
        </p:spPr>
        <p:txBody>
          <a:bodyPr/>
          <a:lstStyle/>
          <a:p>
            <a:endParaRPr lang="en-GB" sz="1800" b="1" dirty="0"/>
          </a:p>
          <a:p>
            <a:r>
              <a:rPr lang="en-GB" sz="1800" b="1" dirty="0"/>
              <a:t>According to Cullen (2024) Regular pay audits </a:t>
            </a:r>
            <a:r>
              <a:rPr lang="en-GB" sz="1800" dirty="0"/>
              <a:t>across international operations should be carried out by organisations to identify and eliminate inappropriate wage gaps while taking local labour market factors into account.</a:t>
            </a:r>
            <a:endParaRPr lang="en-US" dirty="0"/>
          </a:p>
        </p:txBody>
      </p:sp>
    </p:spTree>
    <p:extLst>
      <p:ext uri="{BB962C8B-B14F-4D97-AF65-F5344CB8AC3E}">
        <p14:creationId xmlns:p14="http://schemas.microsoft.com/office/powerpoint/2010/main" val="1417555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2132D5AA-7F1F-CB86-2128-AC0436107A8E}"/>
              </a:ext>
            </a:extLst>
          </p:cNvPr>
          <p:cNvSpPr>
            <a:spLocks noGrp="1"/>
          </p:cNvSpPr>
          <p:nvPr>
            <p:ph type="ctrTitle"/>
          </p:nvPr>
        </p:nvSpPr>
        <p:spPr>
          <a:xfrm>
            <a:off x="685800" y="524977"/>
            <a:ext cx="6832600" cy="1293028"/>
          </a:xfrm>
        </p:spPr>
        <p:txBody>
          <a:bodyPr vert="horz" lIns="91440" tIns="45720" rIns="91440" bIns="45720" rtlCol="0" anchor="ctr">
            <a:normAutofit/>
          </a:bodyPr>
          <a:lstStyle/>
          <a:p>
            <a:pPr algn="r"/>
            <a:r>
              <a:rPr lang="en-US" sz="4000" kern="1200" cap="all" baseline="0" dirty="0">
                <a:solidFill>
                  <a:schemeClr val="tx1"/>
                </a:solidFill>
                <a:latin typeface="+mj-lt"/>
                <a:ea typeface="+mj-ea"/>
                <a:cs typeface="+mj-cs"/>
              </a:rPr>
              <a:t>CONCLUSION</a:t>
            </a:r>
          </a:p>
        </p:txBody>
      </p:sp>
      <p:sp>
        <p:nvSpPr>
          <p:cNvPr id="5" name="Subtitle 2">
            <a:extLst>
              <a:ext uri="{FF2B5EF4-FFF2-40B4-BE49-F238E27FC236}">
                <a16:creationId xmlns:a16="http://schemas.microsoft.com/office/drawing/2014/main" id="{F7C3794E-F4B6-6C6F-5EC8-C154373FA87F}"/>
              </a:ext>
            </a:extLst>
          </p:cNvPr>
          <p:cNvSpPr>
            <a:spLocks noGrp="1"/>
          </p:cNvSpPr>
          <p:nvPr>
            <p:ph type="subTitle" idx="1"/>
          </p:nvPr>
        </p:nvSpPr>
        <p:spPr>
          <a:xfrm>
            <a:off x="914463" y="1659923"/>
            <a:ext cx="6832600" cy="4063982"/>
          </a:xfrm>
        </p:spPr>
        <p:txBody>
          <a:bodyPr vert="horz" lIns="91440" tIns="45720" rIns="91440" bIns="45720" rtlCol="0">
            <a:normAutofit/>
          </a:bodyPr>
          <a:lstStyle/>
          <a:p>
            <a:r>
              <a:rPr lang="en-US" sz="1700" dirty="0"/>
              <a:t>In conclusion, Unilever's Total awards system successfully increases employee motivation, engagement, and retention by combining monetary and non-monetary awards. The organization's global human resource management (HRM) strategy, environmental goals, and strategic business objectives are all in line with its incentive policies. </a:t>
            </a:r>
          </a:p>
          <a:p>
            <a:r>
              <a:rPr lang="en-US" sz="1700" dirty="0"/>
              <a:t>There are still issues with pay transparency, global pay </a:t>
            </a:r>
            <a:r>
              <a:rPr lang="en-US" sz="1700" dirty="0" err="1"/>
              <a:t>equalisation</a:t>
            </a:r>
            <a:r>
              <a:rPr lang="en-US" sz="1700" dirty="0"/>
              <a:t>, and CEO compensation, despite the reward system's merits in areas like fairness, employee well-being, and career development. By addressing these problems with frequent pay evaluations, increased openness, and improved recognition initiatives, Unilever will be able to preserve a competitive, equitable, and long-lasting incentive system that promotes long-term business success.</a:t>
            </a:r>
          </a:p>
        </p:txBody>
      </p:sp>
      <p:pic>
        <p:nvPicPr>
          <p:cNvPr id="23" name="Graphic 22" descr="Gavel">
            <a:extLst>
              <a:ext uri="{FF2B5EF4-FFF2-40B4-BE49-F238E27FC236}">
                <a16:creationId xmlns:a16="http://schemas.microsoft.com/office/drawing/2014/main" id="{4AC732DB-57E6-AADD-382E-DE797EDC837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254346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0813-CA56-5333-0CBF-4D49D9371727}"/>
              </a:ext>
            </a:extLst>
          </p:cNvPr>
          <p:cNvSpPr>
            <a:spLocks noGrp="1"/>
          </p:cNvSpPr>
          <p:nvPr>
            <p:ph type="title"/>
          </p:nvPr>
        </p:nvSpPr>
        <p:spPr>
          <a:xfrm>
            <a:off x="2895600" y="764373"/>
            <a:ext cx="5344391" cy="1293028"/>
          </a:xfrm>
        </p:spPr>
        <p:txBody>
          <a:bodyPr/>
          <a:lstStyle/>
          <a:p>
            <a:r>
              <a:rPr lang="en-US" dirty="0"/>
              <a:t>REFERENCES</a:t>
            </a:r>
          </a:p>
        </p:txBody>
      </p:sp>
      <p:sp>
        <p:nvSpPr>
          <p:cNvPr id="3" name="Content Placeholder 2">
            <a:extLst>
              <a:ext uri="{FF2B5EF4-FFF2-40B4-BE49-F238E27FC236}">
                <a16:creationId xmlns:a16="http://schemas.microsoft.com/office/drawing/2014/main" id="{92E9B8AE-4EFA-4C3B-E341-B2BF4843AC33}"/>
              </a:ext>
            </a:extLst>
          </p:cNvPr>
          <p:cNvSpPr>
            <a:spLocks noGrp="1"/>
          </p:cNvSpPr>
          <p:nvPr>
            <p:ph idx="1"/>
          </p:nvPr>
        </p:nvSpPr>
        <p:spPr/>
        <p:txBody>
          <a:bodyPr/>
          <a:lstStyle/>
          <a:p>
            <a:r>
              <a:rPr lang="en-US" dirty="0">
                <a:hlinkClick r:id="rId2"/>
              </a:rPr>
              <a:t>https://www.unilever.com/files/unilever-annual-report-and-accounts-2025.pdf</a:t>
            </a:r>
            <a:r>
              <a:rPr lang="en-US" dirty="0"/>
              <a:t> </a:t>
            </a:r>
          </a:p>
          <a:p>
            <a:r>
              <a:rPr lang="en-US" dirty="0">
                <a:hlinkClick r:id="rId3"/>
              </a:rPr>
              <a:t>https://www.cipd.org/uk/knowledge/factsheets/pay-performance-factsheet/?utm</a:t>
            </a:r>
            <a:r>
              <a:rPr lang="en-US" dirty="0"/>
              <a:t> </a:t>
            </a:r>
          </a:p>
          <a:p>
            <a:r>
              <a:rPr lang="en-US" dirty="0"/>
              <a:t>Cullen, Z. (2024) “Is Pay Transparency Good?,” The Journal of economic perspectives, 38(1), pp. 153–180. Available at: </a:t>
            </a:r>
            <a:r>
              <a:rPr lang="en-US" dirty="0">
                <a:hlinkClick r:id="rId4"/>
              </a:rPr>
              <a:t>https://doi.org/10.1257/jep.38.1.153</a:t>
            </a:r>
            <a:r>
              <a:rPr lang="en-US" dirty="0"/>
              <a:t>. </a:t>
            </a:r>
          </a:p>
          <a:p>
            <a:endParaRPr lang="en-US" dirty="0"/>
          </a:p>
          <a:p>
            <a:endParaRPr lang="en-US" dirty="0"/>
          </a:p>
        </p:txBody>
      </p:sp>
    </p:spTree>
    <p:extLst>
      <p:ext uri="{BB962C8B-B14F-4D97-AF65-F5344CB8AC3E}">
        <p14:creationId xmlns:p14="http://schemas.microsoft.com/office/powerpoint/2010/main" val="4067444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AE76-F2B5-D869-AFCE-95C5A1AF801A}"/>
              </a:ext>
            </a:extLst>
          </p:cNvPr>
          <p:cNvSpPr>
            <a:spLocks noGrp="1"/>
          </p:cNvSpPr>
          <p:nvPr>
            <p:ph type="ctrTitle"/>
          </p:nvPr>
        </p:nvSpPr>
        <p:spPr>
          <a:xfrm>
            <a:off x="1434193" y="0"/>
            <a:ext cx="9144000" cy="3705906"/>
          </a:xfrm>
        </p:spPr>
        <p:txBody>
          <a:bodyPr>
            <a:normAutofit fontScale="90000"/>
          </a:bodyPr>
          <a:lstStyle/>
          <a:p>
            <a:pPr fontAlgn="ctr">
              <a:lnSpc>
                <a:spcPct val="150000"/>
              </a:lnSpc>
            </a:pPr>
            <a:r>
              <a:rPr lang="en-GB" sz="4400" b="1" dirty="0">
                <a:latin typeface="Arial" panose="020B0604020202020204" pitchFamily="34" charset="0"/>
                <a:cs typeface="Arial" panose="020B0604020202020204" pitchFamily="34" charset="0"/>
              </a:rPr>
              <a:t> </a:t>
            </a:r>
            <a:br>
              <a:rPr lang="en-GB" sz="4400" b="1" dirty="0">
                <a:latin typeface="Arial" panose="020B0604020202020204" pitchFamily="34" charset="0"/>
                <a:cs typeface="Arial" panose="020B0604020202020204" pitchFamily="34" charset="0"/>
              </a:rPr>
            </a:br>
            <a:br>
              <a:rPr lang="en-GB" sz="4400" b="1" dirty="0">
                <a:latin typeface="Arial" panose="020B0604020202020204" pitchFamily="34" charset="0"/>
                <a:cs typeface="Arial" panose="020B0604020202020204" pitchFamily="34" charset="0"/>
              </a:rPr>
            </a:br>
            <a:br>
              <a:rPr lang="en-GB" sz="4400" b="1" dirty="0">
                <a:latin typeface="Arial" panose="020B0604020202020204" pitchFamily="34" charset="0"/>
                <a:cs typeface="Arial" panose="020B0604020202020204" pitchFamily="34" charset="0"/>
              </a:rPr>
            </a:br>
            <a:br>
              <a:rPr lang="en-GB" sz="4400" b="1" dirty="0">
                <a:latin typeface="Arial" panose="020B0604020202020204" pitchFamily="34" charset="0"/>
                <a:cs typeface="Arial" panose="020B0604020202020204" pitchFamily="34" charset="0"/>
              </a:rPr>
            </a:b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Master of Business Administration</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Human Capital Management</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LCMB7023</a:t>
            </a:r>
            <a:br>
              <a:rPr lang="en-GB" sz="4400" b="1" dirty="0">
                <a:latin typeface="Arial" panose="020B0604020202020204" pitchFamily="34" charset="0"/>
                <a:cs typeface="Arial" panose="020B0604020202020204" pitchFamily="34" charset="0"/>
              </a:rPr>
            </a:br>
            <a:r>
              <a:rPr lang="en-GB" dirty="0"/>
              <a:t> </a:t>
            </a:r>
          </a:p>
        </p:txBody>
      </p:sp>
      <p:sp>
        <p:nvSpPr>
          <p:cNvPr id="3" name="Subtitle 2">
            <a:extLst>
              <a:ext uri="{FF2B5EF4-FFF2-40B4-BE49-F238E27FC236}">
                <a16:creationId xmlns:a16="http://schemas.microsoft.com/office/drawing/2014/main" id="{B19AF22E-9046-5F23-5E80-76CA81AAF90A}"/>
              </a:ext>
            </a:extLst>
          </p:cNvPr>
          <p:cNvSpPr>
            <a:spLocks noGrp="1"/>
          </p:cNvSpPr>
          <p:nvPr>
            <p:ph type="subTitle" idx="1"/>
          </p:nvPr>
        </p:nvSpPr>
        <p:spPr>
          <a:xfrm>
            <a:off x="1524000" y="2870199"/>
            <a:ext cx="9144000" cy="3705906"/>
          </a:xfrm>
        </p:spPr>
        <p:txBody>
          <a:bodyPr>
            <a:normAutofit lnSpcReduction="10000"/>
          </a:bodyPr>
          <a:lstStyle/>
          <a:p>
            <a:pPr fontAlgn="ctr"/>
            <a:endParaRPr lang="en-GB" sz="4000" b="1" dirty="0">
              <a:latin typeface="Arial" panose="020B0604020202020204" pitchFamily="34" charset="0"/>
              <a:cs typeface="Arial" panose="020B0604020202020204" pitchFamily="34" charset="0"/>
            </a:endParaRPr>
          </a:p>
          <a:p>
            <a:pPr fontAlgn="ctr"/>
            <a:r>
              <a:rPr lang="en-GB" sz="4000" b="1" dirty="0">
                <a:latin typeface="Arial" panose="020B0604020202020204" pitchFamily="34" charset="0"/>
                <a:cs typeface="Arial" panose="020B0604020202020204" pitchFamily="34" charset="0"/>
              </a:rPr>
              <a:t>Lecturer- Eno Maycock</a:t>
            </a:r>
          </a:p>
          <a:p>
            <a:pPr fontAlgn="ctr"/>
            <a:r>
              <a:rPr lang="en-GB" sz="4000" b="1" dirty="0">
                <a:latin typeface="Arial" panose="020B0604020202020204" pitchFamily="34" charset="0"/>
                <a:cs typeface="Arial" panose="020B0604020202020204" pitchFamily="34" charset="0"/>
              </a:rPr>
              <a:t>Assessment component 2: </a:t>
            </a:r>
          </a:p>
          <a:p>
            <a:pPr fontAlgn="ctr"/>
            <a:r>
              <a:rPr lang="en-GB" sz="4000" b="1" dirty="0">
                <a:latin typeface="Arial" panose="020B0604020202020204" pitchFamily="34" charset="0"/>
                <a:cs typeface="Arial" panose="020B0604020202020204" pitchFamily="34" charset="0"/>
              </a:rPr>
              <a:t>Group presentation</a:t>
            </a:r>
          </a:p>
          <a:p>
            <a:pPr fontAlgn="ctr"/>
            <a:r>
              <a:rPr lang="en-GB" sz="4000" b="1" dirty="0">
                <a:latin typeface="Arial" panose="020B0604020202020204" pitchFamily="34" charset="0"/>
                <a:cs typeface="Arial" panose="020B0604020202020204" pitchFamily="34" charset="0"/>
              </a:rPr>
              <a:t>Peter Francis: 2236501</a:t>
            </a:r>
            <a:endParaRPr lang="en-GB" sz="47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53207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8B0DBA8-EACE-6A90-7D5D-AA14896D5BF2}"/>
              </a:ext>
            </a:extLst>
          </p:cNvPr>
          <p:cNvSpPr>
            <a:spLocks noChangeArrowheads="1"/>
          </p:cNvSpPr>
          <p:nvPr/>
        </p:nvSpPr>
        <p:spPr bwMode="auto">
          <a:xfrm>
            <a:off x="1758293" y="135084"/>
            <a:ext cx="10152291"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3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Unilever PLC: Compensation and Rewards, Current Opportunities, Key Problems and Performance Gaps</a:t>
            </a:r>
            <a:endParaRPr kumimoji="0" lang="en-US" altLang="en-US" sz="3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Flowchart: Punched Tape 4">
            <a:extLst>
              <a:ext uri="{FF2B5EF4-FFF2-40B4-BE49-F238E27FC236}">
                <a16:creationId xmlns:a16="http://schemas.microsoft.com/office/drawing/2014/main" id="{6DAE9699-C335-DB4A-FC4B-12F7C2EB1473}"/>
              </a:ext>
            </a:extLst>
          </p:cNvPr>
          <p:cNvSpPr/>
          <p:nvPr/>
        </p:nvSpPr>
        <p:spPr>
          <a:xfrm>
            <a:off x="1873703" y="1084459"/>
            <a:ext cx="9564462" cy="3414062"/>
          </a:xfrm>
          <a:prstGeom prst="flowChartPunchedTap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Introduction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Compensation and rewards play a strategic role in attracting, motivating and retaining talented employees within multinational organisations. For Unilever PLC, whose workforce exceeds 120,000 employees across more than 190 countries, an effective reward strategy is essential for maintaining innovation, operational excellence and sustainable competitive advantage (Unilever, 2025).</a:t>
            </a:r>
          </a:p>
        </p:txBody>
      </p:sp>
      <p:sp>
        <p:nvSpPr>
          <p:cNvPr id="7" name="Flowchart: Punched Tape 6">
            <a:extLst>
              <a:ext uri="{FF2B5EF4-FFF2-40B4-BE49-F238E27FC236}">
                <a16:creationId xmlns:a16="http://schemas.microsoft.com/office/drawing/2014/main" id="{83A12D55-785F-E0AC-9351-3DBB143DAAF8}"/>
              </a:ext>
            </a:extLst>
          </p:cNvPr>
          <p:cNvSpPr/>
          <p:nvPr/>
        </p:nvSpPr>
        <p:spPr>
          <a:xfrm>
            <a:off x="1873702" y="4498521"/>
            <a:ext cx="9564463" cy="1926772"/>
          </a:xfrm>
          <a:prstGeom prst="flowChartPunchedTap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Although Unilever has traditionally been recognised for offering competitive salaries, and comprehensive benefits the company is currently experiencing significant challenges relating to reward differentiation, global talent competition, digital transformation and the growing demand for AI capabilities.</a:t>
            </a: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prstClr val="white"/>
                </a:solidFill>
                <a:effectLst/>
                <a:uLnTx/>
                <a:uFillTx/>
                <a:latin typeface="Corbel" panose="020B0503020204020204"/>
                <a:ea typeface="+mn-ea"/>
                <a:cs typeface="+mn-cs"/>
              </a:rPr>
            </a:br>
            <a:endParaRPr kumimoji="0" lang="en-GB" sz="1800" b="0" i="0" u="none" strike="noStrike" kern="1200" cap="none" spc="0" normalizeH="0" baseline="0" noProof="0" dirty="0">
              <a:ln>
                <a:noFill/>
              </a:ln>
              <a:solidFill>
                <a:prstClr val="white"/>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15962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51334A-87BE-BA23-1292-09C0D3FE39BB}"/>
              </a:ext>
            </a:extLst>
          </p:cNvPr>
          <p:cNvSpPr txBox="1"/>
          <p:nvPr/>
        </p:nvSpPr>
        <p:spPr>
          <a:xfrm>
            <a:off x="1690008" y="432707"/>
            <a:ext cx="10311492" cy="3970318"/>
          </a:xfrm>
          <a:prstGeom prst="rect">
            <a:avLst/>
          </a:prstGeom>
          <a:noFill/>
        </p:spPr>
        <p:txBody>
          <a:bodyPr wrap="square" rtlCol="0">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Current Compensation and Reward Strategy</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orbel" panose="020B0503020204020204"/>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 follows a Total Rewards approach that combines financial and non-financial rewards. Employees receive:</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Competitive base salaries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Annual performance bonuses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Long-term share incentives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Pension schemes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and wellbeing programmes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Flexible working arrangements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Career development opportunities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Sustainability-linked executive incentives (Unilever, 2025).</a:t>
            </a:r>
          </a:p>
        </p:txBody>
      </p:sp>
      <p:sp>
        <p:nvSpPr>
          <p:cNvPr id="8" name="Rectangle 4">
            <a:extLst>
              <a:ext uri="{FF2B5EF4-FFF2-40B4-BE49-F238E27FC236}">
                <a16:creationId xmlns:a16="http://schemas.microsoft.com/office/drawing/2014/main" id="{BDAFC0C8-6C08-9D01-2E9C-B63ADBCC3F72}"/>
              </a:ext>
            </a:extLst>
          </p:cNvPr>
          <p:cNvSpPr>
            <a:spLocks noChangeArrowheads="1"/>
          </p:cNvSpPr>
          <p:nvPr/>
        </p:nvSpPr>
        <p:spPr bwMode="auto">
          <a:xfrm>
            <a:off x="1690007" y="4771936"/>
            <a:ext cx="1023801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Executive remuneration is increasingly linked to business performance, Shareholder returns and sustainability objectives through Performance Share Plans (PSP). Furthermore, Unilever's reward philosophy emphasizes  fair pay, equal opportunity and a commitment to paying at least a living wage across its global workforce (Unilever, 2025).</a:t>
            </a:r>
          </a:p>
        </p:txBody>
      </p:sp>
    </p:spTree>
    <p:extLst>
      <p:ext uri="{BB962C8B-B14F-4D97-AF65-F5344CB8AC3E}">
        <p14:creationId xmlns:p14="http://schemas.microsoft.com/office/powerpoint/2010/main" val="2919529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299D24D-A429-DA70-16FE-42C799FF68A1}"/>
              </a:ext>
            </a:extLst>
          </p:cNvPr>
          <p:cNvSpPr/>
          <p:nvPr/>
        </p:nvSpPr>
        <p:spPr>
          <a:xfrm>
            <a:off x="1596983" y="22184"/>
            <a:ext cx="10287000" cy="372291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Key Problems and Performance Gaps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Difficulty Attracting and Retaining Global AI and Digital Talent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One of the largest challenges facing Unilever is the increasing competition for digital, AI and data science professionals.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Across industries, organisations are offering significantly higher salaries and broader reward packages to AI specialists. Research shows that employees possessing AI-related skills increasingly receive higher salaries alongside enhanced benefits such as flexible working, wellbeing packages and parental leave (Stephany et al., 2025).</a:t>
            </a:r>
          </a:p>
        </p:txBody>
      </p:sp>
      <p:sp>
        <p:nvSpPr>
          <p:cNvPr id="3" name="TextBox 2">
            <a:extLst>
              <a:ext uri="{FF2B5EF4-FFF2-40B4-BE49-F238E27FC236}">
                <a16:creationId xmlns:a16="http://schemas.microsoft.com/office/drawing/2014/main" id="{97DAFB4D-1FE5-8969-487D-407A7DB557D5}"/>
              </a:ext>
            </a:extLst>
          </p:cNvPr>
          <p:cNvSpPr txBox="1"/>
          <p:nvPr/>
        </p:nvSpPr>
        <p:spPr>
          <a:xfrm>
            <a:off x="1366982" y="3828226"/>
            <a:ext cx="10825018" cy="2862322"/>
          </a:xfrm>
          <a:prstGeom prst="rect">
            <a:avLst/>
          </a:prstGeom>
          <a:noFill/>
        </p:spPr>
        <p:txBody>
          <a:bodyPr wrap="square" rtlCol="0">
            <a:spAutoFit/>
          </a:bodyPr>
          <a:lstStyle/>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Although Unilever provides competitive compensation, its traditional global reward structure is becoming less attractive compared to technology firms such as Google, Microsoft and Amazon.</a:t>
            </a:r>
          </a:p>
          <a:p>
            <a:pPr marR="0" lvl="0" algn="l" defTabSz="457200" rtl="0" eaLnBrk="1" fontAlgn="base" latinLnBrk="0" hangingPunct="1">
              <a:lnSpc>
                <a:spcPct val="100000"/>
              </a:lnSpc>
              <a:spcBef>
                <a:spcPts val="0"/>
              </a:spcBef>
              <a:spcAft>
                <a:spcPts val="0"/>
              </a:spcAft>
              <a:buClrTx/>
              <a:buSzTx/>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Consequently, there is a growing performance gap between, market expectations for digital talent and Unilever's existing reward structures.</a:t>
            </a:r>
          </a:p>
          <a:p>
            <a:pPr marL="285750" marR="0" lvl="0" indent="-285750" algn="l" defTabSz="457200" rtl="0" eaLnBrk="1" fontAlgn="base"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talent shortage may slow innovation, digital transformation and AI adoption         throughout the organisation. </a:t>
            </a:r>
          </a:p>
        </p:txBody>
      </p:sp>
    </p:spTree>
    <p:extLst>
      <p:ext uri="{BB962C8B-B14F-4D97-AF65-F5344CB8AC3E}">
        <p14:creationId xmlns:p14="http://schemas.microsoft.com/office/powerpoint/2010/main" val="1565536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36D868-0B95-8FD6-ECAA-FBAF89815BFB}"/>
              </a:ext>
            </a:extLst>
          </p:cNvPr>
          <p:cNvSpPr txBox="1"/>
          <p:nvPr/>
        </p:nvSpPr>
        <p:spPr>
          <a:xfrm>
            <a:off x="1695636" y="189013"/>
            <a:ext cx="10333608" cy="3046988"/>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Reward Differentiation versus Pay Equity</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Historically, Unilever has promoted relatively consistent reward practices across regions and employee groups. However, recent organisational changes indicate that this approach no longer sufficiently rewards exceptional performance.</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company has therefore introduced a more differentiated performance management process where bonus outcomes vary considerably depending upon individual performance (Unilever, 2025).</a:t>
            </a:r>
          </a:p>
        </p:txBody>
      </p:sp>
      <p:sp>
        <p:nvSpPr>
          <p:cNvPr id="5" name="TextBox 4">
            <a:extLst>
              <a:ext uri="{FF2B5EF4-FFF2-40B4-BE49-F238E27FC236}">
                <a16:creationId xmlns:a16="http://schemas.microsoft.com/office/drawing/2014/main" id="{19540955-FE7D-579F-98BA-9A7B5C16B32C}"/>
              </a:ext>
            </a:extLst>
          </p:cNvPr>
          <p:cNvSpPr txBox="1"/>
          <p:nvPr/>
        </p:nvSpPr>
        <p:spPr>
          <a:xfrm>
            <a:off x="1695636" y="3429000"/>
            <a:ext cx="9490229" cy="2554545"/>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Employees may perceive larger performance-related pay differences as unfair if appraisal systems are not viewed as transparent. According to Equity Theory (Adams, 1965), employees compare their rewards with those of colleagues, meaning perceived inequity can reduce motivation, engagement and organisational commitment.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Therefore, balancing pay differentiation with perceptions of fairness remains a major challenge</a:t>
            </a: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a:t>
            </a:r>
            <a:endParaRPr kumimoji="0" lang="en-GB" sz="1800" b="0" i="0" u="none" strike="noStrike" kern="1200" cap="none" spc="0" normalizeH="0" baseline="0" noProof="0" dirty="0">
              <a:ln>
                <a:noFill/>
              </a:ln>
              <a:solidFill>
                <a:srgbClr val="242424"/>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3863301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F8CCAA1-4DAE-C451-36E3-9ED0A7532BE3}"/>
              </a:ext>
            </a:extLst>
          </p:cNvPr>
          <p:cNvSpPr/>
          <p:nvPr/>
        </p:nvSpPr>
        <p:spPr>
          <a:xfrm>
            <a:off x="941034" y="1553592"/>
            <a:ext cx="5433133" cy="5033638"/>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orbel" panose="020B0503020204020204"/>
                <a:ea typeface="+mn-ea"/>
                <a:cs typeface="+mn-cs"/>
              </a:rPr>
              <a:t>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Another significant issue concerns executive remuneration.</a:t>
            </a:r>
          </a:p>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 recently acknowledged that UK corporate governance rules have restricted its ability to recruit senior executives, particularly in the United States where executive compensation is substantially higher. The company admitted that several potential American candidates declined positions because its remuneration packages were insufficiently competitive (The Times, 2026).</a:t>
            </a:r>
          </a:p>
        </p:txBody>
      </p:sp>
      <p:sp>
        <p:nvSpPr>
          <p:cNvPr id="4" name="TextBox 3">
            <a:extLst>
              <a:ext uri="{FF2B5EF4-FFF2-40B4-BE49-F238E27FC236}">
                <a16:creationId xmlns:a16="http://schemas.microsoft.com/office/drawing/2014/main" id="{2627CCD7-FF6A-44D1-42AA-B44E85B775F6}"/>
              </a:ext>
            </a:extLst>
          </p:cNvPr>
          <p:cNvSpPr txBox="1"/>
          <p:nvPr/>
        </p:nvSpPr>
        <p:spPr>
          <a:xfrm>
            <a:off x="1381958" y="270770"/>
            <a:ext cx="10182688" cy="1077218"/>
          </a:xfrm>
          <a:prstGeom prst="rect">
            <a:avLst/>
          </a:prstGeom>
          <a:noFill/>
        </p:spPr>
        <p:txBody>
          <a:bodyPr wrap="square">
            <a:spAutoFit/>
          </a:bodyP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Executive Compensation and Global Competitiveness</a:t>
            </a:r>
          </a:p>
        </p:txBody>
      </p:sp>
      <p:sp>
        <p:nvSpPr>
          <p:cNvPr id="5" name="Oval 4">
            <a:extLst>
              <a:ext uri="{FF2B5EF4-FFF2-40B4-BE49-F238E27FC236}">
                <a16:creationId xmlns:a16="http://schemas.microsoft.com/office/drawing/2014/main" id="{830E167C-2711-BFD7-51F8-11E1C17EB1B4}"/>
              </a:ext>
            </a:extLst>
          </p:cNvPr>
          <p:cNvSpPr/>
          <p:nvPr/>
        </p:nvSpPr>
        <p:spPr>
          <a:xfrm>
            <a:off x="6473302" y="1553592"/>
            <a:ext cx="5433133" cy="5033638"/>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Unilever has revised its executive remuneration policy earlier than expected by increasing long-term incentive opportunities and strengthening the link between performance and reward (Unilever, 2025).</a:t>
            </a:r>
          </a:p>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Although these changes improve competitiveness, they may create internal tensions between executive pay and wider employee pay, particularly during ongoing productivity programmes and organisational restructuring.</a:t>
            </a:r>
          </a:p>
        </p:txBody>
      </p:sp>
    </p:spTree>
    <p:extLst>
      <p:ext uri="{BB962C8B-B14F-4D97-AF65-F5344CB8AC3E}">
        <p14:creationId xmlns:p14="http://schemas.microsoft.com/office/powerpoint/2010/main" val="3831190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669167-B814-1B12-09B2-3BBD99E00C4C}"/>
              </a:ext>
            </a:extLst>
          </p:cNvPr>
          <p:cNvSpPr txBox="1"/>
          <p:nvPr/>
        </p:nvSpPr>
        <p:spPr>
          <a:xfrm>
            <a:off x="1704512" y="455343"/>
            <a:ext cx="10386873" cy="6217087"/>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AI and Digital Transformation Creating New Reward Expectations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Artificial Intelligence is transforming almost every business function within Unilever, including marketing, research and development, supply chain management and consumer insights.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company describes itself as becoming "Fit for the AI Age" by embedding AI throughout operations to improve innovation speed, productivity and decision-making (Unilever, 2025).</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Employees increasingly expect, AI skills allowances, with continuous digital learning opportunities, also recognition for innovation, flexible working and personalised benefits.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Traditional compensation systems often reward job roles rather than rapidly evolving digital skills. If reward systems fail to recognise AI capabilities, employees with valuable technical expertise may leave for organisations offering greater financial recognition.</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67737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edefined Process 3">
            <a:extLst>
              <a:ext uri="{FF2B5EF4-FFF2-40B4-BE49-F238E27FC236}">
                <a16:creationId xmlns:a16="http://schemas.microsoft.com/office/drawing/2014/main" id="{CF820699-79E6-CCAB-4C18-6E6D73375BAB}"/>
              </a:ext>
            </a:extLst>
          </p:cNvPr>
          <p:cNvSpPr/>
          <p:nvPr/>
        </p:nvSpPr>
        <p:spPr>
          <a:xfrm>
            <a:off x="1580225" y="1260630"/>
            <a:ext cx="10058400" cy="2059708"/>
          </a:xfrm>
          <a:prstGeom prst="flowChartPredefinedProces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 is currently undertaking major organisational transformation, including productivity improvements, simplification of business processes and restructuring following the Ice Cream business separation.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Although these initiatives improve efficiency, restructuring often increases employee uncertainty.</a:t>
            </a:r>
          </a:p>
        </p:txBody>
      </p:sp>
      <p:sp>
        <p:nvSpPr>
          <p:cNvPr id="6" name="TextBox 5">
            <a:extLst>
              <a:ext uri="{FF2B5EF4-FFF2-40B4-BE49-F238E27FC236}">
                <a16:creationId xmlns:a16="http://schemas.microsoft.com/office/drawing/2014/main" id="{308BBE02-9EAE-614E-1D0B-C8568F809E27}"/>
              </a:ext>
            </a:extLst>
          </p:cNvPr>
          <p:cNvSpPr txBox="1"/>
          <p:nvPr/>
        </p:nvSpPr>
        <p:spPr>
          <a:xfrm>
            <a:off x="2423604" y="405698"/>
            <a:ext cx="8771138" cy="461665"/>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Organisational Restructuring and Employee Engagement</a:t>
            </a:r>
          </a:p>
        </p:txBody>
      </p:sp>
      <p:sp>
        <p:nvSpPr>
          <p:cNvPr id="7" name="Flowchart: Predefined Process 6">
            <a:extLst>
              <a:ext uri="{FF2B5EF4-FFF2-40B4-BE49-F238E27FC236}">
                <a16:creationId xmlns:a16="http://schemas.microsoft.com/office/drawing/2014/main" id="{9D98B026-9711-F681-C2D7-154402DB8DBB}"/>
              </a:ext>
            </a:extLst>
          </p:cNvPr>
          <p:cNvSpPr/>
          <p:nvPr/>
        </p:nvSpPr>
        <p:spPr>
          <a:xfrm>
            <a:off x="1580225" y="3653681"/>
            <a:ext cx="10058400" cy="2059708"/>
          </a:xfrm>
          <a:prstGeom prst="flowChartPredefinedProces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During periods of organisational change, compensation alone is insufficient to maintain motivation.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Employees increasingly value, career progression, recognition, wellbeing, job security and learning opportunities.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Failure to integrate these intrinsic rewards alongside financial incentives could reduce engagement and increase voluntary turnover.</a:t>
            </a:r>
          </a:p>
        </p:txBody>
      </p:sp>
    </p:spTree>
    <p:extLst>
      <p:ext uri="{BB962C8B-B14F-4D97-AF65-F5344CB8AC3E}">
        <p14:creationId xmlns:p14="http://schemas.microsoft.com/office/powerpoint/2010/main" val="1748856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09560C-BFC8-282F-2F81-27C360A3F9FA}"/>
              </a:ext>
            </a:extLst>
          </p:cNvPr>
          <p:cNvSpPr txBox="1"/>
          <p:nvPr/>
        </p:nvSpPr>
        <p:spPr>
          <a:xfrm>
            <a:off x="1589103" y="615064"/>
            <a:ext cx="10369118" cy="569386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Current Opportunities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Despite these challenges, several opportunities exist.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Firstly, AI enables more personalised reward systems. Advanced people analytics can identify employee preferences, allowing reward packages to become increasingly customised according to career stage, performance and wellbeing needs.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Secondly, AI can improve performance management by providing more objective performance data, reducing bias in bonus allocation and strengthening employee trust.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Thirdly, Unilever's sustainability agenda presents an opportunity to integrate Environmental, Social and Governance (ESG) objectives into reward systems. Linking bonuses to sustainability performance reinforces organisational values while supporting long-term business strategy.</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Finally, investing in continuous digital learning, AI certifications and internal career mobility can strengthen employee retention without relying solely on salary increases.</a:t>
            </a:r>
          </a:p>
        </p:txBody>
      </p:sp>
    </p:spTree>
    <p:extLst>
      <p:ext uri="{BB962C8B-B14F-4D97-AF65-F5344CB8AC3E}">
        <p14:creationId xmlns:p14="http://schemas.microsoft.com/office/powerpoint/2010/main" val="3330687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67234C-52CF-20A8-B2AC-24741EDA8B18}"/>
              </a:ext>
            </a:extLst>
          </p:cNvPr>
          <p:cNvSpPr txBox="1"/>
          <p:nvPr/>
        </p:nvSpPr>
        <p:spPr>
          <a:xfrm>
            <a:off x="1873189" y="273741"/>
            <a:ext cx="9871969" cy="600619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Conclusion</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Overall, Unilever possesses a mature and comprehensive compensation strategy, yet significant performance gaps remain. Competition for AI talent, increasing expectations for differentiated rewards, executive pay pressures, organisational restructuring and rapid digital transformation all challenge the effectiveness of existing reward systems.</a:t>
            </a:r>
          </a:p>
          <a:p>
            <a:pPr marL="0" marR="0" lvl="0" indent="0" algn="l" defTabSz="457200" rtl="0" eaLnBrk="1" fontAlgn="base"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Moving forward, Unilever should develop a more agile, data-driven and personalised reward strategy that balances fairness with performance while recognising emerging digital skills. Successfully integrating AI into both work processes and compensation practices will be critical for attracting talent, sustaining innovation and maintaining competitive advantage in the evolving global marketplace.</a:t>
            </a:r>
          </a:p>
        </p:txBody>
      </p:sp>
    </p:spTree>
    <p:extLst>
      <p:ext uri="{BB962C8B-B14F-4D97-AF65-F5344CB8AC3E}">
        <p14:creationId xmlns:p14="http://schemas.microsoft.com/office/powerpoint/2010/main" val="363043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70D979-9A10-B360-95C9-F89D4CF076F4}"/>
              </a:ext>
            </a:extLst>
          </p:cNvPr>
          <p:cNvSpPr txBox="1"/>
          <p:nvPr/>
        </p:nvSpPr>
        <p:spPr>
          <a:xfrm>
            <a:off x="1660125" y="772357"/>
            <a:ext cx="9019712" cy="517064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Reference list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Adams, J.S. (1965) Inequity in social exchange. Advances in Experimental Social Psychology, 2, pp.267–299. </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Stephany, F., Mira, A. and Bone, M. (2025) Beyond Pay: AI Skills Reward More Job Benefits. </a:t>
            </a:r>
            <a:r>
              <a:rPr kumimoji="0" lang="en-GB" sz="1800" b="0" i="0" u="none" strike="noStrike" kern="1200" cap="none" spc="0" normalizeH="0" baseline="0" noProof="0" dirty="0" err="1">
                <a:ln>
                  <a:noFill/>
                </a:ln>
                <a:solidFill>
                  <a:srgbClr val="000000"/>
                </a:solidFill>
                <a:effectLst/>
                <a:uLnTx/>
                <a:uFillTx/>
                <a:latin typeface="Aptos" panose="020B0004020202020204" pitchFamily="34" charset="0"/>
                <a:ea typeface="+mn-ea"/>
                <a:cs typeface="+mn-cs"/>
              </a:rPr>
              <a:t>arXiv</a:t>
            </a: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 Available at: </a:t>
            </a: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hlinkClick r:id="rId2" tooltip="Original URL: https://arxiv.org/abs/2507.20410%E2%81%A0%EF%BF%BD. Click or tap if you trust this link."/>
              </a:rPr>
              <a:t>https://arxiv.org/abs/2507.20410⁠�</a:t>
            </a: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Unilever (2025) Annual Report and Accounts 2025. London: Unilever PLC. � Unilever +1</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The Times (2026) Pay rules stop us hiring top US talent, warns Unilever. March 2026. </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The Times </a:t>
            </a:r>
            <a:r>
              <a:rPr kumimoji="0" lang="en-GB" sz="1800" b="0" i="0" u="none" strike="noStrike" kern="1200" cap="none" spc="0" normalizeH="0" baseline="0" noProof="0" dirty="0" err="1">
                <a:ln>
                  <a:noFill/>
                </a:ln>
                <a:solidFill>
                  <a:srgbClr val="000000"/>
                </a:solidFill>
                <a:effectLst/>
                <a:uLnTx/>
                <a:uFillTx/>
                <a:latin typeface="Aptos" panose="020B0004020202020204" pitchFamily="34" charset="0"/>
                <a:ea typeface="+mn-ea"/>
                <a:cs typeface="+mn-cs"/>
              </a:rPr>
              <a:t>Maslej</a:t>
            </a: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 N. et al. (2024) Artificial Intelligence Index Report 2024. Stanford Institute for Human-</a:t>
            </a:r>
            <a:r>
              <a:rPr kumimoji="0" lang="en-GB" sz="1800" b="0" i="0" u="none" strike="noStrike" kern="1200" cap="none" spc="0" normalizeH="0" baseline="0" noProof="0" dirty="0" err="1">
                <a:ln>
                  <a:noFill/>
                </a:ln>
                <a:solidFill>
                  <a:srgbClr val="000000"/>
                </a:solidFill>
                <a:effectLst/>
                <a:uLnTx/>
                <a:uFillTx/>
                <a:latin typeface="Aptos" panose="020B0004020202020204" pitchFamily="34" charset="0"/>
                <a:ea typeface="+mn-ea"/>
                <a:cs typeface="+mn-cs"/>
              </a:rPr>
              <a:t>Centered</a:t>
            </a:r>
            <a:r>
              <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rPr>
              <a:t> AI. � </a:t>
            </a:r>
            <a:r>
              <a:rPr kumimoji="0" lang="en-GB" sz="1800" b="0" i="0" u="none" strike="noStrike" kern="1200" cap="none" spc="0" normalizeH="0" baseline="0" noProof="0" dirty="0" err="1">
                <a:ln>
                  <a:noFill/>
                </a:ln>
                <a:solidFill>
                  <a:srgbClr val="000000"/>
                </a:solidFill>
                <a:effectLst/>
                <a:uLnTx/>
                <a:uFillTx/>
                <a:latin typeface="Aptos" panose="020B0004020202020204" pitchFamily="34" charset="0"/>
                <a:ea typeface="+mn-ea"/>
                <a:cs typeface="+mn-cs"/>
              </a:rPr>
              <a:t>arXiv</a:t>
            </a:r>
            <a:endParaRPr kumimoji="0" lang="en-GB"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242424"/>
                </a:solidFill>
                <a:effectLst/>
                <a:uLnTx/>
                <a:uFillTx/>
                <a:latin typeface="Aptos" panose="020B0004020202020204" pitchFamily="34" charset="0"/>
                <a:ea typeface="+mn-ea"/>
                <a:cs typeface="+mn-cs"/>
              </a:rPr>
            </a:br>
            <a:endParaRPr kumimoji="0" lang="en-GB" sz="1800" b="0" i="0" u="none" strike="noStrike" kern="1200" cap="none" spc="0" normalizeH="0" baseline="0" noProof="0" dirty="0">
              <a:ln>
                <a:noFill/>
              </a:ln>
              <a:solidFill>
                <a:srgbClr val="242424"/>
              </a:solidFill>
              <a:effectLst/>
              <a:uLnTx/>
              <a:uFillTx/>
              <a:latin typeface="Aptos" panose="020B00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242424"/>
                </a:solidFill>
                <a:effectLst/>
                <a:uLnTx/>
                <a:uFillTx/>
                <a:latin typeface="Aptos" panose="020B0004020202020204" pitchFamily="34" charset="0"/>
                <a:ea typeface="+mn-ea"/>
                <a:cs typeface="+mn-cs"/>
              </a:rPr>
            </a:br>
            <a:endParaRPr kumimoji="0" lang="en-GB"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4178210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Video 25" descr="Floating Numbers And Letters On Top Of A Book">
            <a:extLst>
              <a:ext uri="{FF2B5EF4-FFF2-40B4-BE49-F238E27FC236}">
                <a16:creationId xmlns:a16="http://schemas.microsoft.com/office/drawing/2014/main" id="{F4285335-AA52-21FB-7317-E079EAF253B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2" name="Title 1">
            <a:extLst>
              <a:ext uri="{FF2B5EF4-FFF2-40B4-BE49-F238E27FC236}">
                <a16:creationId xmlns:a16="http://schemas.microsoft.com/office/drawing/2014/main" id="{15D1E30C-04F6-5F24-4D76-E3E6CA03CCE6}"/>
              </a:ext>
            </a:extLst>
          </p:cNvPr>
          <p:cNvSpPr>
            <a:spLocks noGrp="1"/>
          </p:cNvSpPr>
          <p:nvPr>
            <p:ph type="ctrTitle"/>
          </p:nvPr>
        </p:nvSpPr>
        <p:spPr>
          <a:xfrm>
            <a:off x="321733" y="554845"/>
            <a:ext cx="10656891" cy="3902673"/>
          </a:xfrm>
        </p:spPr>
        <p:txBody>
          <a:bodyPr anchor="t">
            <a:normAutofit/>
          </a:bodyPr>
          <a:lstStyle/>
          <a:p>
            <a:pPr algn="l"/>
            <a:r>
              <a:rPr lang="en-GB" sz="4000" b="1" dirty="0">
                <a:solidFill>
                  <a:srgbClr val="FFFFFF"/>
                </a:solidFill>
              </a:rPr>
              <a:t>Programme: Master Of Business Administration</a:t>
            </a:r>
            <a:br>
              <a:rPr lang="en-GB" sz="4000" b="1" dirty="0">
                <a:solidFill>
                  <a:srgbClr val="FFFFFF"/>
                </a:solidFill>
              </a:rPr>
            </a:br>
            <a:r>
              <a:rPr lang="en-GB" sz="4000" b="1" dirty="0">
                <a:solidFill>
                  <a:srgbClr val="FFFFFF"/>
                </a:solidFill>
              </a:rPr>
              <a:t>Module: Human Capital Of Management</a:t>
            </a:r>
            <a:br>
              <a:rPr lang="en-GB" sz="4000" b="1" dirty="0">
                <a:solidFill>
                  <a:srgbClr val="FFFFFF"/>
                </a:solidFill>
              </a:rPr>
            </a:br>
            <a:r>
              <a:rPr lang="en-GB" sz="4000" b="1" dirty="0">
                <a:solidFill>
                  <a:srgbClr val="FFFFFF"/>
                </a:solidFill>
              </a:rPr>
              <a:t>Module Code: LCMB7023</a:t>
            </a:r>
            <a:br>
              <a:rPr lang="en-GB" sz="4000" b="1" dirty="0">
                <a:solidFill>
                  <a:srgbClr val="FFFFFF"/>
                </a:solidFill>
              </a:rPr>
            </a:br>
            <a:r>
              <a:rPr lang="en-GB" sz="4000" b="1" dirty="0">
                <a:solidFill>
                  <a:srgbClr val="FFFFFF"/>
                </a:solidFill>
              </a:rPr>
              <a:t>Student Name: Shakeel Badil</a:t>
            </a:r>
            <a:br>
              <a:rPr lang="en-GB" sz="4000" b="1" dirty="0">
                <a:solidFill>
                  <a:srgbClr val="FFFFFF"/>
                </a:solidFill>
              </a:rPr>
            </a:br>
            <a:r>
              <a:rPr lang="en-GB" sz="4000" b="1" dirty="0">
                <a:solidFill>
                  <a:srgbClr val="FFFFFF"/>
                </a:solidFill>
              </a:rPr>
              <a:t>Student ID: 2223130</a:t>
            </a:r>
            <a:br>
              <a:rPr lang="en-GB" sz="4000" b="1" dirty="0">
                <a:solidFill>
                  <a:srgbClr val="FFFFFF"/>
                </a:solidFill>
              </a:rPr>
            </a:br>
            <a:endParaRPr lang="en-GB" sz="4000" b="1" dirty="0">
              <a:solidFill>
                <a:srgbClr val="FFFFFF"/>
              </a:solidFill>
            </a:endParaRPr>
          </a:p>
        </p:txBody>
      </p:sp>
      <p:sp>
        <p:nvSpPr>
          <p:cNvPr id="3" name="Subtitle 2">
            <a:extLst>
              <a:ext uri="{FF2B5EF4-FFF2-40B4-BE49-F238E27FC236}">
                <a16:creationId xmlns:a16="http://schemas.microsoft.com/office/drawing/2014/main" id="{F392ED80-FF70-E80C-BA18-28956ADFF477}"/>
              </a:ext>
            </a:extLst>
          </p:cNvPr>
          <p:cNvSpPr>
            <a:spLocks noGrp="1"/>
          </p:cNvSpPr>
          <p:nvPr>
            <p:ph type="subTitle" idx="1"/>
          </p:nvPr>
        </p:nvSpPr>
        <p:spPr>
          <a:xfrm>
            <a:off x="315523" y="4718033"/>
            <a:ext cx="10678296" cy="1175039"/>
          </a:xfrm>
        </p:spPr>
        <p:txBody>
          <a:bodyPr anchor="b">
            <a:normAutofit/>
          </a:bodyPr>
          <a:lstStyle/>
          <a:p>
            <a:pPr algn="l"/>
            <a:r>
              <a:rPr lang="en-GB" b="1">
                <a:solidFill>
                  <a:srgbClr val="FFFFFF"/>
                </a:solidFill>
              </a:rPr>
              <a:t>Title</a:t>
            </a:r>
            <a:br>
              <a:rPr lang="en-GB" b="1">
                <a:solidFill>
                  <a:srgbClr val="FFFFFF"/>
                </a:solidFill>
              </a:rPr>
            </a:br>
            <a:br>
              <a:rPr lang="en-GB" b="1">
                <a:solidFill>
                  <a:srgbClr val="FFFFFF"/>
                </a:solidFill>
              </a:rPr>
            </a:br>
            <a:r>
              <a:rPr lang="en-GB" b="1">
                <a:solidFill>
                  <a:srgbClr val="FFFFFF"/>
                </a:solidFill>
              </a:rPr>
              <a:t>Unilever PLC's Present Compensation and Reward Issues</a:t>
            </a:r>
          </a:p>
        </p:txBody>
      </p:sp>
    </p:spTree>
    <p:extLst>
      <p:ext uri="{BB962C8B-B14F-4D97-AF65-F5344CB8AC3E}">
        <p14:creationId xmlns:p14="http://schemas.microsoft.com/office/powerpoint/2010/main" val="385757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26"/>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6"/>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6"/>
                                        </p:tgtEl>
                                      </p:cBhvr>
                                    </p:cmd>
                                  </p:childTnLst>
                                </p:cTn>
                              </p:par>
                            </p:childTnLst>
                          </p:cTn>
                        </p:par>
                      </p:childTnLst>
                    </p:cTn>
                  </p:par>
                </p:childTnLst>
              </p:cTn>
              <p:nextCondLst>
                <p:cond evt="onClick" delay="0">
                  <p:tgtEl>
                    <p:spTgt spid="26"/>
                  </p:tgtEl>
                </p:cond>
              </p:nextCondLst>
            </p:seq>
            <p:video>
              <p:cMediaNode mute="1">
                <p:cTn id="18" repeatCount="indefinite" fill="hold" display="0">
                  <p:stCondLst>
                    <p:cond delay="indefinite"/>
                  </p:stCondLst>
                </p:cTn>
                <p:tgtEl>
                  <p:spTgt spid="26"/>
                </p:tgtEl>
              </p:cMediaNode>
            </p:video>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94B48F3-ADE0-27FA-283D-73EDD36FDAF6}"/>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Unilever PLC's Present Compensation and Reward Issues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68AB805E-1643-3D90-4E97-666DA73C64A6}"/>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Title: Unilever PLC's Present Compensation and Reward Issues</a:t>
            </a:r>
            <a:br>
              <a:rPr lang="en-GB" sz="2000" dirty="0">
                <a:solidFill>
                  <a:schemeClr val="tx1">
                    <a:alpha val="80000"/>
                  </a:schemeClr>
                </a:solidFill>
              </a:rPr>
            </a:br>
            <a:br>
              <a:rPr lang="en-GB" sz="2000" dirty="0">
                <a:solidFill>
                  <a:schemeClr val="tx1">
                    <a:alpha val="80000"/>
                  </a:schemeClr>
                </a:solidFill>
              </a:rPr>
            </a:br>
            <a:r>
              <a:rPr lang="en-GB" sz="2000" b="1" dirty="0">
                <a:solidFill>
                  <a:schemeClr val="tx1">
                    <a:alpha val="80000"/>
                  </a:schemeClr>
                </a:solidFill>
              </a:rPr>
              <a:t>Subject: Current Challenges</a:t>
            </a:r>
            <a:br>
              <a:rPr lang="en-GB" sz="2000" dirty="0">
                <a:solidFill>
                  <a:schemeClr val="tx1">
                    <a:alpha val="80000"/>
                  </a:schemeClr>
                </a:solidFill>
              </a:rPr>
            </a:br>
            <a:r>
              <a:rPr lang="en-GB" sz="2000" dirty="0">
                <a:solidFill>
                  <a:schemeClr val="tx1">
                    <a:alpha val="80000"/>
                  </a:schemeClr>
                </a:solidFill>
              </a:rPr>
              <a:t>Company: Unilever PLC</a:t>
            </a:r>
            <a:br>
              <a:rPr lang="en-GB" sz="2000" dirty="0">
                <a:solidFill>
                  <a:schemeClr val="tx1">
                    <a:alpha val="80000"/>
                  </a:schemeClr>
                </a:solidFill>
              </a:rPr>
            </a:br>
            <a:r>
              <a:rPr lang="en-GB" sz="2000" dirty="0">
                <a:solidFill>
                  <a:schemeClr val="tx1">
                    <a:alpha val="80000"/>
                  </a:schemeClr>
                </a:solidFill>
              </a:rPr>
              <a:t>Focus: The main issues with rewards that have an impact on employee engagement, retention, and organisational performance.</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25701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DA69BCA-8349-F161-9CC7-8B7E32E1E0F9}"/>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Background of the Organization</a:t>
            </a:r>
            <a:br>
              <a:rPr lang="en-GB" sz="5200">
                <a:solidFill>
                  <a:srgbClr val="FFFFFF"/>
                </a:solidFill>
              </a:rPr>
            </a:b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2687AF9-CCD7-E01F-5E8E-A68373B94FD8}"/>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One of the biggest fast-moving consumer goods (FMCG) firms in the world, Unilever PLC employs more than 120,000 people and operates in more than 190 countries. Managers, supply chain employees, production workers, and digital experts make up its global workforce. This workforce's diversity makes it more difficult to create a competitive and equitable remuneration plan. Reward plans need to meet both employee expectations and corporate performance (Unilever, 2024).</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600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D8ABC77-9282-04BB-723D-EFFE375DD3E5}"/>
              </a:ext>
            </a:extLst>
          </p:cNvPr>
          <p:cNvSpPr>
            <a:spLocks noGrp="1"/>
          </p:cNvSpPr>
          <p:nvPr>
            <p:ph type="title"/>
          </p:nvPr>
        </p:nvSpPr>
        <p:spPr>
          <a:xfrm>
            <a:off x="1245072" y="1289765"/>
            <a:ext cx="3651101" cy="4270963"/>
          </a:xfrm>
        </p:spPr>
        <p:txBody>
          <a:bodyPr anchor="ctr">
            <a:normAutofit/>
          </a:bodyPr>
          <a:lstStyle/>
          <a:p>
            <a:pPr algn="ctr"/>
            <a:br>
              <a:rPr lang="en-GB" sz="4800">
                <a:solidFill>
                  <a:srgbClr val="FFFFFF"/>
                </a:solidFill>
              </a:rPr>
            </a:br>
            <a:r>
              <a:rPr lang="en-GB" sz="4800">
                <a:solidFill>
                  <a:srgbClr val="FFFFFF"/>
                </a:solidFill>
              </a:rPr>
              <a:t>Growing Expectations of Workers</a:t>
            </a:r>
            <a:br>
              <a:rPr lang="en-GB" sz="4800">
                <a:solidFill>
                  <a:srgbClr val="FFFFFF"/>
                </a:solidFill>
              </a:rPr>
            </a:br>
            <a:br>
              <a:rPr lang="en-GB" sz="4800">
                <a:solidFill>
                  <a:srgbClr val="FFFFFF"/>
                </a:solidFill>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4EBEB9C-645A-F03E-84D0-5E44F997280C}"/>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A fixed pay is not enough for modern workers. Flexible benefits, wellness initiatives, bonuses, remote work choices, and chances for professional advancement are becoming increasingly important to them. Salary expectations have been further raised by inflation and the growing expense of living. If Unilever doesn't provide incentives that are appealing, employee satisfaction may decline and turnover may rise, particularly among highly qualified workers (Armstrong and Taylor, 2023).</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54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B957E65-0825-F5D6-B4C7-3671F512772C}"/>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Difficulties with Pay Equity and Fairness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30B2A31B-CD0A-654A-CD38-4DD934E6F82A}"/>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Maintaining pay parity across many nations and job roles is one of Unilever's biggest challenges. Perceptions of injustice may arise from regional salary disparities, particularly when workers use websites like Glassdoor to compare pay. HR regulations are also under strain from issues of equal pay and gender pay discrepancies. Workers are more likely to become disengaged and less productive if they believe their pay is unjust (WorldatWork, 2023).</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1073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211FFC8-D45F-C1A2-0758-BB5EF9215833}"/>
              </a:ext>
            </a:extLst>
          </p:cNvPr>
          <p:cNvSpPr>
            <a:spLocks noGrp="1"/>
          </p:cNvSpPr>
          <p:nvPr>
            <p:ph type="title"/>
          </p:nvPr>
        </p:nvSpPr>
        <p:spPr>
          <a:xfrm>
            <a:off x="1245072" y="1289765"/>
            <a:ext cx="3651101" cy="4270963"/>
          </a:xfrm>
        </p:spPr>
        <p:txBody>
          <a:bodyPr anchor="ctr">
            <a:normAutofit/>
          </a:bodyPr>
          <a:lstStyle/>
          <a:p>
            <a:pPr algn="ctr"/>
            <a:br>
              <a:rPr lang="en-GB" sz="4800">
                <a:solidFill>
                  <a:srgbClr val="FFFFFF"/>
                </a:solidFill>
              </a:rPr>
            </a:br>
            <a:r>
              <a:rPr lang="en-GB" sz="4800">
                <a:solidFill>
                  <a:srgbClr val="FFFFFF"/>
                </a:solidFill>
              </a:rPr>
              <a:t>Competition and Talent Retention</a:t>
            </a:r>
            <a:br>
              <a:rPr lang="en-GB" sz="4800">
                <a:solidFill>
                  <a:srgbClr val="FFFFFF"/>
                </a:solidFill>
              </a:rPr>
            </a:br>
            <a:br>
              <a:rPr lang="en-GB" sz="4800">
                <a:solidFill>
                  <a:srgbClr val="FFFFFF"/>
                </a:solidFill>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5BD7E514-8C7A-214A-6717-882388B0E14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There is now more competition for qualified workers, especially in leadership, analytics, and digital positions. Rivals often provide tempting long-term incentives, larger bonuses, and greater pay. Because losing seasoned workers raises recruitment costs and reduces productivity, Unilever faces retention issues. Therefore, reward systems are essential for keeping top performers and safeguarding organisational knowledge (CIPD, 2024).</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882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CFA4599-5004-F559-6E5D-D3EBA3213DCF}"/>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Digital Transformation and AI</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E084F363-693D-FDFF-BB56-DACE7D4A0208}"/>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Digital technologies and artificial intelligence are changing jobs in multinational corporations. AI is being utilised more at Unilever in consumer analytics, forecasting, supply chain management, and hiring. Employees with sophisticated technical abilities become more valued and demand better compensation as AI use increases. This puts pressure on incentive systems to be redesigned to acknowledge new digital talents and promote lifelong learning (Deloitte, 2024).</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4444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09737E7-1975-E64C-F592-91AB83E93C18}"/>
              </a:ext>
            </a:extLst>
          </p:cNvPr>
          <p:cNvSpPr>
            <a:spLocks noGrp="1"/>
          </p:cNvSpPr>
          <p:nvPr>
            <p:ph type="title"/>
          </p:nvPr>
        </p:nvSpPr>
        <p:spPr>
          <a:xfrm>
            <a:off x="1245072" y="1289765"/>
            <a:ext cx="3651101" cy="4270963"/>
          </a:xfrm>
        </p:spPr>
        <p:txBody>
          <a:bodyPr anchor="ctr">
            <a:normAutofit/>
          </a:bodyPr>
          <a:lstStyle/>
          <a:p>
            <a:pPr algn="ctr"/>
            <a:r>
              <a:rPr lang="en-GB" sz="4800">
                <a:solidFill>
                  <a:srgbClr val="FFFFFF"/>
                </a:solidFill>
              </a:rPr>
              <a:t>Complexity of Performance-Based Rewards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C713683C-1DA8-DAC7-F4BD-B625D24DC7E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To match rewards to both individual and organisational success, Unilever employs performance management systems. It can be challenging to objectively measure performance across departments and foreign teams, though. Instead, then fostering cooperation, an over-reliance on KPIs may promote unhealthy competition or transient behaviour. Employees may feel demotivated and less engaged if they believe that performance metrics are unjust (Milkovich et al,. 2022).</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733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29F8744-6A8C-0E0B-8800-A22263774594}"/>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References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4AAB3DB-CA7F-AA95-9E9B-E24ECB08838C}"/>
              </a:ext>
            </a:extLst>
          </p:cNvPr>
          <p:cNvSpPr>
            <a:spLocks noGrp="1"/>
          </p:cNvSpPr>
          <p:nvPr>
            <p:ph idx="1"/>
          </p:nvPr>
        </p:nvSpPr>
        <p:spPr>
          <a:xfrm>
            <a:off x="6297233" y="518400"/>
            <a:ext cx="4771607" cy="5837949"/>
          </a:xfrm>
        </p:spPr>
        <p:txBody>
          <a:bodyPr anchor="ctr">
            <a:normAutofit/>
          </a:bodyPr>
          <a:lstStyle/>
          <a:p>
            <a:pPr lvl="0"/>
            <a:r>
              <a:rPr lang="en-GB" sz="1400">
                <a:solidFill>
                  <a:schemeClr val="tx1">
                    <a:alpha val="80000"/>
                  </a:schemeClr>
                </a:solidFill>
              </a:rPr>
              <a:t>Armstrong, M. and Taylor, S. (2023) </a:t>
            </a:r>
            <a:r>
              <a:rPr lang="en-GB" sz="1400" i="1">
                <a:solidFill>
                  <a:schemeClr val="tx1">
                    <a:alpha val="80000"/>
                  </a:schemeClr>
                </a:solidFill>
              </a:rPr>
              <a:t>Armstrong’s Handbook of Human Resource Management Practice</a:t>
            </a:r>
            <a:r>
              <a:rPr lang="en-GB" sz="1400">
                <a:solidFill>
                  <a:schemeClr val="tx1">
                    <a:alpha val="80000"/>
                  </a:schemeClr>
                </a:solidFill>
              </a:rPr>
              <a:t>. 16th edn. London: Kogan Page.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CIPD (2024) </a:t>
            </a:r>
            <a:r>
              <a:rPr lang="en-GB" sz="1400" i="1">
                <a:solidFill>
                  <a:schemeClr val="tx1">
                    <a:alpha val="80000"/>
                  </a:schemeClr>
                </a:solidFill>
              </a:rPr>
              <a:t>Reward Management Factsheet</a:t>
            </a:r>
            <a:r>
              <a:rPr lang="en-GB" sz="1400">
                <a:solidFill>
                  <a:schemeClr val="tx1">
                    <a:alpha val="80000"/>
                  </a:schemeClr>
                </a:solidFill>
              </a:rPr>
              <a:t>. London: CIPD. [Accessed 30</a:t>
            </a:r>
            <a:r>
              <a:rPr lang="en-GB" sz="1400" baseline="30000">
                <a:solidFill>
                  <a:schemeClr val="tx1">
                    <a:alpha val="80000"/>
                  </a:schemeClr>
                </a:solidFill>
              </a:rPr>
              <a:t>th</a:t>
            </a:r>
            <a:r>
              <a:rPr lang="en-GB" sz="1400">
                <a:solidFill>
                  <a:schemeClr val="tx1">
                    <a:alpha val="80000"/>
                  </a:schemeClr>
                </a:solidFill>
              </a:rPr>
              <a:t> June 2026] </a:t>
            </a:r>
          </a:p>
          <a:p>
            <a:pPr lvl="0"/>
            <a:r>
              <a:rPr lang="en-GB" sz="1400">
                <a:solidFill>
                  <a:schemeClr val="tx1">
                    <a:alpha val="80000"/>
                  </a:schemeClr>
                </a:solidFill>
              </a:rPr>
              <a:t>Deloitte (2024) </a:t>
            </a:r>
            <a:r>
              <a:rPr lang="en-GB" sz="1400" i="1">
                <a:solidFill>
                  <a:schemeClr val="tx1">
                    <a:alpha val="80000"/>
                  </a:schemeClr>
                </a:solidFill>
              </a:rPr>
              <a:t>Global Human Capital Trends 2024: Thriving Beyond Boundaries</a:t>
            </a:r>
            <a:r>
              <a:rPr lang="en-GB" sz="1400">
                <a:solidFill>
                  <a:schemeClr val="tx1">
                    <a:alpha val="80000"/>
                  </a:schemeClr>
                </a:solidFill>
              </a:rPr>
              <a:t>. Available at: </a:t>
            </a:r>
            <a:r>
              <a:rPr lang="en-GB" sz="1400" u="sng">
                <a:solidFill>
                  <a:schemeClr val="tx1">
                    <a:alpha val="80000"/>
                  </a:schemeClr>
                </a:solidFill>
                <a:hlinkClick r:id="rId2" tooltip="www2.deloitte.com"/>
              </a:rPr>
              <a:t>https://www2.deloitte.com</a:t>
            </a:r>
            <a:r>
              <a:rPr lang="en-GB" sz="1400">
                <a:solidFill>
                  <a:schemeClr val="tx1">
                    <a:alpha val="80000"/>
                  </a:schemeClr>
                </a:solidFill>
              </a:rPr>
              <a:t>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Milkovich, G., Newman, J. and Gerhart, B. (2022) </a:t>
            </a:r>
            <a:r>
              <a:rPr lang="en-GB" sz="1400" i="1">
                <a:solidFill>
                  <a:schemeClr val="tx1">
                    <a:alpha val="80000"/>
                  </a:schemeClr>
                </a:solidFill>
              </a:rPr>
              <a:t>Compensation</a:t>
            </a:r>
            <a:r>
              <a:rPr lang="en-GB" sz="1400">
                <a:solidFill>
                  <a:schemeClr val="tx1">
                    <a:alpha val="80000"/>
                  </a:schemeClr>
                </a:solidFill>
              </a:rPr>
              <a:t>. New York: McGraw‑Hill. </a:t>
            </a:r>
            <a:r>
              <a:rPr lang="en-GB" sz="1400" i="1">
                <a:solidFill>
                  <a:schemeClr val="tx1">
                    <a:alpha val="80000"/>
                  </a:schemeClr>
                </a:solidFill>
              </a:rPr>
              <a:t>(Note: The search returned details for earlier editions; publication details for the 2022 edition are inferred from the user’s entry.) [Accessed 30</a:t>
            </a:r>
            <a:r>
              <a:rPr lang="en-GB" sz="1400" i="1" baseline="30000">
                <a:solidFill>
                  <a:schemeClr val="tx1">
                    <a:alpha val="80000"/>
                  </a:schemeClr>
                </a:solidFill>
              </a:rPr>
              <a:t>th</a:t>
            </a:r>
            <a:r>
              <a:rPr lang="en-GB" sz="1400" i="1">
                <a:solidFill>
                  <a:schemeClr val="tx1">
                    <a:alpha val="80000"/>
                  </a:schemeClr>
                </a:solidFill>
              </a:rPr>
              <a:t> 2026]</a:t>
            </a:r>
            <a:endParaRPr lang="en-GB" sz="1400">
              <a:solidFill>
                <a:schemeClr val="tx1">
                  <a:alpha val="80000"/>
                </a:schemeClr>
              </a:solidFill>
            </a:endParaRPr>
          </a:p>
          <a:p>
            <a:pPr lvl="0"/>
            <a:r>
              <a:rPr lang="en-GB" sz="1400">
                <a:solidFill>
                  <a:schemeClr val="tx1">
                    <a:alpha val="80000"/>
                  </a:schemeClr>
                </a:solidFill>
              </a:rPr>
              <a:t>Unilever (2024) </a:t>
            </a:r>
            <a:r>
              <a:rPr lang="en-GB" sz="1400" i="1">
                <a:solidFill>
                  <a:schemeClr val="tx1">
                    <a:alpha val="80000"/>
                  </a:schemeClr>
                </a:solidFill>
              </a:rPr>
              <a:t>Annual Report and Accounts 2024</a:t>
            </a:r>
            <a:r>
              <a:rPr lang="en-GB" sz="1400">
                <a:solidFill>
                  <a:schemeClr val="tx1">
                    <a:alpha val="80000"/>
                  </a:schemeClr>
                </a:solidFill>
              </a:rPr>
              <a:t>. London: Unilever.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WorldatWork (2023) </a:t>
            </a:r>
            <a:r>
              <a:rPr lang="en-GB" sz="1400" i="1">
                <a:solidFill>
                  <a:schemeClr val="tx1">
                    <a:alpha val="80000"/>
                  </a:schemeClr>
                </a:solidFill>
              </a:rPr>
              <a:t>Compensation Best Practices Report</a:t>
            </a:r>
            <a:r>
              <a:rPr lang="en-GB" sz="1400">
                <a:solidFill>
                  <a:schemeClr val="tx1">
                    <a:alpha val="80000"/>
                  </a:schemeClr>
                </a:solidFill>
              </a:rPr>
              <a:t>. Scottsdale, AZ: WorldatWork. </a:t>
            </a:r>
            <a:r>
              <a:rPr lang="en-GB" sz="1400" i="1">
                <a:solidFill>
                  <a:schemeClr val="tx1">
                    <a:alpha val="80000"/>
                  </a:schemeClr>
                </a:solidFill>
              </a:rPr>
              <a:t>(Search returned related compensation structure reports; publication details for the specific Best Practices Report are inferred.) [Accessed 30</a:t>
            </a:r>
            <a:r>
              <a:rPr lang="en-GB" sz="1400" i="1" baseline="30000">
                <a:solidFill>
                  <a:schemeClr val="tx1">
                    <a:alpha val="80000"/>
                  </a:schemeClr>
                </a:solidFill>
              </a:rPr>
              <a:t>th</a:t>
            </a:r>
            <a:r>
              <a:rPr lang="en-GB" sz="1400" i="1">
                <a:solidFill>
                  <a:schemeClr val="tx1">
                    <a:alpha val="80000"/>
                  </a:schemeClr>
                </a:solidFill>
              </a:rPr>
              <a:t> June 2026]</a:t>
            </a:r>
            <a:endParaRPr lang="en-GB" sz="1400">
              <a:solidFill>
                <a:schemeClr val="tx1">
                  <a:alpha val="80000"/>
                </a:schemeClr>
              </a:solidFill>
            </a:endParaRPr>
          </a:p>
          <a:p>
            <a:endParaRPr lang="en-GB" sz="1400">
              <a:solidFill>
                <a:schemeClr val="tx1">
                  <a:alpha val="80000"/>
                </a:schemeClr>
              </a:solidFill>
            </a:endParaRPr>
          </a:p>
          <a:p>
            <a:endParaRPr lang="en-GB"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430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76ABF80-2111-B245-DE08-8EDF3C52E0F2}"/>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br>
              <a:rPr lang="en-US" sz="3000" b="1">
                <a:solidFill>
                  <a:schemeClr val="bg1">
                    <a:lumMod val="95000"/>
                    <a:lumOff val="5000"/>
                  </a:schemeClr>
                </a:solidFill>
              </a:rPr>
            </a:br>
            <a:br>
              <a:rPr lang="en-US" sz="3000" b="1">
                <a:solidFill>
                  <a:schemeClr val="bg1">
                    <a:lumMod val="95000"/>
                    <a:lumOff val="5000"/>
                  </a:schemeClr>
                </a:solidFill>
              </a:rPr>
            </a:br>
            <a:r>
              <a:rPr lang="en-US" sz="3000" b="1" err="1">
                <a:solidFill>
                  <a:schemeClr val="bg1">
                    <a:lumMod val="95000"/>
                    <a:lumOff val="5000"/>
                  </a:schemeClr>
                </a:solidFill>
              </a:rPr>
              <a:t>Programme</a:t>
            </a:r>
            <a:r>
              <a:rPr lang="en-US" sz="3000" b="1">
                <a:solidFill>
                  <a:schemeClr val="bg1">
                    <a:lumMod val="95000"/>
                    <a:lumOff val="5000"/>
                  </a:schemeClr>
                </a:solidFill>
              </a:rPr>
              <a:t>: Master Of Business Administration</a:t>
            </a:r>
            <a:br>
              <a:rPr lang="en-US" sz="3000" b="1">
                <a:solidFill>
                  <a:schemeClr val="bg1">
                    <a:lumMod val="95000"/>
                    <a:lumOff val="5000"/>
                  </a:schemeClr>
                </a:solidFill>
              </a:rPr>
            </a:br>
            <a:r>
              <a:rPr lang="en-US" sz="3000" b="1">
                <a:solidFill>
                  <a:schemeClr val="bg1">
                    <a:lumMod val="95000"/>
                    <a:lumOff val="5000"/>
                  </a:schemeClr>
                </a:solidFill>
              </a:rPr>
              <a:t>Module: Human Capital Of Management</a:t>
            </a:r>
            <a:br>
              <a:rPr lang="en-US" sz="3000" b="1">
                <a:solidFill>
                  <a:schemeClr val="bg1">
                    <a:lumMod val="95000"/>
                    <a:lumOff val="5000"/>
                  </a:schemeClr>
                </a:solidFill>
              </a:rPr>
            </a:br>
            <a:r>
              <a:rPr lang="en-US" sz="3000" b="1">
                <a:solidFill>
                  <a:schemeClr val="bg1">
                    <a:lumMod val="95000"/>
                    <a:lumOff val="5000"/>
                  </a:schemeClr>
                </a:solidFill>
              </a:rPr>
              <a:t>Module Code: LCMB7023</a:t>
            </a:r>
            <a:br>
              <a:rPr lang="en-US" sz="3000" b="1">
                <a:solidFill>
                  <a:schemeClr val="bg1">
                    <a:lumMod val="95000"/>
                    <a:lumOff val="5000"/>
                  </a:schemeClr>
                </a:solidFill>
              </a:rPr>
            </a:br>
            <a:r>
              <a:rPr lang="en-US" sz="3000" b="1">
                <a:solidFill>
                  <a:schemeClr val="bg1">
                    <a:lumMod val="95000"/>
                    <a:lumOff val="5000"/>
                  </a:schemeClr>
                </a:solidFill>
              </a:rPr>
              <a:t>Student Name: Saba Badil</a:t>
            </a:r>
            <a:br>
              <a:rPr lang="en-US" sz="3000" b="1">
                <a:solidFill>
                  <a:schemeClr val="bg1">
                    <a:lumMod val="95000"/>
                    <a:lumOff val="5000"/>
                  </a:schemeClr>
                </a:solidFill>
              </a:rPr>
            </a:br>
            <a:r>
              <a:rPr lang="en-US" sz="3000" b="1">
                <a:solidFill>
                  <a:schemeClr val="bg1">
                    <a:lumMod val="95000"/>
                    <a:lumOff val="5000"/>
                  </a:schemeClr>
                </a:solidFill>
              </a:rPr>
              <a:t>Student ID: 2223131</a:t>
            </a:r>
            <a:br>
              <a:rPr lang="en-US" sz="3000">
                <a:solidFill>
                  <a:schemeClr val="bg1">
                    <a:lumMod val="95000"/>
                    <a:lumOff val="5000"/>
                  </a:schemeClr>
                </a:solidFill>
              </a:rPr>
            </a:br>
            <a:endParaRPr lang="en-US" sz="3000">
              <a:solidFill>
                <a:schemeClr val="bg1">
                  <a:lumMod val="95000"/>
                  <a:lumOff val="5000"/>
                </a:schemeClr>
              </a:solidFill>
            </a:endParaRPr>
          </a:p>
        </p:txBody>
      </p:sp>
    </p:spTree>
    <p:extLst>
      <p:ext uri="{BB962C8B-B14F-4D97-AF65-F5344CB8AC3E}">
        <p14:creationId xmlns:p14="http://schemas.microsoft.com/office/powerpoint/2010/main" val="279246589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Magnifying glass showing decling performance">
            <a:extLst>
              <a:ext uri="{FF2B5EF4-FFF2-40B4-BE49-F238E27FC236}">
                <a16:creationId xmlns:a16="http://schemas.microsoft.com/office/drawing/2014/main" id="{820E34B4-89E9-CC65-D988-6E0A32F958A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BDDDC70-B9FB-7278-2CC4-B1B38849FF9D}"/>
              </a:ext>
            </a:extLst>
          </p:cNvPr>
          <p:cNvSpPr>
            <a:spLocks noGrp="1"/>
          </p:cNvSpPr>
          <p:nvPr>
            <p:ph type="title"/>
          </p:nvPr>
        </p:nvSpPr>
        <p:spPr>
          <a:xfrm>
            <a:off x="7531610" y="365125"/>
            <a:ext cx="3822189" cy="1899912"/>
          </a:xfrm>
        </p:spPr>
        <p:txBody>
          <a:bodyPr>
            <a:normAutofit/>
          </a:bodyPr>
          <a:lstStyle/>
          <a:p>
            <a:r>
              <a:rPr lang="en-GB" sz="4000"/>
              <a:t>Root Cause Analysis</a:t>
            </a:r>
            <a:br>
              <a:rPr lang="en-GB" sz="4000"/>
            </a:br>
            <a:endParaRPr lang="en-GB" sz="4000"/>
          </a:p>
        </p:txBody>
      </p:sp>
      <p:sp>
        <p:nvSpPr>
          <p:cNvPr id="3" name="Content Placeholder 2">
            <a:extLst>
              <a:ext uri="{FF2B5EF4-FFF2-40B4-BE49-F238E27FC236}">
                <a16:creationId xmlns:a16="http://schemas.microsoft.com/office/drawing/2014/main" id="{376798CF-5016-3C99-5DD7-A9C60194E364}"/>
              </a:ext>
            </a:extLst>
          </p:cNvPr>
          <p:cNvSpPr>
            <a:spLocks noGrp="1"/>
          </p:cNvSpPr>
          <p:nvPr>
            <p:ph idx="1"/>
          </p:nvPr>
        </p:nvSpPr>
        <p:spPr>
          <a:xfrm>
            <a:off x="7531610" y="2434201"/>
            <a:ext cx="3822189" cy="3742762"/>
          </a:xfrm>
        </p:spPr>
        <p:txBody>
          <a:bodyPr>
            <a:normAutofit/>
          </a:bodyPr>
          <a:lstStyle/>
          <a:p>
            <a:r>
              <a:rPr lang="en-GB" sz="2400"/>
              <a:t>Title: Root Cause Analysis of Compensation and Reward Challenges</a:t>
            </a:r>
          </a:p>
          <a:p>
            <a:r>
              <a:rPr lang="en-GB" sz="2400"/>
              <a:t>This section examines the underlying reasons behind Unilever’s compensation and reward challenges.</a:t>
            </a:r>
          </a:p>
          <a:p>
            <a:pPr marL="0" indent="0">
              <a:buNone/>
            </a:pPr>
            <a:endParaRPr lang="en-GB" sz="2000"/>
          </a:p>
        </p:txBody>
      </p:sp>
    </p:spTree>
    <p:extLst>
      <p:ext uri="{BB962C8B-B14F-4D97-AF65-F5344CB8AC3E}">
        <p14:creationId xmlns:p14="http://schemas.microsoft.com/office/powerpoint/2010/main" val="1323560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One in a crowd">
            <a:extLst>
              <a:ext uri="{FF2B5EF4-FFF2-40B4-BE49-F238E27FC236}">
                <a16:creationId xmlns:a16="http://schemas.microsoft.com/office/drawing/2014/main" id="{F290D755-10D6-101D-7C95-E2D07331DDC6}"/>
              </a:ext>
            </a:extLst>
          </p:cNvPr>
          <p:cNvPicPr>
            <a:picLocks noChangeAspect="1"/>
          </p:cNvPicPr>
          <p:nvPr/>
        </p:nvPicPr>
        <p:blipFill>
          <a:blip r:embed="rId2"/>
          <a:srcRect l="24512" r="1632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00F5362-65EE-A388-C4E6-A713B48D8529}"/>
              </a:ext>
            </a:extLst>
          </p:cNvPr>
          <p:cNvSpPr>
            <a:spLocks noGrp="1"/>
          </p:cNvSpPr>
          <p:nvPr>
            <p:ph type="title"/>
          </p:nvPr>
        </p:nvSpPr>
        <p:spPr>
          <a:xfrm>
            <a:off x="6115317" y="405685"/>
            <a:ext cx="5464968" cy="1559301"/>
          </a:xfrm>
        </p:spPr>
        <p:txBody>
          <a:bodyPr>
            <a:normAutofit/>
          </a:bodyPr>
          <a:lstStyle/>
          <a:p>
            <a:br>
              <a:rPr lang="en-GB" sz="2500"/>
            </a:br>
            <a:r>
              <a:rPr lang="en-GB" sz="2500"/>
              <a:t>Design of Reward Policies</a:t>
            </a:r>
            <a:br>
              <a:rPr lang="en-GB" sz="2500"/>
            </a:br>
            <a:br>
              <a:rPr lang="en-GB" sz="2500"/>
            </a:br>
            <a:endParaRPr lang="en-GB" sz="2500"/>
          </a:p>
        </p:txBody>
      </p:sp>
      <p:sp>
        <p:nvSpPr>
          <p:cNvPr id="3" name="Content Placeholder 2">
            <a:extLst>
              <a:ext uri="{FF2B5EF4-FFF2-40B4-BE49-F238E27FC236}">
                <a16:creationId xmlns:a16="http://schemas.microsoft.com/office/drawing/2014/main" id="{780C47E8-072E-8EF0-17D0-37B2A707E95B}"/>
              </a:ext>
            </a:extLst>
          </p:cNvPr>
          <p:cNvSpPr>
            <a:spLocks noGrp="1"/>
          </p:cNvSpPr>
          <p:nvPr>
            <p:ph idx="1"/>
          </p:nvPr>
        </p:nvSpPr>
        <p:spPr>
          <a:xfrm>
            <a:off x="6115317" y="2743200"/>
            <a:ext cx="5247340" cy="3496878"/>
          </a:xfrm>
        </p:spPr>
        <p:txBody>
          <a:bodyPr anchor="ctr">
            <a:normAutofit/>
          </a:bodyPr>
          <a:lstStyle/>
          <a:p>
            <a:r>
              <a:rPr lang="en-GB" sz="2000"/>
              <a:t>Policy design is a significant root factor. Standardised reward systems might increase uniformity, but they don't always accurately represent the state of the local labour market. Compensation plans must strike a balance between regional flexibility and worldwide consistency due to Unilever's global operations. Employee happiness and competitiveness can be lowered by poorly crafted policies (Armstrong and Taylor, 2023).</a:t>
            </a:r>
          </a:p>
        </p:txBody>
      </p:sp>
    </p:spTree>
    <p:extLst>
      <p:ext uri="{BB962C8B-B14F-4D97-AF65-F5344CB8AC3E}">
        <p14:creationId xmlns:p14="http://schemas.microsoft.com/office/powerpoint/2010/main" val="22438342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Red toy person in front of two lines of white figures">
            <a:extLst>
              <a:ext uri="{FF2B5EF4-FFF2-40B4-BE49-F238E27FC236}">
                <a16:creationId xmlns:a16="http://schemas.microsoft.com/office/drawing/2014/main" id="{DCAE2566-ACFE-1E7E-7AA8-F10C8911B7A0}"/>
              </a:ext>
            </a:extLst>
          </p:cNvPr>
          <p:cNvPicPr>
            <a:picLocks noChangeAspect="1"/>
          </p:cNvPicPr>
          <p:nvPr/>
        </p:nvPicPr>
        <p:blipFill>
          <a:blip r:embed="rId2"/>
          <a:srcRect l="25993" r="22137"/>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B29E38-1DD8-1F35-25A9-4F480671D3C8}"/>
              </a:ext>
            </a:extLst>
          </p:cNvPr>
          <p:cNvSpPr>
            <a:spLocks noGrp="1"/>
          </p:cNvSpPr>
          <p:nvPr>
            <p:ph type="title"/>
          </p:nvPr>
        </p:nvSpPr>
        <p:spPr>
          <a:xfrm>
            <a:off x="6115317" y="405685"/>
            <a:ext cx="5464968" cy="1559301"/>
          </a:xfrm>
        </p:spPr>
        <p:txBody>
          <a:bodyPr>
            <a:normAutofit/>
          </a:bodyPr>
          <a:lstStyle/>
          <a:p>
            <a:r>
              <a:rPr lang="en-GB" sz="4000"/>
              <a:t>Leadership Behaviour</a:t>
            </a:r>
          </a:p>
        </p:txBody>
      </p:sp>
      <p:sp>
        <p:nvSpPr>
          <p:cNvPr id="3" name="Content Placeholder 2">
            <a:extLst>
              <a:ext uri="{FF2B5EF4-FFF2-40B4-BE49-F238E27FC236}">
                <a16:creationId xmlns:a16="http://schemas.microsoft.com/office/drawing/2014/main" id="{A8F3FA5F-EB25-3E70-1752-B8E0C51E044F}"/>
              </a:ext>
            </a:extLst>
          </p:cNvPr>
          <p:cNvSpPr>
            <a:spLocks noGrp="1"/>
          </p:cNvSpPr>
          <p:nvPr>
            <p:ph idx="1"/>
          </p:nvPr>
        </p:nvSpPr>
        <p:spPr>
          <a:xfrm>
            <a:off x="6115317" y="2743200"/>
            <a:ext cx="5247340" cy="3496878"/>
          </a:xfrm>
        </p:spPr>
        <p:txBody>
          <a:bodyPr anchor="ctr">
            <a:normAutofit/>
          </a:bodyPr>
          <a:lstStyle/>
          <a:p>
            <a:r>
              <a:rPr lang="en-GB" sz="2000"/>
              <a:t>Employee perceptions of award fairness are significantly influenced by leadership action. Employees may lose faith in the system if supervisors miscommunicate award decisions or exhibit bias in performance reviews. Employees want to know how compensation decisions are made; therefore, open communication is crucial. Thus, poor leadership is a primary cause of reward discontent (CIPD, 2024).</a:t>
            </a:r>
          </a:p>
          <a:p>
            <a:endParaRPr lang="en-GB" sz="2000"/>
          </a:p>
        </p:txBody>
      </p:sp>
    </p:spTree>
    <p:extLst>
      <p:ext uri="{BB962C8B-B14F-4D97-AF65-F5344CB8AC3E}">
        <p14:creationId xmlns:p14="http://schemas.microsoft.com/office/powerpoint/2010/main" val="24389460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98F7BA9-67D4-90EE-62F4-5522954EE95B}"/>
              </a:ext>
            </a:extLst>
          </p:cNvPr>
          <p:cNvSpPr>
            <a:spLocks noGrp="1"/>
          </p:cNvSpPr>
          <p:nvPr>
            <p:ph type="title"/>
          </p:nvPr>
        </p:nvSpPr>
        <p:spPr>
          <a:xfrm>
            <a:off x="841246" y="673770"/>
            <a:ext cx="3644489" cy="2414488"/>
          </a:xfrm>
        </p:spPr>
        <p:txBody>
          <a:bodyPr anchor="t">
            <a:normAutofit/>
          </a:bodyPr>
          <a:lstStyle/>
          <a:p>
            <a:r>
              <a:rPr lang="en-GB" sz="4600">
                <a:solidFill>
                  <a:srgbClr val="FFFFFF"/>
                </a:solidFill>
              </a:rPr>
              <a:t>Organisational Structure</a:t>
            </a:r>
          </a:p>
        </p:txBody>
      </p:sp>
      <p:sp>
        <p:nvSpPr>
          <p:cNvPr id="3" name="Content Placeholder 2">
            <a:extLst>
              <a:ext uri="{FF2B5EF4-FFF2-40B4-BE49-F238E27FC236}">
                <a16:creationId xmlns:a16="http://schemas.microsoft.com/office/drawing/2014/main" id="{BFE0F332-9C62-107C-B471-BE9783E8C747}"/>
              </a:ext>
            </a:extLst>
          </p:cNvPr>
          <p:cNvSpPr>
            <a:spLocks noGrp="1"/>
          </p:cNvSpPr>
          <p:nvPr>
            <p:ph idx="1"/>
          </p:nvPr>
        </p:nvSpPr>
        <p:spPr>
          <a:xfrm>
            <a:off x="6095999" y="882315"/>
            <a:ext cx="5254754" cy="5294647"/>
          </a:xfrm>
        </p:spPr>
        <p:txBody>
          <a:bodyPr>
            <a:normAutofit/>
          </a:bodyPr>
          <a:lstStyle/>
          <a:p>
            <a:r>
              <a:rPr lang="en-GB" sz="2200"/>
              <a:t>Unilever’s large and complex organisational structure creates administrative challenges in managing rewards. Different divisions, countries, and job categories may use different pay structures and incentive systems. This complexity can lead to inconsistencies, slower decision-making, and reduced alignment between compensation strategy and business goals (Unilever, 2024).</a:t>
            </a:r>
          </a:p>
          <a:p>
            <a:pPr marL="0" indent="0">
              <a:buNone/>
            </a:pPr>
            <a:endParaRPr lang="en-GB" sz="2200"/>
          </a:p>
        </p:txBody>
      </p:sp>
    </p:spTree>
    <p:extLst>
      <p:ext uri="{BB962C8B-B14F-4D97-AF65-F5344CB8AC3E}">
        <p14:creationId xmlns:p14="http://schemas.microsoft.com/office/powerpoint/2010/main" val="838791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796E30C-AC04-BC5D-26E7-EE1F31EF2592}"/>
              </a:ext>
            </a:extLst>
          </p:cNvPr>
          <p:cNvSpPr>
            <a:spLocks noGrp="1"/>
          </p:cNvSpPr>
          <p:nvPr>
            <p:ph type="title"/>
          </p:nvPr>
        </p:nvSpPr>
        <p:spPr>
          <a:xfrm>
            <a:off x="1389278" y="1233241"/>
            <a:ext cx="3240506" cy="4064628"/>
          </a:xfrm>
        </p:spPr>
        <p:txBody>
          <a:bodyPr>
            <a:normAutofit/>
          </a:bodyPr>
          <a:lstStyle/>
          <a:p>
            <a:r>
              <a:rPr lang="en-GB" sz="4100">
                <a:solidFill>
                  <a:srgbClr val="FFFFFF"/>
                </a:solidFill>
              </a:rPr>
              <a:t>Organizational culture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544B266-318B-F31B-969B-F2C77064267D}"/>
              </a:ext>
            </a:extLst>
          </p:cNvPr>
          <p:cNvSpPr>
            <a:spLocks noGrp="1"/>
          </p:cNvSpPr>
          <p:nvPr>
            <p:ph idx="1"/>
          </p:nvPr>
        </p:nvSpPr>
        <p:spPr>
          <a:xfrm>
            <a:off x="6096000" y="820880"/>
            <a:ext cx="5257799" cy="4889350"/>
          </a:xfrm>
        </p:spPr>
        <p:txBody>
          <a:bodyPr anchor="t">
            <a:normAutofit/>
          </a:bodyPr>
          <a:lstStyle/>
          <a:p>
            <a:r>
              <a:rPr lang="en-GB" sz="2600"/>
              <a:t>Employee motivation is significantly influenced by culture. Along with monetary compensation, employees want acknowledgement, gratitude, and a feeling of purpose. Herzberg's theory of motivation states that pay by itself does not ensure motivation. Even competitive pay may not increase employee engagement and productivity if workers feel underappreciated or unappreciated (Herzberg, 1968).</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942399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356C-27D5-2DCF-C9B8-81BBFC460470}"/>
              </a:ext>
            </a:extLst>
          </p:cNvPr>
          <p:cNvSpPr>
            <a:spLocks noGrp="1"/>
          </p:cNvSpPr>
          <p:nvPr>
            <p:ph type="title"/>
          </p:nvPr>
        </p:nvSpPr>
        <p:spPr>
          <a:xfrm>
            <a:off x="5868557" y="1138036"/>
            <a:ext cx="5444382" cy="1402470"/>
          </a:xfrm>
        </p:spPr>
        <p:txBody>
          <a:bodyPr anchor="t">
            <a:normAutofit/>
          </a:bodyPr>
          <a:lstStyle/>
          <a:p>
            <a:r>
              <a:rPr lang="en-GB" sz="3200"/>
              <a:t>Pressure From The External Market </a:t>
            </a:r>
          </a:p>
        </p:txBody>
      </p:sp>
      <p:pic>
        <p:nvPicPr>
          <p:cNvPr id="5" name="Picture 4" descr="Digital numbers art">
            <a:extLst>
              <a:ext uri="{FF2B5EF4-FFF2-40B4-BE49-F238E27FC236}">
                <a16:creationId xmlns:a16="http://schemas.microsoft.com/office/drawing/2014/main" id="{153C9491-CB1C-D65F-F96E-8F5D86323266}"/>
              </a:ext>
            </a:extLst>
          </p:cNvPr>
          <p:cNvPicPr>
            <a:picLocks noChangeAspect="1"/>
          </p:cNvPicPr>
          <p:nvPr/>
        </p:nvPicPr>
        <p:blipFill>
          <a:blip r:embed="rId2"/>
          <a:srcRect l="8492" r="41370"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A9BF29-5863-77C4-B754-B191813732DA}"/>
              </a:ext>
            </a:extLst>
          </p:cNvPr>
          <p:cNvSpPr>
            <a:spLocks noGrp="1"/>
          </p:cNvSpPr>
          <p:nvPr>
            <p:ph idx="1"/>
          </p:nvPr>
        </p:nvSpPr>
        <p:spPr>
          <a:xfrm>
            <a:off x="5868557" y="2551176"/>
            <a:ext cx="5444382" cy="3591207"/>
          </a:xfrm>
        </p:spPr>
        <p:txBody>
          <a:bodyPr>
            <a:normAutofit/>
          </a:bodyPr>
          <a:lstStyle/>
          <a:p>
            <a:r>
              <a:rPr lang="en-GB" sz="2000"/>
              <a:t>Compensation issues are also influenced by outside variables including inflation, workforce shortages, and rival reward schemes. Salary norms keep rising as companies fight for qualified workers. Unilever needs to respond to these market forces while keeping its finances under control. Therefore, one of the main causes of compensating tension is external pressure (WorldatWork, 2023).</a:t>
            </a:r>
          </a:p>
          <a:p>
            <a:endParaRPr lang="en-GB" sz="2000"/>
          </a:p>
        </p:txBody>
      </p:sp>
    </p:spTree>
    <p:extLst>
      <p:ext uri="{BB962C8B-B14F-4D97-AF65-F5344CB8AC3E}">
        <p14:creationId xmlns:p14="http://schemas.microsoft.com/office/powerpoint/2010/main" val="4064148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3728DF1-6EB6-E07F-5740-DEE347C50354}"/>
              </a:ext>
            </a:extLst>
          </p:cNvPr>
          <p:cNvSpPr>
            <a:spLocks noGrp="1"/>
          </p:cNvSpPr>
          <p:nvPr>
            <p:ph type="title"/>
          </p:nvPr>
        </p:nvSpPr>
        <p:spPr>
          <a:xfrm>
            <a:off x="1045028" y="1336329"/>
            <a:ext cx="3892732" cy="4382588"/>
          </a:xfrm>
        </p:spPr>
        <p:txBody>
          <a:bodyPr anchor="ctr">
            <a:normAutofit/>
          </a:bodyPr>
          <a:lstStyle/>
          <a:p>
            <a:r>
              <a:rPr lang="en-GB" sz="5400"/>
              <a:t>Root Causes Summary</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9557240-6527-4603-4CBA-C2E41F252227}"/>
              </a:ext>
            </a:extLst>
          </p:cNvPr>
          <p:cNvSpPr>
            <a:spLocks noGrp="1"/>
          </p:cNvSpPr>
          <p:nvPr>
            <p:ph idx="1"/>
          </p:nvPr>
        </p:nvSpPr>
        <p:spPr>
          <a:xfrm>
            <a:off x="6096001" y="1336329"/>
            <a:ext cx="5260848" cy="4382588"/>
          </a:xfrm>
        </p:spPr>
        <p:txBody>
          <a:bodyPr anchor="ctr">
            <a:normAutofit/>
          </a:bodyPr>
          <a:lstStyle/>
          <a:p>
            <a:r>
              <a:rPr lang="en-GB" sz="2000"/>
              <a:t>Poor policy alignment, inconsistent leadership behaviour, organisational complexity, cultural variables, technological constraints, and external market pressure are the main core causes of Unilever's compensation and reward issues. Building a more successful and long-lasting reward system requires addressing these underlying issues.</a:t>
            </a:r>
          </a:p>
        </p:txBody>
      </p:sp>
    </p:spTree>
    <p:extLst>
      <p:ext uri="{BB962C8B-B14F-4D97-AF65-F5344CB8AC3E}">
        <p14:creationId xmlns:p14="http://schemas.microsoft.com/office/powerpoint/2010/main" val="26927096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FC73-7CA5-86F3-6821-8893B4BA406C}"/>
              </a:ext>
            </a:extLst>
          </p:cNvPr>
          <p:cNvSpPr>
            <a:spLocks noGrp="1"/>
          </p:cNvSpPr>
          <p:nvPr>
            <p:ph type="title"/>
          </p:nvPr>
        </p:nvSpPr>
        <p:spPr>
          <a:xfrm>
            <a:off x="6417733" y="490537"/>
            <a:ext cx="5291663" cy="1628775"/>
          </a:xfrm>
        </p:spPr>
        <p:txBody>
          <a:bodyPr anchor="b">
            <a:normAutofit/>
          </a:bodyPr>
          <a:lstStyle/>
          <a:p>
            <a:r>
              <a:rPr lang="en-GB" sz="4000"/>
              <a:t>References </a:t>
            </a:r>
          </a:p>
        </p:txBody>
      </p:sp>
      <p:pic>
        <p:nvPicPr>
          <p:cNvPr id="6" name="Picture 5">
            <a:extLst>
              <a:ext uri="{FF2B5EF4-FFF2-40B4-BE49-F238E27FC236}">
                <a16:creationId xmlns:a16="http://schemas.microsoft.com/office/drawing/2014/main" id="{DEAEB358-0A53-B384-2F0F-1EB41BE351F4}"/>
              </a:ext>
            </a:extLst>
          </p:cNvPr>
          <p:cNvPicPr>
            <a:picLocks noChangeAspect="1"/>
          </p:cNvPicPr>
          <p:nvPr/>
        </p:nvPicPr>
        <p:blipFill>
          <a:blip r:embed="rId3"/>
          <a:srcRect l="30373" r="8946"/>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E78001FC-F6D2-1CE2-3AE4-D3B9E368F56A}"/>
              </a:ext>
            </a:extLst>
          </p:cNvPr>
          <p:cNvGraphicFramePr>
            <a:graphicFrameLocks noGrp="1"/>
          </p:cNvGraphicFramePr>
          <p:nvPr>
            <p:ph idx="1"/>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68257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236C8D3-ED7C-3618-0741-4FFCD6F16C3A}"/>
              </a:ext>
            </a:extLst>
          </p:cNvPr>
          <p:cNvGraphicFramePr>
            <a:graphicFrameLocks noGrp="1"/>
          </p:cNvGraphicFramePr>
          <p:nvPr/>
        </p:nvGraphicFramePr>
        <p:xfrm>
          <a:off x="756557" y="0"/>
          <a:ext cx="9187543" cy="2178231"/>
        </p:xfrm>
        <a:graphic>
          <a:graphicData uri="http://schemas.openxmlformats.org/drawingml/2006/table">
            <a:tbl>
              <a:tblPr>
                <a:tableStyleId>{5C22544A-7EE6-4342-B048-85BDC9FD1C3A}</a:tableStyleId>
              </a:tblPr>
              <a:tblGrid>
                <a:gridCol w="5108786">
                  <a:extLst>
                    <a:ext uri="{9D8B030D-6E8A-4147-A177-3AD203B41FA5}">
                      <a16:colId xmlns:a16="http://schemas.microsoft.com/office/drawing/2014/main" val="1134754587"/>
                    </a:ext>
                  </a:extLst>
                </a:gridCol>
                <a:gridCol w="4078757">
                  <a:extLst>
                    <a:ext uri="{9D8B030D-6E8A-4147-A177-3AD203B41FA5}">
                      <a16:colId xmlns:a16="http://schemas.microsoft.com/office/drawing/2014/main" val="2387383346"/>
                    </a:ext>
                  </a:extLst>
                </a:gridCol>
              </a:tblGrid>
              <a:tr h="726077">
                <a:tc gridSpan="2">
                  <a:txBody>
                    <a:bodyPr/>
                    <a:lstStyle/>
                    <a:p>
                      <a:pPr>
                        <a:spcBef>
                          <a:spcPts val="600"/>
                        </a:spcBef>
                        <a:spcAft>
                          <a:spcPts val="600"/>
                        </a:spcAft>
                        <a:buNone/>
                      </a:pPr>
                      <a:r>
                        <a:rPr lang="en-GB" sz="3800" dirty="0">
                          <a:effectLst/>
                          <a:latin typeface="Arial" panose="020B0604020202020204" pitchFamily="34" charset="0"/>
                          <a:cs typeface="Arial" panose="020B0604020202020204" pitchFamily="34" charset="0"/>
                        </a:rPr>
                        <a:t>Master of Business Administration</a:t>
                      </a:r>
                      <a:endParaRPr lang="en-GB" sz="3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394085295"/>
                  </a:ext>
                </a:extLst>
              </a:tr>
              <a:tr h="726077">
                <a:tc gridSpan="2">
                  <a:txBody>
                    <a:bodyPr/>
                    <a:lstStyle/>
                    <a:p>
                      <a:pPr>
                        <a:spcBef>
                          <a:spcPts val="600"/>
                        </a:spcBef>
                        <a:spcAft>
                          <a:spcPts val="600"/>
                        </a:spcAft>
                        <a:buNone/>
                      </a:pPr>
                      <a:r>
                        <a:rPr lang="en-GB" sz="3800" dirty="0">
                          <a:effectLst/>
                          <a:latin typeface="Arial" panose="020B0604020202020204" pitchFamily="34" charset="0"/>
                          <a:cs typeface="Arial" panose="020B0604020202020204" pitchFamily="34" charset="0"/>
                        </a:rPr>
                        <a:t>Human Capital Management</a:t>
                      </a:r>
                      <a:endParaRPr lang="en-GB" sz="3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230634564"/>
                  </a:ext>
                </a:extLst>
              </a:tr>
              <a:tr h="726077">
                <a:tc>
                  <a:txBody>
                    <a:bodyPr/>
                    <a:lstStyle/>
                    <a:p>
                      <a:pPr>
                        <a:spcBef>
                          <a:spcPts val="600"/>
                        </a:spcBef>
                        <a:spcAft>
                          <a:spcPts val="600"/>
                        </a:spcAft>
                        <a:buNone/>
                      </a:pPr>
                      <a:r>
                        <a:rPr lang="en-GB" sz="3800" dirty="0">
                          <a:effectLst/>
                          <a:latin typeface="Arial" panose="020B0604020202020204" pitchFamily="34" charset="0"/>
                          <a:cs typeface="Arial" panose="020B0604020202020204" pitchFamily="34" charset="0"/>
                        </a:rPr>
                        <a:t>LCMB7023</a:t>
                      </a:r>
                      <a:endParaRPr lang="en-GB" sz="3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buNone/>
                      </a:pPr>
                      <a:r>
                        <a:rPr lang="en-GB" sz="1000" dirty="0">
                          <a:effectLst/>
                        </a:rPr>
                        <a:t> </a:t>
                      </a:r>
                      <a:endParaRPr lang="en-GB" sz="1000" dirty="0">
                        <a:effectLst/>
                        <a:latin typeface="Times New Roman" panose="02020603050405020304" pitchFamily="18" charset="0"/>
                        <a:ea typeface="Times New Roman" panose="02020603050405020304" pitchFamily="18" charset="0"/>
                      </a:endParaRPr>
                    </a:p>
                  </a:txBody>
                  <a:tcPr marL="0" marR="0" marT="0" marB="0"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312785787"/>
                  </a:ext>
                </a:extLst>
              </a:tr>
            </a:tbl>
          </a:graphicData>
        </a:graphic>
      </p:graphicFrame>
      <p:graphicFrame>
        <p:nvGraphicFramePr>
          <p:cNvPr id="5" name="Table 4">
            <a:extLst>
              <a:ext uri="{FF2B5EF4-FFF2-40B4-BE49-F238E27FC236}">
                <a16:creationId xmlns:a16="http://schemas.microsoft.com/office/drawing/2014/main" id="{D44FBE38-5C85-BFA7-95AF-6E8A2F686933}"/>
              </a:ext>
            </a:extLst>
          </p:cNvPr>
          <p:cNvGraphicFramePr>
            <a:graphicFrameLocks noGrp="1"/>
          </p:cNvGraphicFramePr>
          <p:nvPr/>
        </p:nvGraphicFramePr>
        <p:xfrm>
          <a:off x="756557" y="2178231"/>
          <a:ext cx="9187543" cy="4606290"/>
        </p:xfrm>
        <a:graphic>
          <a:graphicData uri="http://schemas.openxmlformats.org/drawingml/2006/table">
            <a:tbl>
              <a:tblPr>
                <a:tableStyleId>{5C22544A-7EE6-4342-B048-85BDC9FD1C3A}</a:tableStyleId>
              </a:tblPr>
              <a:tblGrid>
                <a:gridCol w="9187543">
                  <a:extLst>
                    <a:ext uri="{9D8B030D-6E8A-4147-A177-3AD203B41FA5}">
                      <a16:colId xmlns:a16="http://schemas.microsoft.com/office/drawing/2014/main" val="2263221037"/>
                    </a:ext>
                  </a:extLst>
                </a:gridCol>
              </a:tblGrid>
              <a:tr h="1272551">
                <a:tc>
                  <a:txBody>
                    <a:bodyPr/>
                    <a:lstStyle/>
                    <a:p>
                      <a:pPr>
                        <a:spcBef>
                          <a:spcPts val="600"/>
                        </a:spcBef>
                        <a:spcAft>
                          <a:spcPts val="600"/>
                        </a:spcAft>
                        <a:buNone/>
                      </a:pPr>
                      <a:r>
                        <a:rPr lang="en-GB" sz="3800" dirty="0">
                          <a:effectLst/>
                          <a:latin typeface="Arial" panose="020B0604020202020204" pitchFamily="34" charset="0"/>
                          <a:cs typeface="Arial" panose="020B0604020202020204" pitchFamily="34" charset="0"/>
                        </a:rPr>
                        <a:t>Lecturer- Eno Maycock</a:t>
                      </a:r>
                      <a:endParaRPr lang="en-GB" sz="3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60000"/>
                        <a:lumOff val="40000"/>
                      </a:schemeClr>
                    </a:solidFill>
                  </a:tcPr>
                </a:tc>
                <a:extLst>
                  <a:ext uri="{0D108BD9-81ED-4DB2-BD59-A6C34878D82A}">
                    <a16:rowId xmlns:a16="http://schemas.microsoft.com/office/drawing/2014/main" val="3357555337"/>
                  </a:ext>
                </a:extLst>
              </a:tr>
              <a:tr h="3333739">
                <a:tc>
                  <a:txBody>
                    <a:bodyPr/>
                    <a:lstStyle/>
                    <a:p>
                      <a:pPr>
                        <a:spcBef>
                          <a:spcPts val="600"/>
                        </a:spcBef>
                        <a:spcAft>
                          <a:spcPts val="600"/>
                        </a:spcAft>
                        <a:buNone/>
                      </a:pPr>
                      <a:r>
                        <a:rPr lang="en-GB" sz="3800" dirty="0">
                          <a:effectLst/>
                          <a:latin typeface="Arial" panose="020B0604020202020204" pitchFamily="34" charset="0"/>
                          <a:cs typeface="Arial" panose="020B0604020202020204" pitchFamily="34" charset="0"/>
                        </a:rPr>
                        <a:t>Assessment component 2: Group presentation</a:t>
                      </a:r>
                    </a:p>
                    <a:p>
                      <a:pPr>
                        <a:spcBef>
                          <a:spcPts val="600"/>
                        </a:spcBef>
                        <a:spcAft>
                          <a:spcPts val="600"/>
                        </a:spcAft>
                        <a:buNone/>
                      </a:pPr>
                      <a:endParaRPr lang="en-GB" sz="3800" dirty="0">
                        <a:effectLst/>
                        <a:latin typeface="Arial" panose="020B0604020202020204" pitchFamily="34" charset="0"/>
                        <a:cs typeface="Arial" panose="020B0604020202020204" pitchFamily="34" charset="0"/>
                      </a:endParaRPr>
                    </a:p>
                    <a:p>
                      <a:pPr>
                        <a:spcBef>
                          <a:spcPts val="600"/>
                        </a:spcBef>
                        <a:spcAft>
                          <a:spcPts val="600"/>
                        </a:spcAft>
                        <a:buNone/>
                      </a:pPr>
                      <a:r>
                        <a:rPr lang="en-GB" sz="3800" dirty="0">
                          <a:effectLst/>
                          <a:latin typeface="Arial" panose="020B0604020202020204" pitchFamily="34" charset="0"/>
                          <a:ea typeface="Times New Roman" panose="02020603050405020304" pitchFamily="18" charset="0"/>
                          <a:cs typeface="Arial" panose="020B0604020202020204" pitchFamily="34" charset="0"/>
                        </a:rPr>
                        <a:t>Mumtaz begum - 2236508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126168742"/>
                  </a:ext>
                </a:extLst>
              </a:tr>
            </a:tbl>
          </a:graphicData>
        </a:graphic>
      </p:graphicFrame>
    </p:spTree>
    <p:extLst>
      <p:ext uri="{BB962C8B-B14F-4D97-AF65-F5344CB8AC3E}">
        <p14:creationId xmlns:p14="http://schemas.microsoft.com/office/powerpoint/2010/main" val="29614972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E2AF10-8887-B1F1-1758-C04510886342}"/>
              </a:ext>
            </a:extLst>
          </p:cNvPr>
          <p:cNvSpPr txBox="1"/>
          <p:nvPr/>
        </p:nvSpPr>
        <p:spPr>
          <a:xfrm>
            <a:off x="654887" y="-629"/>
            <a:ext cx="8490857" cy="1384995"/>
          </a:xfrm>
          <a:prstGeom prst="rect">
            <a:avLst/>
          </a:prstGeom>
          <a:noFill/>
          <a:ln>
            <a:solidFill>
              <a:schemeClr val="bg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 PLC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Compensation and Rewards</a:t>
            </a:r>
          </a:p>
        </p:txBody>
      </p:sp>
      <p:sp>
        <p:nvSpPr>
          <p:cNvPr id="3" name="TextBox 2">
            <a:extLst>
              <a:ext uri="{FF2B5EF4-FFF2-40B4-BE49-F238E27FC236}">
                <a16:creationId xmlns:a16="http://schemas.microsoft.com/office/drawing/2014/main" id="{06BA7088-F981-A015-3DC7-6E4ACC6D1E9F}"/>
              </a:ext>
            </a:extLst>
          </p:cNvPr>
          <p:cNvSpPr txBox="1"/>
          <p:nvPr/>
        </p:nvSpPr>
        <p:spPr>
          <a:xfrm>
            <a:off x="290902" y="1384366"/>
            <a:ext cx="9856275"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Evidence</a:t>
            </a:r>
            <a:r>
              <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rPr>
              <a:t>‑based recommendations: Practical, feasible, and theoretically grounded solutions that draw on HRM/HCM frameworks, academic research, and industry best practice.</a:t>
            </a:r>
          </a:p>
        </p:txBody>
      </p:sp>
      <p:sp>
        <p:nvSpPr>
          <p:cNvPr id="4" name="TextBox 3">
            <a:extLst>
              <a:ext uri="{FF2B5EF4-FFF2-40B4-BE49-F238E27FC236}">
                <a16:creationId xmlns:a16="http://schemas.microsoft.com/office/drawing/2014/main" id="{A4A2DCC0-89B4-871A-1788-9A9283EE3285}"/>
              </a:ext>
            </a:extLst>
          </p:cNvPr>
          <p:cNvSpPr txBox="1"/>
          <p:nvPr/>
        </p:nvSpPr>
        <p:spPr>
          <a:xfrm>
            <a:off x="290902" y="1966551"/>
            <a:ext cx="10024950"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Unilever's compensation and rewards strategy is designed to attract, motivate, and retain talented employees while linking rewards to individual and company performance. The company follows a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Total Reward</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approach that combines financial compensation with benefits, career development, and employee wellbeing </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(Unilever PLC, 2025).</a:t>
            </a:r>
          </a:p>
        </p:txBody>
      </p:sp>
      <p:pic>
        <p:nvPicPr>
          <p:cNvPr id="6" name="Picture 5">
            <a:extLst>
              <a:ext uri="{FF2B5EF4-FFF2-40B4-BE49-F238E27FC236}">
                <a16:creationId xmlns:a16="http://schemas.microsoft.com/office/drawing/2014/main" id="{B3332507-75F9-9567-1296-18FC1D4AA2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1774" y="131934"/>
            <a:ext cx="2021422" cy="1119868"/>
          </a:xfrm>
          <a:prstGeom prst="rect">
            <a:avLst/>
          </a:prstGeom>
        </p:spPr>
      </p:pic>
      <p:sp>
        <p:nvSpPr>
          <p:cNvPr id="9" name="Flowchart: Alternate Process 8">
            <a:extLst>
              <a:ext uri="{FF2B5EF4-FFF2-40B4-BE49-F238E27FC236}">
                <a16:creationId xmlns:a16="http://schemas.microsoft.com/office/drawing/2014/main" id="{E7061041-3F94-35D5-D694-40230001A2E6}"/>
              </a:ext>
            </a:extLst>
          </p:cNvPr>
          <p:cNvSpPr/>
          <p:nvPr/>
        </p:nvSpPr>
        <p:spPr>
          <a:xfrm>
            <a:off x="0" y="3429001"/>
            <a:ext cx="5502729" cy="3429000"/>
          </a:xfrm>
          <a:prstGeom prst="flowChartAlternateProcess">
            <a:avLst/>
          </a:prstGeom>
          <a:solidFill>
            <a:schemeClr val="accent1">
              <a:lumMod val="60000"/>
              <a:lumOff val="4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 should use AI and people analytics to create more personalised reward packages based on employees' preferences.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Instead of offering a standardised benefits package, AI could recommend flexible combinations of financial rewards, health benefits, learning opportunities and work-life balance initiatives.</a:t>
            </a:r>
          </a:p>
        </p:txBody>
      </p:sp>
      <p:sp>
        <p:nvSpPr>
          <p:cNvPr id="10" name="Flowchart: Alternate Process 9">
            <a:extLst>
              <a:ext uri="{FF2B5EF4-FFF2-40B4-BE49-F238E27FC236}">
                <a16:creationId xmlns:a16="http://schemas.microsoft.com/office/drawing/2014/main" id="{99B62B75-00B9-8FF8-B0FE-0A3D002FEAFA}"/>
              </a:ext>
            </a:extLst>
          </p:cNvPr>
          <p:cNvSpPr/>
          <p:nvPr/>
        </p:nvSpPr>
        <p:spPr>
          <a:xfrm>
            <a:off x="5350933" y="3428999"/>
            <a:ext cx="5870442" cy="3429002"/>
          </a:xfrm>
          <a:prstGeom prst="flowChartAlternateProcess">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Supporting Theory: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AMO Model (Ability, Motivation and Opportunity) suggests that motivated employees perform better when reward systems recognise their individual needs and contributions.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Personalised rewards enhance employee motivation while increasing organisational commitment (Appelbaum et al., 2000).</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552522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D77032AD-92C9-B9F6-A90E-504E5A29D8B1}"/>
              </a:ext>
            </a:extLst>
          </p:cNvPr>
          <p:cNvSpPr/>
          <p:nvPr/>
        </p:nvSpPr>
        <p:spPr>
          <a:xfrm>
            <a:off x="89202" y="0"/>
            <a:ext cx="5127171" cy="4549547"/>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Theoretical Foundation: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Maslow's Hierarchy of Needs (1943)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Employees have different needs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different life stages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Recommendation: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Establish clear, measurable Key Performance Indicators (KPIs).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Link bonuses to financial, customer, innovation, and sustainability targets.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 quarterly performance feedback instead of relying solely on annual reviews.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6" name="Flowchart: Alternate Process 5">
            <a:extLst>
              <a:ext uri="{FF2B5EF4-FFF2-40B4-BE49-F238E27FC236}">
                <a16:creationId xmlns:a16="http://schemas.microsoft.com/office/drawing/2014/main" id="{C61B505A-C2FB-26A1-D580-A78CD270FA61}"/>
              </a:ext>
            </a:extLst>
          </p:cNvPr>
          <p:cNvSpPr/>
          <p:nvPr/>
        </p:nvSpPr>
        <p:spPr>
          <a:xfrm>
            <a:off x="5216373" y="22453"/>
            <a:ext cx="5350026" cy="4549547"/>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AI should support rather than replace HR decision-making to ensure fairness and avoid algorithmic bias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Rectangle: Rounded Corners 7">
            <a:extLst>
              <a:ext uri="{FF2B5EF4-FFF2-40B4-BE49-F238E27FC236}">
                <a16:creationId xmlns:a16="http://schemas.microsoft.com/office/drawing/2014/main" id="{DCAF4429-2DFC-B70D-0784-707DF210590F}"/>
              </a:ext>
            </a:extLst>
          </p:cNvPr>
          <p:cNvSpPr/>
          <p:nvPr/>
        </p:nvSpPr>
        <p:spPr>
          <a:xfrm>
            <a:off x="164040" y="4592411"/>
            <a:ext cx="10402359" cy="222885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Expected Benefits</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employee satisfaction.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Higher retention rates.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Improved employer branding.</a:t>
            </a:r>
          </a:p>
        </p:txBody>
      </p:sp>
      <p:pic>
        <p:nvPicPr>
          <p:cNvPr id="11" name="Graphic 10" descr="Group with solid fill">
            <a:extLst>
              <a:ext uri="{FF2B5EF4-FFF2-40B4-BE49-F238E27FC236}">
                <a16:creationId xmlns:a16="http://schemas.microsoft.com/office/drawing/2014/main" id="{FF87DEBF-632E-5EC1-2E34-A41B5591D07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8457" y="5363936"/>
            <a:ext cx="2106386" cy="914400"/>
          </a:xfrm>
          <a:prstGeom prst="rect">
            <a:avLst/>
          </a:prstGeom>
        </p:spPr>
      </p:pic>
      <p:pic>
        <p:nvPicPr>
          <p:cNvPr id="13" name="Graphic 12" descr="Boardroom with solid fill">
            <a:extLst>
              <a:ext uri="{FF2B5EF4-FFF2-40B4-BE49-F238E27FC236}">
                <a16:creationId xmlns:a16="http://schemas.microsoft.com/office/drawing/2014/main" id="{0A80D3C5-4657-17A1-552D-9AC197C81EA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77971" y="4719053"/>
            <a:ext cx="1699684" cy="791936"/>
          </a:xfrm>
          <a:prstGeom prst="rect">
            <a:avLst/>
          </a:prstGeom>
        </p:spPr>
      </p:pic>
      <p:pic>
        <p:nvPicPr>
          <p:cNvPr id="15" name="Graphic 14" descr="Rating 3 Star with solid fill">
            <a:extLst>
              <a:ext uri="{FF2B5EF4-FFF2-40B4-BE49-F238E27FC236}">
                <a16:creationId xmlns:a16="http://schemas.microsoft.com/office/drawing/2014/main" id="{F8848C4F-91E2-1160-AD23-70E7FFA844B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87145" y="5249636"/>
            <a:ext cx="1230160" cy="914400"/>
          </a:xfrm>
          <a:prstGeom prst="rect">
            <a:avLst/>
          </a:prstGeom>
        </p:spPr>
      </p:pic>
      <p:pic>
        <p:nvPicPr>
          <p:cNvPr id="17" name="Graphic 16" descr="Bar chart with solid fill">
            <a:extLst>
              <a:ext uri="{FF2B5EF4-FFF2-40B4-BE49-F238E27FC236}">
                <a16:creationId xmlns:a16="http://schemas.microsoft.com/office/drawing/2014/main" id="{0BB37342-B080-6533-5BA8-03E80E007EF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414346" y="5856857"/>
            <a:ext cx="1426935" cy="914400"/>
          </a:xfrm>
          <a:prstGeom prst="rect">
            <a:avLst/>
          </a:prstGeom>
        </p:spPr>
      </p:pic>
      <p:pic>
        <p:nvPicPr>
          <p:cNvPr id="3" name="Picture 2">
            <a:extLst>
              <a:ext uri="{FF2B5EF4-FFF2-40B4-BE49-F238E27FC236}">
                <a16:creationId xmlns:a16="http://schemas.microsoft.com/office/drawing/2014/main" id="{1F2C6848-6A67-A1C5-0B20-629DAC6B6A8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317068" y="1380067"/>
            <a:ext cx="5026476" cy="2849031"/>
          </a:xfrm>
          <a:prstGeom prst="rect">
            <a:avLst/>
          </a:prstGeom>
        </p:spPr>
      </p:pic>
      <p:sp>
        <p:nvSpPr>
          <p:cNvPr id="4" name="TextBox 3">
            <a:extLst>
              <a:ext uri="{FF2B5EF4-FFF2-40B4-BE49-F238E27FC236}">
                <a16:creationId xmlns:a16="http://schemas.microsoft.com/office/drawing/2014/main" id="{0FD3A11E-CE30-82F7-B6C4-4F51BB3FF2D0}"/>
              </a:ext>
            </a:extLst>
          </p:cNvPr>
          <p:cNvSpPr txBox="1"/>
          <p:nvPr/>
        </p:nvSpPr>
        <p:spPr>
          <a:xfrm>
            <a:off x="5742894" y="4226964"/>
            <a:ext cx="5956969"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8" tooltip="https://courses.lumenlearning.com/waymakerintromarketingxmasterfall2016/chapter/outcome-maslows-hierarchy-of-needs/"/>
              </a:rPr>
              <a:t>This Photo</a:t>
            </a: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9" tooltip="https://creativecommons.org/licenses/by/3.0/"/>
              </a:rPr>
              <a:t>CC BY</a:t>
            </a:r>
            <a:endPar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42164131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Alternate Process 3">
            <a:extLst>
              <a:ext uri="{FF2B5EF4-FFF2-40B4-BE49-F238E27FC236}">
                <a16:creationId xmlns:a16="http://schemas.microsoft.com/office/drawing/2014/main" id="{6C87629B-6E86-1F88-0DFE-6208C5C3EB18}"/>
              </a:ext>
            </a:extLst>
          </p:cNvPr>
          <p:cNvSpPr/>
          <p:nvPr/>
        </p:nvSpPr>
        <p:spPr>
          <a:xfrm>
            <a:off x="1" y="142875"/>
            <a:ext cx="3387573" cy="6756915"/>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w="0"/>
                <a:solidFill>
                  <a:prstClr val="black"/>
                </a:solidFill>
                <a:effectLst/>
                <a:uLnTx/>
                <a:uFillTx/>
                <a:latin typeface="Arial" panose="020B0604020202020204" pitchFamily="34" charset="0"/>
                <a:ea typeface="+mn-ea"/>
                <a:cs typeface="Arial" panose="020B0604020202020204" pitchFamily="34" charset="0"/>
              </a:rPr>
              <a:t>Enhance Recognition and Non-Financial Rewards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2400" b="1" i="0" u="none" strike="noStrike" kern="1200" cap="none" spc="0" normalizeH="0" baseline="0" noProof="0" dirty="0">
              <a:ln w="0"/>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w="0"/>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w="0"/>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w="0"/>
                <a:solidFill>
                  <a:prstClr val="black"/>
                </a:solidFill>
                <a:effectLst/>
                <a:uLnTx/>
                <a:uFillTx/>
                <a:latin typeface="Arial" panose="020B0604020202020204" pitchFamily="34" charset="0"/>
                <a:ea typeface="+mn-ea"/>
                <a:cs typeface="Arial" panose="020B0604020202020204" pitchFamily="34" charset="0"/>
              </a:rPr>
              <a:t>Develop a more structured employee recognition programme alongside financial incentives.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w="0"/>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w="0"/>
                <a:solidFill>
                  <a:prstClr val="black"/>
                </a:solidFill>
                <a:effectLst/>
                <a:uLnTx/>
                <a:uFillTx/>
                <a:latin typeface="Arial" panose="020B0604020202020204" pitchFamily="34" charset="0"/>
                <a:ea typeface="+mn-ea"/>
                <a:cs typeface="Arial" panose="020B0604020202020204" pitchFamily="34" charset="0"/>
              </a:rPr>
              <a:t>Social Exchange Theory</a:t>
            </a:r>
            <a:r>
              <a:rPr kumimoji="0" lang="en-GB" sz="2000" b="0" i="0" u="none" strike="noStrike" kern="1200" cap="none" spc="0" normalizeH="0" baseline="0" noProof="0" dirty="0">
                <a:ln>
                  <a:noFill/>
                </a:ln>
                <a:solidFill>
                  <a:prstClr val="white"/>
                </a:solidFill>
                <a:effectLst/>
                <a:uLnTx/>
                <a:uFillTx/>
                <a:latin typeface="Trebuchet MS" panose="020B0603020202020204"/>
                <a:ea typeface="+mn-ea"/>
                <a:cs typeface="+mn-cs"/>
              </a:rPr>
              <a:t> </a:t>
            </a:r>
            <a:r>
              <a:rPr kumimoji="0" lang="en-GB" sz="20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Cropanzano</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Mitchell (2005). </a:t>
            </a:r>
            <a:r>
              <a:rPr kumimoji="0" lang="en-GB" sz="2000" b="1" i="0" u="none" strike="noStrike" kern="1200" cap="none" spc="0" normalizeH="0" baseline="0" noProof="0" dirty="0">
                <a:ln w="0"/>
                <a:solidFill>
                  <a:prstClr val="black"/>
                </a:solidFill>
                <a:effectLst/>
                <a:uLnTx/>
                <a:uFillTx/>
                <a:latin typeface="Arial" panose="020B0604020202020204" pitchFamily="34" charset="0"/>
                <a:ea typeface="+mn-ea"/>
                <a:cs typeface="Arial" panose="020B0604020202020204" pitchFamily="34" charset="0"/>
              </a:rPr>
              <a:t> Employees reciprocate positive treatment with stronger commitment</a:t>
            </a:r>
            <a:r>
              <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rPr>
              <a:t>.</a:t>
            </a:r>
          </a:p>
        </p:txBody>
      </p:sp>
      <p:sp>
        <p:nvSpPr>
          <p:cNvPr id="5" name="Flowchart: Alternate Process 4">
            <a:extLst>
              <a:ext uri="{FF2B5EF4-FFF2-40B4-BE49-F238E27FC236}">
                <a16:creationId xmlns:a16="http://schemas.microsoft.com/office/drawing/2014/main" id="{24AAE297-DDBE-DBA7-85EF-0EE5DF1DFDAD}"/>
              </a:ext>
            </a:extLst>
          </p:cNvPr>
          <p:cNvSpPr/>
          <p:nvPr/>
        </p:nvSpPr>
        <p:spPr>
          <a:xfrm>
            <a:off x="3251200" y="142875"/>
            <a:ext cx="3133271" cy="6715125"/>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 should further invest in digital recognition platforms that enable managers and colleagues to provide real-time recognition aligned with organisational values.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Herzberg's distinction between intrinsic and extrinsic rewards continues to inform modern reward management practices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(Armstrong and Taylor,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Flowchart: Alternate Process 5">
            <a:extLst>
              <a:ext uri="{FF2B5EF4-FFF2-40B4-BE49-F238E27FC236}">
                <a16:creationId xmlns:a16="http://schemas.microsoft.com/office/drawing/2014/main" id="{D0A0A87B-CD57-5393-CA2E-3BF4C61EF54F}"/>
              </a:ext>
            </a:extLst>
          </p:cNvPr>
          <p:cNvSpPr/>
          <p:nvPr/>
        </p:nvSpPr>
        <p:spPr>
          <a:xfrm>
            <a:off x="6384471" y="142875"/>
            <a:ext cx="2702379" cy="6690631"/>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Herzberg’s Two Factor Theory(1959), Recognition and achievement are key motivators.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Celebrate achievements through internal communication channels.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9" name="Picture 8">
            <a:extLst>
              <a:ext uri="{FF2B5EF4-FFF2-40B4-BE49-F238E27FC236}">
                <a16:creationId xmlns:a16="http://schemas.microsoft.com/office/drawing/2014/main" id="{6CF8283B-E251-1D5D-4165-D6DFF5C99C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6850" y="24493"/>
            <a:ext cx="2918883" cy="6833507"/>
          </a:xfrm>
          <a:prstGeom prst="rect">
            <a:avLst/>
          </a:prstGeom>
        </p:spPr>
      </p:pic>
      <p:sp>
        <p:nvSpPr>
          <p:cNvPr id="10" name="TextBox 9">
            <a:extLst>
              <a:ext uri="{FF2B5EF4-FFF2-40B4-BE49-F238E27FC236}">
                <a16:creationId xmlns:a16="http://schemas.microsoft.com/office/drawing/2014/main" id="{787B6A6A-29AA-D9E4-6F0E-29CA776B5197}"/>
              </a:ext>
            </a:extLst>
          </p:cNvPr>
          <p:cNvSpPr txBox="1"/>
          <p:nvPr/>
        </p:nvSpPr>
        <p:spPr>
          <a:xfrm>
            <a:off x="9162142" y="6530458"/>
            <a:ext cx="2918883"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3" tooltip="https://the-disoriented-ranger.blogspot.com/2017/01/"/>
              </a:rPr>
              <a:t>This Photo</a:t>
            </a: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4" tooltip="https://creativecommons.org/licenses/by-nc-sa/3.0/"/>
              </a:rPr>
              <a:t>CC BY-SA-NC</a:t>
            </a:r>
            <a:endPar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12213300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D21C8D20-A56E-C638-198A-542E5D94E843}"/>
              </a:ext>
            </a:extLst>
          </p:cNvPr>
          <p:cNvSpPr/>
          <p:nvPr/>
        </p:nvSpPr>
        <p:spPr>
          <a:xfrm>
            <a:off x="0" y="253091"/>
            <a:ext cx="3788229" cy="6604909"/>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 Pay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Transparency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Greater transparency can improve employee trust, engagement, and retention (Armstrong and Taylor,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According to Equity Theory, employees are more motivated when they perceive that rewards are distributed fairly (Adams, 1965).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Flowchart: Alternate Process 2">
            <a:extLst>
              <a:ext uri="{FF2B5EF4-FFF2-40B4-BE49-F238E27FC236}">
                <a16:creationId xmlns:a16="http://schemas.microsoft.com/office/drawing/2014/main" id="{1F67CA4F-AF0C-1AA7-32BB-F38E7A4EB9FF}"/>
              </a:ext>
            </a:extLst>
          </p:cNvPr>
          <p:cNvSpPr/>
          <p:nvPr/>
        </p:nvSpPr>
        <p:spPr>
          <a:xfrm>
            <a:off x="3788229" y="285750"/>
            <a:ext cx="3706585" cy="657225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 should increase pay transparency by clearly communicating salary bands, bonus criteria, and promotion requirements. This would help employees understand how pay decisions are made and reduce perceptions of unfairness.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Regular AI-supported pay audits would also help ensure compliance with equality legislation and reinforce Unilever's commitment to diversity, equity, and inclusion</a:t>
            </a:r>
          </a:p>
        </p:txBody>
      </p:sp>
      <p:pic>
        <p:nvPicPr>
          <p:cNvPr id="11" name="Picture 10">
            <a:extLst>
              <a:ext uri="{FF2B5EF4-FFF2-40B4-BE49-F238E27FC236}">
                <a16:creationId xmlns:a16="http://schemas.microsoft.com/office/drawing/2014/main" id="{DE204259-E5F6-2727-4100-4EE43C12E7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6458" y="0"/>
            <a:ext cx="4615542" cy="6702879"/>
          </a:xfrm>
          <a:prstGeom prst="rect">
            <a:avLst/>
          </a:prstGeom>
        </p:spPr>
      </p:pic>
      <p:sp>
        <p:nvSpPr>
          <p:cNvPr id="12" name="TextBox 11">
            <a:extLst>
              <a:ext uri="{FF2B5EF4-FFF2-40B4-BE49-F238E27FC236}">
                <a16:creationId xmlns:a16="http://schemas.microsoft.com/office/drawing/2014/main" id="{D81F0AAC-08DC-B0DE-C190-DF2D85C8802C}"/>
              </a:ext>
            </a:extLst>
          </p:cNvPr>
          <p:cNvSpPr txBox="1"/>
          <p:nvPr/>
        </p:nvSpPr>
        <p:spPr>
          <a:xfrm>
            <a:off x="9282793" y="6858000"/>
            <a:ext cx="2909206"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3" tooltip="https://pressbooks.ccconline.org/fundamentalsofbusinesslawCCD/chapter/chapter-15/"/>
              </a:rPr>
              <a:t>This Photo</a:t>
            </a: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4" tooltip="https://creativecommons.org/licenses/by/3.0/"/>
              </a:rPr>
              <a:t>CC BY</a:t>
            </a:r>
            <a:endPar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4" name="TextBox 3">
            <a:extLst>
              <a:ext uri="{FF2B5EF4-FFF2-40B4-BE49-F238E27FC236}">
                <a16:creationId xmlns:a16="http://schemas.microsoft.com/office/drawing/2014/main" id="{BCDE631B-1326-7E13-8229-D7824D1CFB91}"/>
              </a:ext>
            </a:extLst>
          </p:cNvPr>
          <p:cNvSpPr txBox="1"/>
          <p:nvPr/>
        </p:nvSpPr>
        <p:spPr>
          <a:xfrm>
            <a:off x="7779658" y="5291666"/>
            <a:ext cx="1592942"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EQUITY THEORY</a:t>
            </a:r>
          </a:p>
        </p:txBody>
      </p:sp>
    </p:spTree>
    <p:extLst>
      <p:ext uri="{BB962C8B-B14F-4D97-AF65-F5344CB8AC3E}">
        <p14:creationId xmlns:p14="http://schemas.microsoft.com/office/powerpoint/2010/main" val="911810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034F6004-7F4F-42B4-4A00-700603C9AA35}"/>
              </a:ext>
            </a:extLst>
          </p:cNvPr>
          <p:cNvSpPr/>
          <p:nvPr/>
        </p:nvSpPr>
        <p:spPr>
          <a:xfrm>
            <a:off x="0" y="115416"/>
            <a:ext cx="9999133" cy="4515851"/>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Human Capital Theory views employee knowledge and skills as valuable organisational assets. This supports skills-based rewards and investment in employee development.</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digital transformation and AI continue to reshape work, Unilever should move beyond rewarding employees primarily for job titles or tenure and place greater emphasis on rewarding critical skills acquisition. Employees who gain expertise in areas such as AI, sustainability, digital marketing, and data analytics could receive skill-based bonuses or salary progression linked to competency development.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Rewarding employees for acquiring strategic skills can increase organisational capability and long-term competitiveness (Becker, 1964).</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9BD4A890-D873-4485-6877-5ECCB76979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1667" y="4182533"/>
            <a:ext cx="9660108" cy="2560051"/>
          </a:xfrm>
          <a:prstGeom prst="rect">
            <a:avLst/>
          </a:prstGeom>
        </p:spPr>
      </p:pic>
      <p:sp>
        <p:nvSpPr>
          <p:cNvPr id="6" name="TextBox 5">
            <a:extLst>
              <a:ext uri="{FF2B5EF4-FFF2-40B4-BE49-F238E27FC236}">
                <a16:creationId xmlns:a16="http://schemas.microsoft.com/office/drawing/2014/main" id="{757DAAA0-1A12-3D9C-5082-787359561295}"/>
              </a:ext>
            </a:extLst>
          </p:cNvPr>
          <p:cNvSpPr txBox="1"/>
          <p:nvPr/>
        </p:nvSpPr>
        <p:spPr>
          <a:xfrm>
            <a:off x="211667" y="6742584"/>
            <a:ext cx="9660108"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www.abacademies.org/articles/human-resource-development-and-employee-performance-the-role-of-individual-absorptive-capacity-in-the-nigerian-oil-sector-9236.html"/>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3107606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A767F650-C950-A47A-7EEF-210400A3BE6C}"/>
              </a:ext>
            </a:extLst>
          </p:cNvPr>
          <p:cNvSpPr/>
          <p:nvPr/>
        </p:nvSpPr>
        <p:spPr>
          <a:xfrm>
            <a:off x="0" y="0"/>
            <a:ext cx="3318933" cy="68580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Job Demands–Resources (JD-R) Model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JD-R model argues that providing employees with resources such as wellbeing support, autonomy, and flexibility enhances engagement and reduces burnout.</a:t>
            </a:r>
          </a:p>
        </p:txBody>
      </p:sp>
      <p:sp>
        <p:nvSpPr>
          <p:cNvPr id="3" name="Flowchart: Alternate Process 2">
            <a:extLst>
              <a:ext uri="{FF2B5EF4-FFF2-40B4-BE49-F238E27FC236}">
                <a16:creationId xmlns:a16="http://schemas.microsoft.com/office/drawing/2014/main" id="{5E7C9B16-14D5-7334-C6BC-43632DE893BF}"/>
              </a:ext>
            </a:extLst>
          </p:cNvPr>
          <p:cNvSpPr/>
          <p:nvPr/>
        </p:nvSpPr>
        <p:spPr>
          <a:xfrm>
            <a:off x="8009467" y="0"/>
            <a:ext cx="3445932" cy="68580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Employee wellbeing initiatives can improve engagement by increasing workplace resources and reducing strain (Bakker and Demerouti, 2007).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Graphic 4" descr="Barn with solid fill">
            <a:extLst>
              <a:ext uri="{FF2B5EF4-FFF2-40B4-BE49-F238E27FC236}">
                <a16:creationId xmlns:a16="http://schemas.microsoft.com/office/drawing/2014/main" id="{39E95B4F-0D90-F46E-92D5-2FED0F226C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419599" y="4250268"/>
            <a:ext cx="2760133" cy="1676400"/>
          </a:xfrm>
          <a:prstGeom prst="rect">
            <a:avLst/>
          </a:prstGeom>
        </p:spPr>
      </p:pic>
      <p:pic>
        <p:nvPicPr>
          <p:cNvPr id="10" name="Picture 9">
            <a:extLst>
              <a:ext uri="{FF2B5EF4-FFF2-40B4-BE49-F238E27FC236}">
                <a16:creationId xmlns:a16="http://schemas.microsoft.com/office/drawing/2014/main" id="{BCE892FF-8408-12D0-1A70-00DCEC6D50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18934" y="758883"/>
            <a:ext cx="4690534" cy="5453417"/>
          </a:xfrm>
          <a:prstGeom prst="rect">
            <a:avLst/>
          </a:prstGeom>
        </p:spPr>
      </p:pic>
      <p:sp>
        <p:nvSpPr>
          <p:cNvPr id="11" name="TextBox 10">
            <a:extLst>
              <a:ext uri="{FF2B5EF4-FFF2-40B4-BE49-F238E27FC236}">
                <a16:creationId xmlns:a16="http://schemas.microsoft.com/office/drawing/2014/main" id="{964649E2-EF86-A160-C5C1-157373B78497}"/>
              </a:ext>
            </a:extLst>
          </p:cNvPr>
          <p:cNvSpPr txBox="1"/>
          <p:nvPr/>
        </p:nvSpPr>
        <p:spPr>
          <a:xfrm>
            <a:off x="3395132" y="6426199"/>
            <a:ext cx="3666066"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4" tooltip="https://www.frontiersin.org/journals/public-health/articles/10.3389/fpubh.2024.1268336/full"/>
              </a:rPr>
              <a:t>This Photo</a:t>
            </a: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5" tooltip="https://creativecommons.org/licenses/by/3.0/"/>
              </a:rPr>
              <a:t>CC BY</a:t>
            </a:r>
            <a:endParaRPr kumimoji="0" lang="en-GB" sz="9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1888762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D273D779-EB05-14F6-24B8-7279B7877003}"/>
              </a:ext>
            </a:extLst>
          </p:cNvPr>
          <p:cNvSpPr/>
          <p:nvPr/>
        </p:nvSpPr>
        <p:spPr>
          <a:xfrm>
            <a:off x="1" y="-67732"/>
            <a:ext cx="11125200" cy="70104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Conclusion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conclusion, Unilever has a strong compensation and rewards system that supports employee motivation, performance, and retention. However, changing employee expectations, increasing competition for talent, and the growing use of AI present new challenges.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rebuchet MS" panose="020B0603020202020204"/>
                <a:ea typeface="+mn-ea"/>
                <a:cs typeface="+mn-cs"/>
              </a:rPr>
              <a:t>These recommendations are supported by established HRM theories, including Expectancy Theory (Vroom, 1964), Equity Theory (Adams, 1965), Herzberg's Two-Factor Theory (Herzberg et al., 1959), and Maslow's Hierarchy of Needs (Maslow, 1943), which emphasise the importance of fairness, recognition, performance, and employee development in improving motivation and organisational performance.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Trebuchet MS" panose="020B0603020202020204"/>
                <a:ea typeface="+mn-ea"/>
                <a:cs typeface="+mn-cs"/>
              </a:rPr>
              <a:t>By implementing these evidence-based recommendations, Unilever can further enhance employee satisfaction, engagement, and retention while strengthening its position as an employer of choice. A strategic and well-balanced reward system will not only support individual performance but also contribute to the company's long-term sustainability, innovation, and competitive advantage.</a:t>
            </a:r>
          </a:p>
        </p:txBody>
      </p:sp>
    </p:spTree>
    <p:extLst>
      <p:ext uri="{BB962C8B-B14F-4D97-AF65-F5344CB8AC3E}">
        <p14:creationId xmlns:p14="http://schemas.microsoft.com/office/powerpoint/2010/main" val="36894705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461A99-BB2C-09CE-F357-BFB554D7C384}"/>
              </a:ext>
            </a:extLst>
          </p:cNvPr>
          <p:cNvSpPr txBox="1"/>
          <p:nvPr/>
        </p:nvSpPr>
        <p:spPr>
          <a:xfrm>
            <a:off x="314323" y="319013"/>
            <a:ext cx="11342058" cy="609397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Adams, J.S. (1965) ‘Inequity in social exchange’, in Berkowitz, L. (ed.)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Advances in Experimental Social Psychology</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New York: Academic Press, pp. 267–299.</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Armstrong, M. and Taylor, S. (2023)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Armstrong's Handbook of Human Resource Management Practice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16th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London: Kogan Page.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Bakker, A.B. and Demerouti, E. (2007) ‘The Job Demands–Resources model: State of the art’,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Journal of Managerial Psychology</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22(3), pp. 309–32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Becker, G.S. (1964)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Human Capital: A Theoretical and Empirical Analysis, with Special Reference to Education</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New York: Columbia University Press.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Cropanzano</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 and Mitchell, M.S. (2005) 'Social exchange theory: An interdisciplinary review',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Journal of Management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31(6), pp. 874–900.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https://doi.org/10.1177/0149206305279602</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Herzberg, F., Mausner, B. and Snyderman, B.B. (1959)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Motivation to Work</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a:t>
            </a:r>
            <a:r>
              <a:rPr kumimoji="0" lang="en-GB" sz="14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nd</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New York: John Wiley &amp; Sons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Maslow, A.H. (1943) 'A theory of human motivation',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Psychological Review</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50(4), pp. 370–396.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https://doi.org/10.1037/h0054346</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Unilever PLC (2025)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Annual Report and Accounts 2025</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London: Unilever PLC. Available at: Unilever Annual Report and Accounts 2025 (Accessed: 23 June 2026).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Trebuchet MS" panose="020B0603020202020204"/>
                <a:ea typeface="+mn-ea"/>
                <a:cs typeface="+mn-cs"/>
              </a:rPr>
              <a:t>Vroom, V.H. (1964) </a:t>
            </a:r>
            <a:r>
              <a:rPr kumimoji="0" lang="en-GB" sz="1400" b="0" i="1" u="none" strike="noStrike" kern="1200" cap="none" spc="0" normalizeH="0" baseline="0" noProof="0" dirty="0">
                <a:ln>
                  <a:noFill/>
                </a:ln>
                <a:solidFill>
                  <a:prstClr val="black"/>
                </a:solidFill>
                <a:effectLst/>
                <a:uLnTx/>
                <a:uFillTx/>
                <a:latin typeface="Trebuchet MS" panose="020B0603020202020204"/>
                <a:ea typeface="+mn-ea"/>
                <a:cs typeface="+mn-cs"/>
              </a:rPr>
              <a:t>Work and Motivation</a:t>
            </a:r>
            <a:r>
              <a:rPr kumimoji="0" lang="en-GB" sz="1400" b="0" i="0" u="none" strike="noStrike" kern="1200" cap="none" spc="0" normalizeH="0" baseline="0" noProof="0" dirty="0">
                <a:ln>
                  <a:noFill/>
                </a:ln>
                <a:solidFill>
                  <a:prstClr val="black"/>
                </a:solidFill>
                <a:effectLst/>
                <a:uLnTx/>
                <a:uFillTx/>
                <a:latin typeface="Trebuchet MS" panose="020B0603020202020204"/>
                <a:ea typeface="+mn-ea"/>
                <a:cs typeface="+mn-cs"/>
              </a:rPr>
              <a:t>. New York: John Wiley &amp; Sons.</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0816336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6441B8B-BA94-8483-2526-746CEC7C9EDC}"/>
              </a:ext>
            </a:extLst>
          </p:cNvPr>
          <p:cNvSpPr>
            <a:spLocks noGrp="1"/>
          </p:cNvSpPr>
          <p:nvPr>
            <p:ph type="title"/>
          </p:nvPr>
        </p:nvSpPr>
        <p:spPr>
          <a:xfrm>
            <a:off x="1484769" y="2494102"/>
            <a:ext cx="8121248" cy="1869796"/>
          </a:xfrm>
        </p:spPr>
        <p:txBody>
          <a:bodyPr vert="horz" lIns="91440" tIns="45720" rIns="91440" bIns="45720" rtlCol="0" anchor="b">
            <a:normAutofit/>
          </a:bodyPr>
          <a:lstStyle/>
          <a:p>
            <a:pPr algn="r"/>
            <a:r>
              <a:rPr lang="en-US" sz="5000" b="1" kern="1200" dirty="0">
                <a:solidFill>
                  <a:srgbClr val="FFFFFF"/>
                </a:solidFill>
                <a:latin typeface="+mj-lt"/>
                <a:ea typeface="+mj-ea"/>
                <a:cs typeface="+mj-cs"/>
              </a:rPr>
              <a:t>Human Capital Management</a:t>
            </a:r>
          </a:p>
        </p:txBody>
      </p:sp>
      <p:sp>
        <p:nvSpPr>
          <p:cNvPr id="5" name="Title 1">
            <a:extLst>
              <a:ext uri="{FF2B5EF4-FFF2-40B4-BE49-F238E27FC236}">
                <a16:creationId xmlns:a16="http://schemas.microsoft.com/office/drawing/2014/main" id="{435D07E8-70E5-1C47-CF8D-FCCF5D252D46}"/>
              </a:ext>
            </a:extLst>
          </p:cNvPr>
          <p:cNvSpPr txBox="1">
            <a:spLocks/>
          </p:cNvSpPr>
          <p:nvPr/>
        </p:nvSpPr>
        <p:spPr>
          <a:xfrm>
            <a:off x="3834287" y="4567347"/>
            <a:ext cx="6027165" cy="99019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ptos" panose="02110004020202020204"/>
                <a:ea typeface="+mj-ea"/>
                <a:cs typeface="+mj-cs"/>
              </a:rPr>
              <a:t>Presented by: Latoya Green</a:t>
            </a:r>
          </a:p>
          <a:p>
            <a:pPr marL="0" marR="0" lvl="0" indent="0" algn="r" defTabSz="914400" rtl="0" eaLnBrk="1" fontAlgn="auto" latinLnBrk="0" hangingPunct="1">
              <a:lnSpc>
                <a:spcPct val="90000"/>
              </a:lnSpc>
              <a:spcBef>
                <a:spcPts val="1000"/>
              </a:spcBef>
              <a:spcAft>
                <a:spcPts val="0"/>
              </a:spcAft>
              <a:buClrTx/>
              <a:buSzTx/>
              <a:buFontTx/>
              <a:buNone/>
              <a:tabLst/>
              <a:defRPr/>
            </a:pPr>
            <a:r>
              <a:rPr kumimoji="0" lang="en-US" sz="2800" b="1" i="0" u="none" strike="noStrike" kern="1200" cap="none" spc="0" normalizeH="0" baseline="0" noProof="0" dirty="0">
                <a:ln>
                  <a:noFill/>
                </a:ln>
                <a:solidFill>
                  <a:srgbClr val="FFFFFF"/>
                </a:solidFill>
                <a:effectLst/>
                <a:uLnTx/>
                <a:uFillTx/>
                <a:latin typeface="Aptos" panose="02110004020202020204"/>
                <a:ea typeface="+mj-ea"/>
                <a:cs typeface="+mj-cs"/>
              </a:rPr>
              <a:t>Student Number: 2241202</a:t>
            </a:r>
          </a:p>
        </p:txBody>
      </p:sp>
      <p:grpSp>
        <p:nvGrpSpPr>
          <p:cNvPr id="14" name="Group 13">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6"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ptos" panose="02110004020202020204"/>
                <a:ea typeface="+mn-ea"/>
                <a:cs typeface="+mn-cs"/>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DCFCFA25-0D4E-BF4E-3680-5E53356F5EBC}"/>
              </a:ext>
            </a:extLst>
          </p:cNvPr>
          <p:cNvSpPr txBox="1">
            <a:spLocks/>
          </p:cNvSpPr>
          <p:nvPr/>
        </p:nvSpPr>
        <p:spPr>
          <a:xfrm>
            <a:off x="1709928" y="1331341"/>
            <a:ext cx="87721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Assessment component 2: Group presentation</a:t>
            </a:r>
            <a:endParaRPr kumimoji="0" lang="en-GB" sz="4000" b="1" i="0" u="none" strike="noStrike" kern="1200" cap="none" spc="0" normalizeH="0" baseline="0" noProof="0">
              <a:ln>
                <a:noFill/>
              </a:ln>
              <a:solidFill>
                <a:prstClr val="black"/>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18019203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F2112-9123-10D3-E5FC-8BA213BF745C}"/>
              </a:ext>
            </a:extLst>
          </p:cNvPr>
          <p:cNvSpPr>
            <a:spLocks noGrp="1"/>
          </p:cNvSpPr>
          <p:nvPr>
            <p:ph type="title"/>
          </p:nvPr>
        </p:nvSpPr>
        <p:spPr>
          <a:xfrm>
            <a:off x="838199" y="620742"/>
            <a:ext cx="10840769" cy="1325563"/>
          </a:xfrm>
        </p:spPr>
        <p:txBody>
          <a:bodyPr vert="horz" lIns="91440" tIns="45720" rIns="91440" bIns="45720" rtlCol="0" anchor="ctr">
            <a:normAutofit/>
          </a:bodyPr>
          <a:lstStyle/>
          <a:p>
            <a:r>
              <a:rPr lang="en-US" b="1" kern="1200" dirty="0">
                <a:solidFill>
                  <a:srgbClr val="FFFFFF"/>
                </a:solidFill>
                <a:latin typeface="+mj-lt"/>
                <a:ea typeface="+mj-ea"/>
                <a:cs typeface="+mj-cs"/>
              </a:rPr>
              <a:t>AI-Driven and Skills-Based Future Reward Systems</a:t>
            </a:r>
          </a:p>
        </p:txBody>
      </p:sp>
      <p:sp>
        <p:nvSpPr>
          <p:cNvPr id="3" name="Content Placeholder 2">
            <a:extLst>
              <a:ext uri="{FF2B5EF4-FFF2-40B4-BE49-F238E27FC236}">
                <a16:creationId xmlns:a16="http://schemas.microsoft.com/office/drawing/2014/main" id="{CD48234B-8A90-2565-A0FB-AAD39B42E3E6}"/>
              </a:ext>
            </a:extLst>
          </p:cNvPr>
          <p:cNvSpPr>
            <a:spLocks noGrp="1"/>
          </p:cNvSpPr>
          <p:nvPr>
            <p:ph idx="1"/>
          </p:nvPr>
        </p:nvSpPr>
        <p:spPr>
          <a:xfrm>
            <a:off x="268358" y="2156792"/>
            <a:ext cx="5987662" cy="4701208"/>
          </a:xfrm>
        </p:spPr>
        <p:txBody>
          <a:bodyPr vert="horz" lIns="91440" tIns="45720" rIns="91440" bIns="45720" rtlCol="0">
            <a:noAutofit/>
          </a:bodyPr>
          <a:lstStyle/>
          <a:p>
            <a:pPr lvl="0"/>
            <a:r>
              <a:rPr lang="en-US" sz="1400" dirty="0">
                <a:solidFill>
                  <a:srgbClr val="FFFFFF"/>
                </a:solidFill>
                <a:latin typeface="Arial" panose="020B0604020202020204" pitchFamily="34" charset="0"/>
                <a:cs typeface="Arial" panose="020B0604020202020204" pitchFamily="34" charset="0"/>
              </a:rPr>
              <a:t>Artificial intelligence (AI) can help support evidence-based </a:t>
            </a:r>
          </a:p>
          <a:p>
            <a:pPr lvl="0"/>
            <a:r>
              <a:rPr lang="en-US" sz="1400" dirty="0">
                <a:solidFill>
                  <a:srgbClr val="FFFFFF"/>
                </a:solidFill>
                <a:latin typeface="Arial" panose="020B0604020202020204" pitchFamily="34" charset="0"/>
                <a:cs typeface="Arial" panose="020B0604020202020204" pitchFamily="34" charset="0"/>
              </a:rPr>
              <a:t>Artificial intelligence will support fair and evidence-based compensation decisions globally. </a:t>
            </a:r>
          </a:p>
          <a:p>
            <a:pPr lvl="0"/>
            <a:r>
              <a:rPr lang="en-US" sz="1400" dirty="0">
                <a:solidFill>
                  <a:srgbClr val="FFFFFF"/>
                </a:solidFill>
                <a:latin typeface="Arial" panose="020B0604020202020204" pitchFamily="34" charset="0"/>
                <a:cs typeface="Arial" panose="020B0604020202020204" pitchFamily="34" charset="0"/>
              </a:rPr>
              <a:t>Skills-based pay will reward AI, digital and future-critical employee capabilities. </a:t>
            </a:r>
          </a:p>
          <a:p>
            <a:pPr lvl="0"/>
            <a:r>
              <a:rPr lang="en-US" sz="1400" dirty="0">
                <a:solidFill>
                  <a:srgbClr val="FFFFFF"/>
                </a:solidFill>
                <a:latin typeface="Arial" panose="020B0604020202020204" pitchFamily="34" charset="0"/>
                <a:cs typeface="Arial" panose="020B0604020202020204" pitchFamily="34" charset="0"/>
              </a:rPr>
              <a:t>Workforce analytics will help in reinforcing reward transparency, monitoring and pay equity.</a:t>
            </a:r>
          </a:p>
          <a:p>
            <a:pPr lvl="0"/>
            <a:r>
              <a:rPr lang="en-US" sz="1400" dirty="0" err="1">
                <a:solidFill>
                  <a:srgbClr val="FFFFFF"/>
                </a:solidFill>
                <a:latin typeface="Arial" panose="020B0604020202020204" pitchFamily="34" charset="0"/>
                <a:cs typeface="Arial" panose="020B0604020202020204" pitchFamily="34" charset="0"/>
              </a:rPr>
              <a:t>Personalised</a:t>
            </a:r>
            <a:r>
              <a:rPr lang="en-US" sz="1400" dirty="0">
                <a:solidFill>
                  <a:srgbClr val="FFFFFF"/>
                </a:solidFill>
                <a:latin typeface="Arial" panose="020B0604020202020204" pitchFamily="34" charset="0"/>
                <a:cs typeface="Arial" panose="020B0604020202020204" pitchFamily="34" charset="0"/>
              </a:rPr>
              <a:t> reward packages will help to reflect employee career stages and employee preferences.</a:t>
            </a:r>
          </a:p>
          <a:p>
            <a:pPr lvl="0"/>
            <a:r>
              <a:rPr lang="en-US" sz="1400" dirty="0">
                <a:solidFill>
                  <a:srgbClr val="FFFFFF"/>
                </a:solidFill>
                <a:latin typeface="Arial" panose="020B0604020202020204" pitchFamily="34" charset="0"/>
                <a:cs typeface="Arial" panose="020B0604020202020204" pitchFamily="34" charset="0"/>
              </a:rPr>
              <a:t>Digital reward systems will help in the improvement of flexibility and benefit accessibility.</a:t>
            </a:r>
          </a:p>
          <a:p>
            <a:pPr lvl="0"/>
            <a:r>
              <a:rPr lang="en-US" sz="1400" dirty="0">
                <a:solidFill>
                  <a:srgbClr val="FFFFFF"/>
                </a:solidFill>
                <a:latin typeface="Arial" panose="020B0604020202020204" pitchFamily="34" charset="0"/>
                <a:cs typeface="Arial" panose="020B0604020202020204" pitchFamily="34" charset="0"/>
              </a:rPr>
              <a:t>Sustainability achievements will help in influencing employee reward </a:t>
            </a:r>
            <a:r>
              <a:rPr lang="en-US" sz="1400" dirty="0" err="1">
                <a:solidFill>
                  <a:srgbClr val="FFFFFF"/>
                </a:solidFill>
                <a:latin typeface="Arial" panose="020B0604020202020204" pitchFamily="34" charset="0"/>
                <a:cs typeface="Arial" panose="020B0604020202020204" pitchFamily="34" charset="0"/>
              </a:rPr>
              <a:t>programmes</a:t>
            </a:r>
            <a:r>
              <a:rPr lang="en-US" sz="1400" dirty="0">
                <a:solidFill>
                  <a:srgbClr val="FFFFFF"/>
                </a:solidFill>
                <a:latin typeface="Arial" panose="020B0604020202020204" pitchFamily="34" charset="0"/>
                <a:cs typeface="Arial" panose="020B0604020202020204" pitchFamily="34" charset="0"/>
              </a:rPr>
              <a:t> to a great extent. </a:t>
            </a:r>
          </a:p>
          <a:p>
            <a:pPr lvl="0"/>
            <a:r>
              <a:rPr lang="en-US" sz="1400" dirty="0">
                <a:solidFill>
                  <a:srgbClr val="FFFFFF"/>
                </a:solidFill>
                <a:latin typeface="Arial" panose="020B0604020202020204" pitchFamily="34" charset="0"/>
                <a:cs typeface="Arial" panose="020B0604020202020204" pitchFamily="34" charset="0"/>
              </a:rPr>
              <a:t>Career development and well-being will complement financial compensation packages.</a:t>
            </a:r>
          </a:p>
          <a:p>
            <a:pPr lvl="0"/>
            <a:r>
              <a:rPr lang="en-US" sz="1400" dirty="0">
                <a:solidFill>
                  <a:srgbClr val="FFFFFF"/>
                </a:solidFill>
                <a:latin typeface="Arial" panose="020B0604020202020204" pitchFamily="34" charset="0"/>
                <a:cs typeface="Arial" panose="020B0604020202020204" pitchFamily="34" charset="0"/>
              </a:rPr>
              <a:t>Real-time monitoring of performance data will help in the improvement of employee recognition and incentive effectiveness.</a:t>
            </a:r>
          </a:p>
        </p:txBody>
      </p:sp>
      <p:sp>
        <p:nvSpPr>
          <p:cNvPr id="7" name="TextBox 6">
            <a:extLst>
              <a:ext uri="{FF2B5EF4-FFF2-40B4-BE49-F238E27FC236}">
                <a16:creationId xmlns:a16="http://schemas.microsoft.com/office/drawing/2014/main" id="{41364FA8-09FC-0B80-47DE-A2091591A40C}"/>
              </a:ext>
            </a:extLst>
          </p:cNvPr>
          <p:cNvSpPr txBox="1"/>
          <p:nvPr/>
        </p:nvSpPr>
        <p:spPr>
          <a:xfrm>
            <a:off x="6096000" y="2567047"/>
            <a:ext cx="5754658" cy="3466749"/>
          </a:xfrm>
          <a:prstGeom prst="rect">
            <a:avLst/>
          </a:prstGeom>
        </p:spPr>
        <p:txBody>
          <a:bodyPr vert="horz" lIns="91440" tIns="45720" rIns="91440" bIns="45720" rtlCol="0">
            <a:normAutofit/>
          </a:bodyPr>
          <a:lstStyle/>
          <a:p>
            <a:pPr marL="0" marR="0" lvl="0" indent="0" algn="just" defTabSz="914400" rtl="0" eaLnBrk="1" fontAlgn="auto" latinLnBrk="0" hangingPunct="1">
              <a:lnSpc>
                <a:spcPct val="90000"/>
              </a:lnSpc>
              <a:spcBef>
                <a:spcPts val="0"/>
              </a:spcBef>
              <a:spcAft>
                <a:spcPts val="600"/>
              </a:spcAft>
              <a:buClrTx/>
              <a:buSzTx/>
              <a:buFontTx/>
              <a:buNone/>
              <a:tabLst/>
              <a:defRPr/>
            </a:pPr>
            <a:r>
              <a:rPr kumimoji="0" lang="en-US" sz="17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The future compensation strategy of Unilever will be more </a:t>
            </a:r>
            <a:r>
              <a:rPr kumimoji="0" lang="en-US" sz="17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personalised</a:t>
            </a:r>
            <a:r>
              <a:rPr kumimoji="0" lang="en-US" sz="17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as well as data-driven. Workforce analytics and AI can help support fairer compensation decisions while improving transparency in all its global operational processes. With the Acceleration of digital transformation, employees with digital and AI capabilities will get more skills-based benefits and rewards. Digital reward platforms, well-being initiatives and </a:t>
            </a:r>
            <a:r>
              <a:rPr kumimoji="0" lang="en-US" sz="1700" b="0" i="0" u="none" strike="noStrike" kern="1200" cap="none" spc="0" normalizeH="0" baseline="0" noProof="0" dirty="0" err="1">
                <a:ln>
                  <a:noFill/>
                </a:ln>
                <a:solidFill>
                  <a:srgbClr val="FFFFFF"/>
                </a:solidFill>
                <a:effectLst/>
                <a:uLnTx/>
                <a:uFillTx/>
                <a:latin typeface="Arial" panose="020B0604020202020204" pitchFamily="34" charset="0"/>
                <a:ea typeface="+mn-ea"/>
                <a:cs typeface="Arial" panose="020B0604020202020204" pitchFamily="34" charset="0"/>
              </a:rPr>
              <a:t>personalised</a:t>
            </a:r>
            <a:r>
              <a:rPr kumimoji="0" lang="en-US" sz="17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benefits will help in the improvement of employee engagement as well as retention in the long-term. The integration of sustainability into the reward system can be considered significant for strengthening employee motivation, and it also supports future workforce competitiveness and the long-term business strategy of Unilever. </a:t>
            </a:r>
          </a:p>
        </p:txBody>
      </p:sp>
      <p:sp>
        <p:nvSpPr>
          <p:cNvPr id="9" name="TextBox 8">
            <a:extLst>
              <a:ext uri="{FF2B5EF4-FFF2-40B4-BE49-F238E27FC236}">
                <a16:creationId xmlns:a16="http://schemas.microsoft.com/office/drawing/2014/main" id="{B2C0FA8F-272F-EEF0-27C2-33EA70C6FBDE}"/>
              </a:ext>
            </a:extLst>
          </p:cNvPr>
          <p:cNvSpPr txBox="1"/>
          <p:nvPr/>
        </p:nvSpPr>
        <p:spPr>
          <a:xfrm>
            <a:off x="8533574" y="6176963"/>
            <a:ext cx="3044687" cy="363789"/>
          </a:xfrm>
          <a:prstGeom prst="rect">
            <a:avLst/>
          </a:prstGeom>
        </p:spPr>
        <p:txBody>
          <a:bodyPr vert="horz" lIns="91440" tIns="45720" rIns="91440" bIns="45720" rtlCol="0">
            <a:normAutofit lnSpcReduction="10000"/>
          </a:bodyPr>
          <a:lstStyle/>
          <a:p>
            <a:pPr marL="0" marR="0" lvl="0" indent="0" algn="l" defTabSz="914400" rtl="0" eaLnBrk="1" fontAlgn="auto" latinLnBrk="0" hangingPunct="1">
              <a:lnSpc>
                <a:spcPct val="90000"/>
              </a:lnSpc>
              <a:spcBef>
                <a:spcPts val="0"/>
              </a:spcBef>
              <a:spcAft>
                <a:spcPts val="80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(Unilever, 2024) </a:t>
            </a:r>
          </a:p>
        </p:txBody>
      </p:sp>
    </p:spTree>
    <p:extLst>
      <p:ext uri="{BB962C8B-B14F-4D97-AF65-F5344CB8AC3E}">
        <p14:creationId xmlns:p14="http://schemas.microsoft.com/office/powerpoint/2010/main" val="2330436720"/>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0B3D-C6FA-0285-0A66-AF49A45CA6FE}"/>
              </a:ext>
            </a:extLst>
          </p:cNvPr>
          <p:cNvSpPr>
            <a:spLocks noGrp="1"/>
          </p:cNvSpPr>
          <p:nvPr>
            <p:ph type="title"/>
          </p:nvPr>
        </p:nvSpPr>
        <p:spPr>
          <a:xfrm>
            <a:off x="838200" y="0"/>
            <a:ext cx="10515600" cy="1068663"/>
          </a:xfrm>
        </p:spPr>
        <p:txBody>
          <a:bodyPr>
            <a:normAutofit/>
          </a:bodyPr>
          <a:lstStyle/>
          <a:p>
            <a:pPr algn="ctr"/>
            <a:r>
              <a:rPr lang="en-GB" sz="3200" b="1" dirty="0">
                <a:latin typeface="Arial" panose="020B0604020202020204" pitchFamily="34" charset="0"/>
                <a:cs typeface="Arial" panose="020B0604020202020204" pitchFamily="34" charset="0"/>
              </a:rPr>
              <a:t>Building Agile and Competitive Reward Systems</a:t>
            </a:r>
            <a:endParaRPr lang="en-GB" sz="3200" dirty="0">
              <a:latin typeface="Arial" panose="020B0604020202020204" pitchFamily="34" charset="0"/>
              <a:cs typeface="Arial" panose="020B0604020202020204" pitchFamily="34" charset="0"/>
            </a:endParaRPr>
          </a:p>
        </p:txBody>
      </p:sp>
      <p:sp>
        <p:nvSpPr>
          <p:cNvPr id="14" name="Content Placeholder 2">
            <a:extLst>
              <a:ext uri="{FF2B5EF4-FFF2-40B4-BE49-F238E27FC236}">
                <a16:creationId xmlns:a16="http://schemas.microsoft.com/office/drawing/2014/main" id="{75173EA6-6FF3-6754-052F-953AF02AC621}"/>
              </a:ext>
            </a:extLst>
          </p:cNvPr>
          <p:cNvSpPr>
            <a:spLocks noGrp="1"/>
          </p:cNvSpPr>
          <p:nvPr>
            <p:ph idx="1"/>
          </p:nvPr>
        </p:nvSpPr>
        <p:spPr>
          <a:xfrm>
            <a:off x="1036623" y="1068663"/>
            <a:ext cx="10515600" cy="4351338"/>
          </a:xfrm>
        </p:spPr>
        <p:txBody>
          <a:bodyPr>
            <a:normAutofit/>
          </a:bodyPr>
          <a:lstStyle/>
          <a:p>
            <a:pPr lvl="0" algn="just">
              <a:lnSpc>
                <a:spcPct val="150000"/>
              </a:lnSpc>
            </a:pPr>
            <a:r>
              <a:rPr lang="en-GB" sz="1400" dirty="0">
                <a:latin typeface="Arial" panose="020B0604020202020204" pitchFamily="34" charset="0"/>
                <a:cs typeface="Arial" panose="020B0604020202020204" pitchFamily="34" charset="0"/>
              </a:rPr>
              <a:t>Artificial intelligence (AI) can help support evidence-based </a:t>
            </a:r>
          </a:p>
          <a:p>
            <a:pPr lvl="0" algn="just">
              <a:lnSpc>
                <a:spcPct val="150000"/>
              </a:lnSpc>
            </a:pPr>
            <a:r>
              <a:rPr lang="en-GB" sz="1400" dirty="0">
                <a:latin typeface="Arial" panose="020B0604020202020204" pitchFamily="34" charset="0"/>
                <a:cs typeface="Arial" panose="020B0604020202020204" pitchFamily="34" charset="0"/>
              </a:rPr>
              <a:t>Artificial intelligence will support fair and evidence-based compensation decisions globally. </a:t>
            </a:r>
          </a:p>
          <a:p>
            <a:pPr lvl="0" algn="just">
              <a:lnSpc>
                <a:spcPct val="150000"/>
              </a:lnSpc>
            </a:pPr>
            <a:r>
              <a:rPr lang="en-GB" sz="1400" dirty="0">
                <a:latin typeface="Arial" panose="020B0604020202020204" pitchFamily="34" charset="0"/>
                <a:cs typeface="Arial" panose="020B0604020202020204" pitchFamily="34" charset="0"/>
              </a:rPr>
              <a:t>Skills-based pay will reward AI, digital and future-critical employee capabilities. </a:t>
            </a:r>
          </a:p>
          <a:p>
            <a:pPr lvl="0" algn="just">
              <a:lnSpc>
                <a:spcPct val="150000"/>
              </a:lnSpc>
            </a:pPr>
            <a:r>
              <a:rPr lang="en-GB" sz="1400" dirty="0">
                <a:latin typeface="Arial" panose="020B0604020202020204" pitchFamily="34" charset="0"/>
                <a:cs typeface="Arial" panose="020B0604020202020204" pitchFamily="34" charset="0"/>
              </a:rPr>
              <a:t>Workforce analytics will help in reinforcing reward transparency, monitoring and pay equity.</a:t>
            </a:r>
          </a:p>
          <a:p>
            <a:pPr lvl="0" algn="just">
              <a:lnSpc>
                <a:spcPct val="150000"/>
              </a:lnSpc>
            </a:pPr>
            <a:r>
              <a:rPr lang="en-GB" sz="1400" dirty="0">
                <a:latin typeface="Arial" panose="020B0604020202020204" pitchFamily="34" charset="0"/>
                <a:cs typeface="Arial" panose="020B0604020202020204" pitchFamily="34" charset="0"/>
              </a:rPr>
              <a:t>Personalised reward packages will help to reflect employee career stages and employee preferences.</a:t>
            </a:r>
          </a:p>
          <a:p>
            <a:pPr lvl="0" algn="just">
              <a:lnSpc>
                <a:spcPct val="150000"/>
              </a:lnSpc>
            </a:pPr>
            <a:r>
              <a:rPr lang="en-GB" sz="1400" dirty="0">
                <a:latin typeface="Arial" panose="020B0604020202020204" pitchFamily="34" charset="0"/>
                <a:cs typeface="Arial" panose="020B0604020202020204" pitchFamily="34" charset="0"/>
              </a:rPr>
              <a:t>Digital reward systems will help in the improvement of flexibility and benefit accessibility.</a:t>
            </a:r>
          </a:p>
          <a:p>
            <a:pPr lvl="0" algn="just">
              <a:lnSpc>
                <a:spcPct val="150000"/>
              </a:lnSpc>
            </a:pPr>
            <a:r>
              <a:rPr lang="en-GB" sz="1400" dirty="0">
                <a:latin typeface="Arial" panose="020B0604020202020204" pitchFamily="34" charset="0"/>
                <a:cs typeface="Arial" panose="020B0604020202020204" pitchFamily="34" charset="0"/>
              </a:rPr>
              <a:t>Sustainability achievements will help in influencing employee reward programmes to a great extent. </a:t>
            </a:r>
          </a:p>
          <a:p>
            <a:pPr lvl="0" algn="just">
              <a:lnSpc>
                <a:spcPct val="150000"/>
              </a:lnSpc>
            </a:pPr>
            <a:r>
              <a:rPr lang="en-GB" sz="1400" dirty="0">
                <a:latin typeface="Arial" panose="020B0604020202020204" pitchFamily="34" charset="0"/>
                <a:cs typeface="Arial" panose="020B0604020202020204" pitchFamily="34" charset="0"/>
              </a:rPr>
              <a:t>Career development and well-being will complement financial compensation packages.</a:t>
            </a:r>
          </a:p>
          <a:p>
            <a:pPr lvl="0" algn="just">
              <a:lnSpc>
                <a:spcPct val="150000"/>
              </a:lnSpc>
            </a:pPr>
            <a:r>
              <a:rPr lang="en-GB" sz="1400" dirty="0">
                <a:latin typeface="Arial" panose="020B0604020202020204" pitchFamily="34" charset="0"/>
                <a:cs typeface="Arial" panose="020B0604020202020204" pitchFamily="34" charset="0"/>
              </a:rPr>
              <a:t>Real-time monitoring of performance data will help in the improvement of employee recognition and incentive effectiveness.</a:t>
            </a:r>
          </a:p>
        </p:txBody>
      </p:sp>
      <p:sp>
        <p:nvSpPr>
          <p:cNvPr id="7" name="TextBox 6">
            <a:extLst>
              <a:ext uri="{FF2B5EF4-FFF2-40B4-BE49-F238E27FC236}">
                <a16:creationId xmlns:a16="http://schemas.microsoft.com/office/drawing/2014/main" id="{A12DBBBC-26C4-2960-1C38-03ED3C1B7ACC}"/>
              </a:ext>
            </a:extLst>
          </p:cNvPr>
          <p:cNvSpPr txBox="1"/>
          <p:nvPr/>
        </p:nvSpPr>
        <p:spPr>
          <a:xfrm>
            <a:off x="520148" y="5220619"/>
            <a:ext cx="11151704" cy="16312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To remain competitive in the global market, Unilever needs to modernise its reward systems by recognising emerging AI and digital skills alongside organisational performance. Personalised rewards and flexible benefits can help better support employees working across different career stages and locations. AI is also crucial in improving transparency, fairness and compensation; however, managers need to retain responsibility for ethical decision-making. Strengthening digital reward platforms, protecting employee data, and rewarding sustainability achievements can help increase long-term organisational performance, trust, and employee engagement.</a:t>
            </a:r>
          </a:p>
        </p:txBody>
      </p:sp>
      <p:sp>
        <p:nvSpPr>
          <p:cNvPr id="9" name="TextBox 8">
            <a:extLst>
              <a:ext uri="{FF2B5EF4-FFF2-40B4-BE49-F238E27FC236}">
                <a16:creationId xmlns:a16="http://schemas.microsoft.com/office/drawing/2014/main" id="{40C48BB9-7F0D-ED05-54B8-0F64DD67E347}"/>
              </a:ext>
            </a:extLst>
          </p:cNvPr>
          <p:cNvSpPr txBox="1"/>
          <p:nvPr/>
        </p:nvSpPr>
        <p:spPr>
          <a:xfrm>
            <a:off x="9125311" y="6476283"/>
            <a:ext cx="2426912" cy="375552"/>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Vrinda" panose="020B0502040204020203" pitchFamily="34" charset="0"/>
              </a:rPr>
              <a:t>(WEF, 2025) </a:t>
            </a:r>
          </a:p>
        </p:txBody>
      </p:sp>
    </p:spTree>
    <p:extLst>
      <p:ext uri="{BB962C8B-B14F-4D97-AF65-F5344CB8AC3E}">
        <p14:creationId xmlns:p14="http://schemas.microsoft.com/office/powerpoint/2010/main" val="28858477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FB16-1EA1-E655-AB21-CF576047D6EF}"/>
              </a:ext>
            </a:extLst>
          </p:cNvPr>
          <p:cNvSpPr>
            <a:spLocks noGrp="1"/>
          </p:cNvSpPr>
          <p:nvPr>
            <p:ph type="title"/>
          </p:nvPr>
        </p:nvSpPr>
        <p:spPr>
          <a:xfrm>
            <a:off x="967409" y="0"/>
            <a:ext cx="10515600" cy="1454714"/>
          </a:xfrm>
        </p:spPr>
        <p:txBody>
          <a:bodyPr>
            <a:noAutofit/>
          </a:bodyPr>
          <a:lstStyle/>
          <a:p>
            <a:pPr algn="ctr"/>
            <a:r>
              <a:rPr lang="en-GB" sz="2800" b="1" dirty="0">
                <a:latin typeface="Arial" panose="020B0604020202020204" pitchFamily="34" charset="0"/>
                <a:cs typeface="Arial" panose="020B0604020202020204" pitchFamily="34" charset="0"/>
              </a:rPr>
              <a:t>Strategic Outlook (Next 5 – 10 Years): Creating a Sustainable and Competitive Reward Strategy</a:t>
            </a:r>
          </a:p>
        </p:txBody>
      </p:sp>
      <p:graphicFrame>
        <p:nvGraphicFramePr>
          <p:cNvPr id="8" name="Content Placeholder 2">
            <a:extLst>
              <a:ext uri="{FF2B5EF4-FFF2-40B4-BE49-F238E27FC236}">
                <a16:creationId xmlns:a16="http://schemas.microsoft.com/office/drawing/2014/main" id="{3FEDE637-BC2C-7C4C-9453-2605D2E6026E}"/>
              </a:ext>
            </a:extLst>
          </p:cNvPr>
          <p:cNvGraphicFramePr>
            <a:graphicFrameLocks noGrp="1"/>
          </p:cNvGraphicFramePr>
          <p:nvPr>
            <p:ph idx="1"/>
          </p:nvPr>
        </p:nvGraphicFramePr>
        <p:xfrm>
          <a:off x="932622" y="1269033"/>
          <a:ext cx="10515600" cy="366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5C38482-8602-1C9F-F54A-0FCD3CAACF84}"/>
              </a:ext>
            </a:extLst>
          </p:cNvPr>
          <p:cNvSpPr txBox="1"/>
          <p:nvPr/>
        </p:nvSpPr>
        <p:spPr>
          <a:xfrm>
            <a:off x="743778" y="4929808"/>
            <a:ext cx="10962861" cy="1815882"/>
          </a:xfrm>
          <a:prstGeom prst="rect">
            <a:avLst/>
          </a:prstGeom>
          <a:noFill/>
        </p:spPr>
        <p:txBody>
          <a:bodyPr wrap="squar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Unilever need to continue the development of personalised and agile reward systems that help in the recognition of innovation, employee contributions and digital capabilities. Predictive analytics help in the improvement of compensation management and workforce planning while supporting talent retention. Career development, well-being programmes, transparent AI-supported decision-making and flexible benefits will become more significant along with financial rewards. Transparent AI-supported decision-making along with ethical governance can help in maintaining employee trust. A skill-based and sustainable reward strategy can help in strengthening organisational resilience while helping Unilever compete effectively to retain global talent.</a:t>
            </a:r>
          </a:p>
        </p:txBody>
      </p:sp>
      <p:sp>
        <p:nvSpPr>
          <p:cNvPr id="7" name="TextBox 6">
            <a:extLst>
              <a:ext uri="{FF2B5EF4-FFF2-40B4-BE49-F238E27FC236}">
                <a16:creationId xmlns:a16="http://schemas.microsoft.com/office/drawing/2014/main" id="{04FBE3B3-DB96-574D-4E2C-38C785135DD8}"/>
              </a:ext>
            </a:extLst>
          </p:cNvPr>
          <p:cNvSpPr txBox="1"/>
          <p:nvPr/>
        </p:nvSpPr>
        <p:spPr>
          <a:xfrm>
            <a:off x="8855229" y="6370138"/>
            <a:ext cx="2592993" cy="375552"/>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Vrinda" panose="020B0502040204020203" pitchFamily="34" charset="0"/>
              </a:rPr>
              <a:t>(Unilever, 2024)</a:t>
            </a:r>
          </a:p>
        </p:txBody>
      </p:sp>
    </p:spTree>
    <p:extLst>
      <p:ext uri="{BB962C8B-B14F-4D97-AF65-F5344CB8AC3E}">
        <p14:creationId xmlns:p14="http://schemas.microsoft.com/office/powerpoint/2010/main" val="1573405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03A3-0BDD-B45A-D931-030F2A7CCA11}"/>
              </a:ext>
            </a:extLst>
          </p:cNvPr>
          <p:cNvSpPr>
            <a:spLocks noGrp="1"/>
          </p:cNvSpPr>
          <p:nvPr>
            <p:ph type="title"/>
          </p:nvPr>
        </p:nvSpPr>
        <p:spPr>
          <a:xfrm>
            <a:off x="1696819" y="782480"/>
            <a:ext cx="8610600" cy="1293028"/>
          </a:xfrm>
        </p:spPr>
        <p:txBody>
          <a:bodyPr>
            <a:normAutofit/>
          </a:bodyPr>
          <a:lstStyle/>
          <a:p>
            <a:pPr algn="ctr"/>
            <a:r>
              <a:rPr lang="en-GB" sz="3600" b="1" dirty="0">
                <a:latin typeface="Arial" panose="020B0604020202020204" pitchFamily="34" charset="0"/>
                <a:cs typeface="Arial" panose="020B0604020202020204" pitchFamily="34" charset="0"/>
              </a:rPr>
              <a:t>Conclusion &amp; Summary</a:t>
            </a:r>
          </a:p>
        </p:txBody>
      </p:sp>
      <p:sp>
        <p:nvSpPr>
          <p:cNvPr id="3" name="Content Placeholder 2">
            <a:extLst>
              <a:ext uri="{FF2B5EF4-FFF2-40B4-BE49-F238E27FC236}">
                <a16:creationId xmlns:a16="http://schemas.microsoft.com/office/drawing/2014/main" id="{15492447-D7F8-485D-72A3-84E8F350476A}"/>
              </a:ext>
            </a:extLst>
          </p:cNvPr>
          <p:cNvSpPr>
            <a:spLocks noGrp="1"/>
          </p:cNvSpPr>
          <p:nvPr>
            <p:ph idx="1"/>
          </p:nvPr>
        </p:nvSpPr>
        <p:spPr>
          <a:xfrm>
            <a:off x="785388" y="1796207"/>
            <a:ext cx="10820400" cy="4024125"/>
          </a:xfrm>
        </p:spPr>
        <p:txBody>
          <a:bodyPr>
            <a:normAutofit fontScale="85000" lnSpcReduction="20000"/>
          </a:bodyPr>
          <a:lstStyle/>
          <a:p>
            <a:endParaRPr lang="en-GB" sz="1800" dirty="0"/>
          </a:p>
          <a:p>
            <a:pPr algn="just">
              <a:lnSpc>
                <a:spcPct val="150000"/>
              </a:lnSpc>
            </a:pPr>
            <a:r>
              <a:rPr lang="en-GB" sz="1800" dirty="0">
                <a:latin typeface="Arial" panose="020B0604020202020204" pitchFamily="34" charset="0"/>
                <a:cs typeface="Arial" panose="020B0604020202020204" pitchFamily="34" charset="0"/>
              </a:rPr>
              <a:t>Compensation and reward can be considered crucial for gaining the attention of talented candidates, motivated and retaining them.</a:t>
            </a:r>
          </a:p>
          <a:p>
            <a:pPr algn="just">
              <a:lnSpc>
                <a:spcPct val="150000"/>
              </a:lnSpc>
            </a:pPr>
            <a:r>
              <a:rPr lang="en-GB" sz="1800" dirty="0">
                <a:latin typeface="Arial" panose="020B0604020202020204" pitchFamily="34" charset="0"/>
                <a:cs typeface="Arial" panose="020B0604020202020204" pitchFamily="34" charset="0"/>
              </a:rPr>
              <a:t> Automation and AI can help in reshaping the reward system for the next 5-10 years.</a:t>
            </a:r>
          </a:p>
          <a:p>
            <a:pPr algn="just">
              <a:lnSpc>
                <a:spcPct val="150000"/>
              </a:lnSpc>
            </a:pPr>
            <a:r>
              <a:rPr lang="en-GB" sz="1800" dirty="0">
                <a:latin typeface="Arial" panose="020B0604020202020204" pitchFamily="34" charset="0"/>
                <a:cs typeface="Arial" panose="020B0604020202020204" pitchFamily="34" charset="0"/>
              </a:rPr>
              <a:t>Personalised and skills-based rewards can help to replace traditional tenure-focused approaches.</a:t>
            </a:r>
          </a:p>
          <a:p>
            <a:pPr algn="just">
              <a:lnSpc>
                <a:spcPct val="150000"/>
              </a:lnSpc>
            </a:pPr>
            <a:r>
              <a:rPr lang="en-GB" sz="1800" dirty="0">
                <a:latin typeface="Arial" panose="020B0604020202020204" pitchFamily="34" charset="0"/>
                <a:cs typeface="Arial" panose="020B0604020202020204" pitchFamily="34" charset="0"/>
              </a:rPr>
              <a:t>Pay equity, ethical AI and transparency will help in strengthening employee engagement, trust and commitment.</a:t>
            </a:r>
          </a:p>
          <a:p>
            <a:pPr algn="just">
              <a:lnSpc>
                <a:spcPct val="150000"/>
              </a:lnSpc>
            </a:pPr>
            <a:r>
              <a:rPr lang="en-GB" sz="1800" dirty="0">
                <a:latin typeface="Arial" panose="020B0604020202020204" pitchFamily="34" charset="0"/>
                <a:cs typeface="Arial" panose="020B0604020202020204" pitchFamily="34" charset="0"/>
              </a:rPr>
              <a:t>Well-being, continuous learning and flexible benefits will be the strategic benefits for Unilever.</a:t>
            </a:r>
          </a:p>
          <a:p>
            <a:pPr algn="just">
              <a:lnSpc>
                <a:spcPct val="150000"/>
              </a:lnSpc>
            </a:pPr>
            <a:r>
              <a:rPr lang="en-GB" sz="1800" dirty="0">
                <a:latin typeface="Arial" panose="020B0604020202020204" pitchFamily="34" charset="0"/>
                <a:cs typeface="Arial" panose="020B0604020202020204" pitchFamily="34" charset="0"/>
              </a:rPr>
              <a:t>Reward strategies need to support digital transformation, sustainability and innovation.</a:t>
            </a:r>
          </a:p>
          <a:p>
            <a:pPr algn="just">
              <a:lnSpc>
                <a:spcPct val="150000"/>
              </a:lnSpc>
            </a:pPr>
            <a:r>
              <a:rPr lang="en-GB" sz="1800" dirty="0">
                <a:latin typeface="Arial" panose="020B0604020202020204" pitchFamily="34" charset="0"/>
                <a:cs typeface="Arial" panose="020B0604020202020204" pitchFamily="34" charset="0"/>
              </a:rPr>
              <a:t>Human oversight can still be considered a necessity along with AI-driven decision-making.</a:t>
            </a:r>
          </a:p>
          <a:p>
            <a:pPr algn="just">
              <a:lnSpc>
                <a:spcPct val="150000"/>
              </a:lnSpc>
            </a:pPr>
            <a:r>
              <a:rPr lang="en-GB" sz="1800" dirty="0">
                <a:latin typeface="Arial" panose="020B0604020202020204" pitchFamily="34" charset="0"/>
                <a:cs typeface="Arial" panose="020B0604020202020204" pitchFamily="34" charset="0"/>
              </a:rPr>
              <a:t>Future-ready rewards will help in strengthening long-term competitiveness as well as organisational resilience of Unilever.</a:t>
            </a:r>
          </a:p>
        </p:txBody>
      </p:sp>
      <p:sp>
        <p:nvSpPr>
          <p:cNvPr id="5" name="TextBox 4">
            <a:extLst>
              <a:ext uri="{FF2B5EF4-FFF2-40B4-BE49-F238E27FC236}">
                <a16:creationId xmlns:a16="http://schemas.microsoft.com/office/drawing/2014/main" id="{CAD3CC0F-D8A5-D07D-35EA-DC8379D21102}"/>
              </a:ext>
            </a:extLst>
          </p:cNvPr>
          <p:cNvSpPr txBox="1"/>
          <p:nvPr/>
        </p:nvSpPr>
        <p:spPr>
          <a:xfrm>
            <a:off x="9442862" y="6217639"/>
            <a:ext cx="1729115" cy="375552"/>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Vrinda" panose="020B0502040204020203" pitchFamily="34" charset="0"/>
              </a:rPr>
              <a:t>(WEF, 2025) </a:t>
            </a:r>
          </a:p>
        </p:txBody>
      </p:sp>
    </p:spTree>
    <p:extLst>
      <p:ext uri="{BB962C8B-B14F-4D97-AF65-F5344CB8AC3E}">
        <p14:creationId xmlns:p14="http://schemas.microsoft.com/office/powerpoint/2010/main" val="14825316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9A7E-79B4-0B98-B923-B9A230E059D8}"/>
              </a:ext>
            </a:extLst>
          </p:cNvPr>
          <p:cNvSpPr>
            <a:spLocks noGrp="1"/>
          </p:cNvSpPr>
          <p:nvPr>
            <p:ph type="title"/>
          </p:nvPr>
        </p:nvSpPr>
        <p:spPr>
          <a:xfrm>
            <a:off x="838200" y="365125"/>
            <a:ext cx="5558489" cy="1325563"/>
          </a:xfrm>
        </p:spPr>
        <p:txBody>
          <a:bodyPr>
            <a:normAutofit/>
          </a:bodyPr>
          <a:lstStyle/>
          <a:p>
            <a:r>
              <a:rPr lang="en-GB" b="1">
                <a:latin typeface="Arial" panose="020B0604020202020204" pitchFamily="34" charset="0"/>
                <a:cs typeface="Arial" panose="020B0604020202020204" pitchFamily="34" charset="0"/>
              </a:rPr>
              <a:t>Reference</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18F162-7AC5-CA3A-3F1F-059CE6BC8AAD}"/>
              </a:ext>
            </a:extLst>
          </p:cNvPr>
          <p:cNvSpPr>
            <a:spLocks noGrp="1"/>
          </p:cNvSpPr>
          <p:nvPr>
            <p:ph idx="1"/>
          </p:nvPr>
        </p:nvSpPr>
        <p:spPr>
          <a:xfrm>
            <a:off x="396844" y="2290527"/>
            <a:ext cx="11398312" cy="3159659"/>
          </a:xfrm>
        </p:spPr>
        <p:txBody>
          <a:bodyPr>
            <a:normAutofit/>
          </a:bodyPr>
          <a:lstStyle/>
          <a:p>
            <a:pPr algn="just"/>
            <a:r>
              <a:rPr lang="en-GB" sz="2200" dirty="0">
                <a:latin typeface="Arial" panose="020B0604020202020204" pitchFamily="34" charset="0"/>
                <a:cs typeface="Arial" panose="020B0604020202020204" pitchFamily="34" charset="0"/>
              </a:rPr>
              <a:t>Unilever (2025) </a:t>
            </a:r>
            <a:r>
              <a:rPr lang="en-GB" sz="2200" i="1" dirty="0">
                <a:latin typeface="Arial" panose="020B0604020202020204" pitchFamily="34" charset="0"/>
                <a:cs typeface="Arial" panose="020B0604020202020204" pitchFamily="34" charset="0"/>
              </a:rPr>
              <a:t>Annual Report and Accounts 2024</a:t>
            </a:r>
            <a:r>
              <a:rPr lang="en-GB" sz="2200" dirty="0">
                <a:latin typeface="Arial" panose="020B0604020202020204" pitchFamily="34" charset="0"/>
                <a:cs typeface="Arial" panose="020B0604020202020204" pitchFamily="34" charset="0"/>
              </a:rPr>
              <a:t>. London: Unilever PLC. Available at: </a:t>
            </a:r>
            <a:r>
              <a:rPr lang="en-GB" sz="2200" u="sng" dirty="0">
                <a:latin typeface="Arial" panose="020B0604020202020204" pitchFamily="34" charset="0"/>
                <a:cs typeface="Arial" panose="020B0604020202020204" pitchFamily="34" charset="0"/>
                <a:hlinkClick r:id="rId2"/>
              </a:rPr>
              <a:t>Unilever Annual Report and Accounts 2024</a:t>
            </a:r>
            <a:r>
              <a:rPr lang="en-GB" sz="2200" dirty="0">
                <a:latin typeface="Arial" panose="020B0604020202020204" pitchFamily="34" charset="0"/>
                <a:cs typeface="Arial" panose="020B0604020202020204" pitchFamily="34" charset="0"/>
              </a:rPr>
              <a:t> (Accessed: 2 July 2026). </a:t>
            </a:r>
          </a:p>
          <a:p>
            <a:pPr algn="just"/>
            <a:r>
              <a:rPr lang="en-GB" sz="2200" dirty="0">
                <a:latin typeface="Arial" panose="020B0604020202020204" pitchFamily="34" charset="0"/>
                <a:cs typeface="Arial" panose="020B0604020202020204" pitchFamily="34" charset="0"/>
              </a:rPr>
              <a:t>World Economic Forum (2025) </a:t>
            </a:r>
            <a:r>
              <a:rPr lang="en-GB" sz="2200" i="1" dirty="0">
                <a:latin typeface="Arial" panose="020B0604020202020204" pitchFamily="34" charset="0"/>
                <a:cs typeface="Arial" panose="020B0604020202020204" pitchFamily="34" charset="0"/>
              </a:rPr>
              <a:t>The Future of Jobs Report 2025</a:t>
            </a:r>
            <a:r>
              <a:rPr lang="en-GB" sz="2200" dirty="0">
                <a:latin typeface="Arial" panose="020B0604020202020204" pitchFamily="34" charset="0"/>
                <a:cs typeface="Arial" panose="020B0604020202020204" pitchFamily="34" charset="0"/>
              </a:rPr>
              <a:t>. Geneva: World Economic Forum. Available at: </a:t>
            </a:r>
            <a:r>
              <a:rPr lang="en-GB" sz="2200" u="sng" dirty="0">
                <a:latin typeface="Arial" panose="020B0604020202020204" pitchFamily="34" charset="0"/>
                <a:cs typeface="Arial" panose="020B0604020202020204" pitchFamily="34" charset="0"/>
                <a:hlinkClick r:id="rId3"/>
              </a:rPr>
              <a:t>The Future of Jobs Report 2025</a:t>
            </a:r>
            <a:r>
              <a:rPr lang="en-GB" sz="2200" dirty="0">
                <a:latin typeface="Arial" panose="020B0604020202020204" pitchFamily="34" charset="0"/>
                <a:cs typeface="Arial" panose="020B0604020202020204" pitchFamily="34" charset="0"/>
              </a:rPr>
              <a:t> (Accessed: 2 July 2026).</a:t>
            </a:r>
          </a:p>
          <a:p>
            <a:pPr algn="just"/>
            <a:r>
              <a:rPr lang="en-GB" sz="2200" dirty="0">
                <a:latin typeface="Arial" panose="020B0604020202020204" pitchFamily="34" charset="0"/>
                <a:cs typeface="Arial" panose="020B0604020202020204" pitchFamily="34" charset="0"/>
              </a:rPr>
              <a:t>Unilever (2025) </a:t>
            </a:r>
            <a:r>
              <a:rPr lang="en-GB" sz="2200" i="1" dirty="0">
                <a:latin typeface="Arial" panose="020B0604020202020204" pitchFamily="34" charset="0"/>
                <a:cs typeface="Arial" panose="020B0604020202020204" pitchFamily="34" charset="0"/>
              </a:rPr>
              <a:t>Annual Report and Accounts 2024</a:t>
            </a:r>
            <a:r>
              <a:rPr lang="en-GB" sz="2200" dirty="0">
                <a:latin typeface="Arial" panose="020B0604020202020204" pitchFamily="34" charset="0"/>
                <a:cs typeface="Arial" panose="020B0604020202020204" pitchFamily="34" charset="0"/>
              </a:rPr>
              <a:t>. London: Unilever PLC. Available at: </a:t>
            </a:r>
            <a:r>
              <a:rPr lang="en-GB" sz="2200" u="sng" dirty="0">
                <a:latin typeface="Arial" panose="020B0604020202020204" pitchFamily="34" charset="0"/>
                <a:cs typeface="Arial" panose="020B0604020202020204" pitchFamily="34" charset="0"/>
                <a:hlinkClick r:id="rId2"/>
              </a:rPr>
              <a:t>Unilever Annual Report and Accounts 2024</a:t>
            </a:r>
            <a:r>
              <a:rPr lang="en-GB" sz="2200" dirty="0">
                <a:latin typeface="Arial" panose="020B0604020202020204" pitchFamily="34" charset="0"/>
                <a:cs typeface="Arial" panose="020B0604020202020204" pitchFamily="34" charset="0"/>
              </a:rPr>
              <a:t> (Accessed: 2 July 2026). </a:t>
            </a:r>
          </a:p>
        </p:txBody>
      </p:sp>
    </p:spTree>
    <p:extLst>
      <p:ext uri="{BB962C8B-B14F-4D97-AF65-F5344CB8AC3E}">
        <p14:creationId xmlns:p14="http://schemas.microsoft.com/office/powerpoint/2010/main" val="1652837604"/>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5.xml><?xml version="1.0" encoding="utf-8"?>
<a:theme xmlns:a="http://schemas.openxmlformats.org/drawingml/2006/main" name="1_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3" ma:contentTypeDescription="Create a new document." ma:contentTypeScope="" ma:versionID="1b11996089b211e809745a1fbaa01d24">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2cd1cb27496dffeedc02b7afa03b32b6"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184F3430-FAB1-4EDB-96B6-52BFD5D09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3DE31D-C17D-4A78-8631-2216F3615258}">
  <ds:schemaRefs>
    <ds:schemaRef ds:uri="http://schemas.microsoft.com/sharepoint/v3/contenttype/forms"/>
  </ds:schemaRefs>
</ds:datastoreItem>
</file>

<file path=customXml/itemProps3.xml><?xml version="1.0" encoding="utf-8"?>
<ds:datastoreItem xmlns:ds="http://schemas.openxmlformats.org/officeDocument/2006/customXml" ds:itemID="{1BB38B06-2FD3-4ABA-9653-555765ED9A2D}">
  <ds:schemaRefs>
    <ds:schemaRef ds:uri="http://schemas.microsoft.com/office/2006/documentManagement/types"/>
    <ds:schemaRef ds:uri="http://purl.org/dc/elements/1.1/"/>
    <ds:schemaRef ds:uri="http://schemas.microsoft.com/office/2006/metadata/properties"/>
    <ds:schemaRef ds:uri="72e6e00a-7fea-48f1-b1b6-00c90b4ff77b"/>
    <ds:schemaRef ds:uri="http://purl.org/dc/terms/"/>
    <ds:schemaRef ds:uri="e9586b6e-d655-4ea8-9b46-aa323587a11f"/>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Vapor Trail</Template>
  <TotalTime>2682</TotalTime>
  <Words>5389</Words>
  <Application>Microsoft Office PowerPoint</Application>
  <PresentationFormat>Widescreen</PresentationFormat>
  <Paragraphs>374</Paragraphs>
  <Slides>53</Slides>
  <Notes>8</Notes>
  <HiddenSlides>0</HiddenSlides>
  <MMClips>1</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53</vt:i4>
      </vt:variant>
    </vt:vector>
  </HeadingPairs>
  <TitlesOfParts>
    <vt:vector size="68" baseType="lpstr">
      <vt:lpstr>Aptos</vt:lpstr>
      <vt:lpstr>Aptos Display</vt:lpstr>
      <vt:lpstr>Arial</vt:lpstr>
      <vt:lpstr>Calibri</vt:lpstr>
      <vt:lpstr>Century Gothic</vt:lpstr>
      <vt:lpstr>Corbel</vt:lpstr>
      <vt:lpstr>Times New Roman</vt:lpstr>
      <vt:lpstr>Trebuchet MS</vt:lpstr>
      <vt:lpstr>Wingdings</vt:lpstr>
      <vt:lpstr>Wingdings 3</vt:lpstr>
      <vt:lpstr>Vapor Trail</vt:lpstr>
      <vt:lpstr>Parallax</vt:lpstr>
      <vt:lpstr>Office Theme</vt:lpstr>
      <vt:lpstr>Facet</vt:lpstr>
      <vt:lpstr>1_Vapor Trail</vt:lpstr>
      <vt:lpstr>STUDENT: NOSHEEN MANZOOR 2218718 MODULE CODE: LCMB 7023 HUMAN CAPITAL MANAGEMENT LECTURER: ENO MAYCOCK </vt:lpstr>
      <vt:lpstr>PowerPoint Presentation</vt:lpstr>
      <vt:lpstr>PowerPoint Presentation</vt:lpstr>
      <vt:lpstr>PowerPoint Presentation</vt:lpstr>
      <vt:lpstr>PowerPoint Presentation</vt:lpstr>
      <vt:lpstr>PowerPoint Presentation</vt:lpstr>
      <vt:lpstr>RECOMMENDATIONS</vt:lpstr>
      <vt:lpstr>CONCLUSION</vt:lpstr>
      <vt:lpstr>REFERENCES</vt:lpstr>
      <vt:lpstr>      Master of Business Administration Human Capital Management LCMB7023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Programme: Master Of Business Administration Module: Human Capital Of Management Module Code: LCMB7023 Student Name: Shakeel Badil Student ID: 2223130 </vt:lpstr>
      <vt:lpstr>Unilever PLC's Present Compensation and Reward Issues </vt:lpstr>
      <vt:lpstr>Background of the Organization  </vt:lpstr>
      <vt:lpstr> Growing Expectations of Workers  </vt:lpstr>
      <vt:lpstr>Difficulties with Pay Equity and Fairness</vt:lpstr>
      <vt:lpstr> Competition and Talent Retention  </vt:lpstr>
      <vt:lpstr>Digital Transformation and AI</vt:lpstr>
      <vt:lpstr>Complexity of Performance-Based Rewards</vt:lpstr>
      <vt:lpstr>References </vt:lpstr>
      <vt:lpstr>  Programme: Master Of Business Administration Module: Human Capital Of Management Module Code: LCMB7023 Student Name: Saba Badil Student ID: 2223131 </vt:lpstr>
      <vt:lpstr>Root Cause Analysis </vt:lpstr>
      <vt:lpstr> Design of Reward Policies  </vt:lpstr>
      <vt:lpstr>Leadership Behaviour</vt:lpstr>
      <vt:lpstr>Organisational Structure</vt:lpstr>
      <vt:lpstr>Organizational culture </vt:lpstr>
      <vt:lpstr>Pressure From The External Market </vt:lpstr>
      <vt:lpstr>Root Causes Summary</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Human Capital Management</vt:lpstr>
      <vt:lpstr>AI-Driven and Skills-Based Future Reward Systems</vt:lpstr>
      <vt:lpstr>Building Agile and Competitive Reward Systems</vt:lpstr>
      <vt:lpstr>Strategic Outlook (Next 5 – 10 Years): Creating a Sustainable and Competitive Reward Strategy</vt:lpstr>
      <vt:lpstr>Conclusion &amp; 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Nosheen Manzoor (2218718)</dc:creator>
  <cp:lastModifiedBy>Mumtaz Begum (2236508)</cp:lastModifiedBy>
  <cp:revision>8</cp:revision>
  <dcterms:created xsi:type="dcterms:W3CDTF">2026-06-28T19:12:49Z</dcterms:created>
  <dcterms:modified xsi:type="dcterms:W3CDTF">2026-07-04T11:29:54Z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