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9" r:id="rId3"/>
    <p:sldId id="256" r:id="rId4"/>
    <p:sldId id="257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55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对角圆角矩形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节标题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内容与标题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735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745"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13" name="图片占位符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zh-CN" alt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单击图标添加图片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对角圆角矩形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</a:fld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54610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 panose="05020102010507070707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177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 panose="05020102010507070707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 panose="05020102010507070707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 panose="05020102010507070707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990" algn="l" rtl="0" eaLnBrk="1" latinLnBrk="0" hangingPunct="1">
        <a:spcBef>
          <a:spcPts val="400"/>
        </a:spcBef>
        <a:buClr>
          <a:schemeClr val="accent4"/>
        </a:buClr>
        <a:buFont typeface="Wingdings 2" panose="05020102010507070707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990" algn="l" rtl="0" eaLnBrk="1" latinLnBrk="0" hangingPunct="1">
        <a:spcBef>
          <a:spcPts val="400"/>
        </a:spcBef>
        <a:buClr>
          <a:schemeClr val="accent4"/>
        </a:buClr>
        <a:buFont typeface="Wingdings 2" panose="05020102010507070707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990" algn="l" rtl="0" eaLnBrk="1" latinLnBrk="0" hangingPunct="1">
        <a:spcBef>
          <a:spcPts val="400"/>
        </a:spcBef>
        <a:buClr>
          <a:schemeClr val="accent4"/>
        </a:buClr>
        <a:buFont typeface="Wingdings 2" panose="05020102010507070707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990" algn="l" rtl="0" eaLnBrk="1" latinLnBrk="0" hangingPunct="1">
        <a:spcBef>
          <a:spcPts val="400"/>
        </a:spcBef>
        <a:buClr>
          <a:schemeClr val="accent4"/>
        </a:buClr>
        <a:buFont typeface="Wingdings 2" panose="05020102010507070707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pPr algn="ctr"/>
            <a:r>
              <a:rPr lang="en-US" altLang="zh-CN" sz="2665"/>
              <a:t>Diagnosing and assessing the language competence</a:t>
            </a:r>
            <a:br>
              <a:rPr lang="en-US" altLang="zh-CN" sz="2665"/>
            </a:br>
            <a:r>
              <a:rPr lang="en-US" altLang="zh-CN" sz="2665"/>
              <a:t> of undergraduate students in BTI program</a:t>
            </a:r>
            <a:endParaRPr lang="en-US" altLang="zh-CN" sz="2665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endParaRPr lang="en-US" altLang="zh-CN" sz="2000"/>
          </a:p>
          <a:p>
            <a:pPr marL="0" indent="0" algn="ctr">
              <a:buNone/>
            </a:pPr>
            <a:r>
              <a:rPr lang="en-US" altLang="zh-CN" sz="2000"/>
              <a:t> Student number:2020956</a:t>
            </a:r>
            <a:endParaRPr lang="en-US" altLang="zh-CN" sz="2000"/>
          </a:p>
          <a:p>
            <a:pPr marL="0" indent="0" algn="ctr">
              <a:buNone/>
            </a:pPr>
            <a:r>
              <a:rPr lang="en-US" altLang="zh-CN" sz="2000"/>
              <a:t>Student name:Yue Huang</a:t>
            </a:r>
            <a:endParaRPr lang="en-US" altLang="zh-CN" sz="2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600" dirty="0" smtClean="0">
                <a:latin typeface="Times New Roman" panose="02020603050405020304" charset="0"/>
                <a:cs typeface="Times New Roman" panose="02020603050405020304" charset="0"/>
              </a:rPr>
              <a:t>Objectives</a:t>
            </a:r>
            <a:endParaRPr lang="zh-CN" altLang="en-US" sz="36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auto"/>
            <a:r>
              <a:rPr lang="en-US" altLang="zh-CN" sz="2595" dirty="0" smtClean="0">
                <a:latin typeface="Times New Roman" panose="02020603050405020304" charset="0"/>
                <a:cs typeface="Times New Roman" panose="02020603050405020304" charset="0"/>
              </a:rPr>
              <a:t>To find out the main English language barriers in learning interpreting for undergraduate students in the BTI (Bachelor of translation and interpreting) program;</a:t>
            </a:r>
            <a:endParaRPr lang="en-US" altLang="zh-CN" sz="2595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 fontAlgn="auto">
              <a:buNone/>
            </a:pPr>
            <a:endParaRPr lang="en-US" altLang="zh-CN" sz="2595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en-US" altLang="zh-CN" sz="2595" dirty="0" smtClean="0">
                <a:latin typeface="Times New Roman" panose="02020603050405020304" charset="0"/>
                <a:cs typeface="Times New Roman" panose="02020603050405020304" charset="0"/>
              </a:rPr>
              <a:t>To analyze the reasons and elements of these barriers that leads to their low English language proficiency;</a:t>
            </a:r>
            <a:endParaRPr lang="en-US" altLang="zh-CN" sz="2595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 fontAlgn="auto">
              <a:buNone/>
            </a:pPr>
            <a:endParaRPr lang="en-US" altLang="zh-CN" sz="2595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en-US" altLang="zh-CN" sz="2595" dirty="0" smtClean="0">
                <a:latin typeface="Times New Roman" panose="02020603050405020304" charset="0"/>
                <a:cs typeface="Times New Roman" panose="02020603050405020304" charset="0"/>
              </a:rPr>
              <a:t>To put forward according methods and strategies for English language competence development for students in BTI program at provincial level to curriculum makers.</a:t>
            </a:r>
            <a:endParaRPr lang="en-US" altLang="zh-CN" sz="2595" dirty="0" smtClean="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US" altLang="zh-CN" sz="2800" dirty="0" smtClean="0">
                <a:sym typeface="+mn-ea"/>
              </a:rPr>
            </a:br>
            <a:br>
              <a:rPr lang="en-US" altLang="zh-CN" sz="2800" dirty="0" smtClean="0">
                <a:sym typeface="+mn-ea"/>
              </a:rPr>
            </a:br>
            <a:r>
              <a:rPr lang="en-US" altLang="zh-CN" sz="3600" dirty="0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rationale and main conceptual themes </a:t>
            </a:r>
            <a:br>
              <a:rPr lang="en-US" altLang="zh-CN" sz="3600" dirty="0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</a:br>
            <a:r>
              <a:rPr lang="en-US" altLang="zh-CN" sz="3600" dirty="0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for the investigation</a:t>
            </a:r>
            <a:r>
              <a:rPr lang="en-US" altLang="zh-CN" sz="3600" dirty="0" smtClean="0">
                <a:latin typeface="Times New Roman" panose="02020603050405020304" charset="0"/>
                <a:cs typeface="Times New Roman" panose="02020603050405020304" charset="0"/>
              </a:rPr>
              <a:t>  </a:t>
            </a:r>
            <a:endParaRPr lang="zh-CN" altLang="en-US" sz="36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fontAlgn="auto"/>
            <a:r>
              <a:rPr lang="en-US" altLang="zh-CN" sz="2800" dirty="0" smtClean="0">
                <a:latin typeface="Times New Roman" panose="02020603050405020304" charset="0"/>
                <a:cs typeface="Times New Roman" panose="02020603050405020304" charset="0"/>
              </a:rPr>
              <a:t>Theoretical Significance of the Investigation</a:t>
            </a:r>
            <a:endParaRPr lang="en-US" altLang="zh-CN" sz="2800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endParaRPr lang="en-US" altLang="zh-CN" sz="2800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en-US" altLang="zh-CN" sz="2800" dirty="0" smtClean="0">
                <a:latin typeface="Times New Roman" panose="02020603050405020304" charset="0"/>
                <a:cs typeface="Times New Roman" panose="02020603050405020304" charset="0"/>
              </a:rPr>
              <a:t>Pragmatic Significance of the Investigation</a:t>
            </a:r>
            <a:endParaRPr lang="en-US" altLang="zh-CN" sz="2800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 fontAlgn="auto">
              <a:buNone/>
            </a:pPr>
            <a:endParaRPr lang="en-US" altLang="zh-CN" sz="2800" dirty="0" smtClean="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en-US" altLang="zh-CN" sz="2800" dirty="0" smtClean="0">
                <a:latin typeface="Times New Roman" panose="02020603050405020304" charset="0"/>
                <a:cs typeface="Times New Roman" panose="02020603050405020304" charset="0"/>
              </a:rPr>
              <a:t>Ways and Strategies for EFL Students to Achieve Ideal Language Proficiency</a:t>
            </a:r>
            <a:endParaRPr lang="en-US" altLang="zh-CN" sz="2800" dirty="0" smtClean="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pPr algn="ctr"/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A description of the evidence</a:t>
            </a:r>
            <a:b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</a:rPr>
              <a:t>the research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intend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to collect</a:t>
            </a:r>
            <a:endParaRPr lang="zh-CN" altLang="en-US" sz="4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p>
            <a:pPr fontAlgn="auto">
              <a:lnSpc>
                <a:spcPct val="130000"/>
              </a:lnSpc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ata of the BTI students’ scores of TEM-4 (Test for English Majors - Band 4) and TEM-8 (Test for English Majors - Band 8) will be collected from BTI programs of three universities at different academic levels in Hunan province, China. 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fontAlgn="auto">
              <a:lnSpc>
                <a:spcPct val="130000"/>
              </a:lnSpc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ata of a follow-up investigation on two undergraduate translation majors in BTI program has been collected. 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fontAlgn="auto">
              <a:lnSpc>
                <a:spcPct val="130000"/>
              </a:lnSpc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Q</a:t>
            </a: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uestionnaires on problems in interpreting competence will be assembled from students at their fourth year in BTI programs in three universities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pPr algn="ctr"/>
            <a:r>
              <a:rPr lang="zh-CN" altLang="en-US"/>
              <a:t> 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The methods 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</a:rPr>
              <a:t>the research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plan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to use</a:t>
            </a:r>
            <a:b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to collect  evidence</a:t>
            </a:r>
            <a:endParaRPr lang="zh-CN" altLang="en-US" sz="4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mixed methods with quantitative data and qualitative data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: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    score data of TEM-4 and TEM-8 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of</a:t>
            </a: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 BTI students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an experiment embedded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: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  scores in IELTS and Interpreter Level II of CATTI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pPr algn="ctr"/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A description of the settings in which</a:t>
            </a:r>
            <a:b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</a:rPr>
              <a:t>the research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plan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to collect evidence</a:t>
            </a:r>
            <a:endParaRPr lang="zh-CN" altLang="en-US" sz="4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pPr algn="just" fontAlgn="auto"/>
            <a:r>
              <a:rPr lang="zh-CN" altLang="en-US" sz="2700">
                <a:latin typeface="Times New Roman" panose="02020603050405020304" charset="0"/>
                <a:cs typeface="Times New Roman" panose="02020603050405020304" charset="0"/>
              </a:rPr>
              <a:t>The survey and investigation are conducted in three universities of different academic levels in Hunan Province, P.R.C. A total of six classes in BTI programs in three universities are to be selected as the sample for the analysis, so score data of TEM-4 and TEM-8 are from these classes.The subjects are students from sophomore class and fourth year class in BTI program from the above mentioned universities. </a:t>
            </a:r>
            <a:endParaRPr lang="zh-CN" altLang="en-US" sz="27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zh-CN" altLang="en-US" sz="2700">
                <a:latin typeface="Times New Roman" panose="02020603050405020304" charset="0"/>
                <a:cs typeface="Times New Roman" panose="02020603050405020304" charset="0"/>
              </a:rPr>
              <a:t>The empirical research is on the two undergraduate students with very similar background in BTI program from the same university.</a:t>
            </a:r>
            <a:endParaRPr lang="zh-CN" altLang="en-US" sz="27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pPr algn="ctr"/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The ethical issues</a:t>
            </a:r>
            <a:b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</a:rPr>
              <a:t>the research 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need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  <a:t> to consider</a:t>
            </a:r>
            <a:endParaRPr lang="zh-CN" altLang="en-US" sz="4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Responsibilities to participants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   consent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   transparency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   right to withdraw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   privacy and data storage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Responsibilities to community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integrity and reputation of research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the community spirit 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Responsibilities to publication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   authorship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pPr algn="ctr"/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methods 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research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expect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s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to use </a:t>
            </a:r>
            <a:b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</a:b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to analyse the 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collect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ed </a:t>
            </a: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evidence</a:t>
            </a:r>
            <a:endParaRPr lang="zh-CN" altLang="en-US" sz="4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Mixed methods with both qualitative and quantitative research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:</a:t>
            </a: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US" altLang="zh-CN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      Document analysis method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      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      Empirical research method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      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      Survey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pPr algn="ctr"/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timetable for the proposed project</a:t>
            </a:r>
            <a:b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</a:br>
            <a:endParaRPr lang="zh-CN" altLang="en-US" sz="4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algn="just" fontAlgn="auto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Training experiment (finished) (1st Aug, 2018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-</a:t>
            </a: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31stMar, 2021)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Questionnaire survey (1st May, 2021-31st Aug, 2021)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 Data collection (1st May, 2021- 1st Oct, 2021)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Data Analysis (10th Oct, 2021—31th Dec, 2021)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Theoretical Explanation (1st Jan, 2022—31st Feb, 2022)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 fontAlgn="auto"/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Conclusion (1st Mar, 2022—31th Mar, 2022)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53365"/>
            <a:ext cx="8229600" cy="494030"/>
          </a:xfrm>
        </p:spPr>
        <p:txBody>
          <a:bodyPr>
            <a:normAutofit fontScale="90000"/>
          </a:bodyPr>
          <a:p>
            <a:pPr algn="ctr"/>
            <a:br>
              <a:rPr lang="zh-CN" altLang="en-US" sz="4000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zh-CN" altLang="en-US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References</a:t>
            </a:r>
            <a:endParaRPr lang="zh-CN" altLang="en-US" sz="4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748030"/>
            <a:ext cx="8229600" cy="5810885"/>
          </a:xfrm>
        </p:spPr>
        <p:txBody>
          <a:bodyPr>
            <a:noAutofit/>
          </a:bodyPr>
          <a:p>
            <a:endParaRPr lang="zh-CN" altLang="en-US" sz="11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Albl-Mikasa, M. (2012). The importance of being not too earnest: A process and experiecnce-based model of interpreter competence. In, B. Ahrens, M.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Baker, C. (2001). Foundations of Bilingual Education and Bilingualism. Clevedon: Multilingual Matters LTD. 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Baker, C. (2014). A Parent’s and Teachers’ Guide to Bilingualism. Clevedon: Multilingual Matters LTD.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BERA.(2018). Ethical Guidelines for Educational Research.from https://www.bera.ac.uk/researchers-resources/publications/ethical-guidelines-for-educational-research-2018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China Language Service Industry Development Report. (2019). Report issued at the Annual Conference of Translators Association of China, 2019, Beijing, China.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Cook, V. (2008). Second Language Learning and Language Teaching. London: Hodder Education, an Hachette UK Company. 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Creswell, J. W., &amp; Plano Clark, V.L. (2007). Designing and Conducting Mixed Methods Research. Thousand Oaks, CA: Sage.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Kuze, W. (2010). Dolmetschkompetenz: Was muss der Dolmetscher wissen und Konnen? Berlin: European University Press.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Fu, L. P. (2014). An investigation of learners’ coping strategies in English-Chinese interpreting classroom training in China. Unpublished doctoral dissertation, City University of Hong Kong, Hong Kong.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Herrera, A. &amp; Tovar A. (2017). Personal and academic aspects that contributed to the development of the English language competence of students from a language teacher education program. English Language Education, 10 (10), 140-152.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Okuyan, S. Sahin, O., &amp; Balkul, H. I. (2019). Investigation of interpreting education at the undergraduate level in Turkey from the angel of interpreting competences. International Journal of Linguistics, Literature and Translation, 2 (6), 114-135.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Pochhhacher, F. (2000). Dolmetschen konzeptuelle Grundlagen und deskriptive Untersuchungen. Tubingen: Stauffenburg Verlag.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300">
                <a:latin typeface="Times New Roman" panose="02020603050405020304" charset="0"/>
                <a:cs typeface="Times New Roman" panose="02020603050405020304" charset="0"/>
              </a:rPr>
              <a:t>Su, W. (2011). Interpreting competence in the apprentice stage -- An empirical study of China’s undergraduates majoring in translation and interpreting. Unpublished doctoral dissertation, Shanghai International Studies University, Shanghai.</a:t>
            </a:r>
            <a:endParaRPr lang="zh-CN" altLang="en-US" sz="13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r>
              <a:rPr lang="en-US" altLang="zh-CN"/>
              <a:t>              Thank you.</a:t>
            </a:r>
            <a:endParaRPr lang="en-US" altLang="zh-CN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沉稳">
  <a:themeElements>
    <a:clrScheme name="沉稳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沉稳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沉稳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0</TotalTime>
  <Words>5182</Words>
  <Application>WPS 演示</Application>
  <PresentationFormat>全屏显示(4:3)</PresentationFormat>
  <Paragraphs>104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3" baseType="lpstr">
      <vt:lpstr>Arial</vt:lpstr>
      <vt:lpstr>宋体</vt:lpstr>
      <vt:lpstr>Wingdings</vt:lpstr>
      <vt:lpstr>Wingdings 2</vt:lpstr>
      <vt:lpstr>Times New Roman</vt:lpstr>
      <vt:lpstr>Rockwell</vt:lpstr>
      <vt:lpstr>微软雅黑</vt:lpstr>
      <vt:lpstr>Arial Unicode MS</vt:lpstr>
      <vt:lpstr>方正姚体</vt:lpstr>
      <vt:lpstr>Segoe Print</vt:lpstr>
      <vt:lpstr>Calibri</vt:lpstr>
      <vt:lpstr>沉稳</vt:lpstr>
      <vt:lpstr>Diagnosing and assessing the language competence  of undergraduate students in BTI program</vt:lpstr>
      <vt:lpstr>Objectives</vt:lpstr>
      <vt:lpstr>  The rationale and main conceptual themes  for the investigation  </vt:lpstr>
      <vt:lpstr>A description of the evidence  the research intends to collect</vt:lpstr>
      <vt:lpstr> The methods the research plans to use  to collect  evidence</vt:lpstr>
      <vt:lpstr>A description of the settings in which  the research plans to collect evidence</vt:lpstr>
      <vt:lpstr>The ethical issues  the research needs to consider</vt:lpstr>
      <vt:lpstr>The methods the research expects to use  to analyse the collected evidence</vt:lpstr>
      <vt:lpstr>The timetable for the proposed project </vt:lpstr>
      <vt:lpstr> References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Objectives</dc:title>
  <dc:creator>Administrator</dc:creator>
  <cp:lastModifiedBy>Administrator</cp:lastModifiedBy>
  <cp:revision>59</cp:revision>
  <dcterms:created xsi:type="dcterms:W3CDTF">2021-04-06T02:21:00Z</dcterms:created>
  <dcterms:modified xsi:type="dcterms:W3CDTF">2021-04-27T17:24:21Z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2052-11.1.0.10314</vt:lpwstr>
  </property>
</Properties>
</file>