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4" r:id="rId2"/>
    <p:sldId id="275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2" r:id="rId16"/>
    <p:sldId id="27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 snapToGrid="0">
      <p:cViewPr varScale="1">
        <p:scale>
          <a:sx n="88" d="100"/>
          <a:sy n="88" d="100"/>
        </p:scale>
        <p:origin x="168" y="5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33BFE6-9BBD-4D78-808C-28B9D89C9A91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A8ED8-9C68-469D-A7DF-D68ECE3DD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11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67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466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75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037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51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273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182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11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4743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683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718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771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sir_ken_robinson_do_schools_kill_creativity?subtitle=e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1200" b="1" i="0" dirty="0">
                <a:solidFill>
                  <a:srgbClr val="1D2125"/>
                </a:solidFill>
                <a:effectLst/>
                <a:latin typeface="-apple-system"/>
              </a:rPr>
              <a:t>B    </a:t>
            </a:r>
            <a:r>
              <a:rPr lang="en-GB" sz="3200" b="1" dirty="0">
                <a:solidFill>
                  <a:srgbClr val="FFFF99"/>
                </a:solidFill>
              </a:rPr>
              <a:t>Design Thinking and Innovation </a:t>
            </a:r>
            <a:r>
              <a:rPr lang="en-GB" sz="3100" b="1" dirty="0">
                <a:solidFill>
                  <a:srgbClr val="FFFF99"/>
                </a:solidFill>
              </a:rPr>
              <a:t>(BALM 6002)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Session 2 (2 of 2)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altLang="en-US" b="1" dirty="0">
                <a:solidFill>
                  <a:srgbClr val="FF0000"/>
                </a:solidFill>
              </a:rPr>
              <a:t>Design Thinking</a:t>
            </a:r>
            <a:br>
              <a:rPr lang="en-GB" alt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br>
              <a: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b="1" dirty="0">
                <a:solidFill>
                  <a:srgbClr val="FF0000"/>
                </a:solidFill>
              </a:rPr>
              <a:t>The value of thinking</a:t>
            </a:r>
            <a:endParaRPr lang="en-GB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965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 txBox="1">
            <a:spLocks/>
          </p:cNvSpPr>
          <p:nvPr/>
        </p:nvSpPr>
        <p:spPr>
          <a:xfrm>
            <a:off x="601579" y="1143000"/>
            <a:ext cx="11333747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altLang="en-US" sz="4800" b="1" dirty="0"/>
              <a:t>Design Thinking (DT) </a:t>
            </a:r>
          </a:p>
          <a:p>
            <a:pPr marL="0" indent="0" algn="ctr">
              <a:buNone/>
            </a:pPr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</a:p>
          <a:p>
            <a:pPr marL="0" indent="0" algn="ctr">
              <a:buNone/>
            </a:pPr>
            <a:r>
              <a:rPr lang="en-GB" altLang="en-US" sz="4800" b="1" dirty="0"/>
              <a:t>The value of thinking</a:t>
            </a:r>
          </a:p>
        </p:txBody>
      </p:sp>
    </p:spTree>
    <p:extLst>
      <p:ext uri="{BB962C8B-B14F-4D97-AF65-F5344CB8AC3E}">
        <p14:creationId xmlns:p14="http://schemas.microsoft.com/office/powerpoint/2010/main" val="1763072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7CE28CC0-F01C-082D-280E-2A19E1DC1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What is Design Thinking (DT)?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58302597-25A9-ADB5-1C1B-30A30FD615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1284288"/>
            <a:ext cx="11745685" cy="4525962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2800" b="1" dirty="0">
                <a:solidFill>
                  <a:srgbClr val="FF0000"/>
                </a:solidFill>
              </a:rPr>
              <a:t>Reflection:</a:t>
            </a:r>
          </a:p>
          <a:p>
            <a:pPr eaLnBrk="1" hangingPunct="1"/>
            <a:r>
              <a:rPr lang="en-GB" altLang="en-US" sz="2400" dirty="0"/>
              <a:t>Herbert Simon, in the </a:t>
            </a:r>
            <a:r>
              <a:rPr lang="en-GB" altLang="en-US" sz="2400" i="1" dirty="0"/>
              <a:t>Sciences of the Artificial</a:t>
            </a:r>
            <a:r>
              <a:rPr lang="en-GB" altLang="en-US" sz="2400" dirty="0"/>
              <a:t> has defined "design" as the "transformation of existing conditions into preferred ones". </a:t>
            </a:r>
          </a:p>
          <a:p>
            <a:pPr eaLnBrk="1" hangingPunct="1"/>
            <a:r>
              <a:rPr lang="en-GB" altLang="en-US" sz="2400" dirty="0"/>
              <a:t>DT is, then, always linked to an improved future.. </a:t>
            </a:r>
          </a:p>
          <a:p>
            <a:pPr eaLnBrk="1" hangingPunct="1"/>
            <a:r>
              <a:rPr lang="en-GB" altLang="en-US" sz="2400" dirty="0"/>
              <a:t>Unlike critical thinking, which is a process of analysis and is associated with the 'breaking down' of ideas, design thinking is a creative process based around the 'building up' of ideas. </a:t>
            </a:r>
          </a:p>
          <a:p>
            <a:pPr eaLnBrk="1" hangingPunct="1"/>
            <a:r>
              <a:rPr lang="en-GB" altLang="en-US" sz="2400" dirty="0">
                <a:solidFill>
                  <a:srgbClr val="FF0000"/>
                </a:solidFill>
              </a:rPr>
              <a:t>There are no judgments in DT.  </a:t>
            </a:r>
            <a:r>
              <a:rPr lang="en-GB" altLang="en-US" sz="2400" dirty="0"/>
              <a:t>This </a:t>
            </a:r>
            <a:r>
              <a:rPr lang="en-GB" altLang="en-US" sz="2400" dirty="0">
                <a:highlight>
                  <a:srgbClr val="00FF00"/>
                </a:highlight>
              </a:rPr>
              <a:t>eliminates the fear of failure and encourages maximum input and participation</a:t>
            </a:r>
            <a:r>
              <a:rPr lang="en-GB" altLang="en-US" sz="2400" dirty="0"/>
              <a:t>. </a:t>
            </a:r>
            <a:r>
              <a:rPr lang="en-GB" altLang="en-US" sz="2400" dirty="0">
                <a:solidFill>
                  <a:srgbClr val="FF0000"/>
                </a:solidFill>
              </a:rPr>
              <a:t>Wild ideas are welcome</a:t>
            </a:r>
            <a:r>
              <a:rPr lang="en-GB" altLang="en-US" sz="2400" dirty="0"/>
              <a:t>, since these often lead to the most creative solutions.</a:t>
            </a:r>
          </a:p>
          <a:p>
            <a:pPr eaLnBrk="1" hangingPunct="1"/>
            <a:endParaRPr lang="en-GB" alt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960C236C-3EF6-B805-AD84-8B1980B0A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What’s your process..?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767BF0D7-D79C-B694-ABCC-28FCBD2088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871" y="1246415"/>
            <a:ext cx="10907486" cy="4525963"/>
          </a:xfrm>
        </p:spPr>
        <p:txBody>
          <a:bodyPr/>
          <a:lstStyle/>
          <a:p>
            <a:pPr eaLnBrk="1" hangingPunct="1"/>
            <a:r>
              <a:rPr lang="en-GB" altLang="en-US" dirty="0"/>
              <a:t>Design is about exploring one’s self, everyone has a methodology, a preferred angle and even their own bias; but as a rule you follow these steps:</a:t>
            </a:r>
          </a:p>
          <a:p>
            <a:pPr marL="0" indent="0" eaLnBrk="1" hangingPunct="1">
              <a:buNone/>
            </a:pPr>
            <a:endParaRPr lang="en-GB" altLang="en-US" b="1" dirty="0"/>
          </a:p>
          <a:p>
            <a:pPr marL="0" indent="0" eaLnBrk="1" hangingPunct="1">
              <a:buNone/>
            </a:pPr>
            <a:r>
              <a:rPr lang="en-GB" altLang="en-US" b="1" dirty="0">
                <a:solidFill>
                  <a:srgbClr val="FF0000"/>
                </a:solidFill>
              </a:rPr>
              <a:t>Define</a:t>
            </a:r>
            <a:r>
              <a:rPr lang="en-GB" altLang="en-US" b="1" dirty="0"/>
              <a:t> | </a:t>
            </a:r>
            <a:r>
              <a:rPr lang="en-GB" altLang="en-US" b="1" dirty="0">
                <a:solidFill>
                  <a:srgbClr val="FF0000"/>
                </a:solidFill>
              </a:rPr>
              <a:t>Research</a:t>
            </a:r>
            <a:r>
              <a:rPr lang="en-GB" altLang="en-US" b="1" dirty="0"/>
              <a:t> | </a:t>
            </a:r>
            <a:r>
              <a:rPr lang="en-GB" altLang="en-US" b="1" dirty="0">
                <a:solidFill>
                  <a:srgbClr val="FF0000"/>
                </a:solidFill>
              </a:rPr>
              <a:t>Ideate</a:t>
            </a:r>
            <a:r>
              <a:rPr lang="en-GB" altLang="en-US" b="1" dirty="0"/>
              <a:t> | </a:t>
            </a:r>
            <a:r>
              <a:rPr lang="en-GB" altLang="en-US" b="1" dirty="0">
                <a:solidFill>
                  <a:srgbClr val="FF0000"/>
                </a:solidFill>
              </a:rPr>
              <a:t>Prototype</a:t>
            </a:r>
            <a:r>
              <a:rPr lang="en-GB" altLang="en-US" b="1" dirty="0"/>
              <a:t> | </a:t>
            </a:r>
            <a:r>
              <a:rPr lang="en-GB" altLang="en-US" b="1" dirty="0">
                <a:solidFill>
                  <a:srgbClr val="FF0000"/>
                </a:solidFill>
              </a:rPr>
              <a:t>Choose</a:t>
            </a:r>
            <a:r>
              <a:rPr lang="en-GB" altLang="en-US" b="1" dirty="0"/>
              <a:t> | </a:t>
            </a:r>
            <a:r>
              <a:rPr lang="en-GB" altLang="en-US" b="1" dirty="0">
                <a:solidFill>
                  <a:srgbClr val="FF0000"/>
                </a:solidFill>
              </a:rPr>
              <a:t>Implement</a:t>
            </a:r>
            <a:r>
              <a:rPr lang="en-GB" altLang="en-US" b="1" dirty="0"/>
              <a:t> | </a:t>
            </a:r>
            <a:r>
              <a:rPr lang="en-GB" altLang="en-US" b="1" dirty="0">
                <a:solidFill>
                  <a:srgbClr val="FF0000"/>
                </a:solidFill>
              </a:rPr>
              <a:t>Learn</a:t>
            </a:r>
            <a:r>
              <a:rPr lang="en-GB" altLang="en-US" b="1" dirty="0"/>
              <a:t>.</a:t>
            </a:r>
          </a:p>
          <a:p>
            <a:pPr eaLnBrk="1" hangingPunct="1"/>
            <a:r>
              <a:rPr lang="en-GB" altLang="en-US" dirty="0"/>
              <a:t>Perhaps this is what makes design a fascinating and evolving subject.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6560BABE-329B-82F5-3785-E848354A1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Solving problems..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137B18E4-55C4-8443-4913-B36D49E8D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086" y="1230087"/>
            <a:ext cx="11272157" cy="45259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dirty="0"/>
              <a:t>Within these seven steps, problems can be framed, the right questions can be asked, more ideas can be created, and the best answers can be chosen. The steps aren't linear; they can occur simultaneously or be repeated.</a:t>
            </a:r>
          </a:p>
          <a:p>
            <a:pPr marL="0" indent="0" eaLnBrk="1" hangingPunct="1">
              <a:buNone/>
            </a:pPr>
            <a:endParaRPr lang="en-GB" altLang="en-US" sz="2400" dirty="0"/>
          </a:p>
          <a:p>
            <a:pPr eaLnBrk="1" hangingPunct="1"/>
            <a:r>
              <a:rPr lang="en-GB" altLang="en-US" sz="2400" dirty="0"/>
              <a:t>Although design is always subject to personal taste, design thinkers share a common set of values that drive innovation: these values are mainly creativity, ambidextrous thinking, teamwork, end-user focus, curiosity.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r>
              <a:rPr lang="en-GB" altLang="en-US" sz="2400" dirty="0"/>
              <a:t>This method of thinking and cognition is a big area of academic research – approaches and knowledge in this area are largely </a:t>
            </a:r>
            <a:r>
              <a:rPr lang="en-GB" altLang="en-US" sz="2400" b="1" dirty="0"/>
              <a:t>Tacit </a:t>
            </a:r>
            <a:r>
              <a:rPr lang="en-GB" altLang="en-US" sz="2400" dirty="0"/>
              <a:t>and therefore difficult to define.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7E04B116-9CB6-6C8A-81B2-27722944F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Define..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A0D8C4B0-3890-220B-9516-0DC6A87E2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6582" y="1375456"/>
            <a:ext cx="10016218" cy="4525962"/>
          </a:xfrm>
        </p:spPr>
        <p:txBody>
          <a:bodyPr/>
          <a:lstStyle/>
          <a:p>
            <a:pPr eaLnBrk="1" hangingPunct="1"/>
            <a:r>
              <a:rPr lang="en-GB" altLang="en-US" dirty="0"/>
              <a:t>Decide what issue you are trying to resolve. </a:t>
            </a:r>
          </a:p>
          <a:p>
            <a:pPr eaLnBrk="1" hangingPunct="1"/>
            <a:r>
              <a:rPr lang="en-GB" altLang="en-US" dirty="0"/>
              <a:t>Agree on who the audience is. </a:t>
            </a:r>
          </a:p>
          <a:p>
            <a:pPr eaLnBrk="1" hangingPunct="1"/>
            <a:r>
              <a:rPr lang="en-GB" altLang="en-US" dirty="0"/>
              <a:t>Prioritize this project in terms of urgency. </a:t>
            </a:r>
          </a:p>
          <a:p>
            <a:pPr eaLnBrk="1" hangingPunct="1"/>
            <a:r>
              <a:rPr lang="en-GB" altLang="en-US" dirty="0"/>
              <a:t>Determine what will make this project successful. </a:t>
            </a:r>
          </a:p>
          <a:p>
            <a:pPr eaLnBrk="1" hangingPunct="1"/>
            <a:r>
              <a:rPr lang="en-GB" altLang="en-US" dirty="0"/>
              <a:t>Establish a glossary of terms. 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E172E1AA-2987-7509-717C-51DEE1EEB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Research..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2D3F0CB6-529C-40F2-756C-D54828124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542" y="1500188"/>
            <a:ext cx="11462657" cy="45259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Review the history of the issue; remember any existing obstacles. </a:t>
            </a:r>
          </a:p>
          <a:p>
            <a:pPr eaLnBrk="1" hangingPunct="1"/>
            <a:r>
              <a:rPr lang="en-GB" altLang="en-US" dirty="0"/>
              <a:t>Collect examples of other attempts to solve the same issue. </a:t>
            </a:r>
          </a:p>
          <a:p>
            <a:pPr eaLnBrk="1" hangingPunct="1"/>
            <a:r>
              <a:rPr lang="en-GB" altLang="en-US" dirty="0"/>
              <a:t>Note the project supporters, investors, and critics. </a:t>
            </a:r>
          </a:p>
          <a:p>
            <a:pPr eaLnBrk="1" hangingPunct="1"/>
            <a:r>
              <a:rPr lang="en-GB" altLang="en-US" dirty="0"/>
              <a:t>Talk to your end-users, that brings you the most fruitful ideas for later design </a:t>
            </a:r>
          </a:p>
          <a:p>
            <a:pPr eaLnBrk="1" hangingPunct="1"/>
            <a:r>
              <a:rPr lang="en-GB" altLang="en-US" dirty="0"/>
              <a:t>Take into account thought leaders opinion 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D9808983-4DD8-096B-0862-AFB2075D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Ideate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8789ED1F-93F6-A6B4-281A-94A9E5BD25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328" y="1247548"/>
            <a:ext cx="11212286" cy="4525962"/>
          </a:xfrm>
        </p:spPr>
        <p:txBody>
          <a:bodyPr/>
          <a:lstStyle/>
          <a:p>
            <a:pPr eaLnBrk="1" hangingPunct="1"/>
            <a:r>
              <a:rPr lang="en-GB" altLang="en-US" dirty="0"/>
              <a:t>Identify the needs and motivations of your end-users. </a:t>
            </a:r>
          </a:p>
          <a:p>
            <a:pPr eaLnBrk="1" hangingPunct="1"/>
            <a:r>
              <a:rPr lang="en-GB" altLang="en-US" dirty="0"/>
              <a:t>Generate as many ideas as possible to serve these identified needs </a:t>
            </a:r>
          </a:p>
          <a:p>
            <a:pPr eaLnBrk="1" hangingPunct="1"/>
            <a:r>
              <a:rPr lang="en-GB" altLang="en-US" dirty="0"/>
              <a:t>Log your brainstorming session. </a:t>
            </a:r>
          </a:p>
          <a:p>
            <a:pPr eaLnBrk="1" hangingPunct="1"/>
            <a:r>
              <a:rPr lang="en-GB" altLang="en-US" dirty="0"/>
              <a:t>Do not judge or debate ideas. </a:t>
            </a:r>
          </a:p>
          <a:p>
            <a:pPr eaLnBrk="1" hangingPunct="1"/>
            <a:r>
              <a:rPr lang="en-GB" altLang="en-US" dirty="0"/>
              <a:t>During brainstorming, have one conversation at a time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81C2F10A-B3FC-EC4E-AEC3-4E1E696AF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Prototype..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7AAE28E0-25A3-0CD5-0B48-123347AE74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8828" y="1327151"/>
            <a:ext cx="10613571" cy="4525963"/>
          </a:xfrm>
        </p:spPr>
        <p:txBody>
          <a:bodyPr/>
          <a:lstStyle/>
          <a:p>
            <a:pPr eaLnBrk="1" hangingPunct="1"/>
            <a:r>
              <a:rPr lang="en-GB" altLang="en-US" dirty="0"/>
              <a:t>Combine, expand, and refine ideas. </a:t>
            </a:r>
          </a:p>
          <a:p>
            <a:pPr eaLnBrk="1" hangingPunct="1"/>
            <a:r>
              <a:rPr lang="en-GB" altLang="en-US" dirty="0"/>
              <a:t>Create multiple drafts. </a:t>
            </a:r>
          </a:p>
          <a:p>
            <a:pPr eaLnBrk="1" hangingPunct="1"/>
            <a:r>
              <a:rPr lang="en-GB" altLang="en-US" dirty="0"/>
              <a:t>Seek feedback from a diverse group of people, include your end users. </a:t>
            </a:r>
          </a:p>
          <a:p>
            <a:pPr eaLnBrk="1" hangingPunct="1"/>
            <a:r>
              <a:rPr lang="en-GB" altLang="en-US" dirty="0"/>
              <a:t>Present a selection of ideas to the client. </a:t>
            </a:r>
          </a:p>
          <a:p>
            <a:pPr eaLnBrk="1" hangingPunct="1"/>
            <a:r>
              <a:rPr lang="en-GB" altLang="en-US" dirty="0"/>
              <a:t>Reserve judgment and maintain neutrality. 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38505A4E-FD89-FA42-F245-B9AAD9B26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Choose..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9CD9BEB7-8D9E-766B-CB57-D4CE862D1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318987"/>
            <a:ext cx="11832771" cy="4525963"/>
          </a:xfrm>
        </p:spPr>
        <p:txBody>
          <a:bodyPr/>
          <a:lstStyle/>
          <a:p>
            <a:pPr eaLnBrk="1" hangingPunct="1"/>
            <a:r>
              <a:rPr lang="en-GB" altLang="en-US" dirty="0"/>
              <a:t>Review the objective. </a:t>
            </a:r>
          </a:p>
          <a:p>
            <a:pPr eaLnBrk="1" hangingPunct="1"/>
            <a:r>
              <a:rPr lang="en-GB" altLang="en-US" dirty="0"/>
              <a:t>Set aside emotion and ownership of ideas. </a:t>
            </a:r>
          </a:p>
          <a:p>
            <a:pPr marL="0" indent="0" eaLnBrk="1" hangingPunct="1">
              <a:buNone/>
            </a:pPr>
            <a:endParaRPr lang="en-GB" altLang="en-US" b="1" dirty="0">
              <a:solidFill>
                <a:srgbClr val="FF0000"/>
              </a:solidFill>
            </a:endParaRPr>
          </a:p>
          <a:p>
            <a:pPr marL="0" indent="0" eaLnBrk="1" hangingPunct="1">
              <a:buNone/>
            </a:pPr>
            <a:r>
              <a:rPr lang="en-GB" altLang="en-US" b="1" dirty="0">
                <a:solidFill>
                  <a:srgbClr val="FF0000"/>
                </a:solidFill>
              </a:rPr>
              <a:t>Remember</a:t>
            </a:r>
            <a:r>
              <a:rPr lang="en-GB" altLang="en-US" dirty="0"/>
              <a:t>: the most practical solution isn't always the best. </a:t>
            </a:r>
          </a:p>
          <a:p>
            <a:pPr eaLnBrk="1" hangingPunct="1"/>
            <a:r>
              <a:rPr lang="en-GB" altLang="en-US" dirty="0"/>
              <a:t>Select the powerful ideas.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1FFB481E-CB8C-4C72-E2E6-F3C95E978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1981"/>
            <a:ext cx="109728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Implement..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A3D23D35-5446-E033-4514-F4F7810F5A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4188" y="1617663"/>
            <a:ext cx="8229600" cy="4525962"/>
          </a:xfrm>
        </p:spPr>
        <p:txBody>
          <a:bodyPr/>
          <a:lstStyle/>
          <a:p>
            <a:pPr eaLnBrk="1" hangingPunct="1"/>
            <a:r>
              <a:rPr lang="en-GB" altLang="en-US"/>
              <a:t>Assign tasks. </a:t>
            </a:r>
          </a:p>
          <a:p>
            <a:pPr eaLnBrk="1" hangingPunct="1"/>
            <a:r>
              <a:rPr lang="en-GB" altLang="en-US"/>
              <a:t>Execute. </a:t>
            </a:r>
          </a:p>
          <a:p>
            <a:pPr eaLnBrk="1" hangingPunct="1"/>
            <a:r>
              <a:rPr lang="en-GB" altLang="en-US"/>
              <a:t>Deliver to client. </a:t>
            </a:r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BB5FBB44-9C69-4762-39ED-C3AB43F30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Learn..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E685D7F0-4DEE-7798-159F-AD86EEF37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360" y="1417638"/>
            <a:ext cx="8229600" cy="4525963"/>
          </a:xfrm>
        </p:spPr>
        <p:txBody>
          <a:bodyPr/>
          <a:lstStyle/>
          <a:p>
            <a:pPr eaLnBrk="1" hangingPunct="1"/>
            <a:r>
              <a:rPr lang="en-GB" altLang="en-US" dirty="0"/>
              <a:t>Gather feedback from the consumer. </a:t>
            </a:r>
          </a:p>
          <a:p>
            <a:pPr eaLnBrk="1" hangingPunct="1"/>
            <a:r>
              <a:rPr lang="en-GB" altLang="en-US" dirty="0"/>
              <a:t>Determine if the solution met its goals. </a:t>
            </a:r>
          </a:p>
          <a:p>
            <a:pPr eaLnBrk="1" hangingPunct="1"/>
            <a:r>
              <a:rPr lang="en-GB" altLang="en-US" dirty="0"/>
              <a:t>Discuss what could be improved. </a:t>
            </a:r>
          </a:p>
          <a:p>
            <a:pPr eaLnBrk="1" hangingPunct="1"/>
            <a:r>
              <a:rPr lang="en-GB" altLang="en-US" dirty="0"/>
              <a:t>Measure success; collect data. </a:t>
            </a:r>
          </a:p>
          <a:p>
            <a:pPr eaLnBrk="1" hangingPunct="1"/>
            <a:r>
              <a:rPr lang="en-GB" altLang="en-US" dirty="0"/>
              <a:t>Document.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2B0DF7E3-4841-6B5F-55AD-027BA1198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Design Thinking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6C47509E-A63A-644B-825D-8936393A7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186" y="1143001"/>
            <a:ext cx="11375571" cy="4525963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2400" dirty="0"/>
              <a:t>The value of design is huge – we already know it contributes to:</a:t>
            </a:r>
          </a:p>
          <a:p>
            <a:pPr eaLnBrk="1" hangingPunct="1"/>
            <a:r>
              <a:rPr lang="en-GB" altLang="en-US" sz="2400" dirty="0"/>
              <a:t>Better standard of life</a:t>
            </a:r>
          </a:p>
          <a:p>
            <a:pPr eaLnBrk="1" hangingPunct="1"/>
            <a:r>
              <a:rPr lang="en-GB" altLang="en-US" sz="2400" dirty="0"/>
              <a:t>Adapting technologies for consumption</a:t>
            </a:r>
          </a:p>
          <a:p>
            <a:pPr eaLnBrk="1" hangingPunct="1"/>
            <a:r>
              <a:rPr lang="en-GB" altLang="en-US" sz="2400" dirty="0"/>
              <a:t>Innovation and competitiveness</a:t>
            </a:r>
          </a:p>
          <a:p>
            <a:pPr eaLnBrk="1" hangingPunct="1"/>
            <a:r>
              <a:rPr lang="en-GB" altLang="en-US" sz="2400" dirty="0"/>
              <a:t>Improving processes and performance. </a:t>
            </a:r>
          </a:p>
          <a:p>
            <a:pPr eaLnBrk="1" hangingPunct="1"/>
            <a:r>
              <a:rPr lang="en-GB" altLang="en-US" sz="2400" dirty="0"/>
              <a:t>Better strategies</a:t>
            </a:r>
          </a:p>
          <a:p>
            <a:pPr eaLnBrk="1" hangingPunct="1"/>
            <a:r>
              <a:rPr lang="en-GB" altLang="en-US" sz="2400" dirty="0"/>
              <a:t>Sustainability</a:t>
            </a:r>
          </a:p>
          <a:p>
            <a:pPr eaLnBrk="1" hangingPunct="1"/>
            <a:r>
              <a:rPr lang="en-GB" altLang="en-US" sz="2400" dirty="0"/>
              <a:t>Why?!!</a:t>
            </a:r>
          </a:p>
          <a:p>
            <a:pPr eaLnBrk="1" hangingPunct="1"/>
            <a:r>
              <a:rPr lang="en-GB" altLang="en-US" sz="2400" dirty="0"/>
              <a:t>Because designers use thinking to apply to a plethora of situations to solve problems.. Not just products but services, experiences, systems and organisations. This is your skill.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8D8480DC-774F-1C02-1F20-70B885346B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Issues to ponder </a:t>
            </a:r>
            <a:r>
              <a:rPr lang="en-GB" altLang="en-US" dirty="0"/>
              <a:t>&amp; for you to think about..	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87371DF1-90C4-D330-590D-26BC43EDBF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The point about design thinking is that it is not a static or methodological ‘academic’ process. </a:t>
            </a:r>
          </a:p>
          <a:p>
            <a:pPr eaLnBrk="1" hangingPunct="1"/>
            <a:r>
              <a:rPr lang="en-GB" altLang="en-US" dirty="0"/>
              <a:t>Its an evolving, dynamic and exciting way of exploring ideas, which you are doing now.. This is almost about being </a:t>
            </a:r>
            <a:r>
              <a:rPr lang="en-GB" altLang="en-US" b="1" dirty="0"/>
              <a:t>aware </a:t>
            </a:r>
            <a:r>
              <a:rPr lang="en-GB" altLang="en-US" dirty="0"/>
              <a:t>that you are doing this, and in essence thinking about thinking – how can you do it better?</a:t>
            </a:r>
            <a:endParaRPr lang="en-GB" altLang="en-US" b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0B91BB6-10EB-1532-D184-2EFBB5284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Thinking about thinking..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DC69FC49-2C3C-1B0C-65A3-7483268B1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029" y="1464130"/>
            <a:ext cx="11527971" cy="45259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Brainstorming, Design Management, Human Factors, Market Research, User centred Design, Inclusive Design, User Experience, Problem Solving, Systems thinking, Sustainability, Culture etc. </a:t>
            </a:r>
            <a:r>
              <a:rPr lang="en-GB" altLang="en-US" b="1" dirty="0">
                <a:solidFill>
                  <a:srgbClr val="FF0000"/>
                </a:solidFill>
                <a:highlight>
                  <a:srgbClr val="00FF00"/>
                </a:highlight>
              </a:rPr>
              <a:t>Are all ways of thinking</a:t>
            </a:r>
            <a:r>
              <a:rPr lang="en-GB" altLang="en-US" dirty="0">
                <a:highlight>
                  <a:srgbClr val="00FF00"/>
                </a:highlight>
              </a:rPr>
              <a:t>.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Reflective thinking is important to these processes.. Stop and rationalise, consider implications and ways forward!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9FB21C1-A1AC-0D60-4CAD-3FB037980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Implications..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5741A075-CC47-45A4-726C-D74D5CEBB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486" y="1600201"/>
            <a:ext cx="11800114" cy="3917032"/>
          </a:xfrm>
        </p:spPr>
        <p:txBody>
          <a:bodyPr/>
          <a:lstStyle/>
          <a:p>
            <a:pPr eaLnBrk="1" hangingPunct="1"/>
            <a:r>
              <a:rPr lang="en-GB" altLang="en-US" dirty="0"/>
              <a:t>Finally:</a:t>
            </a:r>
          </a:p>
          <a:p>
            <a:pPr marL="0" indent="0" eaLnBrk="1" hangingPunct="1">
              <a:buNone/>
            </a:pPr>
            <a:r>
              <a:rPr lang="en-GB" altLang="en-US" dirty="0"/>
              <a:t>See a presentation by Sir Ted Robinson – Discussing the importance of Creative Thinking for Education in an interesting manner! </a:t>
            </a:r>
          </a:p>
          <a:p>
            <a:pPr marL="0" indent="0" eaLnBrk="1" hangingPunct="1">
              <a:buNone/>
            </a:pPr>
            <a:r>
              <a:rPr lang="en-GB" altLang="en-US" dirty="0">
                <a:hlinkClick r:id="rId2"/>
              </a:rPr>
              <a:t>https://www.ted.com/talks/sir_ken_robinson_do_schools_kill_creativity?subtitle=en</a:t>
            </a: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1493</TotalTime>
  <Words>846</Words>
  <Application>Microsoft Office PowerPoint</Application>
  <PresentationFormat>Widescreen</PresentationFormat>
  <Paragraphs>83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-apple-system</vt:lpstr>
      <vt:lpstr>Arial</vt:lpstr>
      <vt:lpstr>Calibri</vt:lpstr>
      <vt:lpstr>Myriad Pro</vt:lpstr>
      <vt:lpstr>20140311PresentationUWTSDTemplate</vt:lpstr>
      <vt:lpstr> BA Leadership and Management Skills for the Workplace   B    Design Thinking and Innovation (BALM 6002) Session 2 (2 of 2) Design Thinking &amp; The value of thinking</vt:lpstr>
      <vt:lpstr>PowerPoint Presentation</vt:lpstr>
      <vt:lpstr>What is Design Thinking (DT)?</vt:lpstr>
      <vt:lpstr>What’s your process..?</vt:lpstr>
      <vt:lpstr>Solving problems..</vt:lpstr>
      <vt:lpstr>Define..</vt:lpstr>
      <vt:lpstr>Research..</vt:lpstr>
      <vt:lpstr>Ideate</vt:lpstr>
      <vt:lpstr>Prototype..</vt:lpstr>
      <vt:lpstr>Choose..</vt:lpstr>
      <vt:lpstr>Implement..</vt:lpstr>
      <vt:lpstr>Learn..</vt:lpstr>
      <vt:lpstr>Design Thinking</vt:lpstr>
      <vt:lpstr>Issues to ponder &amp; for you to think about.. </vt:lpstr>
      <vt:lpstr>Thinking about thinking..</vt:lpstr>
      <vt:lpstr>Implications..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5 Workshop</dc:title>
  <dc:creator>Tarila Zuofa</dc:creator>
  <cp:lastModifiedBy>Amare Desta</cp:lastModifiedBy>
  <cp:revision>31</cp:revision>
  <dcterms:created xsi:type="dcterms:W3CDTF">2020-06-06T21:34:09Z</dcterms:created>
  <dcterms:modified xsi:type="dcterms:W3CDTF">2024-10-02T09:02:26Z</dcterms:modified>
</cp:coreProperties>
</file>