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3" r:id="rId1"/>
  </p:sldMasterIdLst>
  <p:notesMasterIdLst>
    <p:notesMasterId r:id="rId17"/>
  </p:notesMasterIdLst>
  <p:sldIdLst>
    <p:sldId id="256" r:id="rId2"/>
    <p:sldId id="257" r:id="rId3"/>
    <p:sldId id="265" r:id="rId4"/>
    <p:sldId id="258" r:id="rId5"/>
    <p:sldId id="272" r:id="rId6"/>
    <p:sldId id="273" r:id="rId7"/>
    <p:sldId id="271" r:id="rId8"/>
    <p:sldId id="274" r:id="rId9"/>
    <p:sldId id="259" r:id="rId10"/>
    <p:sldId id="261" r:id="rId11"/>
    <p:sldId id="264" r:id="rId12"/>
    <p:sldId id="266" r:id="rId13"/>
    <p:sldId id="267" r:id="rId14"/>
    <p:sldId id="276"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38"/>
    <p:restoredTop sz="94694"/>
  </p:normalViewPr>
  <p:slideViewPr>
    <p:cSldViewPr snapToGrid="0" snapToObjects="1">
      <p:cViewPr>
        <p:scale>
          <a:sx n="103" d="100"/>
          <a:sy n="103" d="100"/>
        </p:scale>
        <p:origin x="1400" y="56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0D8D80-0752-4504-8AD7-D8923E133372}" type="doc">
      <dgm:prSet loTypeId="urn:microsoft.com/office/officeart/2005/8/layout/default" loCatId="list" qsTypeId="urn:microsoft.com/office/officeart/2005/8/quickstyle/simple4" qsCatId="simple" csTypeId="urn:microsoft.com/office/officeart/2005/8/colors/accent2_2" csCatId="accent2" phldr="1"/>
      <dgm:spPr/>
      <dgm:t>
        <a:bodyPr/>
        <a:lstStyle/>
        <a:p>
          <a:endParaRPr lang="en-US"/>
        </a:p>
      </dgm:t>
    </dgm:pt>
    <dgm:pt modelId="{DA13F9B8-DE4B-4006-B9C5-C3E5ABAB37F5}">
      <dgm:prSet/>
      <dgm:spPr/>
      <dgm:t>
        <a:bodyPr/>
        <a:lstStyle/>
        <a:p>
          <a:r>
            <a:rPr lang="en-US"/>
            <a:t>The Intercultural Workplace</a:t>
          </a:r>
        </a:p>
      </dgm:t>
    </dgm:pt>
    <dgm:pt modelId="{331AB7D6-8F69-4924-970D-955403C87D31}" type="parTrans" cxnId="{E8698071-08FD-4448-8F4A-C17D11D118B5}">
      <dgm:prSet/>
      <dgm:spPr/>
      <dgm:t>
        <a:bodyPr/>
        <a:lstStyle/>
        <a:p>
          <a:endParaRPr lang="en-US"/>
        </a:p>
      </dgm:t>
    </dgm:pt>
    <dgm:pt modelId="{6DC88025-A640-406F-BDA3-2E806454BF19}" type="sibTrans" cxnId="{E8698071-08FD-4448-8F4A-C17D11D118B5}">
      <dgm:prSet/>
      <dgm:spPr/>
      <dgm:t>
        <a:bodyPr/>
        <a:lstStyle/>
        <a:p>
          <a:endParaRPr lang="en-US"/>
        </a:p>
      </dgm:t>
    </dgm:pt>
    <dgm:pt modelId="{D917A753-6281-4643-A6E3-921251344EF8}">
      <dgm:prSet/>
      <dgm:spPr/>
      <dgm:t>
        <a:bodyPr/>
        <a:lstStyle/>
        <a:p>
          <a:r>
            <a:rPr lang="en-US"/>
            <a:t>Why we Reflect</a:t>
          </a:r>
        </a:p>
      </dgm:t>
    </dgm:pt>
    <dgm:pt modelId="{7ADB1B7B-65D1-433C-88DD-EB47D2ACC15E}" type="parTrans" cxnId="{1585A821-0DF5-4334-B304-1AD14002B462}">
      <dgm:prSet/>
      <dgm:spPr/>
      <dgm:t>
        <a:bodyPr/>
        <a:lstStyle/>
        <a:p>
          <a:endParaRPr lang="en-US"/>
        </a:p>
      </dgm:t>
    </dgm:pt>
    <dgm:pt modelId="{47B127CE-9F7A-4763-99DE-C533617E511D}" type="sibTrans" cxnId="{1585A821-0DF5-4334-B304-1AD14002B462}">
      <dgm:prSet/>
      <dgm:spPr/>
      <dgm:t>
        <a:bodyPr/>
        <a:lstStyle/>
        <a:p>
          <a:endParaRPr lang="en-US"/>
        </a:p>
      </dgm:t>
    </dgm:pt>
    <dgm:pt modelId="{9FAEF275-A007-44BC-AAB6-94E6FB1AC04E}">
      <dgm:prSet/>
      <dgm:spPr/>
      <dgm:t>
        <a:bodyPr/>
        <a:lstStyle/>
        <a:p>
          <a:r>
            <a:rPr lang="en-US"/>
            <a:t>Human Resources Management</a:t>
          </a:r>
        </a:p>
      </dgm:t>
    </dgm:pt>
    <dgm:pt modelId="{B994D9F0-5250-400F-B2FE-DABA6AEB54E5}" type="parTrans" cxnId="{86A382FD-0364-4849-9C1A-CCA754E14A3A}">
      <dgm:prSet/>
      <dgm:spPr/>
      <dgm:t>
        <a:bodyPr/>
        <a:lstStyle/>
        <a:p>
          <a:endParaRPr lang="en-US"/>
        </a:p>
      </dgm:t>
    </dgm:pt>
    <dgm:pt modelId="{D8D8BE37-D936-4B85-B55F-B5A606AF0AA7}" type="sibTrans" cxnId="{86A382FD-0364-4849-9C1A-CCA754E14A3A}">
      <dgm:prSet/>
      <dgm:spPr/>
      <dgm:t>
        <a:bodyPr/>
        <a:lstStyle/>
        <a:p>
          <a:endParaRPr lang="en-US"/>
        </a:p>
      </dgm:t>
    </dgm:pt>
    <dgm:pt modelId="{402BD1B0-4368-43CB-B19D-4571FCF85CE8}">
      <dgm:prSet/>
      <dgm:spPr/>
      <dgm:t>
        <a:bodyPr/>
        <a:lstStyle/>
        <a:p>
          <a:r>
            <a:rPr lang="en-US"/>
            <a:t>Culture Theory</a:t>
          </a:r>
        </a:p>
      </dgm:t>
    </dgm:pt>
    <dgm:pt modelId="{C17D0B6F-1300-425F-8246-52BF63E75B6E}" type="parTrans" cxnId="{9F704D8F-BC3F-41DB-A0AE-50355AAE863F}">
      <dgm:prSet/>
      <dgm:spPr/>
      <dgm:t>
        <a:bodyPr/>
        <a:lstStyle/>
        <a:p>
          <a:endParaRPr lang="en-US"/>
        </a:p>
      </dgm:t>
    </dgm:pt>
    <dgm:pt modelId="{546B240C-6A15-4D9A-B96E-6E0582B6BCF7}" type="sibTrans" cxnId="{9F704D8F-BC3F-41DB-A0AE-50355AAE863F}">
      <dgm:prSet/>
      <dgm:spPr/>
      <dgm:t>
        <a:bodyPr/>
        <a:lstStyle/>
        <a:p>
          <a:endParaRPr lang="en-US"/>
        </a:p>
      </dgm:t>
    </dgm:pt>
    <dgm:pt modelId="{FDB97580-0EA1-4638-A1C6-B180D116C02D}">
      <dgm:prSet/>
      <dgm:spPr/>
      <dgm:t>
        <a:bodyPr/>
        <a:lstStyle/>
        <a:p>
          <a:r>
            <a:rPr lang="en-US"/>
            <a:t>Organisational Tools</a:t>
          </a:r>
        </a:p>
      </dgm:t>
    </dgm:pt>
    <dgm:pt modelId="{A4F75996-17C0-4943-9651-2FAE7E6EACF3}" type="parTrans" cxnId="{FE5E89DC-2C08-4C2E-9FE3-8BB3A7F6C640}">
      <dgm:prSet/>
      <dgm:spPr/>
      <dgm:t>
        <a:bodyPr/>
        <a:lstStyle/>
        <a:p>
          <a:endParaRPr lang="en-US"/>
        </a:p>
      </dgm:t>
    </dgm:pt>
    <dgm:pt modelId="{102D9466-E12B-44C4-AF03-7256D64E260D}" type="sibTrans" cxnId="{FE5E89DC-2C08-4C2E-9FE3-8BB3A7F6C640}">
      <dgm:prSet/>
      <dgm:spPr/>
      <dgm:t>
        <a:bodyPr/>
        <a:lstStyle/>
        <a:p>
          <a:endParaRPr lang="en-US"/>
        </a:p>
      </dgm:t>
    </dgm:pt>
    <dgm:pt modelId="{AC10EA28-A1A4-4CBA-844D-82D922295A2A}">
      <dgm:prSet/>
      <dgm:spPr/>
      <dgm:t>
        <a:bodyPr/>
        <a:lstStyle/>
        <a:p>
          <a:r>
            <a:rPr lang="en-US"/>
            <a:t>Flexible and Agile working</a:t>
          </a:r>
        </a:p>
      </dgm:t>
    </dgm:pt>
    <dgm:pt modelId="{62E6B6AD-6CF8-4C7A-821C-E1C0CFCF10C1}" type="parTrans" cxnId="{C304A0D2-614E-43EA-8EEF-457F9E36C655}">
      <dgm:prSet/>
      <dgm:spPr/>
      <dgm:t>
        <a:bodyPr/>
        <a:lstStyle/>
        <a:p>
          <a:endParaRPr lang="en-US"/>
        </a:p>
      </dgm:t>
    </dgm:pt>
    <dgm:pt modelId="{BF2E7E71-10C2-4B49-BCC3-C4AD2FF66573}" type="sibTrans" cxnId="{C304A0D2-614E-43EA-8EEF-457F9E36C655}">
      <dgm:prSet/>
      <dgm:spPr/>
      <dgm:t>
        <a:bodyPr/>
        <a:lstStyle/>
        <a:p>
          <a:endParaRPr lang="en-US"/>
        </a:p>
      </dgm:t>
    </dgm:pt>
    <dgm:pt modelId="{960D6994-E043-48BF-BD92-0938546E4624}">
      <dgm:prSet/>
      <dgm:spPr/>
      <dgm:t>
        <a:bodyPr/>
        <a:lstStyle/>
        <a:p>
          <a:r>
            <a:rPr lang="en-US"/>
            <a:t>Reflection on the Module</a:t>
          </a:r>
        </a:p>
      </dgm:t>
    </dgm:pt>
    <dgm:pt modelId="{8FB69ADB-FA5E-4CEC-A897-20C7050078E1}" type="parTrans" cxnId="{C65669EC-D0D9-436C-964F-7B0B10EB9D73}">
      <dgm:prSet/>
      <dgm:spPr/>
      <dgm:t>
        <a:bodyPr/>
        <a:lstStyle/>
        <a:p>
          <a:endParaRPr lang="en-US"/>
        </a:p>
      </dgm:t>
    </dgm:pt>
    <dgm:pt modelId="{944BDE4E-E585-4C30-8152-6DA3F5940139}" type="sibTrans" cxnId="{C65669EC-D0D9-436C-964F-7B0B10EB9D73}">
      <dgm:prSet/>
      <dgm:spPr/>
      <dgm:t>
        <a:bodyPr/>
        <a:lstStyle/>
        <a:p>
          <a:endParaRPr lang="en-US"/>
        </a:p>
      </dgm:t>
    </dgm:pt>
    <dgm:pt modelId="{ED8008F0-35BD-284B-8C8D-0100CA103F03}" type="pres">
      <dgm:prSet presAssocID="{5E0D8D80-0752-4504-8AD7-D8923E133372}" presName="diagram" presStyleCnt="0">
        <dgm:presLayoutVars>
          <dgm:dir/>
          <dgm:resizeHandles val="exact"/>
        </dgm:presLayoutVars>
      </dgm:prSet>
      <dgm:spPr/>
    </dgm:pt>
    <dgm:pt modelId="{896BA82D-A4F1-8447-B99D-E1296C1DA4A1}" type="pres">
      <dgm:prSet presAssocID="{DA13F9B8-DE4B-4006-B9C5-C3E5ABAB37F5}" presName="node" presStyleLbl="node1" presStyleIdx="0" presStyleCnt="7">
        <dgm:presLayoutVars>
          <dgm:bulletEnabled val="1"/>
        </dgm:presLayoutVars>
      </dgm:prSet>
      <dgm:spPr/>
    </dgm:pt>
    <dgm:pt modelId="{A6B13E74-2D1B-924B-A348-F1B11BF55F08}" type="pres">
      <dgm:prSet presAssocID="{6DC88025-A640-406F-BDA3-2E806454BF19}" presName="sibTrans" presStyleCnt="0"/>
      <dgm:spPr/>
    </dgm:pt>
    <dgm:pt modelId="{66CFD495-7E46-3A41-AD4D-E32B9FA5F218}" type="pres">
      <dgm:prSet presAssocID="{D917A753-6281-4643-A6E3-921251344EF8}" presName="node" presStyleLbl="node1" presStyleIdx="1" presStyleCnt="7">
        <dgm:presLayoutVars>
          <dgm:bulletEnabled val="1"/>
        </dgm:presLayoutVars>
      </dgm:prSet>
      <dgm:spPr/>
    </dgm:pt>
    <dgm:pt modelId="{0AB0CCC3-C6C3-BA46-92F8-A1B362F02CFA}" type="pres">
      <dgm:prSet presAssocID="{47B127CE-9F7A-4763-99DE-C533617E511D}" presName="sibTrans" presStyleCnt="0"/>
      <dgm:spPr/>
    </dgm:pt>
    <dgm:pt modelId="{0954BE88-1DD5-7A4C-89EB-0B7BA9B423C2}" type="pres">
      <dgm:prSet presAssocID="{402BD1B0-4368-43CB-B19D-4571FCF85CE8}" presName="node" presStyleLbl="node1" presStyleIdx="2" presStyleCnt="7">
        <dgm:presLayoutVars>
          <dgm:bulletEnabled val="1"/>
        </dgm:presLayoutVars>
      </dgm:prSet>
      <dgm:spPr/>
    </dgm:pt>
    <dgm:pt modelId="{E06F7821-DAA7-5543-91CC-6875F0E7685A}" type="pres">
      <dgm:prSet presAssocID="{546B240C-6A15-4D9A-B96E-6E0582B6BCF7}" presName="sibTrans" presStyleCnt="0"/>
      <dgm:spPr/>
    </dgm:pt>
    <dgm:pt modelId="{1EF52492-24A9-A342-A8BD-F310402FF869}" type="pres">
      <dgm:prSet presAssocID="{FDB97580-0EA1-4638-A1C6-B180D116C02D}" presName="node" presStyleLbl="node1" presStyleIdx="3" presStyleCnt="7">
        <dgm:presLayoutVars>
          <dgm:bulletEnabled val="1"/>
        </dgm:presLayoutVars>
      </dgm:prSet>
      <dgm:spPr/>
    </dgm:pt>
    <dgm:pt modelId="{CD0ECB9E-A500-134A-85A6-F61C55EC2936}" type="pres">
      <dgm:prSet presAssocID="{102D9466-E12B-44C4-AF03-7256D64E260D}" presName="sibTrans" presStyleCnt="0"/>
      <dgm:spPr/>
    </dgm:pt>
    <dgm:pt modelId="{7095021A-390A-E141-87F0-38AFEFE277F9}" type="pres">
      <dgm:prSet presAssocID="{9FAEF275-A007-44BC-AAB6-94E6FB1AC04E}" presName="node" presStyleLbl="node1" presStyleIdx="4" presStyleCnt="7">
        <dgm:presLayoutVars>
          <dgm:bulletEnabled val="1"/>
        </dgm:presLayoutVars>
      </dgm:prSet>
      <dgm:spPr/>
    </dgm:pt>
    <dgm:pt modelId="{C61C626C-1269-5448-917D-131AD65949C1}" type="pres">
      <dgm:prSet presAssocID="{D8D8BE37-D936-4B85-B55F-B5A606AF0AA7}" presName="sibTrans" presStyleCnt="0"/>
      <dgm:spPr/>
    </dgm:pt>
    <dgm:pt modelId="{DDBA4382-51A9-2240-AAC1-FE0BC60D5323}" type="pres">
      <dgm:prSet presAssocID="{AC10EA28-A1A4-4CBA-844D-82D922295A2A}" presName="node" presStyleLbl="node1" presStyleIdx="5" presStyleCnt="7">
        <dgm:presLayoutVars>
          <dgm:bulletEnabled val="1"/>
        </dgm:presLayoutVars>
      </dgm:prSet>
      <dgm:spPr/>
    </dgm:pt>
    <dgm:pt modelId="{7C0EEE54-16E2-E54E-B5EA-5034785D3538}" type="pres">
      <dgm:prSet presAssocID="{BF2E7E71-10C2-4B49-BCC3-C4AD2FF66573}" presName="sibTrans" presStyleCnt="0"/>
      <dgm:spPr/>
    </dgm:pt>
    <dgm:pt modelId="{8F82DA8E-06E4-5B48-8A6E-CCAD2C84AA4B}" type="pres">
      <dgm:prSet presAssocID="{960D6994-E043-48BF-BD92-0938546E4624}" presName="node" presStyleLbl="node1" presStyleIdx="6" presStyleCnt="7">
        <dgm:presLayoutVars>
          <dgm:bulletEnabled val="1"/>
        </dgm:presLayoutVars>
      </dgm:prSet>
      <dgm:spPr/>
    </dgm:pt>
  </dgm:ptLst>
  <dgm:cxnLst>
    <dgm:cxn modelId="{1585A821-0DF5-4334-B304-1AD14002B462}" srcId="{5E0D8D80-0752-4504-8AD7-D8923E133372}" destId="{D917A753-6281-4643-A6E3-921251344EF8}" srcOrd="1" destOrd="0" parTransId="{7ADB1B7B-65D1-433C-88DD-EB47D2ACC15E}" sibTransId="{47B127CE-9F7A-4763-99DE-C533617E511D}"/>
    <dgm:cxn modelId="{8FF9B735-F5EF-6D4F-9C0F-1D38CF43A080}" type="presOf" srcId="{DA13F9B8-DE4B-4006-B9C5-C3E5ABAB37F5}" destId="{896BA82D-A4F1-8447-B99D-E1296C1DA4A1}" srcOrd="0" destOrd="0" presId="urn:microsoft.com/office/officeart/2005/8/layout/default"/>
    <dgm:cxn modelId="{5761FE41-2684-BB48-A510-D3EB40D80907}" type="presOf" srcId="{D917A753-6281-4643-A6E3-921251344EF8}" destId="{66CFD495-7E46-3A41-AD4D-E32B9FA5F218}" srcOrd="0" destOrd="0" presId="urn:microsoft.com/office/officeart/2005/8/layout/default"/>
    <dgm:cxn modelId="{6F195E43-FCD4-934B-82D9-AE1022A10BB8}" type="presOf" srcId="{FDB97580-0EA1-4638-A1C6-B180D116C02D}" destId="{1EF52492-24A9-A342-A8BD-F310402FF869}" srcOrd="0" destOrd="0" presId="urn:microsoft.com/office/officeart/2005/8/layout/default"/>
    <dgm:cxn modelId="{E8698071-08FD-4448-8F4A-C17D11D118B5}" srcId="{5E0D8D80-0752-4504-8AD7-D8923E133372}" destId="{DA13F9B8-DE4B-4006-B9C5-C3E5ABAB37F5}" srcOrd="0" destOrd="0" parTransId="{331AB7D6-8F69-4924-970D-955403C87D31}" sibTransId="{6DC88025-A640-406F-BDA3-2E806454BF19}"/>
    <dgm:cxn modelId="{F265F77B-3CEA-6A4A-B387-179E03D4632F}" type="presOf" srcId="{9FAEF275-A007-44BC-AAB6-94E6FB1AC04E}" destId="{7095021A-390A-E141-87F0-38AFEFE277F9}" srcOrd="0" destOrd="0" presId="urn:microsoft.com/office/officeart/2005/8/layout/default"/>
    <dgm:cxn modelId="{1E5EFA8D-78B2-E64E-AD20-204F54E0093F}" type="presOf" srcId="{AC10EA28-A1A4-4CBA-844D-82D922295A2A}" destId="{DDBA4382-51A9-2240-AAC1-FE0BC60D5323}" srcOrd="0" destOrd="0" presId="urn:microsoft.com/office/officeart/2005/8/layout/default"/>
    <dgm:cxn modelId="{9F704D8F-BC3F-41DB-A0AE-50355AAE863F}" srcId="{5E0D8D80-0752-4504-8AD7-D8923E133372}" destId="{402BD1B0-4368-43CB-B19D-4571FCF85CE8}" srcOrd="2" destOrd="0" parTransId="{C17D0B6F-1300-425F-8246-52BF63E75B6E}" sibTransId="{546B240C-6A15-4D9A-B96E-6E0582B6BCF7}"/>
    <dgm:cxn modelId="{6F91B99A-EE22-4F49-90D0-BF4B46B3564A}" type="presOf" srcId="{402BD1B0-4368-43CB-B19D-4571FCF85CE8}" destId="{0954BE88-1DD5-7A4C-89EB-0B7BA9B423C2}" srcOrd="0" destOrd="0" presId="urn:microsoft.com/office/officeart/2005/8/layout/default"/>
    <dgm:cxn modelId="{C304A0D2-614E-43EA-8EEF-457F9E36C655}" srcId="{5E0D8D80-0752-4504-8AD7-D8923E133372}" destId="{AC10EA28-A1A4-4CBA-844D-82D922295A2A}" srcOrd="5" destOrd="0" parTransId="{62E6B6AD-6CF8-4C7A-821C-E1C0CFCF10C1}" sibTransId="{BF2E7E71-10C2-4B49-BCC3-C4AD2FF66573}"/>
    <dgm:cxn modelId="{7B2BB0D3-5E0D-FB48-8A37-B44C33AC3656}" type="presOf" srcId="{960D6994-E043-48BF-BD92-0938546E4624}" destId="{8F82DA8E-06E4-5B48-8A6E-CCAD2C84AA4B}" srcOrd="0" destOrd="0" presId="urn:microsoft.com/office/officeart/2005/8/layout/default"/>
    <dgm:cxn modelId="{FE5E89DC-2C08-4C2E-9FE3-8BB3A7F6C640}" srcId="{5E0D8D80-0752-4504-8AD7-D8923E133372}" destId="{FDB97580-0EA1-4638-A1C6-B180D116C02D}" srcOrd="3" destOrd="0" parTransId="{A4F75996-17C0-4943-9651-2FAE7E6EACF3}" sibTransId="{102D9466-E12B-44C4-AF03-7256D64E260D}"/>
    <dgm:cxn modelId="{C65669EC-D0D9-436C-964F-7B0B10EB9D73}" srcId="{5E0D8D80-0752-4504-8AD7-D8923E133372}" destId="{960D6994-E043-48BF-BD92-0938546E4624}" srcOrd="6" destOrd="0" parTransId="{8FB69ADB-FA5E-4CEC-A897-20C7050078E1}" sibTransId="{944BDE4E-E585-4C30-8152-6DA3F5940139}"/>
    <dgm:cxn modelId="{7A3F24ED-776B-C24F-859C-6D2B27E4EBD6}" type="presOf" srcId="{5E0D8D80-0752-4504-8AD7-D8923E133372}" destId="{ED8008F0-35BD-284B-8C8D-0100CA103F03}" srcOrd="0" destOrd="0" presId="urn:microsoft.com/office/officeart/2005/8/layout/default"/>
    <dgm:cxn modelId="{86A382FD-0364-4849-9C1A-CCA754E14A3A}" srcId="{5E0D8D80-0752-4504-8AD7-D8923E133372}" destId="{9FAEF275-A007-44BC-AAB6-94E6FB1AC04E}" srcOrd="4" destOrd="0" parTransId="{B994D9F0-5250-400F-B2FE-DABA6AEB54E5}" sibTransId="{D8D8BE37-D936-4B85-B55F-B5A606AF0AA7}"/>
    <dgm:cxn modelId="{8750D0F9-1245-7949-911E-C5C5F3AC29FA}" type="presParOf" srcId="{ED8008F0-35BD-284B-8C8D-0100CA103F03}" destId="{896BA82D-A4F1-8447-B99D-E1296C1DA4A1}" srcOrd="0" destOrd="0" presId="urn:microsoft.com/office/officeart/2005/8/layout/default"/>
    <dgm:cxn modelId="{4599A6E4-8D05-9D48-BD8D-36255DD6208E}" type="presParOf" srcId="{ED8008F0-35BD-284B-8C8D-0100CA103F03}" destId="{A6B13E74-2D1B-924B-A348-F1B11BF55F08}" srcOrd="1" destOrd="0" presId="urn:microsoft.com/office/officeart/2005/8/layout/default"/>
    <dgm:cxn modelId="{983F3B6A-C63B-EF44-A7C2-A2DE6FA677E6}" type="presParOf" srcId="{ED8008F0-35BD-284B-8C8D-0100CA103F03}" destId="{66CFD495-7E46-3A41-AD4D-E32B9FA5F218}" srcOrd="2" destOrd="0" presId="urn:microsoft.com/office/officeart/2005/8/layout/default"/>
    <dgm:cxn modelId="{A75892AF-EF94-D746-A703-357FF0FFFFC2}" type="presParOf" srcId="{ED8008F0-35BD-284B-8C8D-0100CA103F03}" destId="{0AB0CCC3-C6C3-BA46-92F8-A1B362F02CFA}" srcOrd="3" destOrd="0" presId="urn:microsoft.com/office/officeart/2005/8/layout/default"/>
    <dgm:cxn modelId="{7ACDD2D6-5B9A-DB4A-AF4D-2A157B4B7286}" type="presParOf" srcId="{ED8008F0-35BD-284B-8C8D-0100CA103F03}" destId="{0954BE88-1DD5-7A4C-89EB-0B7BA9B423C2}" srcOrd="4" destOrd="0" presId="urn:microsoft.com/office/officeart/2005/8/layout/default"/>
    <dgm:cxn modelId="{330E30E0-A018-0243-A009-D6588405D289}" type="presParOf" srcId="{ED8008F0-35BD-284B-8C8D-0100CA103F03}" destId="{E06F7821-DAA7-5543-91CC-6875F0E7685A}" srcOrd="5" destOrd="0" presId="urn:microsoft.com/office/officeart/2005/8/layout/default"/>
    <dgm:cxn modelId="{BC1C6F75-66C2-3249-BFD5-0E83CABB8D36}" type="presParOf" srcId="{ED8008F0-35BD-284B-8C8D-0100CA103F03}" destId="{1EF52492-24A9-A342-A8BD-F310402FF869}" srcOrd="6" destOrd="0" presId="urn:microsoft.com/office/officeart/2005/8/layout/default"/>
    <dgm:cxn modelId="{9D007865-CA3E-8944-8A1C-C2D2037433A0}" type="presParOf" srcId="{ED8008F0-35BD-284B-8C8D-0100CA103F03}" destId="{CD0ECB9E-A500-134A-85A6-F61C55EC2936}" srcOrd="7" destOrd="0" presId="urn:microsoft.com/office/officeart/2005/8/layout/default"/>
    <dgm:cxn modelId="{9D072949-B89A-AD41-B300-321CA31714B0}" type="presParOf" srcId="{ED8008F0-35BD-284B-8C8D-0100CA103F03}" destId="{7095021A-390A-E141-87F0-38AFEFE277F9}" srcOrd="8" destOrd="0" presId="urn:microsoft.com/office/officeart/2005/8/layout/default"/>
    <dgm:cxn modelId="{87A0619C-3909-3F45-8D11-3A10F448DA9D}" type="presParOf" srcId="{ED8008F0-35BD-284B-8C8D-0100CA103F03}" destId="{C61C626C-1269-5448-917D-131AD65949C1}" srcOrd="9" destOrd="0" presId="urn:microsoft.com/office/officeart/2005/8/layout/default"/>
    <dgm:cxn modelId="{E3F8D78A-4FA5-274C-BBC7-27A2205F1C77}" type="presParOf" srcId="{ED8008F0-35BD-284B-8C8D-0100CA103F03}" destId="{DDBA4382-51A9-2240-AAC1-FE0BC60D5323}" srcOrd="10" destOrd="0" presId="urn:microsoft.com/office/officeart/2005/8/layout/default"/>
    <dgm:cxn modelId="{99E65CC8-1364-2E45-96FF-A67416B0A6BD}" type="presParOf" srcId="{ED8008F0-35BD-284B-8C8D-0100CA103F03}" destId="{7C0EEE54-16E2-E54E-B5EA-5034785D3538}" srcOrd="11" destOrd="0" presId="urn:microsoft.com/office/officeart/2005/8/layout/default"/>
    <dgm:cxn modelId="{736DE00F-87D3-2349-B632-97CC48BFDF64}" type="presParOf" srcId="{ED8008F0-35BD-284B-8C8D-0100CA103F03}" destId="{8F82DA8E-06E4-5B48-8A6E-CCAD2C84AA4B}"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7A538A-1245-499B-A95F-95791ED991CA}"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5F2FEC8B-1439-4688-A824-EBB997E059F9}">
      <dgm:prSet/>
      <dgm:spPr/>
      <dgm:t>
        <a:bodyPr/>
        <a:lstStyle/>
        <a:p>
          <a:pPr>
            <a:lnSpc>
              <a:spcPct val="100000"/>
            </a:lnSpc>
            <a:defRPr b="1"/>
          </a:pPr>
          <a:r>
            <a:rPr lang="en-US"/>
            <a:t>Description</a:t>
          </a:r>
        </a:p>
      </dgm:t>
    </dgm:pt>
    <dgm:pt modelId="{A5A240FC-D29F-4959-AD2C-7EB82BD64126}" type="parTrans" cxnId="{2F1EB847-90B8-4A81-AD3A-CD09B03719E1}">
      <dgm:prSet/>
      <dgm:spPr/>
      <dgm:t>
        <a:bodyPr/>
        <a:lstStyle/>
        <a:p>
          <a:endParaRPr lang="en-US"/>
        </a:p>
      </dgm:t>
    </dgm:pt>
    <dgm:pt modelId="{D5E4A6DB-DEEE-499D-9FB0-7213102B2AF2}" type="sibTrans" cxnId="{2F1EB847-90B8-4A81-AD3A-CD09B03719E1}">
      <dgm:prSet/>
      <dgm:spPr/>
      <dgm:t>
        <a:bodyPr/>
        <a:lstStyle/>
        <a:p>
          <a:endParaRPr lang="en-US"/>
        </a:p>
      </dgm:t>
    </dgm:pt>
    <dgm:pt modelId="{64CAED5D-E988-4F6A-8D20-317D7C5EBA16}">
      <dgm:prSet/>
      <dgm:spPr/>
      <dgm:t>
        <a:bodyPr/>
        <a:lstStyle/>
        <a:p>
          <a:pPr>
            <a:lnSpc>
              <a:spcPct val="100000"/>
            </a:lnSpc>
          </a:pPr>
          <a:r>
            <a:rPr lang="en-US" dirty="0"/>
            <a:t>Year 2 Module Three – The Intercultural Workplace</a:t>
          </a:r>
        </a:p>
      </dgm:t>
    </dgm:pt>
    <dgm:pt modelId="{84A47643-3F65-4137-B234-A259903CF410}" type="parTrans" cxnId="{AB54A231-6333-42E2-8D9D-BACF04FAE882}">
      <dgm:prSet/>
      <dgm:spPr/>
      <dgm:t>
        <a:bodyPr/>
        <a:lstStyle/>
        <a:p>
          <a:endParaRPr lang="en-US"/>
        </a:p>
      </dgm:t>
    </dgm:pt>
    <dgm:pt modelId="{FDAD6926-50A1-421E-91AF-F2F953294B91}" type="sibTrans" cxnId="{AB54A231-6333-42E2-8D9D-BACF04FAE882}">
      <dgm:prSet/>
      <dgm:spPr/>
      <dgm:t>
        <a:bodyPr/>
        <a:lstStyle/>
        <a:p>
          <a:endParaRPr lang="en-US"/>
        </a:p>
      </dgm:t>
    </dgm:pt>
    <dgm:pt modelId="{F9244DA3-1E16-4E83-A36B-5807F064C96A}">
      <dgm:prSet/>
      <dgm:spPr/>
      <dgm:t>
        <a:bodyPr/>
        <a:lstStyle/>
        <a:p>
          <a:pPr>
            <a:lnSpc>
              <a:spcPct val="100000"/>
            </a:lnSpc>
          </a:pPr>
          <a:r>
            <a:rPr lang="en-US" dirty="0"/>
            <a:t>To Understand the Context and Culture of an Organisation</a:t>
          </a:r>
        </a:p>
      </dgm:t>
    </dgm:pt>
    <dgm:pt modelId="{119B1612-AD57-42CF-BED4-680694136544}" type="parTrans" cxnId="{D81BDFC6-F4F1-49F3-AFE6-EB651DBB1905}">
      <dgm:prSet/>
      <dgm:spPr/>
      <dgm:t>
        <a:bodyPr/>
        <a:lstStyle/>
        <a:p>
          <a:endParaRPr lang="en-US"/>
        </a:p>
      </dgm:t>
    </dgm:pt>
    <dgm:pt modelId="{60621971-6B45-4578-B436-72AD80CDFEA9}" type="sibTrans" cxnId="{D81BDFC6-F4F1-49F3-AFE6-EB651DBB1905}">
      <dgm:prSet/>
      <dgm:spPr/>
      <dgm:t>
        <a:bodyPr/>
        <a:lstStyle/>
        <a:p>
          <a:endParaRPr lang="en-US"/>
        </a:p>
      </dgm:t>
    </dgm:pt>
    <dgm:pt modelId="{D6FBE5A6-4FFC-46D5-81AD-A42BC2C0C372}">
      <dgm:prSet/>
      <dgm:spPr/>
      <dgm:t>
        <a:bodyPr/>
        <a:lstStyle/>
        <a:p>
          <a:pPr>
            <a:lnSpc>
              <a:spcPct val="100000"/>
            </a:lnSpc>
          </a:pPr>
          <a:r>
            <a:rPr lang="en-US" dirty="0"/>
            <a:t>We covered many topics and discussed our thoughts and opinions</a:t>
          </a:r>
        </a:p>
      </dgm:t>
    </dgm:pt>
    <dgm:pt modelId="{5D84D186-B8A8-4C35-B8D5-72AF1B8F5429}" type="parTrans" cxnId="{4C96A531-562C-44EF-A0B8-8239EB5DCD1D}">
      <dgm:prSet/>
      <dgm:spPr/>
      <dgm:t>
        <a:bodyPr/>
        <a:lstStyle/>
        <a:p>
          <a:endParaRPr lang="en-US"/>
        </a:p>
      </dgm:t>
    </dgm:pt>
    <dgm:pt modelId="{735E044E-C9B7-4785-A107-01431B8D9F0F}" type="sibTrans" cxnId="{4C96A531-562C-44EF-A0B8-8239EB5DCD1D}">
      <dgm:prSet/>
      <dgm:spPr/>
      <dgm:t>
        <a:bodyPr/>
        <a:lstStyle/>
        <a:p>
          <a:endParaRPr lang="en-US"/>
        </a:p>
      </dgm:t>
    </dgm:pt>
    <dgm:pt modelId="{31CC8AE5-89CD-489E-BE93-4C3C7A68B5AE}">
      <dgm:prSet/>
      <dgm:spPr/>
      <dgm:t>
        <a:bodyPr/>
        <a:lstStyle/>
        <a:p>
          <a:pPr>
            <a:lnSpc>
              <a:spcPct val="100000"/>
            </a:lnSpc>
          </a:pPr>
          <a:r>
            <a:rPr lang="en-US" dirty="0"/>
            <a:t>Through these discussions we gain a better understanding of HRM</a:t>
          </a:r>
        </a:p>
      </dgm:t>
    </dgm:pt>
    <dgm:pt modelId="{994A1753-DD64-4665-8A22-C68DA04A55F9}" type="parTrans" cxnId="{63DA7A19-DCA9-41D8-96C4-97B4063BFCC3}">
      <dgm:prSet/>
      <dgm:spPr/>
      <dgm:t>
        <a:bodyPr/>
        <a:lstStyle/>
        <a:p>
          <a:endParaRPr lang="en-US"/>
        </a:p>
      </dgm:t>
    </dgm:pt>
    <dgm:pt modelId="{F189B1C2-80F9-4BFC-B30D-A34C0EF088E3}" type="sibTrans" cxnId="{63DA7A19-DCA9-41D8-96C4-97B4063BFCC3}">
      <dgm:prSet/>
      <dgm:spPr/>
      <dgm:t>
        <a:bodyPr/>
        <a:lstStyle/>
        <a:p>
          <a:endParaRPr lang="en-US"/>
        </a:p>
      </dgm:t>
    </dgm:pt>
    <dgm:pt modelId="{028A815F-49D7-4705-B118-9F3E02013701}">
      <dgm:prSet/>
      <dgm:spPr/>
      <dgm:t>
        <a:bodyPr/>
        <a:lstStyle/>
        <a:p>
          <a:pPr>
            <a:lnSpc>
              <a:spcPct val="100000"/>
            </a:lnSpc>
            <a:defRPr b="1"/>
          </a:pPr>
          <a:r>
            <a:rPr lang="en-US"/>
            <a:t>Feelings</a:t>
          </a:r>
        </a:p>
      </dgm:t>
    </dgm:pt>
    <dgm:pt modelId="{DCA8D176-BE52-4F0F-B9C6-7D9EF1CA0AAA}" type="parTrans" cxnId="{B1AB6D82-F300-482F-A15D-1B409BDD0DF6}">
      <dgm:prSet/>
      <dgm:spPr/>
      <dgm:t>
        <a:bodyPr/>
        <a:lstStyle/>
        <a:p>
          <a:endParaRPr lang="en-US"/>
        </a:p>
      </dgm:t>
    </dgm:pt>
    <dgm:pt modelId="{E6600C94-17FF-4E2C-A2B4-BAA8EBF20B67}" type="sibTrans" cxnId="{B1AB6D82-F300-482F-A15D-1B409BDD0DF6}">
      <dgm:prSet/>
      <dgm:spPr/>
      <dgm:t>
        <a:bodyPr/>
        <a:lstStyle/>
        <a:p>
          <a:endParaRPr lang="en-US"/>
        </a:p>
      </dgm:t>
    </dgm:pt>
    <dgm:pt modelId="{EC462E5A-7749-41DC-86B5-9007BB18174E}">
      <dgm:prSet custT="1"/>
      <dgm:spPr/>
      <dgm:t>
        <a:bodyPr/>
        <a:lstStyle/>
        <a:p>
          <a:pPr>
            <a:lnSpc>
              <a:spcPct val="100000"/>
            </a:lnSpc>
          </a:pPr>
          <a:r>
            <a:rPr lang="en-US" sz="1200" dirty="0"/>
            <a:t>Prior to the module I had some understanding of the Intercultural Workplace</a:t>
          </a:r>
        </a:p>
      </dgm:t>
    </dgm:pt>
    <dgm:pt modelId="{45976256-DBFF-415C-AEF8-7D0477F313AD}" type="parTrans" cxnId="{C15A4A32-72D9-4C89-B9D3-FB822715D5DC}">
      <dgm:prSet/>
      <dgm:spPr/>
      <dgm:t>
        <a:bodyPr/>
        <a:lstStyle/>
        <a:p>
          <a:endParaRPr lang="en-US"/>
        </a:p>
      </dgm:t>
    </dgm:pt>
    <dgm:pt modelId="{788F8782-9E44-4BDC-A132-10BDBA0176EB}" type="sibTrans" cxnId="{C15A4A32-72D9-4C89-B9D3-FB822715D5DC}">
      <dgm:prSet/>
      <dgm:spPr/>
      <dgm:t>
        <a:bodyPr/>
        <a:lstStyle/>
        <a:p>
          <a:endParaRPr lang="en-US"/>
        </a:p>
      </dgm:t>
    </dgm:pt>
    <dgm:pt modelId="{43FB3B3C-592C-4B57-A10E-C0CFEFA6D6D2}">
      <dgm:prSet custT="1"/>
      <dgm:spPr/>
      <dgm:t>
        <a:bodyPr/>
        <a:lstStyle/>
        <a:p>
          <a:pPr>
            <a:lnSpc>
              <a:spcPct val="100000"/>
            </a:lnSpc>
          </a:pPr>
          <a:r>
            <a:rPr lang="en-US" sz="1200" dirty="0"/>
            <a:t>I felt the topics discussed were always well founded and every opinion mattered</a:t>
          </a:r>
        </a:p>
      </dgm:t>
    </dgm:pt>
    <dgm:pt modelId="{5C03A20E-8AF4-4919-93F2-B58EE001C142}" type="parTrans" cxnId="{1CFE3608-448F-4836-8715-D98B4CC4325D}">
      <dgm:prSet/>
      <dgm:spPr/>
      <dgm:t>
        <a:bodyPr/>
        <a:lstStyle/>
        <a:p>
          <a:endParaRPr lang="en-US"/>
        </a:p>
      </dgm:t>
    </dgm:pt>
    <dgm:pt modelId="{78A0D9CF-620A-47A2-B1BF-76D753B89D5E}" type="sibTrans" cxnId="{1CFE3608-448F-4836-8715-D98B4CC4325D}">
      <dgm:prSet/>
      <dgm:spPr/>
      <dgm:t>
        <a:bodyPr/>
        <a:lstStyle/>
        <a:p>
          <a:endParaRPr lang="en-US"/>
        </a:p>
      </dgm:t>
    </dgm:pt>
    <dgm:pt modelId="{8597C2FB-10D0-4F98-A0B7-DB684AAB8768}">
      <dgm:prSet custT="1"/>
      <dgm:spPr/>
      <dgm:t>
        <a:bodyPr/>
        <a:lstStyle/>
        <a:p>
          <a:pPr>
            <a:lnSpc>
              <a:spcPct val="100000"/>
            </a:lnSpc>
          </a:pPr>
          <a:r>
            <a:rPr lang="en-US" sz="1200" dirty="0"/>
            <a:t>As a group I felt we gained an understanding of a diverse range of employers</a:t>
          </a:r>
        </a:p>
      </dgm:t>
    </dgm:pt>
    <dgm:pt modelId="{A90CE501-418D-4140-BCC4-D6F1443ED15F}" type="parTrans" cxnId="{07CD7F18-9BC0-48C9-9B9A-0AFDD229A936}">
      <dgm:prSet/>
      <dgm:spPr/>
      <dgm:t>
        <a:bodyPr/>
        <a:lstStyle/>
        <a:p>
          <a:endParaRPr lang="en-US"/>
        </a:p>
      </dgm:t>
    </dgm:pt>
    <dgm:pt modelId="{32069A5B-4A94-4986-9406-6649C597A7F1}" type="sibTrans" cxnId="{07CD7F18-9BC0-48C9-9B9A-0AFDD229A936}">
      <dgm:prSet/>
      <dgm:spPr/>
      <dgm:t>
        <a:bodyPr/>
        <a:lstStyle/>
        <a:p>
          <a:endParaRPr lang="en-US"/>
        </a:p>
      </dgm:t>
    </dgm:pt>
    <dgm:pt modelId="{706B5656-EE82-4926-8D4B-598C1B616DA6}">
      <dgm:prSet custT="1"/>
      <dgm:spPr/>
      <dgm:t>
        <a:bodyPr/>
        <a:lstStyle/>
        <a:p>
          <a:pPr>
            <a:lnSpc>
              <a:spcPct val="100000"/>
            </a:lnSpc>
          </a:pPr>
          <a:r>
            <a:rPr lang="en-US" sz="1200" dirty="0"/>
            <a:t>Following the conclusion of the Module I was eager to learn more on the subject</a:t>
          </a:r>
        </a:p>
      </dgm:t>
    </dgm:pt>
    <dgm:pt modelId="{EF7677C7-858B-4D49-809D-B149BCDED6A7}" type="parTrans" cxnId="{0894E96B-20BC-4B16-B89B-09426E3E7ADD}">
      <dgm:prSet/>
      <dgm:spPr/>
      <dgm:t>
        <a:bodyPr/>
        <a:lstStyle/>
        <a:p>
          <a:endParaRPr lang="en-US"/>
        </a:p>
      </dgm:t>
    </dgm:pt>
    <dgm:pt modelId="{B3EB7E2B-0485-485B-B4F9-453B8DC4C5F0}" type="sibTrans" cxnId="{0894E96B-20BC-4B16-B89B-09426E3E7ADD}">
      <dgm:prSet/>
      <dgm:spPr/>
      <dgm:t>
        <a:bodyPr/>
        <a:lstStyle/>
        <a:p>
          <a:endParaRPr lang="en-US"/>
        </a:p>
      </dgm:t>
    </dgm:pt>
    <dgm:pt modelId="{86A09750-7913-4023-8D25-D2890DD3601E}">
      <dgm:prSet custT="1"/>
      <dgm:spPr/>
      <dgm:t>
        <a:bodyPr/>
        <a:lstStyle/>
        <a:p>
          <a:pPr>
            <a:lnSpc>
              <a:spcPct val="100000"/>
            </a:lnSpc>
          </a:pPr>
          <a:r>
            <a:rPr lang="en-US" sz="1200" dirty="0"/>
            <a:t>Following the completion of my assignments I feel I have been able to broaden my understanding</a:t>
          </a:r>
        </a:p>
      </dgm:t>
    </dgm:pt>
    <dgm:pt modelId="{A9DEE7C7-403A-4B71-9D73-ED247F37527D}" type="parTrans" cxnId="{FF49D94C-2979-4723-9D07-7DC283F64C33}">
      <dgm:prSet/>
      <dgm:spPr/>
      <dgm:t>
        <a:bodyPr/>
        <a:lstStyle/>
        <a:p>
          <a:endParaRPr lang="en-US"/>
        </a:p>
      </dgm:t>
    </dgm:pt>
    <dgm:pt modelId="{61F0DD6F-C12F-4830-9016-0368D630CF7D}" type="sibTrans" cxnId="{FF49D94C-2979-4723-9D07-7DC283F64C33}">
      <dgm:prSet/>
      <dgm:spPr/>
      <dgm:t>
        <a:bodyPr/>
        <a:lstStyle/>
        <a:p>
          <a:endParaRPr lang="en-US"/>
        </a:p>
      </dgm:t>
    </dgm:pt>
    <dgm:pt modelId="{841417A0-DB5A-41BD-9547-6F535CAB6BAC}" type="pres">
      <dgm:prSet presAssocID="{847A538A-1245-499B-A95F-95791ED991CA}" presName="root" presStyleCnt="0">
        <dgm:presLayoutVars>
          <dgm:dir/>
          <dgm:resizeHandles val="exact"/>
        </dgm:presLayoutVars>
      </dgm:prSet>
      <dgm:spPr/>
    </dgm:pt>
    <dgm:pt modelId="{452D3EC6-8698-49AC-9CF3-452166EC4221}" type="pres">
      <dgm:prSet presAssocID="{5F2FEC8B-1439-4688-A824-EBB997E059F9}" presName="compNode" presStyleCnt="0"/>
      <dgm:spPr/>
    </dgm:pt>
    <dgm:pt modelId="{BEB11080-BAC3-4DE1-B5A4-68E91CC1B7A4}" type="pres">
      <dgm:prSet presAssocID="{5F2FEC8B-1439-4688-A824-EBB997E059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69158AF-7096-41CE-9132-8D036EEA57FD}" type="pres">
      <dgm:prSet presAssocID="{5F2FEC8B-1439-4688-A824-EBB997E059F9}" presName="iconSpace" presStyleCnt="0"/>
      <dgm:spPr/>
    </dgm:pt>
    <dgm:pt modelId="{801FBF11-0C54-426B-AD9C-24D08A602A63}" type="pres">
      <dgm:prSet presAssocID="{5F2FEC8B-1439-4688-A824-EBB997E059F9}" presName="parTx" presStyleLbl="revTx" presStyleIdx="0" presStyleCnt="4">
        <dgm:presLayoutVars>
          <dgm:chMax val="0"/>
          <dgm:chPref val="0"/>
        </dgm:presLayoutVars>
      </dgm:prSet>
      <dgm:spPr/>
    </dgm:pt>
    <dgm:pt modelId="{019F51FE-C9AF-4349-96CE-C1FB56E83D1A}" type="pres">
      <dgm:prSet presAssocID="{5F2FEC8B-1439-4688-A824-EBB997E059F9}" presName="txSpace" presStyleCnt="0"/>
      <dgm:spPr/>
    </dgm:pt>
    <dgm:pt modelId="{34CE0C80-487F-4D25-80C2-1F92AB97DA2D}" type="pres">
      <dgm:prSet presAssocID="{5F2FEC8B-1439-4688-A824-EBB997E059F9}" presName="desTx" presStyleLbl="revTx" presStyleIdx="1" presStyleCnt="4">
        <dgm:presLayoutVars/>
      </dgm:prSet>
      <dgm:spPr/>
    </dgm:pt>
    <dgm:pt modelId="{D9F3A919-0338-406D-8C73-EAA337C4508C}" type="pres">
      <dgm:prSet presAssocID="{D5E4A6DB-DEEE-499D-9FB0-7213102B2AF2}" presName="sibTrans" presStyleCnt="0"/>
      <dgm:spPr/>
    </dgm:pt>
    <dgm:pt modelId="{D84EF484-A02B-4420-8050-FB7C5C280ED6}" type="pres">
      <dgm:prSet presAssocID="{028A815F-49D7-4705-B118-9F3E02013701}" presName="compNode" presStyleCnt="0"/>
      <dgm:spPr/>
    </dgm:pt>
    <dgm:pt modelId="{C216255F-47F4-408A-A962-AB4DC146C3C1}" type="pres">
      <dgm:prSet presAssocID="{028A815F-49D7-4705-B118-9F3E020137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50AABA08-A507-4EEF-BF85-643B313C5EB8}" type="pres">
      <dgm:prSet presAssocID="{028A815F-49D7-4705-B118-9F3E02013701}" presName="iconSpace" presStyleCnt="0"/>
      <dgm:spPr/>
    </dgm:pt>
    <dgm:pt modelId="{EB462B2B-AC0B-4AE2-8CE6-35C8E7597300}" type="pres">
      <dgm:prSet presAssocID="{028A815F-49D7-4705-B118-9F3E02013701}" presName="parTx" presStyleLbl="revTx" presStyleIdx="2" presStyleCnt="4">
        <dgm:presLayoutVars>
          <dgm:chMax val="0"/>
          <dgm:chPref val="0"/>
        </dgm:presLayoutVars>
      </dgm:prSet>
      <dgm:spPr/>
    </dgm:pt>
    <dgm:pt modelId="{9BE2DF58-9949-477D-B34B-58E1353FC2E8}" type="pres">
      <dgm:prSet presAssocID="{028A815F-49D7-4705-B118-9F3E02013701}" presName="txSpace" presStyleCnt="0"/>
      <dgm:spPr/>
    </dgm:pt>
    <dgm:pt modelId="{09937DB4-EA7F-4C36-95D7-0C9F7E52E403}" type="pres">
      <dgm:prSet presAssocID="{028A815F-49D7-4705-B118-9F3E02013701}" presName="desTx" presStyleLbl="revTx" presStyleIdx="3" presStyleCnt="4">
        <dgm:presLayoutVars/>
      </dgm:prSet>
      <dgm:spPr/>
    </dgm:pt>
  </dgm:ptLst>
  <dgm:cxnLst>
    <dgm:cxn modelId="{1CFE3608-448F-4836-8715-D98B4CC4325D}" srcId="{028A815F-49D7-4705-B118-9F3E02013701}" destId="{43FB3B3C-592C-4B57-A10E-C0CFEFA6D6D2}" srcOrd="1" destOrd="0" parTransId="{5C03A20E-8AF4-4919-93F2-B58EE001C142}" sibTransId="{78A0D9CF-620A-47A2-B1BF-76D753B89D5E}"/>
    <dgm:cxn modelId="{F0B0AD11-96F3-9344-B8BD-D0B0E26D05AC}" type="presOf" srcId="{D6FBE5A6-4FFC-46D5-81AD-A42BC2C0C372}" destId="{34CE0C80-487F-4D25-80C2-1F92AB97DA2D}" srcOrd="0" destOrd="2" presId="urn:microsoft.com/office/officeart/2018/5/layout/CenteredIconLabelDescriptionList"/>
    <dgm:cxn modelId="{107CC616-118B-C54B-94AB-616EBFDCAD8C}" type="presOf" srcId="{028A815F-49D7-4705-B118-9F3E02013701}" destId="{EB462B2B-AC0B-4AE2-8CE6-35C8E7597300}" srcOrd="0" destOrd="0" presId="urn:microsoft.com/office/officeart/2018/5/layout/CenteredIconLabelDescriptionList"/>
    <dgm:cxn modelId="{07CD7F18-9BC0-48C9-9B9A-0AFDD229A936}" srcId="{028A815F-49D7-4705-B118-9F3E02013701}" destId="{8597C2FB-10D0-4F98-A0B7-DB684AAB8768}" srcOrd="2" destOrd="0" parTransId="{A90CE501-418D-4140-BCC4-D6F1443ED15F}" sibTransId="{32069A5B-4A94-4986-9406-6649C597A7F1}"/>
    <dgm:cxn modelId="{63DA7A19-DCA9-41D8-96C4-97B4063BFCC3}" srcId="{5F2FEC8B-1439-4688-A824-EBB997E059F9}" destId="{31CC8AE5-89CD-489E-BE93-4C3C7A68B5AE}" srcOrd="3" destOrd="0" parTransId="{994A1753-DD64-4665-8A22-C68DA04A55F9}" sibTransId="{F189B1C2-80F9-4BFC-B30D-A34C0EF088E3}"/>
    <dgm:cxn modelId="{54E65120-DFAD-6244-ABD4-5F945D03B28F}" type="presOf" srcId="{86A09750-7913-4023-8D25-D2890DD3601E}" destId="{09937DB4-EA7F-4C36-95D7-0C9F7E52E403}" srcOrd="0" destOrd="4" presId="urn:microsoft.com/office/officeart/2018/5/layout/CenteredIconLabelDescriptionList"/>
    <dgm:cxn modelId="{3812F62F-5B4F-B84C-9D69-4990525C32B4}" type="presOf" srcId="{EC462E5A-7749-41DC-86B5-9007BB18174E}" destId="{09937DB4-EA7F-4C36-95D7-0C9F7E52E403}" srcOrd="0" destOrd="0" presId="urn:microsoft.com/office/officeart/2018/5/layout/CenteredIconLabelDescriptionList"/>
    <dgm:cxn modelId="{AB54A231-6333-42E2-8D9D-BACF04FAE882}" srcId="{5F2FEC8B-1439-4688-A824-EBB997E059F9}" destId="{64CAED5D-E988-4F6A-8D20-317D7C5EBA16}" srcOrd="0" destOrd="0" parTransId="{84A47643-3F65-4137-B234-A259903CF410}" sibTransId="{FDAD6926-50A1-421E-91AF-F2F953294B91}"/>
    <dgm:cxn modelId="{4C96A531-562C-44EF-A0B8-8239EB5DCD1D}" srcId="{5F2FEC8B-1439-4688-A824-EBB997E059F9}" destId="{D6FBE5A6-4FFC-46D5-81AD-A42BC2C0C372}" srcOrd="2" destOrd="0" parTransId="{5D84D186-B8A8-4C35-B8D5-72AF1B8F5429}" sibTransId="{735E044E-C9B7-4785-A107-01431B8D9F0F}"/>
    <dgm:cxn modelId="{C15A4A32-72D9-4C89-B9D3-FB822715D5DC}" srcId="{028A815F-49D7-4705-B118-9F3E02013701}" destId="{EC462E5A-7749-41DC-86B5-9007BB18174E}" srcOrd="0" destOrd="0" parTransId="{45976256-DBFF-415C-AEF8-7D0477F313AD}" sibTransId="{788F8782-9E44-4BDC-A132-10BDBA0176EB}"/>
    <dgm:cxn modelId="{2F1EB847-90B8-4A81-AD3A-CD09B03719E1}" srcId="{847A538A-1245-499B-A95F-95791ED991CA}" destId="{5F2FEC8B-1439-4688-A824-EBB997E059F9}" srcOrd="0" destOrd="0" parTransId="{A5A240FC-D29F-4959-AD2C-7EB82BD64126}" sibTransId="{D5E4A6DB-DEEE-499D-9FB0-7213102B2AF2}"/>
    <dgm:cxn modelId="{FF49D94C-2979-4723-9D07-7DC283F64C33}" srcId="{028A815F-49D7-4705-B118-9F3E02013701}" destId="{86A09750-7913-4023-8D25-D2890DD3601E}" srcOrd="4" destOrd="0" parTransId="{A9DEE7C7-403A-4B71-9D73-ED247F37527D}" sibTransId="{61F0DD6F-C12F-4830-9016-0368D630CF7D}"/>
    <dgm:cxn modelId="{49728654-6DEF-CF48-A70B-3844F926CC8A}" type="presOf" srcId="{64CAED5D-E988-4F6A-8D20-317D7C5EBA16}" destId="{34CE0C80-487F-4D25-80C2-1F92AB97DA2D}" srcOrd="0" destOrd="0" presId="urn:microsoft.com/office/officeart/2018/5/layout/CenteredIconLabelDescriptionList"/>
    <dgm:cxn modelId="{0894E96B-20BC-4B16-B89B-09426E3E7ADD}" srcId="{028A815F-49D7-4705-B118-9F3E02013701}" destId="{706B5656-EE82-4926-8D4B-598C1B616DA6}" srcOrd="3" destOrd="0" parTransId="{EF7677C7-858B-4D49-809D-B149BCDED6A7}" sibTransId="{B3EB7E2B-0485-485B-B4F9-453B8DC4C5F0}"/>
    <dgm:cxn modelId="{3E65DB77-C1A6-C74F-98A0-D3DD013F96D1}" type="presOf" srcId="{F9244DA3-1E16-4E83-A36B-5807F064C96A}" destId="{34CE0C80-487F-4D25-80C2-1F92AB97DA2D}" srcOrd="0" destOrd="1" presId="urn:microsoft.com/office/officeart/2018/5/layout/CenteredIconLabelDescriptionList"/>
    <dgm:cxn modelId="{B1AB6D82-F300-482F-A15D-1B409BDD0DF6}" srcId="{847A538A-1245-499B-A95F-95791ED991CA}" destId="{028A815F-49D7-4705-B118-9F3E02013701}" srcOrd="1" destOrd="0" parTransId="{DCA8D176-BE52-4F0F-B9C6-7D9EF1CA0AAA}" sibTransId="{E6600C94-17FF-4E2C-A2B4-BAA8EBF20B67}"/>
    <dgm:cxn modelId="{741185B2-3A1A-DA4D-9A03-A59F66733D80}" type="presOf" srcId="{847A538A-1245-499B-A95F-95791ED991CA}" destId="{841417A0-DB5A-41BD-9547-6F535CAB6BAC}" srcOrd="0" destOrd="0" presId="urn:microsoft.com/office/officeart/2018/5/layout/CenteredIconLabelDescriptionList"/>
    <dgm:cxn modelId="{3B5E53BF-D770-0C4F-96D8-4E7F99EC8FFF}" type="presOf" srcId="{5F2FEC8B-1439-4688-A824-EBB997E059F9}" destId="{801FBF11-0C54-426B-AD9C-24D08A602A63}" srcOrd="0" destOrd="0" presId="urn:microsoft.com/office/officeart/2018/5/layout/CenteredIconLabelDescriptionList"/>
    <dgm:cxn modelId="{D81BDFC6-F4F1-49F3-AFE6-EB651DBB1905}" srcId="{5F2FEC8B-1439-4688-A824-EBB997E059F9}" destId="{F9244DA3-1E16-4E83-A36B-5807F064C96A}" srcOrd="1" destOrd="0" parTransId="{119B1612-AD57-42CF-BED4-680694136544}" sibTransId="{60621971-6B45-4578-B436-72AD80CDFEA9}"/>
    <dgm:cxn modelId="{B5986DDA-0B07-0449-8026-92E0BDC086EB}" type="presOf" srcId="{706B5656-EE82-4926-8D4B-598C1B616DA6}" destId="{09937DB4-EA7F-4C36-95D7-0C9F7E52E403}" srcOrd="0" destOrd="3" presId="urn:microsoft.com/office/officeart/2018/5/layout/CenteredIconLabelDescriptionList"/>
    <dgm:cxn modelId="{395AA6E0-7534-0A42-B72D-C1B3CD22B6C9}" type="presOf" srcId="{8597C2FB-10D0-4F98-A0B7-DB684AAB8768}" destId="{09937DB4-EA7F-4C36-95D7-0C9F7E52E403}" srcOrd="0" destOrd="2" presId="urn:microsoft.com/office/officeart/2018/5/layout/CenteredIconLabelDescriptionList"/>
    <dgm:cxn modelId="{81F763E1-DB2E-5845-8E27-C5C2656FE214}" type="presOf" srcId="{31CC8AE5-89CD-489E-BE93-4C3C7A68B5AE}" destId="{34CE0C80-487F-4D25-80C2-1F92AB97DA2D}" srcOrd="0" destOrd="3" presId="urn:microsoft.com/office/officeart/2018/5/layout/CenteredIconLabelDescriptionList"/>
    <dgm:cxn modelId="{ECA773FD-33D9-8248-A729-CB60AD06AFC9}" type="presOf" srcId="{43FB3B3C-592C-4B57-A10E-C0CFEFA6D6D2}" destId="{09937DB4-EA7F-4C36-95D7-0C9F7E52E403}" srcOrd="0" destOrd="1" presId="urn:microsoft.com/office/officeart/2018/5/layout/CenteredIconLabelDescriptionList"/>
    <dgm:cxn modelId="{4B187F2F-4F86-5B4C-8614-2CA89828688D}" type="presParOf" srcId="{841417A0-DB5A-41BD-9547-6F535CAB6BAC}" destId="{452D3EC6-8698-49AC-9CF3-452166EC4221}" srcOrd="0" destOrd="0" presId="urn:microsoft.com/office/officeart/2018/5/layout/CenteredIconLabelDescriptionList"/>
    <dgm:cxn modelId="{201DDF20-F4CA-2E48-AB4D-D16087E97305}" type="presParOf" srcId="{452D3EC6-8698-49AC-9CF3-452166EC4221}" destId="{BEB11080-BAC3-4DE1-B5A4-68E91CC1B7A4}" srcOrd="0" destOrd="0" presId="urn:microsoft.com/office/officeart/2018/5/layout/CenteredIconLabelDescriptionList"/>
    <dgm:cxn modelId="{CCCDD1B9-8540-5949-AF15-7541E7035055}" type="presParOf" srcId="{452D3EC6-8698-49AC-9CF3-452166EC4221}" destId="{569158AF-7096-41CE-9132-8D036EEA57FD}" srcOrd="1" destOrd="0" presId="urn:microsoft.com/office/officeart/2018/5/layout/CenteredIconLabelDescriptionList"/>
    <dgm:cxn modelId="{793CA5FB-A5A2-6F45-841A-95910E0A502F}" type="presParOf" srcId="{452D3EC6-8698-49AC-9CF3-452166EC4221}" destId="{801FBF11-0C54-426B-AD9C-24D08A602A63}" srcOrd="2" destOrd="0" presId="urn:microsoft.com/office/officeart/2018/5/layout/CenteredIconLabelDescriptionList"/>
    <dgm:cxn modelId="{B407B1A1-4871-194A-BF53-66963E558AE2}" type="presParOf" srcId="{452D3EC6-8698-49AC-9CF3-452166EC4221}" destId="{019F51FE-C9AF-4349-96CE-C1FB56E83D1A}" srcOrd="3" destOrd="0" presId="urn:microsoft.com/office/officeart/2018/5/layout/CenteredIconLabelDescriptionList"/>
    <dgm:cxn modelId="{068042CE-74ED-F940-A6B3-1FF8FD5526B9}" type="presParOf" srcId="{452D3EC6-8698-49AC-9CF3-452166EC4221}" destId="{34CE0C80-487F-4D25-80C2-1F92AB97DA2D}" srcOrd="4" destOrd="0" presId="urn:microsoft.com/office/officeart/2018/5/layout/CenteredIconLabelDescriptionList"/>
    <dgm:cxn modelId="{F0989FC0-DEFF-164F-A1C8-163C84FB1BBB}" type="presParOf" srcId="{841417A0-DB5A-41BD-9547-6F535CAB6BAC}" destId="{D9F3A919-0338-406D-8C73-EAA337C4508C}" srcOrd="1" destOrd="0" presId="urn:microsoft.com/office/officeart/2018/5/layout/CenteredIconLabelDescriptionList"/>
    <dgm:cxn modelId="{9D11642B-D49F-3846-A98C-5AD0F6F9FF0E}" type="presParOf" srcId="{841417A0-DB5A-41BD-9547-6F535CAB6BAC}" destId="{D84EF484-A02B-4420-8050-FB7C5C280ED6}" srcOrd="2" destOrd="0" presId="urn:microsoft.com/office/officeart/2018/5/layout/CenteredIconLabelDescriptionList"/>
    <dgm:cxn modelId="{51E2A4CC-CB37-D54A-9AF3-957EDF304EDF}" type="presParOf" srcId="{D84EF484-A02B-4420-8050-FB7C5C280ED6}" destId="{C216255F-47F4-408A-A962-AB4DC146C3C1}" srcOrd="0" destOrd="0" presId="urn:microsoft.com/office/officeart/2018/5/layout/CenteredIconLabelDescriptionList"/>
    <dgm:cxn modelId="{461F3519-0D76-9E44-9E3A-34C3D9F29468}" type="presParOf" srcId="{D84EF484-A02B-4420-8050-FB7C5C280ED6}" destId="{50AABA08-A507-4EEF-BF85-643B313C5EB8}" srcOrd="1" destOrd="0" presId="urn:microsoft.com/office/officeart/2018/5/layout/CenteredIconLabelDescriptionList"/>
    <dgm:cxn modelId="{0F847137-CECC-494E-8B65-AB576C54061F}" type="presParOf" srcId="{D84EF484-A02B-4420-8050-FB7C5C280ED6}" destId="{EB462B2B-AC0B-4AE2-8CE6-35C8E7597300}" srcOrd="2" destOrd="0" presId="urn:microsoft.com/office/officeart/2018/5/layout/CenteredIconLabelDescriptionList"/>
    <dgm:cxn modelId="{5BCCC489-4F0C-514A-94E6-72E9089211EF}" type="presParOf" srcId="{D84EF484-A02B-4420-8050-FB7C5C280ED6}" destId="{9BE2DF58-9949-477D-B34B-58E1353FC2E8}" srcOrd="3" destOrd="0" presId="urn:microsoft.com/office/officeart/2018/5/layout/CenteredIconLabelDescriptionList"/>
    <dgm:cxn modelId="{BDF5DF82-6238-2145-905F-5F1EF17422CD}" type="presParOf" srcId="{D84EF484-A02B-4420-8050-FB7C5C280ED6}" destId="{09937DB4-EA7F-4C36-95D7-0C9F7E52E403}"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BA2418-8640-41AE-BDF5-C9ADF5DE83C0}"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39E1F59E-16D3-47C9-8F40-E9733916C37A}">
      <dgm:prSet/>
      <dgm:spPr/>
      <dgm:t>
        <a:bodyPr/>
        <a:lstStyle/>
        <a:p>
          <a:pPr>
            <a:lnSpc>
              <a:spcPct val="100000"/>
            </a:lnSpc>
            <a:defRPr b="1"/>
          </a:pPr>
          <a:r>
            <a:rPr lang="en-US"/>
            <a:t>Evaluation</a:t>
          </a:r>
        </a:p>
      </dgm:t>
    </dgm:pt>
    <dgm:pt modelId="{646A99B3-701F-4C10-B82B-9B7DF054153F}" type="parTrans" cxnId="{FC41E66E-6FD8-48D5-97F8-A02D21C4D3FA}">
      <dgm:prSet/>
      <dgm:spPr/>
      <dgm:t>
        <a:bodyPr/>
        <a:lstStyle/>
        <a:p>
          <a:endParaRPr lang="en-US"/>
        </a:p>
      </dgm:t>
    </dgm:pt>
    <dgm:pt modelId="{E9B83246-7FEC-481B-94C8-DEF5DDE2D3B9}" type="sibTrans" cxnId="{FC41E66E-6FD8-48D5-97F8-A02D21C4D3FA}">
      <dgm:prSet/>
      <dgm:spPr/>
      <dgm:t>
        <a:bodyPr/>
        <a:lstStyle/>
        <a:p>
          <a:endParaRPr lang="en-US"/>
        </a:p>
      </dgm:t>
    </dgm:pt>
    <dgm:pt modelId="{B8919F56-06B4-430F-9C5F-331EA0BD7FB2}">
      <dgm:prSet/>
      <dgm:spPr/>
      <dgm:t>
        <a:bodyPr/>
        <a:lstStyle/>
        <a:p>
          <a:pPr>
            <a:lnSpc>
              <a:spcPct val="100000"/>
            </a:lnSpc>
          </a:pPr>
          <a:r>
            <a:rPr lang="en-US" dirty="0"/>
            <a:t>I personally felt this module followed on from our previous Year 1 module</a:t>
          </a:r>
        </a:p>
      </dgm:t>
    </dgm:pt>
    <dgm:pt modelId="{C809C7F7-88B4-4A1F-B7E7-F1674BCFB1E8}" type="parTrans" cxnId="{EF12B260-D0D5-45DB-B9AC-6EE395287FC0}">
      <dgm:prSet/>
      <dgm:spPr/>
      <dgm:t>
        <a:bodyPr/>
        <a:lstStyle/>
        <a:p>
          <a:endParaRPr lang="en-US"/>
        </a:p>
      </dgm:t>
    </dgm:pt>
    <dgm:pt modelId="{919E66CC-B525-4AB0-BCB3-9F5492EC1B86}" type="sibTrans" cxnId="{EF12B260-D0D5-45DB-B9AC-6EE395287FC0}">
      <dgm:prSet/>
      <dgm:spPr/>
      <dgm:t>
        <a:bodyPr/>
        <a:lstStyle/>
        <a:p>
          <a:endParaRPr lang="en-US"/>
        </a:p>
      </dgm:t>
    </dgm:pt>
    <dgm:pt modelId="{D3333B6C-A0B2-441B-B7A2-2ECD0E1D42BD}">
      <dgm:prSet/>
      <dgm:spPr/>
      <dgm:t>
        <a:bodyPr/>
        <a:lstStyle/>
        <a:p>
          <a:r>
            <a:rPr lang="en-US" dirty="0"/>
            <a:t>Help to expand on already discussed areas</a:t>
          </a:r>
        </a:p>
      </dgm:t>
    </dgm:pt>
    <dgm:pt modelId="{9DB176C7-2087-486F-9B52-9E21C24077BF}" type="parTrans" cxnId="{2389F1BA-AC9B-491B-A2A5-1014396B9572}">
      <dgm:prSet/>
      <dgm:spPr/>
      <dgm:t>
        <a:bodyPr/>
        <a:lstStyle/>
        <a:p>
          <a:endParaRPr lang="en-US"/>
        </a:p>
      </dgm:t>
    </dgm:pt>
    <dgm:pt modelId="{9E957C1F-4C11-424C-98D5-C920945F8077}" type="sibTrans" cxnId="{2389F1BA-AC9B-491B-A2A5-1014396B9572}">
      <dgm:prSet/>
      <dgm:spPr/>
      <dgm:t>
        <a:bodyPr/>
        <a:lstStyle/>
        <a:p>
          <a:endParaRPr lang="en-US"/>
        </a:p>
      </dgm:t>
    </dgm:pt>
    <dgm:pt modelId="{77BEC309-73BC-4E52-9948-9015EC502448}">
      <dgm:prSet/>
      <dgm:spPr/>
      <dgm:t>
        <a:bodyPr/>
        <a:lstStyle/>
        <a:p>
          <a:r>
            <a:rPr lang="en-US" dirty="0"/>
            <a:t>Developed additional learning channels</a:t>
          </a:r>
        </a:p>
      </dgm:t>
    </dgm:pt>
    <dgm:pt modelId="{63572FB2-8657-42E5-A3E6-AEB953694DA1}" type="parTrans" cxnId="{A384A42B-D3FB-4C34-AC7F-D17271194A46}">
      <dgm:prSet/>
      <dgm:spPr/>
      <dgm:t>
        <a:bodyPr/>
        <a:lstStyle/>
        <a:p>
          <a:endParaRPr lang="en-US"/>
        </a:p>
      </dgm:t>
    </dgm:pt>
    <dgm:pt modelId="{E9BF25F9-D713-44BC-8801-FB0384CD5712}" type="sibTrans" cxnId="{A384A42B-D3FB-4C34-AC7F-D17271194A46}">
      <dgm:prSet/>
      <dgm:spPr/>
      <dgm:t>
        <a:bodyPr/>
        <a:lstStyle/>
        <a:p>
          <a:endParaRPr lang="en-US"/>
        </a:p>
      </dgm:t>
    </dgm:pt>
    <dgm:pt modelId="{B9FCAE58-D2E9-4656-8B1C-53A6E888B3F0}">
      <dgm:prSet/>
      <dgm:spPr/>
      <dgm:t>
        <a:bodyPr/>
        <a:lstStyle/>
        <a:p>
          <a:pPr>
            <a:lnSpc>
              <a:spcPct val="100000"/>
            </a:lnSpc>
          </a:pPr>
          <a:r>
            <a:rPr lang="en-US" dirty="0"/>
            <a:t>I felt that on occasions we could have discussed some areas further</a:t>
          </a:r>
        </a:p>
      </dgm:t>
    </dgm:pt>
    <dgm:pt modelId="{3616BD06-EAD9-4CBD-B0CA-123D620D4CCB}" type="parTrans" cxnId="{37137A10-27A2-4AF1-9642-A9DCDE35777A}">
      <dgm:prSet/>
      <dgm:spPr/>
      <dgm:t>
        <a:bodyPr/>
        <a:lstStyle/>
        <a:p>
          <a:endParaRPr lang="en-US"/>
        </a:p>
      </dgm:t>
    </dgm:pt>
    <dgm:pt modelId="{95E19A8B-F5F1-4142-A325-963BC6C56EC4}" type="sibTrans" cxnId="{37137A10-27A2-4AF1-9642-A9DCDE35777A}">
      <dgm:prSet/>
      <dgm:spPr/>
      <dgm:t>
        <a:bodyPr/>
        <a:lstStyle/>
        <a:p>
          <a:endParaRPr lang="en-US"/>
        </a:p>
      </dgm:t>
    </dgm:pt>
    <dgm:pt modelId="{E49288F4-B5EB-4664-A325-E99BF2FDD7E6}">
      <dgm:prSet/>
      <dgm:spPr/>
      <dgm:t>
        <a:bodyPr/>
        <a:lstStyle/>
        <a:p>
          <a:pPr>
            <a:lnSpc>
              <a:spcPct val="100000"/>
            </a:lnSpc>
          </a:pPr>
          <a:r>
            <a:rPr lang="en-US" dirty="0"/>
            <a:t>As a group I felt our discussions were always very strong and with differing opinions which assisted healthy debates</a:t>
          </a:r>
        </a:p>
      </dgm:t>
    </dgm:pt>
    <dgm:pt modelId="{19C60FC0-5ECD-485B-A033-5268DE038FEE}" type="parTrans" cxnId="{5C0203DD-02E5-48CF-BED0-7F5F201912E7}">
      <dgm:prSet/>
      <dgm:spPr/>
      <dgm:t>
        <a:bodyPr/>
        <a:lstStyle/>
        <a:p>
          <a:endParaRPr lang="en-US"/>
        </a:p>
      </dgm:t>
    </dgm:pt>
    <dgm:pt modelId="{0EDD5854-2C4C-43CD-86D5-680E52533113}" type="sibTrans" cxnId="{5C0203DD-02E5-48CF-BED0-7F5F201912E7}">
      <dgm:prSet/>
      <dgm:spPr/>
      <dgm:t>
        <a:bodyPr/>
        <a:lstStyle/>
        <a:p>
          <a:endParaRPr lang="en-US"/>
        </a:p>
      </dgm:t>
    </dgm:pt>
    <dgm:pt modelId="{024FA6F6-267E-4A42-8653-E7266CF47C8B}">
      <dgm:prSet/>
      <dgm:spPr/>
      <dgm:t>
        <a:bodyPr/>
        <a:lstStyle/>
        <a:p>
          <a:pPr>
            <a:lnSpc>
              <a:spcPct val="100000"/>
            </a:lnSpc>
            <a:defRPr b="1"/>
          </a:pPr>
          <a:r>
            <a:rPr lang="en-US"/>
            <a:t>Analysis</a:t>
          </a:r>
        </a:p>
      </dgm:t>
    </dgm:pt>
    <dgm:pt modelId="{7D64EAE8-17C1-48BC-94DE-5711A1673351}" type="parTrans" cxnId="{3A632996-ADDC-40C3-A412-182E29E41F10}">
      <dgm:prSet/>
      <dgm:spPr/>
      <dgm:t>
        <a:bodyPr/>
        <a:lstStyle/>
        <a:p>
          <a:endParaRPr lang="en-US"/>
        </a:p>
      </dgm:t>
    </dgm:pt>
    <dgm:pt modelId="{F6075255-195E-48D6-AF1C-DEBC111930ED}" type="sibTrans" cxnId="{3A632996-ADDC-40C3-A412-182E29E41F10}">
      <dgm:prSet/>
      <dgm:spPr/>
      <dgm:t>
        <a:bodyPr/>
        <a:lstStyle/>
        <a:p>
          <a:endParaRPr lang="en-US"/>
        </a:p>
      </dgm:t>
    </dgm:pt>
    <dgm:pt modelId="{846630D1-160C-435B-89C1-01324DC29F7D}">
      <dgm:prSet/>
      <dgm:spPr/>
      <dgm:t>
        <a:bodyPr/>
        <a:lstStyle/>
        <a:p>
          <a:pPr>
            <a:lnSpc>
              <a:spcPct val="100000"/>
            </a:lnSpc>
          </a:pPr>
          <a:r>
            <a:rPr lang="en-US" dirty="0"/>
            <a:t>I felt the module was very good, I gained a good understanding of the topic and developed my own additional knowledge outside of the lectures.  Going forward I think it would be prevalent for me to do more additional reading and research around topics to be able to interact further with group discussions.</a:t>
          </a:r>
        </a:p>
      </dgm:t>
    </dgm:pt>
    <dgm:pt modelId="{3B106B2F-8F41-4B55-B3D1-B0583FE9C450}" type="parTrans" cxnId="{F1A49B66-E1DE-4D93-BE9B-33CF4DE3B52C}">
      <dgm:prSet/>
      <dgm:spPr/>
      <dgm:t>
        <a:bodyPr/>
        <a:lstStyle/>
        <a:p>
          <a:endParaRPr lang="en-US"/>
        </a:p>
      </dgm:t>
    </dgm:pt>
    <dgm:pt modelId="{1C31F613-C74A-4A17-9511-B813446F4A17}" type="sibTrans" cxnId="{F1A49B66-E1DE-4D93-BE9B-33CF4DE3B52C}">
      <dgm:prSet/>
      <dgm:spPr/>
      <dgm:t>
        <a:bodyPr/>
        <a:lstStyle/>
        <a:p>
          <a:endParaRPr lang="en-US"/>
        </a:p>
      </dgm:t>
    </dgm:pt>
    <dgm:pt modelId="{89050A7B-D218-4FF9-9C66-4EC397F8744D}">
      <dgm:prSet/>
      <dgm:spPr/>
      <dgm:t>
        <a:bodyPr/>
        <a:lstStyle/>
        <a:p>
          <a:pPr>
            <a:lnSpc>
              <a:spcPct val="100000"/>
            </a:lnSpc>
            <a:defRPr b="1"/>
          </a:pPr>
          <a:r>
            <a:rPr lang="en-US"/>
            <a:t>Conclusion</a:t>
          </a:r>
        </a:p>
      </dgm:t>
    </dgm:pt>
    <dgm:pt modelId="{2E3C68EE-9290-42C1-9F69-FD9B0AB83473}" type="parTrans" cxnId="{6526D37E-A835-4BEB-91CE-9D3085FBCFD8}">
      <dgm:prSet/>
      <dgm:spPr/>
      <dgm:t>
        <a:bodyPr/>
        <a:lstStyle/>
        <a:p>
          <a:endParaRPr lang="en-US"/>
        </a:p>
      </dgm:t>
    </dgm:pt>
    <dgm:pt modelId="{D2445E4B-DD0F-4A75-96BE-24449C3D2CD5}" type="sibTrans" cxnId="{6526D37E-A835-4BEB-91CE-9D3085FBCFD8}">
      <dgm:prSet/>
      <dgm:spPr/>
      <dgm:t>
        <a:bodyPr/>
        <a:lstStyle/>
        <a:p>
          <a:endParaRPr lang="en-US"/>
        </a:p>
      </dgm:t>
    </dgm:pt>
    <dgm:pt modelId="{0E698663-452F-4AD3-99A8-F31C25FFE3C4}">
      <dgm:prSet/>
      <dgm:spPr/>
      <dgm:t>
        <a:bodyPr/>
        <a:lstStyle/>
        <a:p>
          <a:pPr>
            <a:lnSpc>
              <a:spcPct val="100000"/>
            </a:lnSpc>
          </a:pPr>
          <a:r>
            <a:rPr lang="en-US" dirty="0"/>
            <a:t>I think through additional discussion and some more self-directed learning I would be able to gain even more knowledge and understanding of the topic and the relevant theorists</a:t>
          </a:r>
        </a:p>
      </dgm:t>
    </dgm:pt>
    <dgm:pt modelId="{4CFB3FD5-F58E-486D-8518-CDB321FF2827}" type="parTrans" cxnId="{9FE01CF6-9C56-4F1D-BDFE-A57771120419}">
      <dgm:prSet/>
      <dgm:spPr/>
      <dgm:t>
        <a:bodyPr/>
        <a:lstStyle/>
        <a:p>
          <a:endParaRPr lang="en-US"/>
        </a:p>
      </dgm:t>
    </dgm:pt>
    <dgm:pt modelId="{FABD8A16-CE8A-4894-9E20-C503B6E0ED93}" type="sibTrans" cxnId="{9FE01CF6-9C56-4F1D-BDFE-A57771120419}">
      <dgm:prSet/>
      <dgm:spPr/>
      <dgm:t>
        <a:bodyPr/>
        <a:lstStyle/>
        <a:p>
          <a:endParaRPr lang="en-US"/>
        </a:p>
      </dgm:t>
    </dgm:pt>
    <dgm:pt modelId="{DC3B5BA6-8B36-4BCA-817C-37CBAC6A08A1}">
      <dgm:prSet/>
      <dgm:spPr/>
      <dgm:t>
        <a:bodyPr/>
        <a:lstStyle/>
        <a:p>
          <a:pPr>
            <a:lnSpc>
              <a:spcPct val="100000"/>
            </a:lnSpc>
            <a:defRPr b="1"/>
          </a:pPr>
          <a:r>
            <a:rPr lang="en-US"/>
            <a:t>Action Plan</a:t>
          </a:r>
        </a:p>
      </dgm:t>
    </dgm:pt>
    <dgm:pt modelId="{EDD7D3EC-C2CA-4F8D-A906-ABB487E48A2E}" type="parTrans" cxnId="{953E02F8-3FD7-42E1-9D02-7B92E1FB82D8}">
      <dgm:prSet/>
      <dgm:spPr/>
      <dgm:t>
        <a:bodyPr/>
        <a:lstStyle/>
        <a:p>
          <a:endParaRPr lang="en-US"/>
        </a:p>
      </dgm:t>
    </dgm:pt>
    <dgm:pt modelId="{6A051709-2D1E-43F6-A570-F72996D500A6}" type="sibTrans" cxnId="{953E02F8-3FD7-42E1-9D02-7B92E1FB82D8}">
      <dgm:prSet/>
      <dgm:spPr/>
      <dgm:t>
        <a:bodyPr/>
        <a:lstStyle/>
        <a:p>
          <a:endParaRPr lang="en-US"/>
        </a:p>
      </dgm:t>
    </dgm:pt>
    <dgm:pt modelId="{141E5004-D5CF-4704-B815-ECA993A327CC}">
      <dgm:prSet/>
      <dgm:spPr/>
      <dgm:t>
        <a:bodyPr/>
        <a:lstStyle/>
        <a:p>
          <a:pPr>
            <a:lnSpc>
              <a:spcPct val="100000"/>
            </a:lnSpc>
          </a:pPr>
          <a:r>
            <a:rPr lang="en-US" dirty="0"/>
            <a:t>To focus more on the self-directed aspect of modules</a:t>
          </a:r>
        </a:p>
      </dgm:t>
    </dgm:pt>
    <dgm:pt modelId="{92AA3461-D916-4879-8596-E54430DA7413}" type="parTrans" cxnId="{01DE4503-2BD5-41A2-861B-6A2736D5E23C}">
      <dgm:prSet/>
      <dgm:spPr/>
      <dgm:t>
        <a:bodyPr/>
        <a:lstStyle/>
        <a:p>
          <a:endParaRPr lang="en-US"/>
        </a:p>
      </dgm:t>
    </dgm:pt>
    <dgm:pt modelId="{4398E4E4-9575-44B4-9735-96602B013877}" type="sibTrans" cxnId="{01DE4503-2BD5-41A2-861B-6A2736D5E23C}">
      <dgm:prSet/>
      <dgm:spPr/>
      <dgm:t>
        <a:bodyPr/>
        <a:lstStyle/>
        <a:p>
          <a:endParaRPr lang="en-US"/>
        </a:p>
      </dgm:t>
    </dgm:pt>
    <dgm:pt modelId="{644FF260-9EFA-4C34-B1FE-289FF7ABAC7A}">
      <dgm:prSet/>
      <dgm:spPr/>
      <dgm:t>
        <a:bodyPr/>
        <a:lstStyle/>
        <a:p>
          <a:pPr>
            <a:lnSpc>
              <a:spcPct val="100000"/>
            </a:lnSpc>
          </a:pPr>
          <a:r>
            <a:rPr lang="en-US" dirty="0"/>
            <a:t>To continue to take part in group discussions</a:t>
          </a:r>
        </a:p>
      </dgm:t>
    </dgm:pt>
    <dgm:pt modelId="{C0701F95-A82D-497D-A998-7C178F033F6B}" type="parTrans" cxnId="{A511C35E-40D9-4170-BB9C-B44FF0F9C5D7}">
      <dgm:prSet/>
      <dgm:spPr/>
      <dgm:t>
        <a:bodyPr/>
        <a:lstStyle/>
        <a:p>
          <a:endParaRPr lang="en-US"/>
        </a:p>
      </dgm:t>
    </dgm:pt>
    <dgm:pt modelId="{82059908-87F9-49DC-992D-B0681D54279C}" type="sibTrans" cxnId="{A511C35E-40D9-4170-BB9C-B44FF0F9C5D7}">
      <dgm:prSet/>
      <dgm:spPr/>
      <dgm:t>
        <a:bodyPr/>
        <a:lstStyle/>
        <a:p>
          <a:endParaRPr lang="en-US"/>
        </a:p>
      </dgm:t>
    </dgm:pt>
    <dgm:pt modelId="{073A426C-8910-47B0-84D6-F01FF23A6B66}" type="pres">
      <dgm:prSet presAssocID="{6ABA2418-8640-41AE-BDF5-C9ADF5DE83C0}" presName="root" presStyleCnt="0">
        <dgm:presLayoutVars>
          <dgm:dir/>
          <dgm:resizeHandles val="exact"/>
        </dgm:presLayoutVars>
      </dgm:prSet>
      <dgm:spPr/>
    </dgm:pt>
    <dgm:pt modelId="{21BCF392-3EAD-4AE4-ABAD-36A2B4CDA5C2}" type="pres">
      <dgm:prSet presAssocID="{39E1F59E-16D3-47C9-8F40-E9733916C37A}" presName="compNode" presStyleCnt="0"/>
      <dgm:spPr/>
    </dgm:pt>
    <dgm:pt modelId="{5AFA8E63-4B73-499F-8B54-08145F8C4228}" type="pres">
      <dgm:prSet presAssocID="{39E1F59E-16D3-47C9-8F40-E9733916C37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85316CE-FECB-4176-A0C1-D4CD8F1CDD3D}" type="pres">
      <dgm:prSet presAssocID="{39E1F59E-16D3-47C9-8F40-E9733916C37A}" presName="iconSpace" presStyleCnt="0"/>
      <dgm:spPr/>
    </dgm:pt>
    <dgm:pt modelId="{79ABCBD9-A46F-4C95-9E19-40C223CC753C}" type="pres">
      <dgm:prSet presAssocID="{39E1F59E-16D3-47C9-8F40-E9733916C37A}" presName="parTx" presStyleLbl="revTx" presStyleIdx="0" presStyleCnt="8">
        <dgm:presLayoutVars>
          <dgm:chMax val="0"/>
          <dgm:chPref val="0"/>
        </dgm:presLayoutVars>
      </dgm:prSet>
      <dgm:spPr/>
    </dgm:pt>
    <dgm:pt modelId="{0D4D85F9-B768-4C88-BA40-B3FBA919709F}" type="pres">
      <dgm:prSet presAssocID="{39E1F59E-16D3-47C9-8F40-E9733916C37A}" presName="txSpace" presStyleCnt="0"/>
      <dgm:spPr/>
    </dgm:pt>
    <dgm:pt modelId="{E5E5C514-4E66-434F-B0A7-A6A8CC93AB74}" type="pres">
      <dgm:prSet presAssocID="{39E1F59E-16D3-47C9-8F40-E9733916C37A}" presName="desTx" presStyleLbl="revTx" presStyleIdx="1" presStyleCnt="8">
        <dgm:presLayoutVars/>
      </dgm:prSet>
      <dgm:spPr/>
    </dgm:pt>
    <dgm:pt modelId="{B084034F-5E23-46C6-A448-D5494A06EF3F}" type="pres">
      <dgm:prSet presAssocID="{E9B83246-7FEC-481B-94C8-DEF5DDE2D3B9}" presName="sibTrans" presStyleCnt="0"/>
      <dgm:spPr/>
    </dgm:pt>
    <dgm:pt modelId="{B055458D-F8A3-4715-A84F-A75ED24A3AA2}" type="pres">
      <dgm:prSet presAssocID="{024FA6F6-267E-4A42-8653-E7266CF47C8B}" presName="compNode" presStyleCnt="0"/>
      <dgm:spPr/>
    </dgm:pt>
    <dgm:pt modelId="{69130CCD-E538-4BB8-ADCA-43028DD38505}" type="pres">
      <dgm:prSet presAssocID="{024FA6F6-267E-4A42-8653-E7266CF47C8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705EC1D-5360-485F-96D8-94C3A36024AB}" type="pres">
      <dgm:prSet presAssocID="{024FA6F6-267E-4A42-8653-E7266CF47C8B}" presName="iconSpace" presStyleCnt="0"/>
      <dgm:spPr/>
    </dgm:pt>
    <dgm:pt modelId="{410F3240-A2DF-446B-A802-FA1F52B182F8}" type="pres">
      <dgm:prSet presAssocID="{024FA6F6-267E-4A42-8653-E7266CF47C8B}" presName="parTx" presStyleLbl="revTx" presStyleIdx="2" presStyleCnt="8">
        <dgm:presLayoutVars>
          <dgm:chMax val="0"/>
          <dgm:chPref val="0"/>
        </dgm:presLayoutVars>
      </dgm:prSet>
      <dgm:spPr/>
    </dgm:pt>
    <dgm:pt modelId="{7CD3598A-D3BB-4DED-A7B1-59AAE34E9127}" type="pres">
      <dgm:prSet presAssocID="{024FA6F6-267E-4A42-8653-E7266CF47C8B}" presName="txSpace" presStyleCnt="0"/>
      <dgm:spPr/>
    </dgm:pt>
    <dgm:pt modelId="{7AEF22BB-9962-4FA6-8FE1-10AA9018BD60}" type="pres">
      <dgm:prSet presAssocID="{024FA6F6-267E-4A42-8653-E7266CF47C8B}" presName="desTx" presStyleLbl="revTx" presStyleIdx="3" presStyleCnt="8">
        <dgm:presLayoutVars/>
      </dgm:prSet>
      <dgm:spPr/>
    </dgm:pt>
    <dgm:pt modelId="{E3D50601-A4C6-4A04-88AA-C24F6CD7253C}" type="pres">
      <dgm:prSet presAssocID="{F6075255-195E-48D6-AF1C-DEBC111930ED}" presName="sibTrans" presStyleCnt="0"/>
      <dgm:spPr/>
    </dgm:pt>
    <dgm:pt modelId="{C4AC8204-E955-4BED-9466-B7CD08D47FE0}" type="pres">
      <dgm:prSet presAssocID="{89050A7B-D218-4FF9-9C66-4EC397F8744D}" presName="compNode" presStyleCnt="0"/>
      <dgm:spPr/>
    </dgm:pt>
    <dgm:pt modelId="{C0A1AA26-135F-410F-8DDD-6A62D25812D8}" type="pres">
      <dgm:prSet presAssocID="{89050A7B-D218-4FF9-9C66-4EC397F874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B26B12D-0845-4545-B735-0C457016CD13}" type="pres">
      <dgm:prSet presAssocID="{89050A7B-D218-4FF9-9C66-4EC397F8744D}" presName="iconSpace" presStyleCnt="0"/>
      <dgm:spPr/>
    </dgm:pt>
    <dgm:pt modelId="{1ED8763B-AB9F-4405-A186-9482670C4BD2}" type="pres">
      <dgm:prSet presAssocID="{89050A7B-D218-4FF9-9C66-4EC397F8744D}" presName="parTx" presStyleLbl="revTx" presStyleIdx="4" presStyleCnt="8">
        <dgm:presLayoutVars>
          <dgm:chMax val="0"/>
          <dgm:chPref val="0"/>
        </dgm:presLayoutVars>
      </dgm:prSet>
      <dgm:spPr/>
    </dgm:pt>
    <dgm:pt modelId="{9354E46F-D9CD-40AD-BA50-D375F0BC52EA}" type="pres">
      <dgm:prSet presAssocID="{89050A7B-D218-4FF9-9C66-4EC397F8744D}" presName="txSpace" presStyleCnt="0"/>
      <dgm:spPr/>
    </dgm:pt>
    <dgm:pt modelId="{2C2FE11F-33F1-49E3-977E-82436F51F48C}" type="pres">
      <dgm:prSet presAssocID="{89050A7B-D218-4FF9-9C66-4EC397F8744D}" presName="desTx" presStyleLbl="revTx" presStyleIdx="5" presStyleCnt="8">
        <dgm:presLayoutVars/>
      </dgm:prSet>
      <dgm:spPr/>
    </dgm:pt>
    <dgm:pt modelId="{39F00500-1A69-4999-BFF4-F28C22994C38}" type="pres">
      <dgm:prSet presAssocID="{D2445E4B-DD0F-4A75-96BE-24449C3D2CD5}" presName="sibTrans" presStyleCnt="0"/>
      <dgm:spPr/>
    </dgm:pt>
    <dgm:pt modelId="{A9EF0CA0-8F07-41FB-8DB7-085E33308C3B}" type="pres">
      <dgm:prSet presAssocID="{DC3B5BA6-8B36-4BCA-817C-37CBAC6A08A1}" presName="compNode" presStyleCnt="0"/>
      <dgm:spPr/>
    </dgm:pt>
    <dgm:pt modelId="{9C759E3D-17FD-4C30-916B-DE845C779925}" type="pres">
      <dgm:prSet presAssocID="{DC3B5BA6-8B36-4BCA-817C-37CBAC6A08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DD4BDC10-398D-4A5F-AC74-5953A7BB5B45}" type="pres">
      <dgm:prSet presAssocID="{DC3B5BA6-8B36-4BCA-817C-37CBAC6A08A1}" presName="iconSpace" presStyleCnt="0"/>
      <dgm:spPr/>
    </dgm:pt>
    <dgm:pt modelId="{BAC814C2-A313-4070-A9FB-88CB9D682622}" type="pres">
      <dgm:prSet presAssocID="{DC3B5BA6-8B36-4BCA-817C-37CBAC6A08A1}" presName="parTx" presStyleLbl="revTx" presStyleIdx="6" presStyleCnt="8">
        <dgm:presLayoutVars>
          <dgm:chMax val="0"/>
          <dgm:chPref val="0"/>
        </dgm:presLayoutVars>
      </dgm:prSet>
      <dgm:spPr/>
    </dgm:pt>
    <dgm:pt modelId="{66E01A5D-3E52-48BB-88BA-251305B2F6A1}" type="pres">
      <dgm:prSet presAssocID="{DC3B5BA6-8B36-4BCA-817C-37CBAC6A08A1}" presName="txSpace" presStyleCnt="0"/>
      <dgm:spPr/>
    </dgm:pt>
    <dgm:pt modelId="{C2C19E31-2ECD-411A-A7B5-F00A61A6FF7A}" type="pres">
      <dgm:prSet presAssocID="{DC3B5BA6-8B36-4BCA-817C-37CBAC6A08A1}" presName="desTx" presStyleLbl="revTx" presStyleIdx="7" presStyleCnt="8">
        <dgm:presLayoutVars/>
      </dgm:prSet>
      <dgm:spPr/>
    </dgm:pt>
  </dgm:ptLst>
  <dgm:cxnLst>
    <dgm:cxn modelId="{01DE4503-2BD5-41A2-861B-6A2736D5E23C}" srcId="{DC3B5BA6-8B36-4BCA-817C-37CBAC6A08A1}" destId="{141E5004-D5CF-4704-B815-ECA993A327CC}" srcOrd="0" destOrd="0" parTransId="{92AA3461-D916-4879-8596-E54430DA7413}" sibTransId="{4398E4E4-9575-44B4-9735-96602B013877}"/>
    <dgm:cxn modelId="{37137A10-27A2-4AF1-9642-A9DCDE35777A}" srcId="{39E1F59E-16D3-47C9-8F40-E9733916C37A}" destId="{B9FCAE58-D2E9-4656-8B1C-53A6E888B3F0}" srcOrd="1" destOrd="0" parTransId="{3616BD06-EAD9-4CBD-B0CA-123D620D4CCB}" sibTransId="{95E19A8B-F5F1-4142-A325-963BC6C56EC4}"/>
    <dgm:cxn modelId="{3EE1521E-67BE-864C-B10B-5F3077F735B9}" type="presOf" srcId="{39E1F59E-16D3-47C9-8F40-E9733916C37A}" destId="{79ABCBD9-A46F-4C95-9E19-40C223CC753C}" srcOrd="0" destOrd="0" presId="urn:microsoft.com/office/officeart/2018/5/layout/CenteredIconLabelDescriptionList"/>
    <dgm:cxn modelId="{A384A42B-D3FB-4C34-AC7F-D17271194A46}" srcId="{B8919F56-06B4-430F-9C5F-331EA0BD7FB2}" destId="{77BEC309-73BC-4E52-9948-9015EC502448}" srcOrd="1" destOrd="0" parTransId="{63572FB2-8657-42E5-A3E6-AEB953694DA1}" sibTransId="{E9BF25F9-D713-44BC-8801-FB0384CD5712}"/>
    <dgm:cxn modelId="{4AAD4433-D6E2-164A-A796-31862D7304CC}" type="presOf" srcId="{77BEC309-73BC-4E52-9948-9015EC502448}" destId="{E5E5C514-4E66-434F-B0A7-A6A8CC93AB74}" srcOrd="0" destOrd="2" presId="urn:microsoft.com/office/officeart/2018/5/layout/CenteredIconLabelDescriptionList"/>
    <dgm:cxn modelId="{3B5C6C42-AE68-5244-9B6E-E1E7E4D68D81}" type="presOf" srcId="{0E698663-452F-4AD3-99A8-F31C25FFE3C4}" destId="{2C2FE11F-33F1-49E3-977E-82436F51F48C}" srcOrd="0" destOrd="0" presId="urn:microsoft.com/office/officeart/2018/5/layout/CenteredIconLabelDescriptionList"/>
    <dgm:cxn modelId="{B92CE14F-F909-B141-AB49-49A3F9634668}" type="presOf" srcId="{89050A7B-D218-4FF9-9C66-4EC397F8744D}" destId="{1ED8763B-AB9F-4405-A186-9482670C4BD2}" srcOrd="0" destOrd="0" presId="urn:microsoft.com/office/officeart/2018/5/layout/CenteredIconLabelDescriptionList"/>
    <dgm:cxn modelId="{A511C35E-40D9-4170-BB9C-B44FF0F9C5D7}" srcId="{DC3B5BA6-8B36-4BCA-817C-37CBAC6A08A1}" destId="{644FF260-9EFA-4C34-B1FE-289FF7ABAC7A}" srcOrd="1" destOrd="0" parTransId="{C0701F95-A82D-497D-A998-7C178F033F6B}" sibTransId="{82059908-87F9-49DC-992D-B0681D54279C}"/>
    <dgm:cxn modelId="{EF12B260-D0D5-45DB-B9AC-6EE395287FC0}" srcId="{39E1F59E-16D3-47C9-8F40-E9733916C37A}" destId="{B8919F56-06B4-430F-9C5F-331EA0BD7FB2}" srcOrd="0" destOrd="0" parTransId="{C809C7F7-88B4-4A1F-B7E7-F1674BCFB1E8}" sibTransId="{919E66CC-B525-4AB0-BCB3-9F5492EC1B86}"/>
    <dgm:cxn modelId="{F1A49B66-E1DE-4D93-BE9B-33CF4DE3B52C}" srcId="{024FA6F6-267E-4A42-8653-E7266CF47C8B}" destId="{846630D1-160C-435B-89C1-01324DC29F7D}" srcOrd="0" destOrd="0" parTransId="{3B106B2F-8F41-4B55-B3D1-B0583FE9C450}" sibTransId="{1C31F613-C74A-4A17-9511-B813446F4A17}"/>
    <dgm:cxn modelId="{3C3FBF6A-808A-7747-A69C-C3CFC65B997E}" type="presOf" srcId="{D3333B6C-A0B2-441B-B7A2-2ECD0E1D42BD}" destId="{E5E5C514-4E66-434F-B0A7-A6A8CC93AB74}" srcOrd="0" destOrd="1" presId="urn:microsoft.com/office/officeart/2018/5/layout/CenteredIconLabelDescriptionList"/>
    <dgm:cxn modelId="{FC41E66E-6FD8-48D5-97F8-A02D21C4D3FA}" srcId="{6ABA2418-8640-41AE-BDF5-C9ADF5DE83C0}" destId="{39E1F59E-16D3-47C9-8F40-E9733916C37A}" srcOrd="0" destOrd="0" parTransId="{646A99B3-701F-4C10-B82B-9B7DF054153F}" sibTransId="{E9B83246-7FEC-481B-94C8-DEF5DDE2D3B9}"/>
    <dgm:cxn modelId="{7FC46F78-A057-E642-82B5-5CE6488DF2FF}" type="presOf" srcId="{644FF260-9EFA-4C34-B1FE-289FF7ABAC7A}" destId="{C2C19E31-2ECD-411A-A7B5-F00A61A6FF7A}" srcOrd="0" destOrd="1" presId="urn:microsoft.com/office/officeart/2018/5/layout/CenteredIconLabelDescriptionList"/>
    <dgm:cxn modelId="{FB52B778-C792-D04A-91AA-CE1E247C6F2B}" type="presOf" srcId="{DC3B5BA6-8B36-4BCA-817C-37CBAC6A08A1}" destId="{BAC814C2-A313-4070-A9FB-88CB9D682622}" srcOrd="0" destOrd="0" presId="urn:microsoft.com/office/officeart/2018/5/layout/CenteredIconLabelDescriptionList"/>
    <dgm:cxn modelId="{6526D37E-A835-4BEB-91CE-9D3085FBCFD8}" srcId="{6ABA2418-8640-41AE-BDF5-C9ADF5DE83C0}" destId="{89050A7B-D218-4FF9-9C66-4EC397F8744D}" srcOrd="2" destOrd="0" parTransId="{2E3C68EE-9290-42C1-9F69-FD9B0AB83473}" sibTransId="{D2445E4B-DD0F-4A75-96BE-24449C3D2CD5}"/>
    <dgm:cxn modelId="{AED32E7F-ECE9-F14F-ABCB-887A739F022A}" type="presOf" srcId="{6ABA2418-8640-41AE-BDF5-C9ADF5DE83C0}" destId="{073A426C-8910-47B0-84D6-F01FF23A6B66}" srcOrd="0" destOrd="0" presId="urn:microsoft.com/office/officeart/2018/5/layout/CenteredIconLabelDescriptionList"/>
    <dgm:cxn modelId="{3A632996-ADDC-40C3-A412-182E29E41F10}" srcId="{6ABA2418-8640-41AE-BDF5-C9ADF5DE83C0}" destId="{024FA6F6-267E-4A42-8653-E7266CF47C8B}" srcOrd="1" destOrd="0" parTransId="{7D64EAE8-17C1-48BC-94DE-5711A1673351}" sibTransId="{F6075255-195E-48D6-AF1C-DEBC111930ED}"/>
    <dgm:cxn modelId="{4AA810A4-9F53-2142-9920-14D7AC94C851}" type="presOf" srcId="{B8919F56-06B4-430F-9C5F-331EA0BD7FB2}" destId="{E5E5C514-4E66-434F-B0A7-A6A8CC93AB74}" srcOrd="0" destOrd="0" presId="urn:microsoft.com/office/officeart/2018/5/layout/CenteredIconLabelDescriptionList"/>
    <dgm:cxn modelId="{1DF375A6-4531-4E4F-850C-D055E9362316}" type="presOf" srcId="{141E5004-D5CF-4704-B815-ECA993A327CC}" destId="{C2C19E31-2ECD-411A-A7B5-F00A61A6FF7A}" srcOrd="0" destOrd="0" presId="urn:microsoft.com/office/officeart/2018/5/layout/CenteredIconLabelDescriptionList"/>
    <dgm:cxn modelId="{C02D27A8-ED36-6A4F-B9DD-67FD1393A1A1}" type="presOf" srcId="{E49288F4-B5EB-4664-A325-E99BF2FDD7E6}" destId="{E5E5C514-4E66-434F-B0A7-A6A8CC93AB74}" srcOrd="0" destOrd="4" presId="urn:microsoft.com/office/officeart/2018/5/layout/CenteredIconLabelDescriptionList"/>
    <dgm:cxn modelId="{2389F1BA-AC9B-491B-A2A5-1014396B9572}" srcId="{B8919F56-06B4-430F-9C5F-331EA0BD7FB2}" destId="{D3333B6C-A0B2-441B-B7A2-2ECD0E1D42BD}" srcOrd="0" destOrd="0" parTransId="{9DB176C7-2087-486F-9B52-9E21C24077BF}" sibTransId="{9E957C1F-4C11-424C-98D5-C920945F8077}"/>
    <dgm:cxn modelId="{7C8C21C1-A99C-C64E-B347-A0F3F20A162C}" type="presOf" srcId="{024FA6F6-267E-4A42-8653-E7266CF47C8B}" destId="{410F3240-A2DF-446B-A802-FA1F52B182F8}" srcOrd="0" destOrd="0" presId="urn:microsoft.com/office/officeart/2018/5/layout/CenteredIconLabelDescriptionList"/>
    <dgm:cxn modelId="{543C6FC4-FF3A-7A42-83C3-98E1DADFD1E6}" type="presOf" srcId="{B9FCAE58-D2E9-4656-8B1C-53A6E888B3F0}" destId="{E5E5C514-4E66-434F-B0A7-A6A8CC93AB74}" srcOrd="0" destOrd="3" presId="urn:microsoft.com/office/officeart/2018/5/layout/CenteredIconLabelDescriptionList"/>
    <dgm:cxn modelId="{66FA61D4-2357-8A4D-9266-F96483FE53A5}" type="presOf" srcId="{846630D1-160C-435B-89C1-01324DC29F7D}" destId="{7AEF22BB-9962-4FA6-8FE1-10AA9018BD60}" srcOrd="0" destOrd="0" presId="urn:microsoft.com/office/officeart/2018/5/layout/CenteredIconLabelDescriptionList"/>
    <dgm:cxn modelId="{5C0203DD-02E5-48CF-BED0-7F5F201912E7}" srcId="{39E1F59E-16D3-47C9-8F40-E9733916C37A}" destId="{E49288F4-B5EB-4664-A325-E99BF2FDD7E6}" srcOrd="2" destOrd="0" parTransId="{19C60FC0-5ECD-485B-A033-5268DE038FEE}" sibTransId="{0EDD5854-2C4C-43CD-86D5-680E52533113}"/>
    <dgm:cxn modelId="{9FE01CF6-9C56-4F1D-BDFE-A57771120419}" srcId="{89050A7B-D218-4FF9-9C66-4EC397F8744D}" destId="{0E698663-452F-4AD3-99A8-F31C25FFE3C4}" srcOrd="0" destOrd="0" parTransId="{4CFB3FD5-F58E-486D-8518-CDB321FF2827}" sibTransId="{FABD8A16-CE8A-4894-9E20-C503B6E0ED93}"/>
    <dgm:cxn modelId="{953E02F8-3FD7-42E1-9D02-7B92E1FB82D8}" srcId="{6ABA2418-8640-41AE-BDF5-C9ADF5DE83C0}" destId="{DC3B5BA6-8B36-4BCA-817C-37CBAC6A08A1}" srcOrd="3" destOrd="0" parTransId="{EDD7D3EC-C2CA-4F8D-A906-ABB487E48A2E}" sibTransId="{6A051709-2D1E-43F6-A570-F72996D500A6}"/>
    <dgm:cxn modelId="{4D146418-3342-C84F-A0A5-4DB11043A261}" type="presParOf" srcId="{073A426C-8910-47B0-84D6-F01FF23A6B66}" destId="{21BCF392-3EAD-4AE4-ABAD-36A2B4CDA5C2}" srcOrd="0" destOrd="0" presId="urn:microsoft.com/office/officeart/2018/5/layout/CenteredIconLabelDescriptionList"/>
    <dgm:cxn modelId="{D8F872F6-8FC4-9844-84B3-F96FF0954FFE}" type="presParOf" srcId="{21BCF392-3EAD-4AE4-ABAD-36A2B4CDA5C2}" destId="{5AFA8E63-4B73-499F-8B54-08145F8C4228}" srcOrd="0" destOrd="0" presId="urn:microsoft.com/office/officeart/2018/5/layout/CenteredIconLabelDescriptionList"/>
    <dgm:cxn modelId="{6AF0720F-C0E9-D147-8102-81A874BD340A}" type="presParOf" srcId="{21BCF392-3EAD-4AE4-ABAD-36A2B4CDA5C2}" destId="{C85316CE-FECB-4176-A0C1-D4CD8F1CDD3D}" srcOrd="1" destOrd="0" presId="urn:microsoft.com/office/officeart/2018/5/layout/CenteredIconLabelDescriptionList"/>
    <dgm:cxn modelId="{4CFACBD1-5CCD-AC45-86F1-67C4D53986BD}" type="presParOf" srcId="{21BCF392-3EAD-4AE4-ABAD-36A2B4CDA5C2}" destId="{79ABCBD9-A46F-4C95-9E19-40C223CC753C}" srcOrd="2" destOrd="0" presId="urn:microsoft.com/office/officeart/2018/5/layout/CenteredIconLabelDescriptionList"/>
    <dgm:cxn modelId="{7CA3972E-8425-5F4A-9C34-AE1DEBECC772}" type="presParOf" srcId="{21BCF392-3EAD-4AE4-ABAD-36A2B4CDA5C2}" destId="{0D4D85F9-B768-4C88-BA40-B3FBA919709F}" srcOrd="3" destOrd="0" presId="urn:microsoft.com/office/officeart/2018/5/layout/CenteredIconLabelDescriptionList"/>
    <dgm:cxn modelId="{F82DCBD7-AF30-F748-BDA6-4E465A81C972}" type="presParOf" srcId="{21BCF392-3EAD-4AE4-ABAD-36A2B4CDA5C2}" destId="{E5E5C514-4E66-434F-B0A7-A6A8CC93AB74}" srcOrd="4" destOrd="0" presId="urn:microsoft.com/office/officeart/2018/5/layout/CenteredIconLabelDescriptionList"/>
    <dgm:cxn modelId="{6621ECA6-6AE7-1D40-88D3-7ACF81307F13}" type="presParOf" srcId="{073A426C-8910-47B0-84D6-F01FF23A6B66}" destId="{B084034F-5E23-46C6-A448-D5494A06EF3F}" srcOrd="1" destOrd="0" presId="urn:microsoft.com/office/officeart/2018/5/layout/CenteredIconLabelDescriptionList"/>
    <dgm:cxn modelId="{C37048D2-E0C7-574F-B91A-76AB25AE29B8}" type="presParOf" srcId="{073A426C-8910-47B0-84D6-F01FF23A6B66}" destId="{B055458D-F8A3-4715-A84F-A75ED24A3AA2}" srcOrd="2" destOrd="0" presId="urn:microsoft.com/office/officeart/2018/5/layout/CenteredIconLabelDescriptionList"/>
    <dgm:cxn modelId="{A14C5D84-2A57-C74F-B89B-58A9667D85A9}" type="presParOf" srcId="{B055458D-F8A3-4715-A84F-A75ED24A3AA2}" destId="{69130CCD-E538-4BB8-ADCA-43028DD38505}" srcOrd="0" destOrd="0" presId="urn:microsoft.com/office/officeart/2018/5/layout/CenteredIconLabelDescriptionList"/>
    <dgm:cxn modelId="{E4430BF4-3BC2-6845-9EB3-9AF4832B97FA}" type="presParOf" srcId="{B055458D-F8A3-4715-A84F-A75ED24A3AA2}" destId="{F705EC1D-5360-485F-96D8-94C3A36024AB}" srcOrd="1" destOrd="0" presId="urn:microsoft.com/office/officeart/2018/5/layout/CenteredIconLabelDescriptionList"/>
    <dgm:cxn modelId="{7D7D8969-2C9B-C14D-A1B6-9B058AA10A8F}" type="presParOf" srcId="{B055458D-F8A3-4715-A84F-A75ED24A3AA2}" destId="{410F3240-A2DF-446B-A802-FA1F52B182F8}" srcOrd="2" destOrd="0" presId="urn:microsoft.com/office/officeart/2018/5/layout/CenteredIconLabelDescriptionList"/>
    <dgm:cxn modelId="{4D5FEBBB-E4A2-B149-84AF-58B5CEC6EEC7}" type="presParOf" srcId="{B055458D-F8A3-4715-A84F-A75ED24A3AA2}" destId="{7CD3598A-D3BB-4DED-A7B1-59AAE34E9127}" srcOrd="3" destOrd="0" presId="urn:microsoft.com/office/officeart/2018/5/layout/CenteredIconLabelDescriptionList"/>
    <dgm:cxn modelId="{F4FD8345-70A6-F940-BA72-A1A27DFF2BD5}" type="presParOf" srcId="{B055458D-F8A3-4715-A84F-A75ED24A3AA2}" destId="{7AEF22BB-9962-4FA6-8FE1-10AA9018BD60}" srcOrd="4" destOrd="0" presId="urn:microsoft.com/office/officeart/2018/5/layout/CenteredIconLabelDescriptionList"/>
    <dgm:cxn modelId="{83D36BE2-6DDE-C246-B2D7-09180644C2F4}" type="presParOf" srcId="{073A426C-8910-47B0-84D6-F01FF23A6B66}" destId="{E3D50601-A4C6-4A04-88AA-C24F6CD7253C}" srcOrd="3" destOrd="0" presId="urn:microsoft.com/office/officeart/2018/5/layout/CenteredIconLabelDescriptionList"/>
    <dgm:cxn modelId="{67779C86-380D-7E4C-9B75-C61A3810BA35}" type="presParOf" srcId="{073A426C-8910-47B0-84D6-F01FF23A6B66}" destId="{C4AC8204-E955-4BED-9466-B7CD08D47FE0}" srcOrd="4" destOrd="0" presId="urn:microsoft.com/office/officeart/2018/5/layout/CenteredIconLabelDescriptionList"/>
    <dgm:cxn modelId="{CF066786-58B6-6C41-8ED2-07E561CA94E3}" type="presParOf" srcId="{C4AC8204-E955-4BED-9466-B7CD08D47FE0}" destId="{C0A1AA26-135F-410F-8DDD-6A62D25812D8}" srcOrd="0" destOrd="0" presId="urn:microsoft.com/office/officeart/2018/5/layout/CenteredIconLabelDescriptionList"/>
    <dgm:cxn modelId="{7F4A8E14-1126-4B40-866A-9616FB29E481}" type="presParOf" srcId="{C4AC8204-E955-4BED-9466-B7CD08D47FE0}" destId="{FB26B12D-0845-4545-B735-0C457016CD13}" srcOrd="1" destOrd="0" presId="urn:microsoft.com/office/officeart/2018/5/layout/CenteredIconLabelDescriptionList"/>
    <dgm:cxn modelId="{3A73D34C-A0ED-6D40-BB14-087A6A7365E1}" type="presParOf" srcId="{C4AC8204-E955-4BED-9466-B7CD08D47FE0}" destId="{1ED8763B-AB9F-4405-A186-9482670C4BD2}" srcOrd="2" destOrd="0" presId="urn:microsoft.com/office/officeart/2018/5/layout/CenteredIconLabelDescriptionList"/>
    <dgm:cxn modelId="{AD22F46C-55D5-F24C-9912-50A9B4549620}" type="presParOf" srcId="{C4AC8204-E955-4BED-9466-B7CD08D47FE0}" destId="{9354E46F-D9CD-40AD-BA50-D375F0BC52EA}" srcOrd="3" destOrd="0" presId="urn:microsoft.com/office/officeart/2018/5/layout/CenteredIconLabelDescriptionList"/>
    <dgm:cxn modelId="{AC099FEA-3CBB-3249-9E5E-C82BE903CDE3}" type="presParOf" srcId="{C4AC8204-E955-4BED-9466-B7CD08D47FE0}" destId="{2C2FE11F-33F1-49E3-977E-82436F51F48C}" srcOrd="4" destOrd="0" presId="urn:microsoft.com/office/officeart/2018/5/layout/CenteredIconLabelDescriptionList"/>
    <dgm:cxn modelId="{758D785A-2726-9147-AC0F-E937C1F386DE}" type="presParOf" srcId="{073A426C-8910-47B0-84D6-F01FF23A6B66}" destId="{39F00500-1A69-4999-BFF4-F28C22994C38}" srcOrd="5" destOrd="0" presId="urn:microsoft.com/office/officeart/2018/5/layout/CenteredIconLabelDescriptionList"/>
    <dgm:cxn modelId="{76BAFA7B-EA9E-5640-8433-78FBA039288F}" type="presParOf" srcId="{073A426C-8910-47B0-84D6-F01FF23A6B66}" destId="{A9EF0CA0-8F07-41FB-8DB7-085E33308C3B}" srcOrd="6" destOrd="0" presId="urn:microsoft.com/office/officeart/2018/5/layout/CenteredIconLabelDescriptionList"/>
    <dgm:cxn modelId="{59D8B692-BC85-B74F-BBFE-76505B998080}" type="presParOf" srcId="{A9EF0CA0-8F07-41FB-8DB7-085E33308C3B}" destId="{9C759E3D-17FD-4C30-916B-DE845C779925}" srcOrd="0" destOrd="0" presId="urn:microsoft.com/office/officeart/2018/5/layout/CenteredIconLabelDescriptionList"/>
    <dgm:cxn modelId="{FEAF7E2D-E5A7-7746-A69C-BAFB69CB546B}" type="presParOf" srcId="{A9EF0CA0-8F07-41FB-8DB7-085E33308C3B}" destId="{DD4BDC10-398D-4A5F-AC74-5953A7BB5B45}" srcOrd="1" destOrd="0" presId="urn:microsoft.com/office/officeart/2018/5/layout/CenteredIconLabelDescriptionList"/>
    <dgm:cxn modelId="{2FB18FB9-DA8A-0645-8B67-67F3C81E93EB}" type="presParOf" srcId="{A9EF0CA0-8F07-41FB-8DB7-085E33308C3B}" destId="{BAC814C2-A313-4070-A9FB-88CB9D682622}" srcOrd="2" destOrd="0" presId="urn:microsoft.com/office/officeart/2018/5/layout/CenteredIconLabelDescriptionList"/>
    <dgm:cxn modelId="{116CA440-1339-0344-ABEA-EBA04C0D0DAD}" type="presParOf" srcId="{A9EF0CA0-8F07-41FB-8DB7-085E33308C3B}" destId="{66E01A5D-3E52-48BB-88BA-251305B2F6A1}" srcOrd="3" destOrd="0" presId="urn:microsoft.com/office/officeart/2018/5/layout/CenteredIconLabelDescriptionList"/>
    <dgm:cxn modelId="{7DDAC970-1F4A-A540-B268-7EBD5CCC7715}" type="presParOf" srcId="{A9EF0CA0-8F07-41FB-8DB7-085E33308C3B}" destId="{C2C19E31-2ECD-411A-A7B5-F00A61A6FF7A}" srcOrd="4" destOrd="0" presId="urn:microsoft.com/office/officeart/2018/5/layout/CenteredIconLabelDescrip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BA82D-A4F1-8447-B99D-E1296C1DA4A1}">
      <dsp:nvSpPr>
        <dsp:cNvPr id="0" name=""/>
        <dsp:cNvSpPr/>
      </dsp:nvSpPr>
      <dsp:spPr>
        <a:xfrm>
          <a:off x="62939" y="938"/>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Intercultural Workplace</a:t>
          </a:r>
        </a:p>
      </dsp:txBody>
      <dsp:txXfrm>
        <a:off x="62939" y="938"/>
        <a:ext cx="2058647" cy="1235188"/>
      </dsp:txXfrm>
    </dsp:sp>
    <dsp:sp modelId="{66CFD495-7E46-3A41-AD4D-E32B9FA5F218}">
      <dsp:nvSpPr>
        <dsp:cNvPr id="0" name=""/>
        <dsp:cNvSpPr/>
      </dsp:nvSpPr>
      <dsp:spPr>
        <a:xfrm>
          <a:off x="2327452" y="938"/>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Why we Reflect</a:t>
          </a:r>
        </a:p>
      </dsp:txBody>
      <dsp:txXfrm>
        <a:off x="2327452" y="938"/>
        <a:ext cx="2058647" cy="1235188"/>
      </dsp:txXfrm>
    </dsp:sp>
    <dsp:sp modelId="{0954BE88-1DD5-7A4C-89EB-0B7BA9B423C2}">
      <dsp:nvSpPr>
        <dsp:cNvPr id="0" name=""/>
        <dsp:cNvSpPr/>
      </dsp:nvSpPr>
      <dsp:spPr>
        <a:xfrm>
          <a:off x="4591964" y="938"/>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Culture Theory</a:t>
          </a:r>
        </a:p>
      </dsp:txBody>
      <dsp:txXfrm>
        <a:off x="4591964" y="938"/>
        <a:ext cx="2058647" cy="1235188"/>
      </dsp:txXfrm>
    </dsp:sp>
    <dsp:sp modelId="{1EF52492-24A9-A342-A8BD-F310402FF869}">
      <dsp:nvSpPr>
        <dsp:cNvPr id="0" name=""/>
        <dsp:cNvSpPr/>
      </dsp:nvSpPr>
      <dsp:spPr>
        <a:xfrm>
          <a:off x="62939" y="1441991"/>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Organisational Tools</a:t>
          </a:r>
        </a:p>
      </dsp:txBody>
      <dsp:txXfrm>
        <a:off x="62939" y="1441991"/>
        <a:ext cx="2058647" cy="1235188"/>
      </dsp:txXfrm>
    </dsp:sp>
    <dsp:sp modelId="{7095021A-390A-E141-87F0-38AFEFE277F9}">
      <dsp:nvSpPr>
        <dsp:cNvPr id="0" name=""/>
        <dsp:cNvSpPr/>
      </dsp:nvSpPr>
      <dsp:spPr>
        <a:xfrm>
          <a:off x="2327452" y="1441991"/>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Human Resources Management</a:t>
          </a:r>
        </a:p>
      </dsp:txBody>
      <dsp:txXfrm>
        <a:off x="2327452" y="1441991"/>
        <a:ext cx="2058647" cy="1235188"/>
      </dsp:txXfrm>
    </dsp:sp>
    <dsp:sp modelId="{DDBA4382-51A9-2240-AAC1-FE0BC60D5323}">
      <dsp:nvSpPr>
        <dsp:cNvPr id="0" name=""/>
        <dsp:cNvSpPr/>
      </dsp:nvSpPr>
      <dsp:spPr>
        <a:xfrm>
          <a:off x="4591964" y="1441991"/>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Flexible and Agile working</a:t>
          </a:r>
        </a:p>
      </dsp:txBody>
      <dsp:txXfrm>
        <a:off x="4591964" y="1441991"/>
        <a:ext cx="2058647" cy="1235188"/>
      </dsp:txXfrm>
    </dsp:sp>
    <dsp:sp modelId="{8F82DA8E-06E4-5B48-8A6E-CCAD2C84AA4B}">
      <dsp:nvSpPr>
        <dsp:cNvPr id="0" name=""/>
        <dsp:cNvSpPr/>
      </dsp:nvSpPr>
      <dsp:spPr>
        <a:xfrm>
          <a:off x="2327452" y="2883045"/>
          <a:ext cx="2058647" cy="123518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Reflection on the Module</a:t>
          </a:r>
        </a:p>
      </dsp:txBody>
      <dsp:txXfrm>
        <a:off x="2327452" y="2883045"/>
        <a:ext cx="2058647" cy="1235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11080-BAC3-4DE1-B5A4-68E91CC1B7A4}">
      <dsp:nvSpPr>
        <dsp:cNvPr id="0" name=""/>
        <dsp:cNvSpPr/>
      </dsp:nvSpPr>
      <dsp:spPr>
        <a:xfrm>
          <a:off x="1403338" y="0"/>
          <a:ext cx="1503147" cy="13688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1FBF11-0C54-426B-AD9C-24D08A602A63}">
      <dsp:nvSpPr>
        <dsp:cNvPr id="0" name=""/>
        <dsp:cNvSpPr/>
      </dsp:nvSpPr>
      <dsp:spPr>
        <a:xfrm>
          <a:off x="7558" y="1540974"/>
          <a:ext cx="4294708" cy="586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Description</a:t>
          </a:r>
        </a:p>
      </dsp:txBody>
      <dsp:txXfrm>
        <a:off x="7558" y="1540974"/>
        <a:ext cx="4294708" cy="586671"/>
      </dsp:txXfrm>
    </dsp:sp>
    <dsp:sp modelId="{34CE0C80-487F-4D25-80C2-1F92AB97DA2D}">
      <dsp:nvSpPr>
        <dsp:cNvPr id="0" name=""/>
        <dsp:cNvSpPr/>
      </dsp:nvSpPr>
      <dsp:spPr>
        <a:xfrm>
          <a:off x="7558" y="2207680"/>
          <a:ext cx="4294708" cy="2186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Year 2 Module Three – The Intercultural Workplace</a:t>
          </a:r>
        </a:p>
        <a:p>
          <a:pPr marL="0" lvl="0" indent="0" algn="ctr" defTabSz="755650">
            <a:lnSpc>
              <a:spcPct val="100000"/>
            </a:lnSpc>
            <a:spcBef>
              <a:spcPct val="0"/>
            </a:spcBef>
            <a:spcAft>
              <a:spcPct val="35000"/>
            </a:spcAft>
            <a:buNone/>
          </a:pPr>
          <a:r>
            <a:rPr lang="en-US" sz="1700" kern="1200" dirty="0"/>
            <a:t>To Understand the Context and Culture of an Organisation</a:t>
          </a:r>
        </a:p>
        <a:p>
          <a:pPr marL="0" lvl="0" indent="0" algn="ctr" defTabSz="755650">
            <a:lnSpc>
              <a:spcPct val="100000"/>
            </a:lnSpc>
            <a:spcBef>
              <a:spcPct val="0"/>
            </a:spcBef>
            <a:spcAft>
              <a:spcPct val="35000"/>
            </a:spcAft>
            <a:buNone/>
          </a:pPr>
          <a:r>
            <a:rPr lang="en-US" sz="1700" kern="1200" dirty="0"/>
            <a:t>We covered many topics and discussed our thoughts and opinions</a:t>
          </a:r>
        </a:p>
        <a:p>
          <a:pPr marL="0" lvl="0" indent="0" algn="ctr" defTabSz="755650">
            <a:lnSpc>
              <a:spcPct val="100000"/>
            </a:lnSpc>
            <a:spcBef>
              <a:spcPct val="0"/>
            </a:spcBef>
            <a:spcAft>
              <a:spcPct val="35000"/>
            </a:spcAft>
            <a:buNone/>
          </a:pPr>
          <a:r>
            <a:rPr lang="en-US" sz="1700" kern="1200" dirty="0"/>
            <a:t>Through these discussions we gain a better understanding of HRM</a:t>
          </a:r>
        </a:p>
      </dsp:txBody>
      <dsp:txXfrm>
        <a:off x="7558" y="2207680"/>
        <a:ext cx="4294708" cy="2186519"/>
      </dsp:txXfrm>
    </dsp:sp>
    <dsp:sp modelId="{C216255F-47F4-408A-A962-AB4DC146C3C1}">
      <dsp:nvSpPr>
        <dsp:cNvPr id="0" name=""/>
        <dsp:cNvSpPr/>
      </dsp:nvSpPr>
      <dsp:spPr>
        <a:xfrm>
          <a:off x="6449620" y="0"/>
          <a:ext cx="1503147" cy="13688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462B2B-AC0B-4AE2-8CE6-35C8E7597300}">
      <dsp:nvSpPr>
        <dsp:cNvPr id="0" name=""/>
        <dsp:cNvSpPr/>
      </dsp:nvSpPr>
      <dsp:spPr>
        <a:xfrm>
          <a:off x="5053840" y="1540974"/>
          <a:ext cx="4294708" cy="586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100000"/>
            </a:lnSpc>
            <a:spcBef>
              <a:spcPct val="0"/>
            </a:spcBef>
            <a:spcAft>
              <a:spcPct val="35000"/>
            </a:spcAft>
            <a:buNone/>
            <a:defRPr b="1"/>
          </a:pPr>
          <a:r>
            <a:rPr lang="en-US" sz="3600" kern="1200"/>
            <a:t>Feelings</a:t>
          </a:r>
        </a:p>
      </dsp:txBody>
      <dsp:txXfrm>
        <a:off x="5053840" y="1540974"/>
        <a:ext cx="4294708" cy="586671"/>
      </dsp:txXfrm>
    </dsp:sp>
    <dsp:sp modelId="{09937DB4-EA7F-4C36-95D7-0C9F7E52E403}">
      <dsp:nvSpPr>
        <dsp:cNvPr id="0" name=""/>
        <dsp:cNvSpPr/>
      </dsp:nvSpPr>
      <dsp:spPr>
        <a:xfrm>
          <a:off x="5053840" y="2207680"/>
          <a:ext cx="4294708" cy="2186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Prior to the module I had some understanding of the Intercultural Workplace</a:t>
          </a:r>
        </a:p>
        <a:p>
          <a:pPr marL="0" lvl="0" indent="0" algn="ctr" defTabSz="533400">
            <a:lnSpc>
              <a:spcPct val="100000"/>
            </a:lnSpc>
            <a:spcBef>
              <a:spcPct val="0"/>
            </a:spcBef>
            <a:spcAft>
              <a:spcPct val="35000"/>
            </a:spcAft>
            <a:buNone/>
          </a:pPr>
          <a:r>
            <a:rPr lang="en-US" sz="1200" kern="1200" dirty="0"/>
            <a:t>I felt the topics discussed were always well founded and every opinion mattered</a:t>
          </a:r>
        </a:p>
        <a:p>
          <a:pPr marL="0" lvl="0" indent="0" algn="ctr" defTabSz="533400">
            <a:lnSpc>
              <a:spcPct val="100000"/>
            </a:lnSpc>
            <a:spcBef>
              <a:spcPct val="0"/>
            </a:spcBef>
            <a:spcAft>
              <a:spcPct val="35000"/>
            </a:spcAft>
            <a:buNone/>
          </a:pPr>
          <a:r>
            <a:rPr lang="en-US" sz="1200" kern="1200" dirty="0"/>
            <a:t>As a group I felt we gained an understanding of a diverse range of employers</a:t>
          </a:r>
        </a:p>
        <a:p>
          <a:pPr marL="0" lvl="0" indent="0" algn="ctr" defTabSz="533400">
            <a:lnSpc>
              <a:spcPct val="100000"/>
            </a:lnSpc>
            <a:spcBef>
              <a:spcPct val="0"/>
            </a:spcBef>
            <a:spcAft>
              <a:spcPct val="35000"/>
            </a:spcAft>
            <a:buNone/>
          </a:pPr>
          <a:r>
            <a:rPr lang="en-US" sz="1200" kern="1200" dirty="0"/>
            <a:t>Following the conclusion of the Module I was eager to learn more on the subject</a:t>
          </a:r>
        </a:p>
        <a:p>
          <a:pPr marL="0" lvl="0" indent="0" algn="ctr" defTabSz="533400">
            <a:lnSpc>
              <a:spcPct val="100000"/>
            </a:lnSpc>
            <a:spcBef>
              <a:spcPct val="0"/>
            </a:spcBef>
            <a:spcAft>
              <a:spcPct val="35000"/>
            </a:spcAft>
            <a:buNone/>
          </a:pPr>
          <a:r>
            <a:rPr lang="en-US" sz="1200" kern="1200" dirty="0"/>
            <a:t>Following the completion of my assignments I feel I have been able to broaden my understanding</a:t>
          </a:r>
        </a:p>
      </dsp:txBody>
      <dsp:txXfrm>
        <a:off x="5053840" y="2207680"/>
        <a:ext cx="4294708" cy="2186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A8E63-4B73-499F-8B54-08145F8C4228}">
      <dsp:nvSpPr>
        <dsp:cNvPr id="0" name=""/>
        <dsp:cNvSpPr/>
      </dsp:nvSpPr>
      <dsp:spPr>
        <a:xfrm>
          <a:off x="766584" y="460786"/>
          <a:ext cx="811316" cy="6075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ABCBD9-A46F-4C95-9E19-40C223CC753C}">
      <dsp:nvSpPr>
        <dsp:cNvPr id="0" name=""/>
        <dsp:cNvSpPr/>
      </dsp:nvSpPr>
      <dsp:spPr>
        <a:xfrm>
          <a:off x="13219" y="1208490"/>
          <a:ext cx="2318046" cy="26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US" sz="1600" kern="1200"/>
            <a:t>Evaluation</a:t>
          </a:r>
        </a:p>
      </dsp:txBody>
      <dsp:txXfrm>
        <a:off x="13219" y="1208490"/>
        <a:ext cx="2318046" cy="260392"/>
      </dsp:txXfrm>
    </dsp:sp>
    <dsp:sp modelId="{E5E5C514-4E66-434F-B0A7-A6A8CC93AB74}">
      <dsp:nvSpPr>
        <dsp:cNvPr id="0" name=""/>
        <dsp:cNvSpPr/>
      </dsp:nvSpPr>
      <dsp:spPr>
        <a:xfrm>
          <a:off x="13219" y="1534055"/>
          <a:ext cx="2318046" cy="235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100000"/>
            </a:lnSpc>
            <a:spcBef>
              <a:spcPct val="0"/>
            </a:spcBef>
            <a:spcAft>
              <a:spcPct val="35000"/>
            </a:spcAft>
            <a:buNone/>
          </a:pPr>
          <a:r>
            <a:rPr lang="en-US" sz="1200" kern="1200" dirty="0"/>
            <a:t>I personally felt this module followed on from our previous Year 1 module</a:t>
          </a:r>
        </a:p>
        <a:p>
          <a:pPr marL="114300" lvl="1" indent="-114300" algn="l" defTabSz="533400">
            <a:lnSpc>
              <a:spcPct val="90000"/>
            </a:lnSpc>
            <a:spcBef>
              <a:spcPct val="0"/>
            </a:spcBef>
            <a:spcAft>
              <a:spcPct val="15000"/>
            </a:spcAft>
            <a:buChar char="•"/>
          </a:pPr>
          <a:r>
            <a:rPr lang="en-US" sz="1200" kern="1200" dirty="0"/>
            <a:t>Help to expand on already discussed areas</a:t>
          </a:r>
        </a:p>
        <a:p>
          <a:pPr marL="114300" lvl="1" indent="-114300" algn="l" defTabSz="533400">
            <a:lnSpc>
              <a:spcPct val="90000"/>
            </a:lnSpc>
            <a:spcBef>
              <a:spcPct val="0"/>
            </a:spcBef>
            <a:spcAft>
              <a:spcPct val="15000"/>
            </a:spcAft>
            <a:buChar char="•"/>
          </a:pPr>
          <a:r>
            <a:rPr lang="en-US" sz="1200" kern="1200" dirty="0"/>
            <a:t>Developed additional learning channels</a:t>
          </a:r>
        </a:p>
        <a:p>
          <a:pPr marL="0" lvl="0" indent="0" algn="l" defTabSz="533400">
            <a:lnSpc>
              <a:spcPct val="100000"/>
            </a:lnSpc>
            <a:spcBef>
              <a:spcPct val="0"/>
            </a:spcBef>
            <a:spcAft>
              <a:spcPct val="35000"/>
            </a:spcAft>
            <a:buNone/>
          </a:pPr>
          <a:r>
            <a:rPr lang="en-US" sz="1200" kern="1200" dirty="0"/>
            <a:t>I felt that on occasions we could have discussed some areas further</a:t>
          </a:r>
        </a:p>
        <a:p>
          <a:pPr marL="0" lvl="0" indent="0" algn="l" defTabSz="533400">
            <a:lnSpc>
              <a:spcPct val="100000"/>
            </a:lnSpc>
            <a:spcBef>
              <a:spcPct val="0"/>
            </a:spcBef>
            <a:spcAft>
              <a:spcPct val="35000"/>
            </a:spcAft>
            <a:buNone/>
          </a:pPr>
          <a:r>
            <a:rPr lang="en-US" sz="1200" kern="1200" dirty="0"/>
            <a:t>As a group I felt our discussions were always very strong and with differing opinions which assisted healthy debates</a:t>
          </a:r>
        </a:p>
      </dsp:txBody>
      <dsp:txXfrm>
        <a:off x="13219" y="1534055"/>
        <a:ext cx="2318046" cy="2356495"/>
      </dsp:txXfrm>
    </dsp:sp>
    <dsp:sp modelId="{69130CCD-E538-4BB8-ADCA-43028DD38505}">
      <dsp:nvSpPr>
        <dsp:cNvPr id="0" name=""/>
        <dsp:cNvSpPr/>
      </dsp:nvSpPr>
      <dsp:spPr>
        <a:xfrm>
          <a:off x="3490289" y="460786"/>
          <a:ext cx="811316" cy="6075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0F3240-A2DF-446B-A802-FA1F52B182F8}">
      <dsp:nvSpPr>
        <dsp:cNvPr id="0" name=""/>
        <dsp:cNvSpPr/>
      </dsp:nvSpPr>
      <dsp:spPr>
        <a:xfrm>
          <a:off x="2736924" y="1208490"/>
          <a:ext cx="2318046" cy="26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US" sz="1600" kern="1200"/>
            <a:t>Analysis</a:t>
          </a:r>
        </a:p>
      </dsp:txBody>
      <dsp:txXfrm>
        <a:off x="2736924" y="1208490"/>
        <a:ext cx="2318046" cy="260392"/>
      </dsp:txXfrm>
    </dsp:sp>
    <dsp:sp modelId="{7AEF22BB-9962-4FA6-8FE1-10AA9018BD60}">
      <dsp:nvSpPr>
        <dsp:cNvPr id="0" name=""/>
        <dsp:cNvSpPr/>
      </dsp:nvSpPr>
      <dsp:spPr>
        <a:xfrm>
          <a:off x="2736924" y="1534055"/>
          <a:ext cx="2318046" cy="235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I felt the module was very good, I gained a good understanding of the topic and developed my own additional knowledge outside of the lectures.  Going forward I think it would be prevalent for me to do more additional reading and research around topics to be able to interact further with group discussions.</a:t>
          </a:r>
        </a:p>
      </dsp:txBody>
      <dsp:txXfrm>
        <a:off x="2736924" y="1534055"/>
        <a:ext cx="2318046" cy="2356495"/>
      </dsp:txXfrm>
    </dsp:sp>
    <dsp:sp modelId="{C0A1AA26-135F-410F-8DDD-6A62D25812D8}">
      <dsp:nvSpPr>
        <dsp:cNvPr id="0" name=""/>
        <dsp:cNvSpPr/>
      </dsp:nvSpPr>
      <dsp:spPr>
        <a:xfrm>
          <a:off x="6213994" y="460786"/>
          <a:ext cx="811316" cy="6075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D8763B-AB9F-4405-A186-9482670C4BD2}">
      <dsp:nvSpPr>
        <dsp:cNvPr id="0" name=""/>
        <dsp:cNvSpPr/>
      </dsp:nvSpPr>
      <dsp:spPr>
        <a:xfrm>
          <a:off x="5460629" y="1208490"/>
          <a:ext cx="2318046" cy="26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US" sz="1600" kern="1200"/>
            <a:t>Conclusion</a:t>
          </a:r>
        </a:p>
      </dsp:txBody>
      <dsp:txXfrm>
        <a:off x="5460629" y="1208490"/>
        <a:ext cx="2318046" cy="260392"/>
      </dsp:txXfrm>
    </dsp:sp>
    <dsp:sp modelId="{2C2FE11F-33F1-49E3-977E-82436F51F48C}">
      <dsp:nvSpPr>
        <dsp:cNvPr id="0" name=""/>
        <dsp:cNvSpPr/>
      </dsp:nvSpPr>
      <dsp:spPr>
        <a:xfrm>
          <a:off x="5460629" y="1534055"/>
          <a:ext cx="2318046" cy="235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I think through additional discussion and some more self-directed learning I would be able to gain even more knowledge and understanding of the topic and the relevant theorists</a:t>
          </a:r>
        </a:p>
      </dsp:txBody>
      <dsp:txXfrm>
        <a:off x="5460629" y="1534055"/>
        <a:ext cx="2318046" cy="2356495"/>
      </dsp:txXfrm>
    </dsp:sp>
    <dsp:sp modelId="{9C759E3D-17FD-4C30-916B-DE845C779925}">
      <dsp:nvSpPr>
        <dsp:cNvPr id="0" name=""/>
        <dsp:cNvSpPr/>
      </dsp:nvSpPr>
      <dsp:spPr>
        <a:xfrm>
          <a:off x="8937698" y="460786"/>
          <a:ext cx="811316" cy="6075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C814C2-A313-4070-A9FB-88CB9D682622}">
      <dsp:nvSpPr>
        <dsp:cNvPr id="0" name=""/>
        <dsp:cNvSpPr/>
      </dsp:nvSpPr>
      <dsp:spPr>
        <a:xfrm>
          <a:off x="8184333" y="1208490"/>
          <a:ext cx="2318046" cy="26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b="1"/>
          </a:pPr>
          <a:r>
            <a:rPr lang="en-US" sz="1600" kern="1200"/>
            <a:t>Action Plan</a:t>
          </a:r>
        </a:p>
      </dsp:txBody>
      <dsp:txXfrm>
        <a:off x="8184333" y="1208490"/>
        <a:ext cx="2318046" cy="260392"/>
      </dsp:txXfrm>
    </dsp:sp>
    <dsp:sp modelId="{C2C19E31-2ECD-411A-A7B5-F00A61A6FF7A}">
      <dsp:nvSpPr>
        <dsp:cNvPr id="0" name=""/>
        <dsp:cNvSpPr/>
      </dsp:nvSpPr>
      <dsp:spPr>
        <a:xfrm>
          <a:off x="8184333" y="1534055"/>
          <a:ext cx="2318046" cy="2356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To focus more on the self-directed aspect of modules</a:t>
          </a:r>
        </a:p>
        <a:p>
          <a:pPr marL="0" lvl="0" indent="0" algn="ctr" defTabSz="533400">
            <a:lnSpc>
              <a:spcPct val="100000"/>
            </a:lnSpc>
            <a:spcBef>
              <a:spcPct val="0"/>
            </a:spcBef>
            <a:spcAft>
              <a:spcPct val="35000"/>
            </a:spcAft>
            <a:buNone/>
          </a:pPr>
          <a:r>
            <a:rPr lang="en-US" sz="1200" kern="1200" dirty="0"/>
            <a:t>To continue to take part in group discussions</a:t>
          </a:r>
        </a:p>
      </dsp:txBody>
      <dsp:txXfrm>
        <a:off x="8184333" y="1534055"/>
        <a:ext cx="2318046" cy="23564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571E20-34E1-704B-9FD9-B64793652AC2}" type="datetimeFigureOut">
              <a:rPr lang="en-US" smtClean="0"/>
              <a:t>3/8/23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BD8DFD-2526-5C43-BCC5-379F9A6871F1}" type="slidenum">
              <a:rPr lang="en-US" smtClean="0"/>
              <a:t>‹#›</a:t>
            </a:fld>
            <a:endParaRPr lang="en-US"/>
          </a:p>
        </p:txBody>
      </p:sp>
    </p:spTree>
    <p:extLst>
      <p:ext uri="{BB962C8B-B14F-4D97-AF65-F5344CB8AC3E}">
        <p14:creationId xmlns:p14="http://schemas.microsoft.com/office/powerpoint/2010/main" val="3753303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and welcome to this presentation on the Intercultural Workplace, during this presentation we will be reflecting upon the learning of the previous module and how we can learn and develop going forward.</a:t>
            </a:r>
          </a:p>
          <a:p>
            <a:r>
              <a:rPr lang="en-GB" sz="1200" kern="1200" dirty="0">
                <a:solidFill>
                  <a:schemeClr val="tx1"/>
                </a:solidFill>
                <a:effectLst/>
                <a:latin typeface="+mn-lt"/>
                <a:ea typeface="+mn-ea"/>
                <a:cs typeface="+mn-cs"/>
              </a:rPr>
              <a:t>To do this we will first look at the intercultural workplace and what it mean, we will briefly touch upon the Gibbs reflective model and why reflection is beneficial in an academic setting, we will look at Cultural theory and organisational tools, we will discuss Human Resource Management, Flexible working and finally we will use the Gibbs reflective model to complete a brief reflection on the module.</a:t>
            </a:r>
          </a:p>
          <a:p>
            <a:endParaRPr lang="en-US" dirty="0"/>
          </a:p>
        </p:txBody>
      </p:sp>
      <p:sp>
        <p:nvSpPr>
          <p:cNvPr id="4" name="Slide Number Placeholder 3"/>
          <p:cNvSpPr>
            <a:spLocks noGrp="1"/>
          </p:cNvSpPr>
          <p:nvPr>
            <p:ph type="sldNum" sz="quarter" idx="5"/>
          </p:nvPr>
        </p:nvSpPr>
        <p:spPr/>
        <p:txBody>
          <a:bodyPr/>
          <a:lstStyle/>
          <a:p>
            <a:fld id="{E6BD8DFD-2526-5C43-BCC5-379F9A6871F1}" type="slidenum">
              <a:rPr lang="en-US" smtClean="0"/>
              <a:t>2</a:t>
            </a:fld>
            <a:endParaRPr lang="en-US"/>
          </a:p>
        </p:txBody>
      </p:sp>
    </p:spTree>
    <p:extLst>
      <p:ext uri="{BB962C8B-B14F-4D97-AF65-F5344CB8AC3E}">
        <p14:creationId xmlns:p14="http://schemas.microsoft.com/office/powerpoint/2010/main" val="67545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three main theories when it comes to Organisation Culture, these are Charles Handy, Edgar Schein and Gerry Johnson and Kevan Scholes.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Charles Handy introduced the Four Types of Culture Model, this according to handy depicts the four different types of culture that organisations follow, these are </a:t>
            </a:r>
            <a:r>
              <a:rPr lang="en-GB" sz="1200" b="1" kern="1200" dirty="0">
                <a:solidFill>
                  <a:schemeClr val="tx1"/>
                </a:solidFill>
                <a:effectLst/>
                <a:latin typeface="+mn-lt"/>
                <a:ea typeface="+mn-ea"/>
                <a:cs typeface="+mn-cs"/>
              </a:rPr>
              <a:t>Power </a:t>
            </a:r>
            <a:r>
              <a:rPr lang="en-GB" sz="1200" kern="1200" dirty="0">
                <a:solidFill>
                  <a:schemeClr val="tx1"/>
                </a:solidFill>
                <a:effectLst/>
                <a:latin typeface="+mn-lt"/>
                <a:ea typeface="+mn-ea"/>
                <a:cs typeface="+mn-cs"/>
              </a:rPr>
              <a:t>– These are organisations where the power is held by a few individuals, making these the most important in the workplace.  </a:t>
            </a:r>
            <a:r>
              <a:rPr lang="en-GB" sz="1200" b="1" kern="1200" dirty="0">
                <a:solidFill>
                  <a:schemeClr val="tx1"/>
                </a:solidFill>
                <a:effectLst/>
                <a:latin typeface="+mn-lt"/>
                <a:ea typeface="+mn-ea"/>
                <a:cs typeface="+mn-cs"/>
              </a:rPr>
              <a:t>Task Culture</a:t>
            </a:r>
            <a:r>
              <a:rPr lang="en-GB" sz="1200" kern="1200" dirty="0">
                <a:solidFill>
                  <a:schemeClr val="tx1"/>
                </a:solidFill>
                <a:effectLst/>
                <a:latin typeface="+mn-lt"/>
                <a:ea typeface="+mn-ea"/>
                <a:cs typeface="+mn-cs"/>
              </a:rPr>
              <a:t> – where the teams are created with the idea of completing a specific task.  Handy suggest that in this culture all members of the team are equal.  </a:t>
            </a:r>
            <a:r>
              <a:rPr lang="en-GB" sz="1200" b="1" kern="1200" dirty="0">
                <a:solidFill>
                  <a:schemeClr val="tx1"/>
                </a:solidFill>
                <a:effectLst/>
                <a:latin typeface="+mn-lt"/>
                <a:ea typeface="+mn-ea"/>
                <a:cs typeface="+mn-cs"/>
              </a:rPr>
              <a:t>Person Culture</a:t>
            </a:r>
            <a:r>
              <a:rPr lang="en-GB" sz="1200" kern="1200" dirty="0">
                <a:solidFill>
                  <a:schemeClr val="tx1"/>
                </a:solidFill>
                <a:effectLst/>
                <a:latin typeface="+mn-lt"/>
                <a:ea typeface="+mn-ea"/>
                <a:cs typeface="+mn-cs"/>
              </a:rPr>
              <a:t> – in the person culture organisation Handy suggests that the individual considered themselves more important than the organisation.  </a:t>
            </a:r>
            <a:r>
              <a:rPr lang="en-GB" sz="1200" b="1" kern="1200" dirty="0">
                <a:solidFill>
                  <a:schemeClr val="tx1"/>
                </a:solidFill>
                <a:effectLst/>
                <a:latin typeface="+mn-lt"/>
                <a:ea typeface="+mn-ea"/>
                <a:cs typeface="+mn-cs"/>
              </a:rPr>
              <a:t>Role Culture</a:t>
            </a:r>
            <a:r>
              <a:rPr lang="en-GB" sz="1200" kern="1200" dirty="0">
                <a:solidFill>
                  <a:schemeClr val="tx1"/>
                </a:solidFill>
                <a:effectLst/>
                <a:latin typeface="+mn-lt"/>
                <a:ea typeface="+mn-ea"/>
                <a:cs typeface="+mn-cs"/>
              </a:rPr>
              <a:t> – In a role culture organisation, everybody has their own specific role, in this culture the more responsibility one has the more power they hold.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Edgar Schein founded the Three Levels of Culture, these are </a:t>
            </a:r>
            <a:r>
              <a:rPr lang="en-GB" sz="1200" b="1" kern="1200" dirty="0">
                <a:solidFill>
                  <a:schemeClr val="tx1"/>
                </a:solidFill>
                <a:effectLst/>
                <a:latin typeface="+mn-lt"/>
                <a:ea typeface="+mn-ea"/>
                <a:cs typeface="+mn-cs"/>
              </a:rPr>
              <a:t>Artifacts</a:t>
            </a:r>
            <a:r>
              <a:rPr lang="en-GB" sz="1200" kern="1200" dirty="0">
                <a:solidFill>
                  <a:schemeClr val="tx1"/>
                </a:solidFill>
                <a:effectLst/>
                <a:latin typeface="+mn-lt"/>
                <a:ea typeface="+mn-ea"/>
                <a:cs typeface="+mn-cs"/>
              </a:rPr>
              <a:t>, where the culture of the organisation is based around how it look outwardly, an example of this could be the office dress code, its all about how the organisation looks.  </a:t>
            </a:r>
            <a:r>
              <a:rPr lang="en-GB" sz="1200" b="1" kern="1200" dirty="0">
                <a:solidFill>
                  <a:schemeClr val="tx1"/>
                </a:solidFill>
                <a:effectLst/>
                <a:latin typeface="+mn-lt"/>
                <a:ea typeface="+mn-ea"/>
                <a:cs typeface="+mn-cs"/>
              </a:rPr>
              <a:t>Espoused Values</a:t>
            </a:r>
            <a:r>
              <a:rPr lang="en-GB" sz="1200" kern="1200" dirty="0">
                <a:solidFill>
                  <a:schemeClr val="tx1"/>
                </a:solidFill>
                <a:effectLst/>
                <a:latin typeface="+mn-lt"/>
                <a:ea typeface="+mn-ea"/>
                <a:cs typeface="+mn-cs"/>
              </a:rPr>
              <a:t> – are slightly deeper  laying and cover the philosophy or goals of the organisation.  </a:t>
            </a:r>
            <a:r>
              <a:rPr lang="en-GB" sz="1200" b="1" kern="1200" dirty="0">
                <a:solidFill>
                  <a:schemeClr val="tx1"/>
                </a:solidFill>
                <a:effectLst/>
                <a:latin typeface="+mn-lt"/>
                <a:ea typeface="+mn-ea"/>
                <a:cs typeface="+mn-cs"/>
              </a:rPr>
              <a:t>Assumed Values</a:t>
            </a:r>
            <a:r>
              <a:rPr lang="en-GB" sz="1200" kern="1200" dirty="0">
                <a:solidFill>
                  <a:schemeClr val="tx1"/>
                </a:solidFill>
                <a:effectLst/>
                <a:latin typeface="+mn-lt"/>
                <a:ea typeface="+mn-ea"/>
                <a:cs typeface="+mn-cs"/>
              </a:rPr>
              <a:t> – are those values that are so intrinsic and ingrained in the organisation they are followed and completed as the norm. </a:t>
            </a:r>
          </a:p>
          <a:p>
            <a:endParaRPr lang="en-US" dirty="0"/>
          </a:p>
        </p:txBody>
      </p:sp>
      <p:sp>
        <p:nvSpPr>
          <p:cNvPr id="4" name="Slide Number Placeholder 3"/>
          <p:cNvSpPr>
            <a:spLocks noGrp="1"/>
          </p:cNvSpPr>
          <p:nvPr>
            <p:ph type="sldNum" sz="quarter" idx="5"/>
          </p:nvPr>
        </p:nvSpPr>
        <p:spPr/>
        <p:txBody>
          <a:bodyPr/>
          <a:lstStyle/>
          <a:p>
            <a:fld id="{E6BD8DFD-2526-5C43-BCC5-379F9A6871F1}" type="slidenum">
              <a:rPr lang="en-US" smtClean="0"/>
              <a:t>5</a:t>
            </a:fld>
            <a:endParaRPr lang="en-US"/>
          </a:p>
        </p:txBody>
      </p:sp>
    </p:spTree>
    <p:extLst>
      <p:ext uri="{BB962C8B-B14F-4D97-AF65-F5344CB8AC3E}">
        <p14:creationId xmlns:p14="http://schemas.microsoft.com/office/powerpoint/2010/main" val="3625973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three main tools that organisations use to help them understand their businesses, these are SWOT, PESTLE and VUCA.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SWOT stands for Strengths, Weakness, Opportunities and Threats, the idea of SWOT is to look at the internal opportunities and threats to a business, this can help to plan for future events as well and managing future choices to the best of their ability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PESTLE stands for Political, Economic, Social, Technological, Legal and Environmental the idea of a PESTLE analysis to similar to SWOT, however is focused on the external factor that can or will have an impact on the organisation.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VUCA is a newer concept and is focused on understanding the challenges that can impact on a business, standing for Volatility, Uncertainty, Complexity and Ambiguity it offers the organisation a framework upon which to plan for current and future local or global challenges.</a:t>
            </a:r>
          </a:p>
          <a:p>
            <a:endParaRPr lang="en-US" dirty="0"/>
          </a:p>
        </p:txBody>
      </p:sp>
      <p:sp>
        <p:nvSpPr>
          <p:cNvPr id="4" name="Slide Number Placeholder 3"/>
          <p:cNvSpPr>
            <a:spLocks noGrp="1"/>
          </p:cNvSpPr>
          <p:nvPr>
            <p:ph type="sldNum" sz="quarter" idx="5"/>
          </p:nvPr>
        </p:nvSpPr>
        <p:spPr/>
        <p:txBody>
          <a:bodyPr/>
          <a:lstStyle/>
          <a:p>
            <a:fld id="{E6BD8DFD-2526-5C43-BCC5-379F9A6871F1}" type="slidenum">
              <a:rPr lang="en-US" smtClean="0"/>
              <a:t>6</a:t>
            </a:fld>
            <a:endParaRPr lang="en-US"/>
          </a:p>
        </p:txBody>
      </p:sp>
    </p:spTree>
    <p:extLst>
      <p:ext uri="{BB962C8B-B14F-4D97-AF65-F5344CB8AC3E}">
        <p14:creationId xmlns:p14="http://schemas.microsoft.com/office/powerpoint/2010/main" val="3372965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Flexible working is the opportunity for the employee to choose, Where, When and for How long they work.  This is a fantastic concept for families as it offers a more flexible work life balance, since December 2022, the right to flexible working has become something that is available from the first day of employment.</a:t>
            </a:r>
          </a:p>
          <a:p>
            <a:r>
              <a:rPr lang="en-GB" sz="1200" kern="1200" dirty="0">
                <a:solidFill>
                  <a:schemeClr val="tx1"/>
                </a:solidFill>
                <a:effectLst/>
                <a:latin typeface="+mn-lt"/>
                <a:ea typeface="+mn-ea"/>
                <a:cs typeface="+mn-cs"/>
              </a:rPr>
              <a:t>Joan Atkinson is the founder of the Flexible – Firm model, the concept of the model is that businesses need to find a way of being more flexible to support their staff, however Atkinson does state that during unforeseen circumstances flexible working can have a detrimental effect on a business, an example of this is the COVID-19 pandemic.</a:t>
            </a:r>
          </a:p>
          <a:p>
            <a:r>
              <a:rPr lang="en-GB" sz="1200" kern="1200" dirty="0">
                <a:solidFill>
                  <a:schemeClr val="tx1"/>
                </a:solidFill>
                <a:effectLst/>
                <a:latin typeface="+mn-lt"/>
                <a:ea typeface="+mn-ea"/>
                <a:cs typeface="+mn-cs"/>
              </a:rPr>
              <a:t>Flexible working can mean working Part-Time, Just during Term times for parents, Job-Sharing, </a:t>
            </a:r>
            <a:r>
              <a:rPr lang="en-GB" sz="1200" kern="1200" dirty="0" err="1">
                <a:solidFill>
                  <a:schemeClr val="tx1"/>
                </a:solidFill>
                <a:effectLst/>
                <a:latin typeface="+mn-lt"/>
                <a:ea typeface="+mn-ea"/>
                <a:cs typeface="+mn-cs"/>
              </a:rPr>
              <a:t>Fleitime</a:t>
            </a:r>
            <a:r>
              <a:rPr lang="en-GB" sz="1200" kern="1200" dirty="0">
                <a:solidFill>
                  <a:schemeClr val="tx1"/>
                </a:solidFill>
                <a:effectLst/>
                <a:latin typeface="+mn-lt"/>
                <a:ea typeface="+mn-ea"/>
                <a:cs typeface="+mn-cs"/>
              </a:rPr>
              <a:t> where hours can be made up out of normal office hours, hybrid working between home and the office as well as the concept of annual hours where an employee works a certain number of hours in a 12 month period and no more.</a:t>
            </a:r>
          </a:p>
          <a:p>
            <a:r>
              <a:rPr lang="en-GB" sz="1200" kern="1200" dirty="0">
                <a:solidFill>
                  <a:schemeClr val="tx1"/>
                </a:solidFill>
                <a:effectLst/>
                <a:latin typeface="+mn-lt"/>
                <a:ea typeface="+mn-ea"/>
                <a:cs typeface="+mn-cs"/>
              </a:rPr>
              <a:t>The barriers to flexible working are the reluctance of employers to trust employees, the stigmatism attached the “working from home” and also the dislike of change from the more traditional working patterns.</a:t>
            </a:r>
          </a:p>
          <a:p>
            <a:endParaRPr lang="en-US" dirty="0"/>
          </a:p>
        </p:txBody>
      </p:sp>
      <p:sp>
        <p:nvSpPr>
          <p:cNvPr id="4" name="Slide Number Placeholder 3"/>
          <p:cNvSpPr>
            <a:spLocks noGrp="1"/>
          </p:cNvSpPr>
          <p:nvPr>
            <p:ph type="sldNum" sz="quarter" idx="5"/>
          </p:nvPr>
        </p:nvSpPr>
        <p:spPr/>
        <p:txBody>
          <a:bodyPr/>
          <a:lstStyle/>
          <a:p>
            <a:fld id="{E6BD8DFD-2526-5C43-BCC5-379F9A6871F1}" type="slidenum">
              <a:rPr lang="en-US" smtClean="0"/>
              <a:t>8</a:t>
            </a:fld>
            <a:endParaRPr lang="en-US"/>
          </a:p>
        </p:txBody>
      </p:sp>
    </p:spTree>
    <p:extLst>
      <p:ext uri="{BB962C8B-B14F-4D97-AF65-F5344CB8AC3E}">
        <p14:creationId xmlns:p14="http://schemas.microsoft.com/office/powerpoint/2010/main" val="4091610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(Mind Tools, 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(MNU, n.d.)</a:t>
            </a:r>
          </a:p>
          <a:p>
            <a:endParaRPr lang="en-US" dirty="0"/>
          </a:p>
          <a:p>
            <a:endParaRPr lang="en-US" dirty="0"/>
          </a:p>
        </p:txBody>
      </p:sp>
      <p:sp>
        <p:nvSpPr>
          <p:cNvPr id="4" name="Slide Number Placeholder 3"/>
          <p:cNvSpPr>
            <a:spLocks noGrp="1"/>
          </p:cNvSpPr>
          <p:nvPr>
            <p:ph type="sldNum" sz="quarter" idx="5"/>
          </p:nvPr>
        </p:nvSpPr>
        <p:spPr/>
        <p:txBody>
          <a:bodyPr/>
          <a:lstStyle/>
          <a:p>
            <a:fld id="{E6BD8DFD-2526-5C43-BCC5-379F9A6871F1}" type="slidenum">
              <a:rPr lang="en-US" smtClean="0"/>
              <a:t>10</a:t>
            </a:fld>
            <a:endParaRPr lang="en-US"/>
          </a:p>
        </p:txBody>
      </p:sp>
    </p:spTree>
    <p:extLst>
      <p:ext uri="{BB962C8B-B14F-4D97-AF65-F5344CB8AC3E}">
        <p14:creationId xmlns:p14="http://schemas.microsoft.com/office/powerpoint/2010/main" val="2804846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650E-A8CF-C547-8F73-1F9E4F462E8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128FA7-2AA3-D041-AB44-C89B88C867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B4BBC6-5947-7D48-BAF5-F7C3A7BD437D}"/>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B75B36CF-F91D-F248-9BDF-6E89D47117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38C41E-230E-864D-8AC1-BEF91CB5A494}"/>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2841566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1097-1BC0-C648-B933-41E596B6E5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7C139D-0072-5048-BC7A-FF87469F8B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9B4FFC-4CF0-E848-B132-6698B37D93B1}"/>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470245DD-725C-2A4C-B7BB-66000E216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37BCD3-B619-184D-8D36-E2B96722D28F}"/>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1720436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F8F54-A4CE-254E-9D0E-9DDA1E5693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421C257-8272-C84E-B97B-1A837605BC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57477C-EA0C-DF43-AAC8-EAB33CBDC445}"/>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2A43CB39-3AC0-8244-85EF-451EAF2628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06EC3D-B5BA-A540-89DE-8A84C2AA4B14}"/>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2171956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7C11-B9E2-4B44-AAD6-C92421FCAD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FE79D9-3877-8C46-817B-D2A50193B9E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105F71-9767-8444-A527-2727B95A47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231A1EB-ACAF-A048-A360-CE0DB2A8E77E}"/>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6" name="Footer Placeholder 5">
            <a:extLst>
              <a:ext uri="{FF2B5EF4-FFF2-40B4-BE49-F238E27FC236}">
                <a16:creationId xmlns:a16="http://schemas.microsoft.com/office/drawing/2014/main" id="{DF1B4334-5DCC-2F4E-B949-3EC5DECB9F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6D66F3-9251-0346-A414-0ABABDEDC17E}"/>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3843043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467F1-302F-774A-A21A-2B4B5B548E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23200C-E59A-E846-B7FE-A67B94C4B6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22880B-7164-F944-8430-AAC7DAE732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A14498-D0CC-DC48-956E-4CB51CDEE4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6206D5-1129-1D48-8BBB-EF05413333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33BD53-0BF8-364B-92B5-B696930EE93D}"/>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8" name="Footer Placeholder 7">
            <a:extLst>
              <a:ext uri="{FF2B5EF4-FFF2-40B4-BE49-F238E27FC236}">
                <a16:creationId xmlns:a16="http://schemas.microsoft.com/office/drawing/2014/main" id="{69133884-51A0-4B45-ADED-548B23CF5F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218B80-F52C-DE49-BF60-F4C880C1CE77}"/>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1349676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8154-2AC6-E34E-8FBD-C57691DEFAA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1FED5-386B-4743-9698-B9CFC0ED9217}"/>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4" name="Footer Placeholder 3">
            <a:extLst>
              <a:ext uri="{FF2B5EF4-FFF2-40B4-BE49-F238E27FC236}">
                <a16:creationId xmlns:a16="http://schemas.microsoft.com/office/drawing/2014/main" id="{49362F04-9D9A-EB45-BCE2-9312AA638FD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BCD8B9-66F7-6D45-953F-9CCA2583327B}"/>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420997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15FEA6-AF8B-E442-A203-7C77B0A1E779}"/>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3" name="Footer Placeholder 2">
            <a:extLst>
              <a:ext uri="{FF2B5EF4-FFF2-40B4-BE49-F238E27FC236}">
                <a16:creationId xmlns:a16="http://schemas.microsoft.com/office/drawing/2014/main" id="{E25A3A8D-D508-684E-B8AB-009446EF56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595068-8081-3343-8020-53C1E5B26B3D}"/>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2181493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0ACD7-2DCD-454F-A071-7D08D23F97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5B22CE-67DE-D748-A86B-AAEEBCA65E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FFE83B-C8AF-5343-92A6-42F9F15E0B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49B75-A63F-5444-A93F-7F0977ECD12C}"/>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6" name="Footer Placeholder 5">
            <a:extLst>
              <a:ext uri="{FF2B5EF4-FFF2-40B4-BE49-F238E27FC236}">
                <a16:creationId xmlns:a16="http://schemas.microsoft.com/office/drawing/2014/main" id="{9898F089-C30E-814F-964A-8768535DA2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7D42FC-1D80-AD4B-A2C1-FCDEE112AC7F}"/>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4032559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831B0-71F0-A647-86FC-F2744D2AF8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FFB0705-2B55-7148-B06F-CEFD3C55A3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3380A49-8C0D-EC43-A924-5AF44360F2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D137E0-3291-864F-9A7F-256E30901D6D}"/>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6" name="Footer Placeholder 5">
            <a:extLst>
              <a:ext uri="{FF2B5EF4-FFF2-40B4-BE49-F238E27FC236}">
                <a16:creationId xmlns:a16="http://schemas.microsoft.com/office/drawing/2014/main" id="{D0B85D92-9608-BF49-9098-CBE1F879C60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1F08094-EB32-E345-B6A7-AA7A2A65351C}"/>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2902438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5A8A-AFF3-4E45-AC5E-80DCC3E58F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A1BEE5-962B-4F4A-91EC-D4FC213250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BD45D1-291E-1947-BE30-211C106CEA1A}"/>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A14331A5-6852-534C-A6D6-43FE41FA7D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AB1723-6632-BB4E-B5AE-7B4031E70871}"/>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287374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5062F-08EF-C34F-BBA7-A530EBA2B6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3776C7-1D80-2D4E-AACF-C11CA55AAF0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DC73AA-183F-5246-9223-F3A6DD6226AA}"/>
              </a:ext>
            </a:extLst>
          </p:cNvPr>
          <p:cNvSpPr>
            <a:spLocks noGrp="1"/>
          </p:cNvSpPr>
          <p:nvPr>
            <p:ph type="dt" sz="half" idx="10"/>
          </p:nvPr>
        </p:nvSpPr>
        <p:spPr/>
        <p:txBody>
          <a:body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1C5DCFF7-7665-3F40-8245-29848C705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8BE131-EE3F-B64C-9E42-9FAF20FF9030}"/>
              </a:ext>
            </a:extLst>
          </p:cNvPr>
          <p:cNvSpPr>
            <a:spLocks noGrp="1"/>
          </p:cNvSpPr>
          <p:nvPr>
            <p:ph type="sldNum" sz="quarter" idx="12"/>
          </p:nvPr>
        </p:nvSpPr>
        <p:spPr/>
        <p:txBody>
          <a:bodyPr/>
          <a:lstStyle/>
          <a:p>
            <a:fld id="{6646930F-2FFC-0C48-AF76-F6E3B7A1988D}" type="slidenum">
              <a:rPr lang="en-US" smtClean="0"/>
              <a:t>‹#›</a:t>
            </a:fld>
            <a:endParaRPr lang="en-US"/>
          </a:p>
        </p:txBody>
      </p:sp>
    </p:spTree>
    <p:extLst>
      <p:ext uri="{BB962C8B-B14F-4D97-AF65-F5344CB8AC3E}">
        <p14:creationId xmlns:p14="http://schemas.microsoft.com/office/powerpoint/2010/main" val="3020896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085F20-D6F4-784C-864F-294D77FA60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1DADED-DCE2-EB45-8854-E9B318B725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188208-0A50-B341-8A7A-B9BACACB82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8D4EF2-FBCF-0741-B1FD-BE22A230C9A0}" type="datetimeFigureOut">
              <a:rPr lang="en-US" smtClean="0"/>
              <a:t>3/7/23</a:t>
            </a:fld>
            <a:endParaRPr lang="en-US"/>
          </a:p>
        </p:txBody>
      </p:sp>
      <p:sp>
        <p:nvSpPr>
          <p:cNvPr id="5" name="Footer Placeholder 4">
            <a:extLst>
              <a:ext uri="{FF2B5EF4-FFF2-40B4-BE49-F238E27FC236}">
                <a16:creationId xmlns:a16="http://schemas.microsoft.com/office/drawing/2014/main" id="{3AB05A83-8BE4-A54F-8A25-B6712D3DE3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2E375D2-400E-EF40-93E3-1A2983FB27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46930F-2FFC-0C48-AF76-F6E3B7A1988D}" type="slidenum">
              <a:rPr lang="en-US" smtClean="0"/>
              <a:t>‹#›</a:t>
            </a:fld>
            <a:endParaRPr lang="en-US"/>
          </a:p>
        </p:txBody>
      </p:sp>
    </p:spTree>
    <p:extLst>
      <p:ext uri="{BB962C8B-B14F-4D97-AF65-F5344CB8AC3E}">
        <p14:creationId xmlns:p14="http://schemas.microsoft.com/office/powerpoint/2010/main" val="1313171689"/>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image" Target="../media/image2.jpe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7.tiff"/><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tiff"/><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E068-AEC1-2244-883B-CA4322FDCA82}"/>
              </a:ext>
            </a:extLst>
          </p:cNvPr>
          <p:cNvSpPr>
            <a:spLocks noGrp="1"/>
          </p:cNvSpPr>
          <p:nvPr>
            <p:ph type="ctrTitle"/>
          </p:nvPr>
        </p:nvSpPr>
        <p:spPr>
          <a:xfrm>
            <a:off x="1524000" y="1564764"/>
            <a:ext cx="9144000" cy="3728472"/>
          </a:xfrm>
        </p:spPr>
        <p:txBody>
          <a:bodyPr>
            <a:normAutofit/>
          </a:bodyPr>
          <a:lstStyle/>
          <a:p>
            <a:r>
              <a:rPr lang="en-GB" sz="3200" dirty="0"/>
              <a:t>Module Title – The Intercultural Workplace</a:t>
            </a:r>
            <a:br>
              <a:rPr lang="en-GB" sz="3200" dirty="0"/>
            </a:br>
            <a:r>
              <a:rPr lang="en-GB" sz="3200" dirty="0"/>
              <a:t>Module Code – BMSP5002</a:t>
            </a:r>
            <a:br>
              <a:rPr lang="en-GB" sz="3200" dirty="0"/>
            </a:br>
            <a:r>
              <a:rPr lang="en-GB" sz="3200" dirty="0"/>
              <a:t>Assignment Number – Assignment Two</a:t>
            </a:r>
            <a:br>
              <a:rPr lang="en-GB" sz="3200" dirty="0"/>
            </a:br>
            <a:r>
              <a:rPr lang="en-GB" sz="3200" dirty="0"/>
              <a:t>Name – Glyn Gainard	</a:t>
            </a:r>
            <a:br>
              <a:rPr lang="en-GB" sz="3200" dirty="0"/>
            </a:br>
            <a:r>
              <a:rPr lang="en-GB" sz="3200" dirty="0"/>
              <a:t>Student ID – 2114234</a:t>
            </a:r>
            <a:br>
              <a:rPr lang="en-GB" dirty="0"/>
            </a:br>
            <a:endParaRPr lang="en-US" dirty="0"/>
          </a:p>
        </p:txBody>
      </p:sp>
      <p:pic>
        <p:nvPicPr>
          <p:cNvPr id="4" name="Audio 3">
            <a:hlinkClick r:id="" action="ppaction://media"/>
            <a:extLst>
              <a:ext uri="{FF2B5EF4-FFF2-40B4-BE49-F238E27FC236}">
                <a16:creationId xmlns:a16="http://schemas.microsoft.com/office/drawing/2014/main" id="{E3501E9C-2FD6-474B-A7D3-477B3D9395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27422714"/>
      </p:ext>
    </p:extLst>
  </p:cSld>
  <p:clrMapOvr>
    <a:masterClrMapping/>
  </p:clrMapOvr>
  <mc:AlternateContent xmlns:mc="http://schemas.openxmlformats.org/markup-compatibility/2006">
    <mc:Choice xmlns:p14="http://schemas.microsoft.com/office/powerpoint/2010/main" Requires="p14">
      <p:transition spd="slow" p14:dur="2000" advTm="5664"/>
    </mc:Choice>
    <mc:Fallback>
      <p:transition spd="slow" advTm="5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8A75D-5ED5-6541-9001-6C35F54937F8}"/>
              </a:ext>
            </a:extLst>
          </p:cNvPr>
          <p:cNvSpPr>
            <a:spLocks noGrp="1"/>
          </p:cNvSpPr>
          <p:nvPr>
            <p:ph type="title"/>
          </p:nvPr>
        </p:nvSpPr>
        <p:spPr>
          <a:xfrm>
            <a:off x="572493" y="238539"/>
            <a:ext cx="11018520" cy="1434415"/>
          </a:xfrm>
        </p:spPr>
        <p:txBody>
          <a:bodyPr anchor="b">
            <a:normAutofit/>
          </a:bodyPr>
          <a:lstStyle/>
          <a:p>
            <a:r>
              <a:rPr lang="en-US" sz="5400"/>
              <a:t>Contents</a:t>
            </a:r>
          </a:p>
        </p:txBody>
      </p:sp>
      <p:sp>
        <p:nvSpPr>
          <p:cNvPr id="5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FBBF4269-F354-2792-4E01-B72F4FC72C69}"/>
              </a:ext>
            </a:extLst>
          </p:cNvPr>
          <p:cNvPicPr>
            <a:picLocks noChangeAspect="1"/>
          </p:cNvPicPr>
          <p:nvPr/>
        </p:nvPicPr>
        <p:blipFill rotWithShape="1">
          <a:blip r:embed="rId5"/>
          <a:srcRect l="29357" r="21097"/>
          <a:stretch/>
        </p:blipFill>
        <p:spPr>
          <a:xfrm>
            <a:off x="7675658" y="2093976"/>
            <a:ext cx="3941064" cy="4096512"/>
          </a:xfrm>
          <a:prstGeom prst="rect">
            <a:avLst/>
          </a:prstGeom>
        </p:spPr>
      </p:pic>
      <p:graphicFrame>
        <p:nvGraphicFramePr>
          <p:cNvPr id="5" name="Content Placeholder 2">
            <a:extLst>
              <a:ext uri="{FF2B5EF4-FFF2-40B4-BE49-F238E27FC236}">
                <a16:creationId xmlns:a16="http://schemas.microsoft.com/office/drawing/2014/main" id="{57FCD43A-130C-033B-6CB1-507799BED553}"/>
              </a:ext>
            </a:extLst>
          </p:cNvPr>
          <p:cNvGraphicFramePr>
            <a:graphicFrameLocks noGrp="1"/>
          </p:cNvGraphicFramePr>
          <p:nvPr>
            <p:ph idx="1"/>
            <p:extLst>
              <p:ext uri="{D42A27DB-BD31-4B8C-83A1-F6EECF244321}">
                <p14:modId xmlns:p14="http://schemas.microsoft.com/office/powerpoint/2010/main" val="238737585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FFB8D6E0-6DF7-9B47-8352-6C774D2A7CF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22876498"/>
      </p:ext>
    </p:extLst>
  </p:cSld>
  <p:clrMapOvr>
    <a:masterClrMapping/>
  </p:clrMapOvr>
  <mc:AlternateContent xmlns:mc="http://schemas.openxmlformats.org/markup-compatibility/2006">
    <mc:Choice xmlns:p14="http://schemas.microsoft.com/office/powerpoint/2010/main" Requires="p14">
      <p:transition spd="slow" p14:dur="2000" advTm="33912"/>
    </mc:Choice>
    <mc:Fallback>
      <p:transition spd="slow" advTm="33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3A09E-9467-7C4E-85BB-734A10152827}"/>
              </a:ext>
            </a:extLst>
          </p:cNvPr>
          <p:cNvSpPr>
            <a:spLocks noGrp="1"/>
          </p:cNvSpPr>
          <p:nvPr>
            <p:ph type="title"/>
          </p:nvPr>
        </p:nvSpPr>
        <p:spPr>
          <a:xfrm>
            <a:off x="640080" y="325369"/>
            <a:ext cx="4368602" cy="1956841"/>
          </a:xfrm>
        </p:spPr>
        <p:txBody>
          <a:bodyPr anchor="b">
            <a:normAutofit/>
          </a:bodyPr>
          <a:lstStyle/>
          <a:p>
            <a:r>
              <a:rPr lang="en-US" sz="4600" dirty="0"/>
              <a:t>The Intercultural Workplace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DF521A-CB60-D446-8666-31616C701FC7}"/>
              </a:ext>
            </a:extLst>
          </p:cNvPr>
          <p:cNvSpPr>
            <a:spLocks noGrp="1"/>
          </p:cNvSpPr>
          <p:nvPr>
            <p:ph idx="1"/>
          </p:nvPr>
        </p:nvSpPr>
        <p:spPr>
          <a:xfrm>
            <a:off x="640080" y="2872899"/>
            <a:ext cx="4243589" cy="3320668"/>
          </a:xfrm>
        </p:spPr>
        <p:txBody>
          <a:bodyPr>
            <a:normAutofit lnSpcReduction="10000"/>
          </a:bodyPr>
          <a:lstStyle/>
          <a:p>
            <a:pPr marL="0" indent="0">
              <a:buNone/>
            </a:pPr>
            <a:r>
              <a:rPr lang="en-US" sz="2200" dirty="0"/>
              <a:t>According to </a:t>
            </a:r>
            <a:r>
              <a:rPr lang="en-GB" sz="2200" dirty="0"/>
              <a:t>(Indeed Editorial Team, 2022) </a:t>
            </a:r>
            <a:r>
              <a:rPr lang="en-US" sz="2200" dirty="0"/>
              <a:t>Intercultural skills which are required in the Intercultural workplace are the ability to understand and change to match different cultural situations.</a:t>
            </a:r>
          </a:p>
          <a:p>
            <a:pPr marL="0" indent="0">
              <a:buNone/>
            </a:pPr>
            <a:r>
              <a:rPr lang="en-US" sz="2200" dirty="0"/>
              <a:t>Employees are often from differing background or languages, adapting your skills can have a profound effect on how your coworkers interact with you.</a:t>
            </a:r>
          </a:p>
        </p:txBody>
      </p:sp>
      <p:pic>
        <p:nvPicPr>
          <p:cNvPr id="5" name="Picture 4" descr="Empty open plan office">
            <a:extLst>
              <a:ext uri="{FF2B5EF4-FFF2-40B4-BE49-F238E27FC236}">
                <a16:creationId xmlns:a16="http://schemas.microsoft.com/office/drawing/2014/main" id="{6E911EA7-E8C0-DBC3-9144-080907226C4F}"/>
              </a:ext>
            </a:extLst>
          </p:cNvPr>
          <p:cNvPicPr>
            <a:picLocks noChangeAspect="1"/>
          </p:cNvPicPr>
          <p:nvPr/>
        </p:nvPicPr>
        <p:blipFill rotWithShape="1">
          <a:blip r:embed="rId4"/>
          <a:srcRect l="10628" r="2066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Audio 5">
            <a:hlinkClick r:id="" action="ppaction://media"/>
            <a:extLst>
              <a:ext uri="{FF2B5EF4-FFF2-40B4-BE49-F238E27FC236}">
                <a16:creationId xmlns:a16="http://schemas.microsoft.com/office/drawing/2014/main" id="{DE13D983-1FC7-9A46-964B-A46BA7E041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23841534"/>
      </p:ext>
    </p:extLst>
  </p:cSld>
  <p:clrMapOvr>
    <a:masterClrMapping/>
  </p:clrMapOvr>
  <mc:AlternateContent xmlns:mc="http://schemas.openxmlformats.org/markup-compatibility/2006">
    <mc:Choice xmlns:p14="http://schemas.microsoft.com/office/powerpoint/2010/main" Requires="p14">
      <p:transition spd="slow" p14:dur="2000" advTm="25277"/>
    </mc:Choice>
    <mc:Fallback>
      <p:transition spd="slow" advTm="25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B83F3-3FFE-0143-9923-0FE8C74AD990}"/>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Why do we Reflect?</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78B419E-30AB-A449-9B1E-FDC403874362}"/>
              </a:ext>
            </a:extLst>
          </p:cNvPr>
          <p:cNvSpPr txBox="1"/>
          <p:nvPr/>
        </p:nvSpPr>
        <p:spPr>
          <a:xfrm>
            <a:off x="10733338" y="6534775"/>
            <a:ext cx="970918" cy="291321"/>
          </a:xfrm>
          <a:prstGeom prst="rect">
            <a:avLst/>
          </a:prstGeom>
        </p:spPr>
        <p:txBody>
          <a:bodyPr vert="horz" lIns="91440" tIns="45720" rIns="91440" bIns="45720" rtlCol="0">
            <a:normAutofit/>
          </a:bodyPr>
          <a:lstStyle/>
          <a:p>
            <a:pPr>
              <a:lnSpc>
                <a:spcPct val="90000"/>
              </a:lnSpc>
              <a:spcAft>
                <a:spcPts val="600"/>
              </a:spcAft>
            </a:pPr>
            <a:r>
              <a:rPr lang="en-US" sz="1000" dirty="0"/>
              <a:t>(Gibbon, 2019)</a:t>
            </a:r>
          </a:p>
        </p:txBody>
      </p:sp>
      <p:pic>
        <p:nvPicPr>
          <p:cNvPr id="7" name="Content Placeholder 6">
            <a:extLst>
              <a:ext uri="{FF2B5EF4-FFF2-40B4-BE49-F238E27FC236}">
                <a16:creationId xmlns:a16="http://schemas.microsoft.com/office/drawing/2014/main" id="{27D521CF-ECC9-3A43-B27C-BC7EC64A38CA}"/>
              </a:ext>
            </a:extLst>
          </p:cNvPr>
          <p:cNvPicPr>
            <a:picLocks noGrp="1" noChangeAspect="1"/>
          </p:cNvPicPr>
          <p:nvPr>
            <p:ph idx="1"/>
          </p:nvPr>
        </p:nvPicPr>
        <p:blipFill rotWithShape="1">
          <a:blip r:embed="rId4"/>
          <a:srcRect l="677" r="202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D8CCE18F-8C29-5C46-B925-10CD300F80D7}"/>
              </a:ext>
            </a:extLst>
          </p:cNvPr>
          <p:cNvSpPr txBox="1"/>
          <p:nvPr/>
        </p:nvSpPr>
        <p:spPr>
          <a:xfrm>
            <a:off x="862366" y="2194102"/>
            <a:ext cx="3427001" cy="3908586"/>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11" name="TextBox 10">
            <a:extLst>
              <a:ext uri="{FF2B5EF4-FFF2-40B4-BE49-F238E27FC236}">
                <a16:creationId xmlns:a16="http://schemas.microsoft.com/office/drawing/2014/main" id="{5D74FB30-DA55-5B4C-BA17-EE864052E119}"/>
              </a:ext>
            </a:extLst>
          </p:cNvPr>
          <p:cNvSpPr txBox="1"/>
          <p:nvPr/>
        </p:nvSpPr>
        <p:spPr>
          <a:xfrm>
            <a:off x="640080" y="3437681"/>
            <a:ext cx="3474719" cy="3323987"/>
          </a:xfrm>
          <a:prstGeom prst="rect">
            <a:avLst/>
          </a:prstGeom>
          <a:noFill/>
        </p:spPr>
        <p:txBody>
          <a:bodyPr wrap="square" rtlCol="0">
            <a:spAutoFit/>
          </a:bodyPr>
          <a:lstStyle/>
          <a:p>
            <a:r>
              <a:rPr lang="en-GB" sz="1400" dirty="0"/>
              <a:t>According to (University of Edinburgh, 2020) the Gibbs reflective model 1988 was first implemented as a way of learning from previous experiences.  Gibbs suggested that by following this model you would be able to learn from and plan for similar situations that could arise in the future.</a:t>
            </a:r>
          </a:p>
          <a:p>
            <a:endParaRPr lang="en-GB" sz="1400" dirty="0"/>
          </a:p>
          <a:p>
            <a:r>
              <a:rPr lang="en-GB" sz="1400" dirty="0"/>
              <a:t>During this presentation we will implement the Gibbs cycle as shown in the attached diagram.  Through the use of the Gibbs cycle I will look back at the previous module and look at what went well, what didn’t go well and put together an action plan for future leaning.</a:t>
            </a:r>
            <a:endParaRPr lang="en-GB" dirty="0"/>
          </a:p>
        </p:txBody>
      </p:sp>
      <p:pic>
        <p:nvPicPr>
          <p:cNvPr id="14" name="Audio 13">
            <a:hlinkClick r:id="" action="ppaction://media"/>
            <a:extLst>
              <a:ext uri="{FF2B5EF4-FFF2-40B4-BE49-F238E27FC236}">
                <a16:creationId xmlns:a16="http://schemas.microsoft.com/office/drawing/2014/main" id="{509CB0FB-DB45-B04E-98C3-06A9B93F6E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27521786"/>
      </p:ext>
    </p:extLst>
  </p:cSld>
  <p:clrMapOvr>
    <a:masterClrMapping/>
  </p:clrMapOvr>
  <mc:AlternateContent xmlns:mc="http://schemas.openxmlformats.org/markup-compatibility/2006">
    <mc:Choice xmlns:p14="http://schemas.microsoft.com/office/powerpoint/2010/main" Requires="p14">
      <p:transition spd="slow" p14:dur="2000" advTm="36743"/>
    </mc:Choice>
    <mc:Fallback>
      <p:transition spd="slow" advTm="36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A56AB1-96C3-9B4B-B9F0-F6CB3BEC9C48}"/>
              </a:ext>
            </a:extLst>
          </p:cNvPr>
          <p:cNvSpPr>
            <a:spLocks noGrp="1"/>
          </p:cNvSpPr>
          <p:nvPr>
            <p:ph type="title"/>
          </p:nvPr>
        </p:nvSpPr>
        <p:spPr>
          <a:xfrm>
            <a:off x="838200" y="365125"/>
            <a:ext cx="10515600" cy="1325563"/>
          </a:xfrm>
        </p:spPr>
        <p:txBody>
          <a:bodyPr>
            <a:normAutofit/>
          </a:bodyPr>
          <a:lstStyle/>
          <a:p>
            <a:r>
              <a:rPr lang="en-US" sz="5400" dirty="0"/>
              <a:t>Culture Theory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88152-FC60-404A-9CD5-A7761512B5FA}"/>
              </a:ext>
            </a:extLst>
          </p:cNvPr>
          <p:cNvSpPr>
            <a:spLocks noGrp="1"/>
          </p:cNvSpPr>
          <p:nvPr>
            <p:ph idx="1"/>
          </p:nvPr>
        </p:nvSpPr>
        <p:spPr>
          <a:xfrm>
            <a:off x="838200" y="1929384"/>
            <a:ext cx="10515600" cy="4251960"/>
          </a:xfrm>
        </p:spPr>
        <p:txBody>
          <a:bodyPr>
            <a:normAutofit/>
          </a:bodyPr>
          <a:lstStyle/>
          <a:p>
            <a:pPr marL="457200" lvl="1" indent="0">
              <a:buNone/>
            </a:pPr>
            <a:endParaRPr lang="en-US" sz="2600" dirty="0"/>
          </a:p>
          <a:p>
            <a:pPr marL="457200" lvl="1" indent="0">
              <a:buNone/>
            </a:pPr>
            <a:r>
              <a:rPr lang="en-US" sz="2600" dirty="0"/>
              <a:t>Charles Handy – The Four Types of Culture </a:t>
            </a:r>
            <a:r>
              <a:rPr lang="en-GB" sz="2600" dirty="0"/>
              <a:t>(</a:t>
            </a:r>
            <a:r>
              <a:rPr lang="en-GB" sz="2600" dirty="0" err="1"/>
              <a:t>Veigas</a:t>
            </a:r>
            <a:r>
              <a:rPr lang="en-GB" sz="2600" dirty="0"/>
              <a:t>, 2022)</a:t>
            </a:r>
            <a:endParaRPr lang="en-US" sz="2600" dirty="0"/>
          </a:p>
          <a:p>
            <a:pPr lvl="2"/>
            <a:r>
              <a:rPr lang="en-US" sz="2600" dirty="0"/>
              <a:t>Power, Task Culture, Person Culture &amp; Role Culture</a:t>
            </a:r>
          </a:p>
          <a:p>
            <a:pPr marL="914400" lvl="2" indent="0">
              <a:buNone/>
            </a:pPr>
            <a:endParaRPr lang="en-US" sz="2600" dirty="0"/>
          </a:p>
          <a:p>
            <a:pPr marL="914400" lvl="2" indent="0">
              <a:buNone/>
            </a:pPr>
            <a:endParaRPr lang="en-US" sz="2600" dirty="0"/>
          </a:p>
          <a:p>
            <a:pPr marL="457200" lvl="1" indent="0">
              <a:buNone/>
            </a:pPr>
            <a:r>
              <a:rPr lang="en-US" sz="2600" dirty="0"/>
              <a:t>Edgar Schein – Three Levels of Culture </a:t>
            </a:r>
            <a:r>
              <a:rPr lang="en-GB" sz="2600" dirty="0"/>
              <a:t>(Management Study Guide, n.d.)</a:t>
            </a:r>
            <a:endParaRPr lang="en-US" sz="2600" dirty="0"/>
          </a:p>
          <a:p>
            <a:pPr lvl="2"/>
            <a:r>
              <a:rPr lang="en-US" sz="2600" dirty="0"/>
              <a:t>Artifacts, Values &amp; Assumed Values</a:t>
            </a:r>
          </a:p>
          <a:p>
            <a:pPr lvl="1"/>
            <a:endParaRPr lang="en-US" sz="2200" dirty="0"/>
          </a:p>
        </p:txBody>
      </p:sp>
      <p:pic>
        <p:nvPicPr>
          <p:cNvPr id="6" name="Audio 5">
            <a:hlinkClick r:id="" action="ppaction://media"/>
            <a:extLst>
              <a:ext uri="{FF2B5EF4-FFF2-40B4-BE49-F238E27FC236}">
                <a16:creationId xmlns:a16="http://schemas.microsoft.com/office/drawing/2014/main" id="{047FF031-70FC-1D40-BA55-BFAB3FD18B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1822961"/>
      </p:ext>
    </p:extLst>
  </p:cSld>
  <p:clrMapOvr>
    <a:masterClrMapping/>
  </p:clrMapOvr>
  <mc:AlternateContent xmlns:mc="http://schemas.openxmlformats.org/markup-compatibility/2006">
    <mc:Choice xmlns:p14="http://schemas.microsoft.com/office/powerpoint/2010/main" Requires="p14">
      <p:transition spd="slow" p14:dur="2000" advTm="94460"/>
    </mc:Choice>
    <mc:Fallback>
      <p:transition spd="slow" advTm="94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30613F4A-30AF-1740-A5A7-C3B867C3959F}"/>
              </a:ext>
            </a:extLst>
          </p:cNvPr>
          <p:cNvPicPr>
            <a:picLocks noGrp="1" noChangeAspect="1"/>
          </p:cNvPicPr>
          <p:nvPr>
            <p:ph idx="1"/>
          </p:nvPr>
        </p:nvPicPr>
        <p:blipFill>
          <a:blip r:embed="rId5"/>
          <a:stretch>
            <a:fillRect/>
          </a:stretch>
        </p:blipFill>
        <p:spPr>
          <a:xfrm>
            <a:off x="649288" y="555625"/>
            <a:ext cx="7218363" cy="4629150"/>
          </a:xfrm>
        </p:spPr>
      </p:pic>
      <p:sp>
        <p:nvSpPr>
          <p:cNvPr id="5" name="TextBox 4">
            <a:extLst>
              <a:ext uri="{FF2B5EF4-FFF2-40B4-BE49-F238E27FC236}">
                <a16:creationId xmlns:a16="http://schemas.microsoft.com/office/drawing/2014/main" id="{1105CBE9-CECA-F947-9EA7-CA5FC9FCA57F}"/>
              </a:ext>
            </a:extLst>
          </p:cNvPr>
          <p:cNvSpPr txBox="1"/>
          <p:nvPr/>
        </p:nvSpPr>
        <p:spPr>
          <a:xfrm>
            <a:off x="649288" y="4721225"/>
            <a:ext cx="7218363" cy="463550"/>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rPr>
              <a:t>(Shaw, 2017)</a:t>
            </a:r>
          </a:p>
        </p:txBody>
      </p:sp>
      <p:pic>
        <p:nvPicPr>
          <p:cNvPr id="7" name="Picture 6" descr="Diagram&#10;&#10;Description automatically generated">
            <a:extLst>
              <a:ext uri="{FF2B5EF4-FFF2-40B4-BE49-F238E27FC236}">
                <a16:creationId xmlns:a16="http://schemas.microsoft.com/office/drawing/2014/main" id="{286F7610-28C5-7549-A644-F1C8EBA60E10}"/>
              </a:ext>
            </a:extLst>
          </p:cNvPr>
          <p:cNvPicPr>
            <a:picLocks noChangeAspect="1"/>
          </p:cNvPicPr>
          <p:nvPr/>
        </p:nvPicPr>
        <p:blipFill>
          <a:blip r:embed="rId6"/>
          <a:stretch>
            <a:fillRect/>
          </a:stretch>
        </p:blipFill>
        <p:spPr>
          <a:xfrm>
            <a:off x="7942263" y="555625"/>
            <a:ext cx="3600450" cy="2278063"/>
          </a:xfrm>
          <a:prstGeom prst="rect">
            <a:avLst/>
          </a:prstGeom>
        </p:spPr>
      </p:pic>
      <p:sp>
        <p:nvSpPr>
          <p:cNvPr id="8" name="TextBox 7">
            <a:extLst>
              <a:ext uri="{FF2B5EF4-FFF2-40B4-BE49-F238E27FC236}">
                <a16:creationId xmlns:a16="http://schemas.microsoft.com/office/drawing/2014/main" id="{670811C1-9DEF-2840-AA33-FE5EEA9DEDCC}"/>
              </a:ext>
            </a:extLst>
          </p:cNvPr>
          <p:cNvSpPr txBox="1"/>
          <p:nvPr/>
        </p:nvSpPr>
        <p:spPr>
          <a:xfrm>
            <a:off x="7942263" y="2378075"/>
            <a:ext cx="3600450" cy="455613"/>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rPr>
              <a:t>(de Bruin, 2016)</a:t>
            </a:r>
          </a:p>
        </p:txBody>
      </p:sp>
      <p:pic>
        <p:nvPicPr>
          <p:cNvPr id="10" name="Picture 9" descr="Diagram&#10;&#10;Description automatically generated">
            <a:extLst>
              <a:ext uri="{FF2B5EF4-FFF2-40B4-BE49-F238E27FC236}">
                <a16:creationId xmlns:a16="http://schemas.microsoft.com/office/drawing/2014/main" id="{D9C6878A-9A27-1349-A789-7093C34BCB84}"/>
              </a:ext>
            </a:extLst>
          </p:cNvPr>
          <p:cNvPicPr>
            <a:picLocks noChangeAspect="1"/>
          </p:cNvPicPr>
          <p:nvPr/>
        </p:nvPicPr>
        <p:blipFill>
          <a:blip r:embed="rId7"/>
          <a:stretch>
            <a:fillRect/>
          </a:stretch>
        </p:blipFill>
        <p:spPr>
          <a:xfrm>
            <a:off x="7942263" y="2908300"/>
            <a:ext cx="3600450" cy="2278063"/>
          </a:xfrm>
          <a:prstGeom prst="rect">
            <a:avLst/>
          </a:prstGeom>
        </p:spPr>
      </p:pic>
      <p:sp>
        <p:nvSpPr>
          <p:cNvPr id="11" name="TextBox 10">
            <a:extLst>
              <a:ext uri="{FF2B5EF4-FFF2-40B4-BE49-F238E27FC236}">
                <a16:creationId xmlns:a16="http://schemas.microsoft.com/office/drawing/2014/main" id="{F0B2EF4B-BA10-AA47-84F9-5F80C9044CE8}"/>
              </a:ext>
            </a:extLst>
          </p:cNvPr>
          <p:cNvSpPr txBox="1"/>
          <p:nvPr/>
        </p:nvSpPr>
        <p:spPr>
          <a:xfrm>
            <a:off x="7942263" y="4730750"/>
            <a:ext cx="3600450" cy="455613"/>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a:solidFill>
                  <a:srgbClr val="FFFFFF"/>
                </a:solidFill>
              </a:rPr>
              <a:t>(Worle, 2022)</a:t>
            </a:r>
          </a:p>
        </p:txBody>
      </p:sp>
      <p:sp>
        <p:nvSpPr>
          <p:cNvPr id="2" name="Title 1">
            <a:extLst>
              <a:ext uri="{FF2B5EF4-FFF2-40B4-BE49-F238E27FC236}">
                <a16:creationId xmlns:a16="http://schemas.microsoft.com/office/drawing/2014/main" id="{A5161C50-D664-F844-A23E-F0FDF05DC46D}"/>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Organisational Tools</a:t>
            </a:r>
          </a:p>
        </p:txBody>
      </p:sp>
      <p:pic>
        <p:nvPicPr>
          <p:cNvPr id="12" name="Audio 11">
            <a:hlinkClick r:id="" action="ppaction://media"/>
            <a:extLst>
              <a:ext uri="{FF2B5EF4-FFF2-40B4-BE49-F238E27FC236}">
                <a16:creationId xmlns:a16="http://schemas.microsoft.com/office/drawing/2014/main" id="{FDD454DB-8178-0D4B-A08F-732C718266D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82919773"/>
      </p:ext>
    </p:extLst>
  </p:cSld>
  <p:clrMapOvr>
    <a:masterClrMapping/>
  </p:clrMapOvr>
  <mc:AlternateContent xmlns:mc="http://schemas.openxmlformats.org/markup-compatibility/2006">
    <mc:Choice xmlns:p14="http://schemas.microsoft.com/office/powerpoint/2010/main" Requires="p14">
      <p:transition spd="slow" p14:dur="2000" advTm="77223"/>
    </mc:Choice>
    <mc:Fallback>
      <p:transition spd="slow" advTm="77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19FD3-6444-0449-84F9-D8E54A04AFD4}"/>
              </a:ext>
            </a:extLst>
          </p:cNvPr>
          <p:cNvSpPr>
            <a:spLocks noGrp="1"/>
          </p:cNvSpPr>
          <p:nvPr>
            <p:ph type="title"/>
          </p:nvPr>
        </p:nvSpPr>
        <p:spPr>
          <a:xfrm>
            <a:off x="640080" y="325369"/>
            <a:ext cx="4368602" cy="1956841"/>
          </a:xfrm>
        </p:spPr>
        <p:txBody>
          <a:bodyPr anchor="b">
            <a:normAutofit/>
          </a:bodyPr>
          <a:lstStyle/>
          <a:p>
            <a:br>
              <a:rPr lang="en-US" sz="4200" dirty="0"/>
            </a:br>
            <a:r>
              <a:rPr lang="en-US" sz="4200" dirty="0"/>
              <a:t>Human Resources Management</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72A038-6CE8-3847-9DCE-7DBE165AD099}"/>
              </a:ext>
            </a:extLst>
          </p:cNvPr>
          <p:cNvSpPr>
            <a:spLocks noGrp="1"/>
          </p:cNvSpPr>
          <p:nvPr>
            <p:ph idx="1"/>
          </p:nvPr>
        </p:nvSpPr>
        <p:spPr>
          <a:xfrm>
            <a:off x="640080" y="2872899"/>
            <a:ext cx="4243589" cy="3320668"/>
          </a:xfrm>
        </p:spPr>
        <p:txBody>
          <a:bodyPr>
            <a:normAutofit fontScale="85000" lnSpcReduction="20000"/>
          </a:bodyPr>
          <a:lstStyle/>
          <a:p>
            <a:pPr marL="0" indent="0">
              <a:buNone/>
            </a:pPr>
            <a:r>
              <a:rPr lang="en-US" sz="2200" dirty="0"/>
              <a:t>Human Resource Management is the process of Recruitment, Employment, Deployment and management of staff.</a:t>
            </a:r>
          </a:p>
          <a:p>
            <a:pPr marL="0" indent="0">
              <a:buNone/>
            </a:pPr>
            <a:r>
              <a:rPr lang="en-US" sz="2200" dirty="0"/>
              <a:t>First theorized by Peter Drucker 1954, the concept he suggested was that managers needed to look beyond profit and focus on a more holistic approach to management.</a:t>
            </a:r>
          </a:p>
          <a:p>
            <a:pPr marL="0" indent="0">
              <a:buNone/>
            </a:pPr>
            <a:r>
              <a:rPr lang="en-US" sz="2200" dirty="0"/>
              <a:t>The Drucker style was to become a more creative manager and less of a Bureaucratic manager.  This meant that rather than following a strict approach, by giving employees a more flexible working environment.</a:t>
            </a:r>
            <a:endParaRPr lang="en-US" sz="1800" dirty="0"/>
          </a:p>
          <a:p>
            <a:pPr lvl="1"/>
            <a:endParaRPr lang="en-GB" sz="2200" dirty="0"/>
          </a:p>
        </p:txBody>
      </p:sp>
      <p:pic>
        <p:nvPicPr>
          <p:cNvPr id="12" name="Picture 11" descr="Colourful carved figures of humans">
            <a:extLst>
              <a:ext uri="{FF2B5EF4-FFF2-40B4-BE49-F238E27FC236}">
                <a16:creationId xmlns:a16="http://schemas.microsoft.com/office/drawing/2014/main" id="{252D806A-A156-A1F4-2F5F-9E4C0CB6F810}"/>
              </a:ext>
            </a:extLst>
          </p:cNvPr>
          <p:cNvPicPr>
            <a:picLocks noChangeAspect="1"/>
          </p:cNvPicPr>
          <p:nvPr/>
        </p:nvPicPr>
        <p:blipFill rotWithShape="1">
          <a:blip r:embed="rId4"/>
          <a:srcRect l="14383" r="1415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Audio 4">
            <a:hlinkClick r:id="" action="ppaction://media"/>
            <a:extLst>
              <a:ext uri="{FF2B5EF4-FFF2-40B4-BE49-F238E27FC236}">
                <a16:creationId xmlns:a16="http://schemas.microsoft.com/office/drawing/2014/main" id="{D66579DB-5299-A546-A36A-4D2E4AD049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46945570"/>
      </p:ext>
    </p:extLst>
  </p:cSld>
  <p:clrMapOvr>
    <a:masterClrMapping/>
  </p:clrMapOvr>
  <mc:AlternateContent xmlns:mc="http://schemas.openxmlformats.org/markup-compatibility/2006">
    <mc:Choice xmlns:p14="http://schemas.microsoft.com/office/powerpoint/2010/main" Requires="p14">
      <p:transition spd="slow" p14:dur="2000" advTm="35072"/>
    </mc:Choice>
    <mc:Fallback>
      <p:transition spd="slow" advTm="35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26597-FE9F-434F-9093-C31581F3EDF6}"/>
              </a:ext>
            </a:extLst>
          </p:cNvPr>
          <p:cNvSpPr>
            <a:spLocks noGrp="1"/>
          </p:cNvSpPr>
          <p:nvPr>
            <p:ph type="title"/>
          </p:nvPr>
        </p:nvSpPr>
        <p:spPr>
          <a:xfrm>
            <a:off x="838200" y="365125"/>
            <a:ext cx="10515600" cy="1325563"/>
          </a:xfrm>
        </p:spPr>
        <p:txBody>
          <a:bodyPr>
            <a:normAutofit/>
          </a:bodyPr>
          <a:lstStyle/>
          <a:p>
            <a:r>
              <a:rPr lang="en-US" sz="5400"/>
              <a:t>Flexible Working</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6479BA-7C8E-C04A-8AB4-EE06B601603E}"/>
              </a:ext>
            </a:extLst>
          </p:cNvPr>
          <p:cNvSpPr>
            <a:spLocks noGrp="1"/>
          </p:cNvSpPr>
          <p:nvPr>
            <p:ph idx="1"/>
          </p:nvPr>
        </p:nvSpPr>
        <p:spPr>
          <a:xfrm>
            <a:off x="838200" y="1929384"/>
            <a:ext cx="10515600" cy="4251960"/>
          </a:xfrm>
        </p:spPr>
        <p:txBody>
          <a:bodyPr>
            <a:normAutofit/>
          </a:bodyPr>
          <a:lstStyle/>
          <a:p>
            <a:r>
              <a:rPr lang="en-US" sz="1900"/>
              <a:t>What is it?</a:t>
            </a:r>
          </a:p>
          <a:p>
            <a:pPr lvl="1"/>
            <a:r>
              <a:rPr lang="en-US" sz="1900"/>
              <a:t>The chance to choose Where, When and for How Long employees work</a:t>
            </a:r>
          </a:p>
          <a:p>
            <a:pPr lvl="1"/>
            <a:r>
              <a:rPr lang="en-US" sz="1900"/>
              <a:t>Since December 2022, it’s become a day one right</a:t>
            </a:r>
          </a:p>
          <a:p>
            <a:r>
              <a:rPr lang="en-US" sz="1900"/>
              <a:t>Joan Atkinson Flexible – Firm Model </a:t>
            </a:r>
            <a:r>
              <a:rPr lang="en-GB" sz="1900"/>
              <a:t>(Business Balls, n.d.) </a:t>
            </a:r>
            <a:endParaRPr lang="en-US" sz="1900"/>
          </a:p>
          <a:p>
            <a:pPr lvl="1"/>
            <a:r>
              <a:rPr lang="en-US" sz="1900"/>
              <a:t>Atkinson identified that businesses needed to find a more flexible work option</a:t>
            </a:r>
          </a:p>
          <a:p>
            <a:pPr lvl="1"/>
            <a:r>
              <a:rPr lang="en-US" sz="1900"/>
              <a:t>Noted that during unforeseen issues it could have a detrimental effect</a:t>
            </a:r>
          </a:p>
          <a:p>
            <a:r>
              <a:rPr lang="en-US" sz="1900"/>
              <a:t>What Can be done?</a:t>
            </a:r>
          </a:p>
          <a:p>
            <a:pPr lvl="1"/>
            <a:r>
              <a:rPr lang="en-US" sz="1900"/>
              <a:t>Part-Time, Term Time, Job-Share, Flexitime, Annual Hours &amp; Hybrid</a:t>
            </a:r>
          </a:p>
          <a:p>
            <a:r>
              <a:rPr lang="en-US" sz="1900"/>
              <a:t>Benefits of Flexible Working</a:t>
            </a:r>
          </a:p>
          <a:p>
            <a:pPr lvl="1"/>
            <a:r>
              <a:rPr lang="en-US" sz="1900"/>
              <a:t>Less Workspace Required, Longer Office hours &amp; Better Job Satisfaction</a:t>
            </a:r>
          </a:p>
          <a:p>
            <a:r>
              <a:rPr lang="en-US" sz="1900"/>
              <a:t>Barriers to Flexible Working</a:t>
            </a:r>
          </a:p>
          <a:p>
            <a:pPr lvl="1"/>
            <a:r>
              <a:rPr lang="en-US" sz="1900"/>
              <a:t>Reluctance to Trust, Stigmatisation &amp; Change from Traditional Working </a:t>
            </a:r>
          </a:p>
          <a:p>
            <a:pPr marL="457200" lvl="1" indent="0">
              <a:buNone/>
            </a:pPr>
            <a:endParaRPr lang="en-US" sz="1900"/>
          </a:p>
        </p:txBody>
      </p:sp>
      <p:pic>
        <p:nvPicPr>
          <p:cNvPr id="6" name="Audio 5">
            <a:hlinkClick r:id="" action="ppaction://media"/>
            <a:extLst>
              <a:ext uri="{FF2B5EF4-FFF2-40B4-BE49-F238E27FC236}">
                <a16:creationId xmlns:a16="http://schemas.microsoft.com/office/drawing/2014/main" id="{426B6D6C-0551-9642-849D-3731071264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86266892"/>
      </p:ext>
    </p:extLst>
  </p:cSld>
  <p:clrMapOvr>
    <a:masterClrMapping/>
  </p:clrMapOvr>
  <mc:AlternateContent xmlns:mc="http://schemas.openxmlformats.org/markup-compatibility/2006">
    <mc:Choice xmlns:p14="http://schemas.microsoft.com/office/powerpoint/2010/main" Requires="p14">
      <p:transition spd="slow" p14:dur="2000" advTm="97258"/>
    </mc:Choice>
    <mc:Fallback>
      <p:transition spd="slow" advTm="97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BC7F0-917C-F840-A119-6EA35B851563}"/>
              </a:ext>
            </a:extLst>
          </p:cNvPr>
          <p:cNvSpPr>
            <a:spLocks noGrp="1"/>
          </p:cNvSpPr>
          <p:nvPr>
            <p:ph type="title"/>
          </p:nvPr>
        </p:nvSpPr>
        <p:spPr>
          <a:xfrm>
            <a:off x="1188069" y="381935"/>
            <a:ext cx="9356106" cy="1200329"/>
          </a:xfrm>
        </p:spPr>
        <p:txBody>
          <a:bodyPr anchor="t">
            <a:normAutofit/>
          </a:bodyPr>
          <a:lstStyle/>
          <a:p>
            <a:r>
              <a:rPr lang="en-US" sz="8000"/>
              <a:t>Reflection</a:t>
            </a:r>
          </a:p>
        </p:txBody>
      </p:sp>
      <p:grpSp>
        <p:nvGrpSpPr>
          <p:cNvPr id="23" name="Group 22">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2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28" name="Straight Connector 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C4B937A-CC08-5393-CC58-1665E2AB407B}"/>
              </a:ext>
            </a:extLst>
          </p:cNvPr>
          <p:cNvGraphicFramePr>
            <a:graphicFrameLocks noGrp="1"/>
          </p:cNvGraphicFramePr>
          <p:nvPr>
            <p:ph idx="1"/>
            <p:extLst>
              <p:ext uri="{D42A27DB-BD31-4B8C-83A1-F6EECF244321}">
                <p14:modId xmlns:p14="http://schemas.microsoft.com/office/powerpoint/2010/main" val="3395147168"/>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A7FA19C1-EDA0-1C4A-A56E-BCC8ADFAB8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53432737"/>
      </p:ext>
    </p:extLst>
  </p:cSld>
  <p:clrMapOvr>
    <a:masterClrMapping/>
  </p:clrMapOvr>
  <mc:AlternateContent xmlns:mc="http://schemas.openxmlformats.org/markup-compatibility/2006">
    <mc:Choice xmlns:p14="http://schemas.microsoft.com/office/powerpoint/2010/main" Requires="p14">
      <p:transition spd="slow" p14:dur="2000" advTm="50845"/>
    </mc:Choice>
    <mc:Fallback>
      <p:transition spd="slow" advTm="50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4454A54-1597-AA43-850B-4399FBE702DC}"/>
              </a:ext>
            </a:extLst>
          </p:cNvPr>
          <p:cNvSpPr>
            <a:spLocks noGrp="1"/>
          </p:cNvSpPr>
          <p:nvPr>
            <p:ph type="title"/>
          </p:nvPr>
        </p:nvSpPr>
        <p:spPr>
          <a:xfrm>
            <a:off x="838200" y="365125"/>
            <a:ext cx="9842237" cy="1325563"/>
          </a:xfrm>
        </p:spPr>
        <p:txBody>
          <a:bodyPr>
            <a:normAutofit/>
          </a:bodyPr>
          <a:lstStyle/>
          <a:p>
            <a:r>
              <a:rPr lang="en-US" sz="5600"/>
              <a:t>Reflection</a:t>
            </a:r>
          </a:p>
        </p:txBody>
      </p:sp>
      <p:cxnSp>
        <p:nvCxnSpPr>
          <p:cNvPr id="16" name="Straight Connector 1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8"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0"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2"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0A41B94-A065-1688-552A-6DB1FBD6BC16}"/>
              </a:ext>
            </a:extLst>
          </p:cNvPr>
          <p:cNvGraphicFramePr>
            <a:graphicFrameLocks noGrp="1"/>
          </p:cNvGraphicFramePr>
          <p:nvPr>
            <p:ph idx="1"/>
            <p:extLst>
              <p:ext uri="{D42A27DB-BD31-4B8C-83A1-F6EECF244321}">
                <p14:modId xmlns:p14="http://schemas.microsoft.com/office/powerpoint/2010/main" val="34565637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4F92315A-0443-B549-A72A-A1C2C64295C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99186382"/>
      </p:ext>
    </p:extLst>
  </p:cSld>
  <p:clrMapOvr>
    <a:masterClrMapping/>
  </p:clrMapOvr>
  <mc:AlternateContent xmlns:mc="http://schemas.openxmlformats.org/markup-compatibility/2006">
    <mc:Choice xmlns:p14="http://schemas.microsoft.com/office/powerpoint/2010/main" Requires="p14">
      <p:transition spd="slow" p14:dur="2000" advTm="73567"/>
    </mc:Choice>
    <mc:Fallback>
      <p:transition spd="slow" advTm="735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3E4BD-4FC0-034D-8955-3D76C3F0DCB7}"/>
              </a:ext>
            </a:extLst>
          </p:cNvPr>
          <p:cNvSpPr>
            <a:spLocks noGrp="1"/>
          </p:cNvSpPr>
          <p:nvPr>
            <p:ph type="title"/>
          </p:nvPr>
        </p:nvSpPr>
        <p:spPr>
          <a:xfrm>
            <a:off x="841248" y="548640"/>
            <a:ext cx="3600860" cy="5431536"/>
          </a:xfrm>
        </p:spPr>
        <p:txBody>
          <a:bodyPr>
            <a:normAutofit/>
          </a:bodyPr>
          <a:lstStyle/>
          <a:p>
            <a:r>
              <a:rPr lang="en-US" sz="5000" dirty="0"/>
              <a:t>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9F30E8-A2AB-8A48-8E9D-33EC89397565}"/>
              </a:ext>
            </a:extLst>
          </p:cNvPr>
          <p:cNvSpPr>
            <a:spLocks noGrp="1"/>
          </p:cNvSpPr>
          <p:nvPr>
            <p:ph idx="1"/>
          </p:nvPr>
        </p:nvSpPr>
        <p:spPr>
          <a:xfrm>
            <a:off x="5126418" y="552091"/>
            <a:ext cx="6224335" cy="5431536"/>
          </a:xfrm>
        </p:spPr>
        <p:txBody>
          <a:bodyPr anchor="ctr">
            <a:normAutofit/>
          </a:bodyPr>
          <a:lstStyle/>
          <a:p>
            <a:pPr marL="0" indent="0">
              <a:buNone/>
            </a:pPr>
            <a:r>
              <a:rPr lang="en-US" sz="2200" dirty="0"/>
              <a:t>In conclusion, during this module we have covered a wide range of topics including Organisational Culture, Human Resources Management as well as the tools used by organizations such as SWOT and PESTLE.</a:t>
            </a:r>
          </a:p>
          <a:p>
            <a:pPr marL="0" indent="0">
              <a:buNone/>
            </a:pPr>
            <a:r>
              <a:rPr lang="en-US" sz="2200" dirty="0"/>
              <a:t>On reflection, I feel that during this module I have been able to progress my knowledge on the cure subjects as well as learning about new theorists such as Johnson and Scholes.</a:t>
            </a:r>
          </a:p>
          <a:p>
            <a:pPr marL="0" indent="0">
              <a:buNone/>
            </a:pPr>
            <a:r>
              <a:rPr lang="en-US" sz="2200" dirty="0"/>
              <a:t>I feel that with some additional self-directed learning I will be able to grow this knowledge and integrate it into future modules as well as putting some organisational theories into practice in my current work environment.</a:t>
            </a:r>
          </a:p>
        </p:txBody>
      </p:sp>
      <p:pic>
        <p:nvPicPr>
          <p:cNvPr id="4" name="Audio 3">
            <a:hlinkClick r:id="" action="ppaction://media"/>
            <a:extLst>
              <a:ext uri="{FF2B5EF4-FFF2-40B4-BE49-F238E27FC236}">
                <a16:creationId xmlns:a16="http://schemas.microsoft.com/office/drawing/2014/main" id="{CBC6D766-5E66-ED4A-86FE-193B8AF174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80954001"/>
      </p:ext>
    </p:extLst>
  </p:cSld>
  <p:clrMapOvr>
    <a:masterClrMapping/>
  </p:clrMapOvr>
  <mc:AlternateContent xmlns:mc="http://schemas.openxmlformats.org/markup-compatibility/2006">
    <mc:Choice xmlns:p14="http://schemas.microsoft.com/office/powerpoint/2010/main" Requires="p14">
      <p:transition spd="slow" p14:dur="2000" advTm="44343"/>
    </mc:Choice>
    <mc:Fallback>
      <p:transition spd="slow" advTm="44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CEDBC-FA44-D844-BAD0-D02FE871FF48}"/>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2DEFE020-1148-8342-BAA6-B968F3F9CDE2}"/>
              </a:ext>
            </a:extLst>
          </p:cNvPr>
          <p:cNvSpPr>
            <a:spLocks noGrp="1"/>
          </p:cNvSpPr>
          <p:nvPr>
            <p:ph idx="1"/>
          </p:nvPr>
        </p:nvSpPr>
        <p:spPr/>
        <p:txBody>
          <a:bodyPr>
            <a:normAutofit fontScale="62500" lnSpcReduction="20000"/>
          </a:bodyPr>
          <a:lstStyle/>
          <a:p>
            <a:r>
              <a:rPr lang="en-US" dirty="0"/>
              <a:t>Business Balls. (n.d.). </a:t>
            </a:r>
            <a:r>
              <a:rPr lang="en-US" i="1" dirty="0"/>
              <a:t>The Flexible-Firm Model Origins</a:t>
            </a:r>
            <a:r>
              <a:rPr lang="en-US" dirty="0"/>
              <a:t>. Retrieved from Business Balls: https://</a:t>
            </a:r>
            <a:r>
              <a:rPr lang="en-US" dirty="0" err="1"/>
              <a:t>www.businessballs.com</a:t>
            </a:r>
            <a:r>
              <a:rPr lang="en-US" dirty="0"/>
              <a:t>/organisational-culture/flexible-firm-model/</a:t>
            </a:r>
            <a:endParaRPr lang="en-GB" dirty="0"/>
          </a:p>
          <a:p>
            <a:pPr marL="0" indent="0">
              <a:buNone/>
            </a:pPr>
            <a:endParaRPr lang="en-GB" dirty="0"/>
          </a:p>
          <a:p>
            <a:r>
              <a:rPr lang="en-US" dirty="0"/>
              <a:t>CIPD. (2022, December 7). </a:t>
            </a:r>
            <a:r>
              <a:rPr lang="en-US" i="1" dirty="0"/>
              <a:t>Flexible working practices</a:t>
            </a:r>
            <a:r>
              <a:rPr lang="en-US" dirty="0"/>
              <a:t>. Retrieved from CIPD: https://</a:t>
            </a:r>
            <a:r>
              <a:rPr lang="en-US" dirty="0" err="1"/>
              <a:t>www.cipd.co.uk</a:t>
            </a:r>
            <a:r>
              <a:rPr lang="en-US" dirty="0"/>
              <a:t>/knowledge/fundamentals/relations/flexible-working/factsheet#</a:t>
            </a:r>
            <a:endParaRPr lang="en-GB" dirty="0"/>
          </a:p>
          <a:p>
            <a:pPr marL="0" indent="0">
              <a:buNone/>
            </a:pPr>
            <a:endParaRPr lang="en-GB" dirty="0"/>
          </a:p>
          <a:p>
            <a:r>
              <a:rPr lang="en-US" dirty="0"/>
              <a:t>Dale, G. (2018, March 10). </a:t>
            </a:r>
            <a:r>
              <a:rPr lang="en-US" i="1" dirty="0"/>
              <a:t>Flexible Working – Time to Change the Narrative</a:t>
            </a:r>
            <a:r>
              <a:rPr lang="en-US" dirty="0"/>
              <a:t>. Retrieved from The HR Director: https://</a:t>
            </a:r>
            <a:r>
              <a:rPr lang="en-US" dirty="0" err="1"/>
              <a:t>www.thehrdirector.com</a:t>
            </a:r>
            <a:r>
              <a:rPr lang="en-US" dirty="0"/>
              <a:t>/features/flexible-working/flexible-working/</a:t>
            </a:r>
            <a:endParaRPr lang="en-GB" dirty="0"/>
          </a:p>
          <a:p>
            <a:pPr marL="0" indent="0">
              <a:buNone/>
            </a:pPr>
            <a:endParaRPr lang="en-GB" dirty="0"/>
          </a:p>
          <a:p>
            <a:r>
              <a:rPr lang="en-US" dirty="0"/>
              <a:t>de Bruin, L. (2016, September 16). </a:t>
            </a:r>
            <a:r>
              <a:rPr lang="en-US" i="1" dirty="0"/>
              <a:t>Scanning the Environment: PESTEL Analysis</a:t>
            </a:r>
            <a:r>
              <a:rPr lang="en-US" dirty="0"/>
              <a:t>. Retrieved from Business To You: https://</a:t>
            </a:r>
            <a:r>
              <a:rPr lang="en-US" dirty="0" err="1"/>
              <a:t>www.business</a:t>
            </a:r>
            <a:r>
              <a:rPr lang="en-US" dirty="0"/>
              <a:t>-to-</a:t>
            </a:r>
            <a:r>
              <a:rPr lang="en-US" dirty="0" err="1"/>
              <a:t>you.com</a:t>
            </a:r>
            <a:r>
              <a:rPr lang="en-US" dirty="0"/>
              <a:t>/scanning-the-environment-</a:t>
            </a:r>
            <a:r>
              <a:rPr lang="en-US" dirty="0" err="1"/>
              <a:t>pestel</a:t>
            </a:r>
            <a:r>
              <a:rPr lang="en-US" dirty="0"/>
              <a:t>-analysis/</a:t>
            </a:r>
            <a:endParaRPr lang="en-GB" dirty="0"/>
          </a:p>
          <a:p>
            <a:pPr marL="0" indent="0">
              <a:buNone/>
            </a:pPr>
            <a:endParaRPr lang="en-GB" dirty="0"/>
          </a:p>
          <a:p>
            <a:r>
              <a:rPr lang="en-US" dirty="0"/>
              <a:t>Gibbon, J. (2019, August 7). </a:t>
            </a:r>
            <a:r>
              <a:rPr lang="en-US" i="1" dirty="0"/>
              <a:t>We do not learn from experience... we learn from reflecting on experience</a:t>
            </a:r>
            <a:r>
              <a:rPr lang="en-US" dirty="0"/>
              <a:t>. Retrieved from Performance </a:t>
            </a:r>
            <a:r>
              <a:rPr lang="en-US" dirty="0" err="1"/>
              <a:t>Managment</a:t>
            </a:r>
            <a:r>
              <a:rPr lang="en-US" dirty="0"/>
              <a:t> Systems: https://</a:t>
            </a:r>
            <a:r>
              <a:rPr lang="en-US" dirty="0" err="1"/>
              <a:t>www.pmsystems.co.uk</a:t>
            </a:r>
            <a:r>
              <a:rPr lang="en-US" dirty="0"/>
              <a:t>/post/we-do-not-learn-from-experience-we-learn-from-reflecting-on-experience</a:t>
            </a:r>
            <a:endParaRPr lang="en-GB" dirty="0"/>
          </a:p>
          <a:p>
            <a:pPr marL="0" indent="0">
              <a:buNone/>
            </a:pPr>
            <a:endParaRPr lang="en-US" dirty="0"/>
          </a:p>
        </p:txBody>
      </p:sp>
      <p:pic>
        <p:nvPicPr>
          <p:cNvPr id="4" name="Audio 3">
            <a:hlinkClick r:id="" action="ppaction://media"/>
            <a:extLst>
              <a:ext uri="{FF2B5EF4-FFF2-40B4-BE49-F238E27FC236}">
                <a16:creationId xmlns:a16="http://schemas.microsoft.com/office/drawing/2014/main" id="{49E4701B-3E2A-1B44-A9CC-8EC67D587F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28659180"/>
      </p:ext>
    </p:extLst>
  </p:cSld>
  <p:clrMapOvr>
    <a:masterClrMapping/>
  </p:clrMapOvr>
  <mc:AlternateContent xmlns:mc="http://schemas.openxmlformats.org/markup-compatibility/2006">
    <mc:Choice xmlns:p14="http://schemas.microsoft.com/office/powerpoint/2010/main" Requires="p14">
      <p:transition spd="slow" p14:dur="2000" advTm="4976"/>
    </mc:Choice>
    <mc:Fallback>
      <p:transition spd="slow" advTm="4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C15-7CC9-A548-A1B9-E604DD4ACCF4}"/>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E7DC0E8-EE9A-5741-A325-96BACF3F9C3F}"/>
              </a:ext>
            </a:extLst>
          </p:cNvPr>
          <p:cNvSpPr>
            <a:spLocks noGrp="1"/>
          </p:cNvSpPr>
          <p:nvPr>
            <p:ph idx="1"/>
          </p:nvPr>
        </p:nvSpPr>
        <p:spPr/>
        <p:txBody>
          <a:bodyPr>
            <a:normAutofit fontScale="62500" lnSpcReduction="20000"/>
          </a:bodyPr>
          <a:lstStyle/>
          <a:p>
            <a:r>
              <a:rPr lang="en-US" dirty="0"/>
              <a:t>Indeed Editorial Team. (2022, June 25). </a:t>
            </a:r>
            <a:r>
              <a:rPr lang="en-US" i="1" dirty="0"/>
              <a:t>Intercultural Skills: Definition and Examples</a:t>
            </a:r>
            <a:r>
              <a:rPr lang="en-US" dirty="0"/>
              <a:t>. Retrieved from Indeed: https://</a:t>
            </a:r>
            <a:r>
              <a:rPr lang="en-US" dirty="0" err="1"/>
              <a:t>www.indeed.com</a:t>
            </a:r>
            <a:r>
              <a:rPr lang="en-US" dirty="0"/>
              <a:t>/career-advice/career-development/intercultural-skills-examples</a:t>
            </a:r>
            <a:endParaRPr lang="en-GB" dirty="0"/>
          </a:p>
          <a:p>
            <a:pPr marL="0" indent="0">
              <a:buNone/>
            </a:pPr>
            <a:endParaRPr lang="en-GB" dirty="0"/>
          </a:p>
          <a:p>
            <a:r>
              <a:rPr lang="en-US" dirty="0"/>
              <a:t>Management Study Guide. (n.d.). </a:t>
            </a:r>
            <a:r>
              <a:rPr lang="en-US" i="1" dirty="0"/>
              <a:t>Edgar Schein Model of Organization Culture</a:t>
            </a:r>
            <a:r>
              <a:rPr lang="en-US" dirty="0"/>
              <a:t>. Retrieved from </a:t>
            </a:r>
            <a:r>
              <a:rPr lang="en-US" dirty="0" err="1"/>
              <a:t>Managment</a:t>
            </a:r>
            <a:r>
              <a:rPr lang="en-US" dirty="0"/>
              <a:t> Study Guide: https://</a:t>
            </a:r>
            <a:r>
              <a:rPr lang="en-US" dirty="0" err="1"/>
              <a:t>www.managementstudyguide.com</a:t>
            </a:r>
            <a:r>
              <a:rPr lang="en-US" dirty="0"/>
              <a:t>/</a:t>
            </a:r>
            <a:r>
              <a:rPr lang="en-US" dirty="0" err="1"/>
              <a:t>edgar-schein-model.htm</a:t>
            </a:r>
            <a:endParaRPr lang="en-GB" dirty="0"/>
          </a:p>
          <a:p>
            <a:pPr marL="0" indent="0">
              <a:buNone/>
            </a:pPr>
            <a:endParaRPr lang="en-GB" dirty="0"/>
          </a:p>
          <a:p>
            <a:r>
              <a:rPr lang="en-US" dirty="0"/>
              <a:t>Mind Tools. (n.d.). </a:t>
            </a:r>
            <a:r>
              <a:rPr lang="en-US" i="1" dirty="0"/>
              <a:t>Gibbs' Reflective Cycle</a:t>
            </a:r>
            <a:r>
              <a:rPr lang="en-US" dirty="0"/>
              <a:t>. Retrieved from Mind Tools: https://</a:t>
            </a:r>
            <a:r>
              <a:rPr lang="en-US" dirty="0" err="1"/>
              <a:t>www.mindtools.com</a:t>
            </a:r>
            <a:r>
              <a:rPr lang="en-US" dirty="0"/>
              <a:t>/ano9qiu/</a:t>
            </a:r>
            <a:r>
              <a:rPr lang="en-US" dirty="0" err="1"/>
              <a:t>gibbs</a:t>
            </a:r>
            <a:r>
              <a:rPr lang="en-US" dirty="0"/>
              <a:t>-reflective-cycle</a:t>
            </a:r>
            <a:endParaRPr lang="en-GB" dirty="0"/>
          </a:p>
          <a:p>
            <a:pPr marL="0" indent="0">
              <a:buNone/>
            </a:pPr>
            <a:endParaRPr lang="en-GB" dirty="0"/>
          </a:p>
          <a:p>
            <a:r>
              <a:rPr lang="en-US" dirty="0"/>
              <a:t>Mind Tools. (n.d.). </a:t>
            </a:r>
            <a:r>
              <a:rPr lang="en-US" i="1" dirty="0"/>
              <a:t>Hofstede's Cultural Dimensions</a:t>
            </a:r>
            <a:r>
              <a:rPr lang="en-US" dirty="0"/>
              <a:t>. Retrieved from Mind Tools: https://</a:t>
            </a:r>
            <a:r>
              <a:rPr lang="en-US" dirty="0" err="1"/>
              <a:t>www.mindtools.com</a:t>
            </a:r>
            <a:r>
              <a:rPr lang="en-US" dirty="0"/>
              <a:t>/a1ecvyx/</a:t>
            </a:r>
            <a:r>
              <a:rPr lang="en-US" dirty="0" err="1"/>
              <a:t>hofstedes</a:t>
            </a:r>
            <a:r>
              <a:rPr lang="en-US" dirty="0"/>
              <a:t>-cultural-dimensions</a:t>
            </a:r>
            <a:endParaRPr lang="en-GB" dirty="0"/>
          </a:p>
          <a:p>
            <a:pPr marL="0" indent="0">
              <a:buNone/>
            </a:pPr>
            <a:endParaRPr lang="en-GB" dirty="0"/>
          </a:p>
          <a:p>
            <a:r>
              <a:rPr lang="en-US" dirty="0"/>
              <a:t>MNU. (n.d.). </a:t>
            </a:r>
            <a:r>
              <a:rPr lang="en-US" i="1" dirty="0"/>
              <a:t>Applying the Gibbs’ Reflective Model</a:t>
            </a:r>
            <a:r>
              <a:rPr lang="en-US" dirty="0"/>
              <a:t>. Retrieved from </a:t>
            </a:r>
            <a:r>
              <a:rPr lang="en-US" dirty="0" err="1"/>
              <a:t>MNU.ac.uk</a:t>
            </a:r>
            <a:r>
              <a:rPr lang="en-US" dirty="0"/>
              <a:t>: https://</a:t>
            </a:r>
            <a:r>
              <a:rPr lang="en-US" dirty="0" err="1"/>
              <a:t>www.mmu.ac.uk</a:t>
            </a:r>
            <a:r>
              <a:rPr lang="en-US" dirty="0"/>
              <a:t>/media/</a:t>
            </a:r>
            <a:r>
              <a:rPr lang="en-US" dirty="0" err="1"/>
              <a:t>mmuacuk</a:t>
            </a:r>
            <a:r>
              <a:rPr lang="en-US" dirty="0"/>
              <a:t>/content/documents/careers/Applying-the-Gibbs-Model-2018.pdf</a:t>
            </a:r>
            <a:endParaRPr lang="en-GB" dirty="0"/>
          </a:p>
          <a:p>
            <a:pPr marL="0" indent="0">
              <a:buNone/>
            </a:pPr>
            <a:endParaRPr lang="en-US" dirty="0"/>
          </a:p>
        </p:txBody>
      </p:sp>
      <p:pic>
        <p:nvPicPr>
          <p:cNvPr id="5" name="Audio 4">
            <a:hlinkClick r:id="" action="ppaction://media"/>
            <a:extLst>
              <a:ext uri="{FF2B5EF4-FFF2-40B4-BE49-F238E27FC236}">
                <a16:creationId xmlns:a16="http://schemas.microsoft.com/office/drawing/2014/main" id="{1D646B6B-7659-3C40-94B6-618E4393B0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3984921"/>
      </p:ext>
    </p:extLst>
  </p:cSld>
  <p:clrMapOvr>
    <a:masterClrMapping/>
  </p:clrMapOvr>
  <mc:AlternateContent xmlns:mc="http://schemas.openxmlformats.org/markup-compatibility/2006">
    <mc:Choice xmlns:p14="http://schemas.microsoft.com/office/powerpoint/2010/main" Requires="p14">
      <p:transition spd="slow" p14:dur="2000" advTm="4350"/>
    </mc:Choice>
    <mc:Fallback>
      <p:transition spd="slow" advTm="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6F4DF-A471-E943-8857-AC885175C62B}"/>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599D38FD-D3F7-1C45-9AB0-A50B9615166A}"/>
              </a:ext>
            </a:extLst>
          </p:cNvPr>
          <p:cNvSpPr>
            <a:spLocks noGrp="1"/>
          </p:cNvSpPr>
          <p:nvPr>
            <p:ph idx="1"/>
          </p:nvPr>
        </p:nvSpPr>
        <p:spPr/>
        <p:txBody>
          <a:bodyPr>
            <a:normAutofit fontScale="62500" lnSpcReduction="20000"/>
          </a:bodyPr>
          <a:lstStyle/>
          <a:p>
            <a:r>
              <a:rPr lang="en-US" dirty="0"/>
              <a:t>MNU. (n.d.). </a:t>
            </a:r>
            <a:r>
              <a:rPr lang="en-US" i="1" dirty="0"/>
              <a:t>Applying the Gibbs’ Reflective Model</a:t>
            </a:r>
            <a:r>
              <a:rPr lang="en-US" dirty="0"/>
              <a:t>. Retrieved from </a:t>
            </a:r>
            <a:r>
              <a:rPr lang="en-US" dirty="0" err="1"/>
              <a:t>MNU.ac.uk</a:t>
            </a:r>
            <a:r>
              <a:rPr lang="en-US" dirty="0"/>
              <a:t>: https://</a:t>
            </a:r>
            <a:r>
              <a:rPr lang="en-US" dirty="0" err="1"/>
              <a:t>www.mmu.ac.uk</a:t>
            </a:r>
            <a:r>
              <a:rPr lang="en-US" dirty="0"/>
              <a:t>/media/</a:t>
            </a:r>
            <a:r>
              <a:rPr lang="en-US" dirty="0" err="1"/>
              <a:t>mmuacuk</a:t>
            </a:r>
            <a:r>
              <a:rPr lang="en-US" dirty="0"/>
              <a:t>/content/documents/careers/Applying-the-Gibbs-Model-2018.pdf</a:t>
            </a:r>
            <a:endParaRPr lang="en-GB" dirty="0"/>
          </a:p>
          <a:p>
            <a:endParaRPr lang="en-GB" dirty="0"/>
          </a:p>
          <a:p>
            <a:r>
              <a:rPr lang="en-US" dirty="0" err="1"/>
              <a:t>Nikoloska</a:t>
            </a:r>
            <a:r>
              <a:rPr lang="en-US" dirty="0"/>
              <a:t>, V. (2022, December 11). </a:t>
            </a:r>
            <a:r>
              <a:rPr lang="en-US" i="1" dirty="0"/>
              <a:t>Cultural Web Model: What Is It &amp; How to Use It?</a:t>
            </a:r>
            <a:r>
              <a:rPr lang="en-US" dirty="0"/>
              <a:t> Retrieved from Factorial: https://</a:t>
            </a:r>
            <a:r>
              <a:rPr lang="en-US" dirty="0" err="1"/>
              <a:t>factorialhr.co.uk</a:t>
            </a:r>
            <a:r>
              <a:rPr lang="en-US" dirty="0"/>
              <a:t>/blog/cultural-web/</a:t>
            </a:r>
            <a:endParaRPr lang="en-GB" dirty="0"/>
          </a:p>
          <a:p>
            <a:endParaRPr lang="en-GB" dirty="0"/>
          </a:p>
          <a:p>
            <a:r>
              <a:rPr lang="en-US" dirty="0"/>
              <a:t>Shaw, J. (2017, January 13). </a:t>
            </a:r>
            <a:r>
              <a:rPr lang="en-US" i="1" dirty="0"/>
              <a:t>How to Complete a Personal SWOT Analysis</a:t>
            </a:r>
            <a:r>
              <a:rPr lang="en-US" dirty="0"/>
              <a:t>. Retrieved from </a:t>
            </a:r>
            <a:r>
              <a:rPr lang="en-US" dirty="0" err="1"/>
              <a:t>Medium.com</a:t>
            </a:r>
            <a:r>
              <a:rPr lang="en-US" dirty="0"/>
              <a:t>: https://</a:t>
            </a:r>
            <a:r>
              <a:rPr lang="en-US" dirty="0" err="1"/>
              <a:t>medium.com</a:t>
            </a:r>
            <a:r>
              <a:rPr lang="en-US" dirty="0"/>
              <a:t>/thrive-global/how-to-complete-a-personal-swot-analysis-2f8769aebd5e</a:t>
            </a:r>
            <a:endParaRPr lang="en-GB" dirty="0"/>
          </a:p>
          <a:p>
            <a:endParaRPr lang="en-GB" dirty="0"/>
          </a:p>
          <a:p>
            <a:r>
              <a:rPr lang="en-US" dirty="0" err="1"/>
              <a:t>Sifers</a:t>
            </a:r>
            <a:r>
              <a:rPr lang="en-US" dirty="0"/>
              <a:t>, M. (2022, November 08). </a:t>
            </a:r>
            <a:r>
              <a:rPr lang="en-US" i="1" dirty="0" err="1"/>
              <a:t>Lasswell's</a:t>
            </a:r>
            <a:r>
              <a:rPr lang="en-US" i="1" dirty="0"/>
              <a:t> Model of Communication</a:t>
            </a:r>
            <a:r>
              <a:rPr lang="en-US" dirty="0"/>
              <a:t>. Retrieved from </a:t>
            </a:r>
            <a:r>
              <a:rPr lang="en-US" dirty="0" err="1"/>
              <a:t>Study.com</a:t>
            </a:r>
            <a:r>
              <a:rPr lang="en-US" dirty="0"/>
              <a:t>: https://</a:t>
            </a:r>
            <a:r>
              <a:rPr lang="en-US" dirty="0" err="1"/>
              <a:t>study.com</a:t>
            </a:r>
            <a:r>
              <a:rPr lang="en-US" dirty="0"/>
              <a:t>/learn/lesson/</a:t>
            </a:r>
            <a:r>
              <a:rPr lang="en-US" dirty="0" err="1"/>
              <a:t>lasswells</a:t>
            </a:r>
            <a:r>
              <a:rPr lang="en-US" dirty="0"/>
              <a:t>-model-of-communication-</a:t>
            </a:r>
            <a:r>
              <a:rPr lang="en-US" dirty="0" err="1"/>
              <a:t>overview.html</a:t>
            </a:r>
            <a:endParaRPr lang="en-GB" dirty="0"/>
          </a:p>
          <a:p>
            <a:endParaRPr lang="en-GB" dirty="0"/>
          </a:p>
          <a:p>
            <a:r>
              <a:rPr lang="en-US" dirty="0"/>
              <a:t>The Resilient Educator. (2022, November 29). </a:t>
            </a:r>
            <a:r>
              <a:rPr lang="en-US" i="1" dirty="0"/>
              <a:t>Daniel Goleman's Emotional Intelligence Theory Explained</a:t>
            </a:r>
            <a:r>
              <a:rPr lang="en-US" dirty="0"/>
              <a:t>. Retrieved from Resilient Educator: https://</a:t>
            </a:r>
            <a:r>
              <a:rPr lang="en-US" dirty="0" err="1"/>
              <a:t>resilienteducator.com</a:t>
            </a:r>
            <a:r>
              <a:rPr lang="en-US" dirty="0"/>
              <a:t>/classroom-resources/</a:t>
            </a:r>
            <a:r>
              <a:rPr lang="en-US" dirty="0" err="1"/>
              <a:t>daniel</a:t>
            </a:r>
            <a:r>
              <a:rPr lang="en-US" dirty="0"/>
              <a:t>-</a:t>
            </a:r>
            <a:r>
              <a:rPr lang="en-US" dirty="0" err="1"/>
              <a:t>golemans</a:t>
            </a:r>
            <a:r>
              <a:rPr lang="en-US" dirty="0"/>
              <a:t>-emotional-intelligence-theory-explained/</a:t>
            </a:r>
            <a:endParaRPr lang="en-GB" dirty="0"/>
          </a:p>
          <a:p>
            <a:endParaRPr lang="en-US" dirty="0"/>
          </a:p>
        </p:txBody>
      </p:sp>
      <p:pic>
        <p:nvPicPr>
          <p:cNvPr id="4" name="Audio 3">
            <a:hlinkClick r:id="" action="ppaction://media"/>
            <a:extLst>
              <a:ext uri="{FF2B5EF4-FFF2-40B4-BE49-F238E27FC236}">
                <a16:creationId xmlns:a16="http://schemas.microsoft.com/office/drawing/2014/main" id="{1FADE386-634B-1D46-8E2F-00F74652BA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63594166"/>
      </p:ext>
    </p:extLst>
  </p:cSld>
  <p:clrMapOvr>
    <a:masterClrMapping/>
  </p:clrMapOvr>
  <mc:AlternateContent xmlns:mc="http://schemas.openxmlformats.org/markup-compatibility/2006">
    <mc:Choice xmlns:p14="http://schemas.microsoft.com/office/powerpoint/2010/main" Requires="p14">
      <p:transition spd="slow" p14:dur="2000" advTm="3862"/>
    </mc:Choice>
    <mc:Fallback>
      <p:transition spd="slow" advTm="3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48803-290D-E948-85A9-C638DDF74F5E}"/>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E3F05AF-5A08-4C49-A3DB-1256FAD6AC7D}"/>
              </a:ext>
            </a:extLst>
          </p:cNvPr>
          <p:cNvSpPr>
            <a:spLocks noGrp="1"/>
          </p:cNvSpPr>
          <p:nvPr>
            <p:ph idx="1"/>
          </p:nvPr>
        </p:nvSpPr>
        <p:spPr/>
        <p:txBody>
          <a:bodyPr>
            <a:normAutofit fontScale="70000" lnSpcReduction="20000"/>
          </a:bodyPr>
          <a:lstStyle/>
          <a:p>
            <a:r>
              <a:rPr lang="en-US" dirty="0"/>
              <a:t>University of Edinburgh. (2020, November 11). </a:t>
            </a:r>
            <a:r>
              <a:rPr lang="en-US" i="1" dirty="0"/>
              <a:t>Gibbs' Reflective Cycle</a:t>
            </a:r>
            <a:r>
              <a:rPr lang="en-US" dirty="0"/>
              <a:t>. Retrieved from University of Edinburgh: https://</a:t>
            </a:r>
            <a:r>
              <a:rPr lang="en-US" dirty="0" err="1"/>
              <a:t>www.ed.ac.uk</a:t>
            </a:r>
            <a:r>
              <a:rPr lang="en-US" dirty="0"/>
              <a:t>/reflection/reflectors-toolkit/reflecting-on-experience/</a:t>
            </a:r>
            <a:r>
              <a:rPr lang="en-US" dirty="0" err="1"/>
              <a:t>gibbs</a:t>
            </a:r>
            <a:r>
              <a:rPr lang="en-US" dirty="0"/>
              <a:t>-reflective-cycle</a:t>
            </a:r>
            <a:endParaRPr lang="en-GB" dirty="0"/>
          </a:p>
          <a:p>
            <a:endParaRPr lang="en-GB" dirty="0"/>
          </a:p>
          <a:p>
            <a:r>
              <a:rPr lang="en-US" dirty="0" err="1"/>
              <a:t>Veigas</a:t>
            </a:r>
            <a:r>
              <a:rPr lang="en-US" dirty="0"/>
              <a:t>, E. (2022, December 2). </a:t>
            </a:r>
            <a:r>
              <a:rPr lang="en-US" i="1" dirty="0"/>
              <a:t>Handy’s Model of Organisational Culture</a:t>
            </a:r>
            <a:r>
              <a:rPr lang="en-US" dirty="0"/>
              <a:t>. Retrieved from Learn Signal: https://</a:t>
            </a:r>
            <a:r>
              <a:rPr lang="en-US" dirty="0" err="1"/>
              <a:t>www.learnsignal.com</a:t>
            </a:r>
            <a:r>
              <a:rPr lang="en-US" dirty="0"/>
              <a:t>/blog/</a:t>
            </a:r>
            <a:r>
              <a:rPr lang="en-US" dirty="0" err="1"/>
              <a:t>handys</a:t>
            </a:r>
            <a:r>
              <a:rPr lang="en-US" dirty="0"/>
              <a:t>-model-of-organisational-culture/</a:t>
            </a:r>
            <a:endParaRPr lang="en-GB" dirty="0"/>
          </a:p>
          <a:p>
            <a:endParaRPr lang="en-GB" dirty="0"/>
          </a:p>
          <a:p>
            <a:r>
              <a:rPr lang="en-US" dirty="0"/>
              <a:t>Wale, H. (2023, March 04). </a:t>
            </a:r>
            <a:r>
              <a:rPr lang="en-US" i="1" dirty="0"/>
              <a:t>Hofstede’s Cultural Dimensions Theory</a:t>
            </a:r>
            <a:r>
              <a:rPr lang="en-US" dirty="0"/>
              <a:t>. Retrieved from Corporate Finance Institute: https://</a:t>
            </a:r>
            <a:r>
              <a:rPr lang="en-US" dirty="0" err="1"/>
              <a:t>corporatefinanceinstitute.com</a:t>
            </a:r>
            <a:r>
              <a:rPr lang="en-US" dirty="0"/>
              <a:t>/resources/management/</a:t>
            </a:r>
            <a:r>
              <a:rPr lang="en-US" dirty="0" err="1"/>
              <a:t>hofstedes</a:t>
            </a:r>
            <a:r>
              <a:rPr lang="en-US" dirty="0"/>
              <a:t>-cultural-dimensions-theory/</a:t>
            </a:r>
            <a:endParaRPr lang="en-GB" dirty="0"/>
          </a:p>
          <a:p>
            <a:endParaRPr lang="en-GB" dirty="0"/>
          </a:p>
          <a:p>
            <a:r>
              <a:rPr lang="en-US" dirty="0" err="1"/>
              <a:t>Worle</a:t>
            </a:r>
            <a:r>
              <a:rPr lang="en-US" dirty="0"/>
              <a:t>, D. (2022, January 27). </a:t>
            </a:r>
            <a:r>
              <a:rPr lang="en-US" i="1" dirty="0"/>
              <a:t>VUCA World – What it Stands for &amp; How to thrive in it?</a:t>
            </a:r>
            <a:r>
              <a:rPr lang="en-US" dirty="0"/>
              <a:t> Retrieved from Digital Leadership: https://</a:t>
            </a:r>
            <a:r>
              <a:rPr lang="en-US" dirty="0" err="1"/>
              <a:t>digitalleadership.com</a:t>
            </a:r>
            <a:r>
              <a:rPr lang="en-US" dirty="0"/>
              <a:t>/blog/</a:t>
            </a:r>
            <a:r>
              <a:rPr lang="en-US" dirty="0" err="1"/>
              <a:t>vuca</a:t>
            </a:r>
            <a:r>
              <a:rPr lang="en-US" dirty="0"/>
              <a:t>-world/</a:t>
            </a:r>
            <a:endParaRPr lang="en-GB" dirty="0"/>
          </a:p>
          <a:p>
            <a:endParaRPr lang="en-US" dirty="0"/>
          </a:p>
        </p:txBody>
      </p:sp>
      <p:pic>
        <p:nvPicPr>
          <p:cNvPr id="4" name="Audio 3">
            <a:hlinkClick r:id="" action="ppaction://media"/>
            <a:extLst>
              <a:ext uri="{FF2B5EF4-FFF2-40B4-BE49-F238E27FC236}">
                <a16:creationId xmlns:a16="http://schemas.microsoft.com/office/drawing/2014/main" id="{ABC479EB-A6B7-5541-9E83-9BBD41FC24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4863008"/>
      </p:ext>
    </p:extLst>
  </p:cSld>
  <p:clrMapOvr>
    <a:masterClrMapping/>
  </p:clrMapOvr>
  <mc:AlternateContent xmlns:mc="http://schemas.openxmlformats.org/markup-compatibility/2006">
    <mc:Choice xmlns:p14="http://schemas.microsoft.com/office/powerpoint/2010/main" Requires="p14">
      <p:transition spd="slow" p14:dur="2000" advTm="11404"/>
    </mc:Choice>
    <mc:Fallback>
      <p:transition spd="slow" advTm="114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2312</Words>
  <Application>Microsoft Macintosh PowerPoint</Application>
  <PresentationFormat>Widescreen</PresentationFormat>
  <Paragraphs>139</Paragraphs>
  <Slides>15</Slides>
  <Notes>5</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Module Title – The Intercultural Workplace Module Code – BMSP5002 Assignment Number – Assignment Two Name – Glyn Gainard  Student ID – 2114234 </vt:lpstr>
      <vt:lpstr>Contents</vt:lpstr>
      <vt:lpstr>The Intercultural Workplace</vt:lpstr>
      <vt:lpstr>Why do we Reflect?</vt:lpstr>
      <vt:lpstr>Culture Theory</vt:lpstr>
      <vt:lpstr>Organisational Tools</vt:lpstr>
      <vt:lpstr> Human Resources Management</vt:lpstr>
      <vt:lpstr>Flexible Working</vt:lpstr>
      <vt:lpstr>Reflection</vt:lpstr>
      <vt:lpstr>Reflection</vt:lpstr>
      <vt:lpstr>Conclusion</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The Intercultural Workplace Module Code – BMSP5002 Assignment Number – Assignment Two Name – Glyn Gainard  Student ID – 2114234 </dc:title>
  <dc:creator>Glyn Gainard</dc:creator>
  <cp:lastModifiedBy>Glyn Gainard</cp:lastModifiedBy>
  <cp:revision>11</cp:revision>
  <dcterms:created xsi:type="dcterms:W3CDTF">2023-03-10T15:51:24Z</dcterms:created>
  <dcterms:modified xsi:type="dcterms:W3CDTF">2023-03-10T19:55:05Z</dcterms:modified>
</cp:coreProperties>
</file>