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7" r:id="rId4"/>
    <p:sldId id="301" r:id="rId5"/>
    <p:sldId id="258" r:id="rId6"/>
    <p:sldId id="300" r:id="rId7"/>
    <p:sldId id="274" r:id="rId8"/>
    <p:sldId id="273" r:id="rId9"/>
    <p:sldId id="299" r:id="rId10"/>
    <p:sldId id="298" r:id="rId11"/>
    <p:sldId id="268" r:id="rId12"/>
    <p:sldId id="269" r:id="rId13"/>
    <p:sldId id="264" r:id="rId14"/>
    <p:sldId id="267" r:id="rId15"/>
    <p:sldId id="265" r:id="rId16"/>
    <p:sldId id="266" r:id="rId17"/>
    <p:sldId id="275" r:id="rId18"/>
    <p:sldId id="259" r:id="rId19"/>
    <p:sldId id="294" r:id="rId20"/>
    <p:sldId id="295" r:id="rId21"/>
    <p:sldId id="296" r:id="rId22"/>
    <p:sldId id="291" r:id="rId23"/>
    <p:sldId id="287" r:id="rId24"/>
    <p:sldId id="293" r:id="rId25"/>
    <p:sldId id="292" r:id="rId26"/>
    <p:sldId id="288" r:id="rId27"/>
    <p:sldId id="289" r:id="rId28"/>
    <p:sldId id="290" r:id="rId29"/>
    <p:sldId id="297" r:id="rId30"/>
    <p:sldId id="276" r:id="rId31"/>
    <p:sldId id="278" r:id="rId32"/>
    <p:sldId id="261" r:id="rId33"/>
    <p:sldId id="262" r:id="rId34"/>
    <p:sldId id="282" r:id="rId35"/>
    <p:sldId id="283" r:id="rId36"/>
    <p:sldId id="284" r:id="rId37"/>
    <p:sldId id="263" r:id="rId38"/>
    <p:sldId id="286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97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411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364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917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607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865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807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3158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486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927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506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080DD-51B7-41BB-95FE-E9B89FAD15A4}" type="datetimeFigureOut">
              <a:rPr lang="en-GB" smtClean="0"/>
              <a:t>16/10/2015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965B34-6DD9-4B42-9A39-2D839DF76B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171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Islamic Art and Archaeology 6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Urbanism in Early Islamic and Medieval Palestine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218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722"/>
            <a:ext cx="5760640" cy="6836178"/>
          </a:xfrm>
        </p:spPr>
      </p:pic>
    </p:spTree>
    <p:extLst>
      <p:ext uri="{BB962C8B-B14F-4D97-AF65-F5344CB8AC3E}">
        <p14:creationId xmlns:p14="http://schemas.microsoft.com/office/powerpoint/2010/main" val="3276105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99" y="220324"/>
            <a:ext cx="5013557" cy="6417352"/>
          </a:xfrm>
        </p:spPr>
      </p:pic>
      <p:sp>
        <p:nvSpPr>
          <p:cNvPr id="6" name="TextBox 5"/>
          <p:cNvSpPr txBox="1"/>
          <p:nvPr/>
        </p:nvSpPr>
        <p:spPr>
          <a:xfrm>
            <a:off x="5076056" y="260648"/>
            <a:ext cx="4067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/>
              <a:t>ROMAN AND ISLAMIC JARASH</a:t>
            </a:r>
          </a:p>
          <a:p>
            <a:endParaRPr lang="en-GB" sz="1600" dirty="0" smtClean="0"/>
          </a:p>
          <a:p>
            <a:r>
              <a:rPr lang="en-GB" sz="1600" dirty="0" smtClean="0"/>
              <a:t>Plan </a:t>
            </a:r>
            <a:r>
              <a:rPr lang="en-GB" sz="1600" dirty="0"/>
              <a:t>of</a:t>
            </a:r>
            <a:r>
              <a:rPr lang="en-GB" sz="1600" b="1" dirty="0"/>
              <a:t> </a:t>
            </a:r>
            <a:r>
              <a:rPr lang="en-GB" sz="1600" b="1" dirty="0" err="1"/>
              <a:t>Jarash</a:t>
            </a:r>
            <a:r>
              <a:rPr lang="en-GB" sz="1600" b="1" dirty="0"/>
              <a:t> </a:t>
            </a:r>
            <a:r>
              <a:rPr lang="en-GB" sz="1600" dirty="0"/>
              <a:t>including the presumed principal features of the early Islamic town. Legend: 1) Umayyad mosque; 2) Possible Islamic administrative centre; 3) Umayyad 'House' as excavated by the Polish mission - potential market area (</a:t>
            </a:r>
            <a:r>
              <a:rPr lang="en-GB" sz="1600" dirty="0" err="1"/>
              <a:t>suq</a:t>
            </a:r>
            <a:r>
              <a:rPr lang="en-GB" sz="1600" dirty="0"/>
              <a:t>); 4) South </a:t>
            </a:r>
            <a:r>
              <a:rPr lang="en-GB" sz="1600" dirty="0" err="1"/>
              <a:t>tetrakonia</a:t>
            </a:r>
            <a:r>
              <a:rPr lang="en-GB" sz="1600" dirty="0"/>
              <a:t> - built over; 5) </a:t>
            </a:r>
            <a:r>
              <a:rPr lang="en-GB" sz="1600" dirty="0" err="1"/>
              <a:t>Macellum</a:t>
            </a:r>
            <a:r>
              <a:rPr lang="en-GB" sz="1600" dirty="0"/>
              <a:t> &amp; Southern </a:t>
            </a:r>
            <a:r>
              <a:rPr lang="en-GB" sz="1600" dirty="0" err="1"/>
              <a:t>Cardo</a:t>
            </a:r>
            <a:r>
              <a:rPr lang="en-GB" sz="1600" dirty="0"/>
              <a:t>; 6) Oval Piazza - domestic quarter; 7) Zeus temple forecourt - potential industrial area; 8) Hippodrome and Bishop </a:t>
            </a:r>
            <a:r>
              <a:rPr lang="en-GB" sz="1600" dirty="0" err="1"/>
              <a:t>Marianos</a:t>
            </a:r>
            <a:r>
              <a:rPr lang="en-GB" sz="1600" dirty="0"/>
              <a:t> church; 9) SS Peter and Paul church; 10) Churches of SS </a:t>
            </a:r>
            <a:r>
              <a:rPr lang="en-GB" sz="1600" dirty="0" err="1"/>
              <a:t>Cosmas</a:t>
            </a:r>
            <a:r>
              <a:rPr lang="en-GB" sz="1600" dirty="0"/>
              <a:t> and </a:t>
            </a:r>
            <a:r>
              <a:rPr lang="en-GB" sz="1600" dirty="0" err="1"/>
              <a:t>Damianus</a:t>
            </a:r>
            <a:r>
              <a:rPr lang="en-GB" sz="1600" dirty="0"/>
              <a:t>, St George and St John the Baptist; 11) Christian complex of two churches, a bath and housing all occupied under the </a:t>
            </a:r>
            <a:r>
              <a:rPr lang="en-GB" sz="1600" dirty="0" err="1"/>
              <a:t>Umayyads</a:t>
            </a:r>
            <a:r>
              <a:rPr lang="en-GB" sz="1600" dirty="0"/>
              <a:t>/Abbasids; 12) Artemis compound - Islamic ceramic production; 13) Synagogue church; 14) North Theatre - industrial area with large kilns; 15) </a:t>
            </a:r>
            <a:r>
              <a:rPr lang="en-GB" sz="1600" dirty="0" err="1"/>
              <a:t>Naghawi's</a:t>
            </a:r>
            <a:r>
              <a:rPr lang="en-GB" sz="1600" dirty="0"/>
              <a:t> 'Umayyad mosque' discovered in 1981; 16) Central </a:t>
            </a:r>
            <a:r>
              <a:rPr lang="en-GB" sz="1600" dirty="0" err="1"/>
              <a:t>cardo</a:t>
            </a:r>
            <a:r>
              <a:rPr lang="en-GB" sz="1600" dirty="0"/>
              <a:t> with blacksmith's shop. </a:t>
            </a:r>
          </a:p>
        </p:txBody>
      </p:sp>
    </p:spTree>
    <p:extLst>
      <p:ext uri="{BB962C8B-B14F-4D97-AF65-F5344CB8AC3E}">
        <p14:creationId xmlns:p14="http://schemas.microsoft.com/office/powerpoint/2010/main" val="93274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0568" y="-25250"/>
            <a:ext cx="10297144" cy="7722858"/>
          </a:xfrm>
        </p:spPr>
      </p:pic>
    </p:spTree>
    <p:extLst>
      <p:ext uri="{BB962C8B-B14F-4D97-AF65-F5344CB8AC3E}">
        <p14:creationId xmlns:p14="http://schemas.microsoft.com/office/powerpoint/2010/main" val="2368606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800"/>
            <a:ext cx="4464496" cy="6807364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163" y="188640"/>
            <a:ext cx="4379979" cy="32849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195" y="3690245"/>
            <a:ext cx="4091947" cy="306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737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4584" y="-99392"/>
            <a:ext cx="10153128" cy="7614846"/>
          </a:xfrm>
        </p:spPr>
      </p:pic>
    </p:spTree>
    <p:extLst>
      <p:ext uri="{BB962C8B-B14F-4D97-AF65-F5344CB8AC3E}">
        <p14:creationId xmlns:p14="http://schemas.microsoft.com/office/powerpoint/2010/main" val="3390704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92696"/>
            <a:ext cx="7453459" cy="4248472"/>
          </a:xfrm>
        </p:spPr>
      </p:pic>
    </p:spTree>
    <p:extLst>
      <p:ext uri="{BB962C8B-B14F-4D97-AF65-F5344CB8AC3E}">
        <p14:creationId xmlns:p14="http://schemas.microsoft.com/office/powerpoint/2010/main" val="160082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908720"/>
            <a:ext cx="7128792" cy="4321831"/>
          </a:xfrm>
        </p:spPr>
      </p:pic>
    </p:spTree>
    <p:extLst>
      <p:ext uri="{BB962C8B-B14F-4D97-AF65-F5344CB8AC3E}">
        <p14:creationId xmlns:p14="http://schemas.microsoft.com/office/powerpoint/2010/main" val="303107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179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8560" y="-99392"/>
            <a:ext cx="10011956" cy="7508967"/>
          </a:xfrm>
        </p:spPr>
      </p:pic>
    </p:spTree>
    <p:extLst>
      <p:ext uri="{BB962C8B-B14F-4D97-AF65-F5344CB8AC3E}">
        <p14:creationId xmlns:p14="http://schemas.microsoft.com/office/powerpoint/2010/main" val="167932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0609" y="0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297040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-243408"/>
            <a:ext cx="10260632" cy="7695474"/>
          </a:xfrm>
        </p:spPr>
      </p:pic>
    </p:spTree>
    <p:extLst>
      <p:ext uri="{BB962C8B-B14F-4D97-AF65-F5344CB8AC3E}">
        <p14:creationId xmlns:p14="http://schemas.microsoft.com/office/powerpoint/2010/main" val="306307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0568" y="-171400"/>
            <a:ext cx="10153128" cy="7614846"/>
          </a:xfrm>
        </p:spPr>
      </p:pic>
    </p:spTree>
    <p:extLst>
      <p:ext uri="{BB962C8B-B14F-4D97-AF65-F5344CB8AC3E}">
        <p14:creationId xmlns:p14="http://schemas.microsoft.com/office/powerpoint/2010/main" val="358205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12775" y="-1429406"/>
            <a:ext cx="14041560" cy="10531170"/>
          </a:xfrm>
        </p:spPr>
      </p:pic>
    </p:spTree>
    <p:extLst>
      <p:ext uri="{BB962C8B-B14F-4D97-AF65-F5344CB8AC3E}">
        <p14:creationId xmlns:p14="http://schemas.microsoft.com/office/powerpoint/2010/main" val="3518256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544" y="-99392"/>
            <a:ext cx="9819935" cy="7364951"/>
          </a:xfrm>
        </p:spPr>
      </p:pic>
    </p:spTree>
    <p:extLst>
      <p:ext uri="{BB962C8B-B14F-4D97-AF65-F5344CB8AC3E}">
        <p14:creationId xmlns:p14="http://schemas.microsoft.com/office/powerpoint/2010/main" val="22899922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1467" y="-16380"/>
            <a:ext cx="9701332" cy="7273727"/>
          </a:xfrm>
        </p:spPr>
      </p:pic>
    </p:spTree>
    <p:extLst>
      <p:ext uri="{BB962C8B-B14F-4D97-AF65-F5344CB8AC3E}">
        <p14:creationId xmlns:p14="http://schemas.microsoft.com/office/powerpoint/2010/main" val="21046131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8352928" cy="4393640"/>
          </a:xfrm>
        </p:spPr>
      </p:pic>
    </p:spTree>
    <p:extLst>
      <p:ext uri="{BB962C8B-B14F-4D97-AF65-F5344CB8AC3E}">
        <p14:creationId xmlns:p14="http://schemas.microsoft.com/office/powerpoint/2010/main" val="728669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9073"/>
            <a:ext cx="3313847" cy="6624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93648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8944168" cy="6043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21672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3" y="116632"/>
            <a:ext cx="6264696" cy="6529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37183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8680" y="-675456"/>
            <a:ext cx="12059772" cy="7860387"/>
          </a:xfrm>
        </p:spPr>
      </p:pic>
    </p:spTree>
    <p:extLst>
      <p:ext uri="{BB962C8B-B14F-4D97-AF65-F5344CB8AC3E}">
        <p14:creationId xmlns:p14="http://schemas.microsoft.com/office/powerpoint/2010/main" val="28265057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08512" cy="691276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88640"/>
            <a:ext cx="3815916" cy="25439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3419" y="3356992"/>
            <a:ext cx="4355976" cy="2903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0938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12776" y="0"/>
            <a:ext cx="12542498" cy="7245424"/>
          </a:xfrm>
        </p:spPr>
      </p:pic>
    </p:spTree>
    <p:extLst>
      <p:ext uri="{BB962C8B-B14F-4D97-AF65-F5344CB8AC3E}">
        <p14:creationId xmlns:p14="http://schemas.microsoft.com/office/powerpoint/2010/main" val="24752501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8493" y="271410"/>
            <a:ext cx="4359971" cy="290664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402" y="3236979"/>
            <a:ext cx="4680520" cy="31203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73016"/>
            <a:ext cx="4355976" cy="29039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6278" y="188640"/>
            <a:ext cx="4432254" cy="2954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8304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496" y="116632"/>
            <a:ext cx="8811688" cy="6608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49102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43412" y="-152912"/>
            <a:ext cx="10516368" cy="7010912"/>
          </a:xfrm>
        </p:spPr>
      </p:pic>
    </p:spTree>
    <p:extLst>
      <p:ext uri="{BB962C8B-B14F-4D97-AF65-F5344CB8AC3E}">
        <p14:creationId xmlns:p14="http://schemas.microsoft.com/office/powerpoint/2010/main" val="4691318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0"/>
            <a:ext cx="10547300" cy="7031534"/>
          </a:xfrm>
        </p:spPr>
      </p:pic>
    </p:spTree>
    <p:extLst>
      <p:ext uri="{BB962C8B-B14F-4D97-AF65-F5344CB8AC3E}">
        <p14:creationId xmlns:p14="http://schemas.microsoft.com/office/powerpoint/2010/main" val="12218291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544" y="-360459"/>
            <a:ext cx="10868135" cy="7245424"/>
          </a:xfrm>
        </p:spPr>
      </p:pic>
    </p:spTree>
    <p:extLst>
      <p:ext uri="{BB962C8B-B14F-4D97-AF65-F5344CB8AC3E}">
        <p14:creationId xmlns:p14="http://schemas.microsoft.com/office/powerpoint/2010/main" val="10628837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2271"/>
            <a:ext cx="4483046" cy="2988697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775" y="3429000"/>
            <a:ext cx="4599650" cy="306643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76"/>
            <a:ext cx="4375542" cy="291702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247716"/>
            <a:ext cx="228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2749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802" y="1"/>
            <a:ext cx="5611089" cy="6858000"/>
          </a:xfrm>
        </p:spPr>
      </p:pic>
    </p:spTree>
    <p:extLst>
      <p:ext uri="{BB962C8B-B14F-4D97-AF65-F5344CB8AC3E}">
        <p14:creationId xmlns:p14="http://schemas.microsoft.com/office/powerpoint/2010/main" val="163493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2656"/>
            <a:ext cx="8617423" cy="6236028"/>
          </a:xfrm>
        </p:spPr>
      </p:pic>
    </p:spTree>
    <p:extLst>
      <p:ext uri="{BB962C8B-B14F-4D97-AF65-F5344CB8AC3E}">
        <p14:creationId xmlns:p14="http://schemas.microsoft.com/office/powerpoint/2010/main" val="405769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2576" y="0"/>
            <a:ext cx="10358999" cy="697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14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-31188"/>
            <a:ext cx="10008427" cy="7012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87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434" y="-531440"/>
            <a:ext cx="10700510" cy="756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1961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56592" y="-531440"/>
            <a:ext cx="11167946" cy="7729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7959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93638"/>
            <a:ext cx="4355976" cy="29670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693638"/>
            <a:ext cx="4283968" cy="300161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989" y="3720609"/>
            <a:ext cx="4847661" cy="323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9757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48173"/>
            <a:ext cx="2680490" cy="390982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931028"/>
            <a:ext cx="2766419" cy="39269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4552" y="2993334"/>
            <a:ext cx="2614487" cy="386466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4073" y="0"/>
            <a:ext cx="4320479" cy="2913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22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319" y="191816"/>
            <a:ext cx="7416823" cy="666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750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189</Words>
  <Application>Microsoft Office PowerPoint</Application>
  <PresentationFormat>On-screen Show (4:3)</PresentationFormat>
  <Paragraphs>5</Paragraphs>
  <Slides>38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Office Theme</vt:lpstr>
      <vt:lpstr>Islamic Art and Archaeology 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Islamic Art and Archaeology 6</dc:title>
  <dc:creator>Andrew Petersen</dc:creator>
  <cp:lastModifiedBy>Andrew Petersen</cp:lastModifiedBy>
  <cp:revision>17</cp:revision>
  <dcterms:created xsi:type="dcterms:W3CDTF">2015-10-11T15:05:07Z</dcterms:created>
  <dcterms:modified xsi:type="dcterms:W3CDTF">2015-10-16T08:49:10Z</dcterms:modified>
</cp:coreProperties>
</file>