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Lst>
  <p:sldSz cx="6858000"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8CCFD"/>
    <a:srgbClr val="D7EEF9"/>
    <a:srgbClr val="BCFADE"/>
    <a:srgbClr val="DABCC2"/>
    <a:srgbClr val="C4F395"/>
    <a:srgbClr val="8FC1F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060496-9AD6-49C8-8E15-242BE9B736CC}" v="154" dt="2024-05-15T18:14:22.9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p:scale>
          <a:sx n="33" d="100"/>
          <a:sy n="33" d="100"/>
        </p:scale>
        <p:origin x="2718"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lly Saltmarsh" userId="dbd9ff37dea313d7" providerId="LiveId" clId="{3F060496-9AD6-49C8-8E15-242BE9B736CC}"/>
    <pc:docChg chg="undo custSel addSld delSld modSld">
      <pc:chgData name="Holly Saltmarsh" userId="dbd9ff37dea313d7" providerId="LiveId" clId="{3F060496-9AD6-49C8-8E15-242BE9B736CC}" dt="2024-05-15T19:54:27.551" v="5344" actId="27636"/>
      <pc:docMkLst>
        <pc:docMk/>
      </pc:docMkLst>
      <pc:sldChg chg="addSp delSp modSp mod">
        <pc:chgData name="Holly Saltmarsh" userId="dbd9ff37dea313d7" providerId="LiveId" clId="{3F060496-9AD6-49C8-8E15-242BE9B736CC}" dt="2024-05-15T18:16:17.785" v="5098" actId="14100"/>
        <pc:sldMkLst>
          <pc:docMk/>
          <pc:sldMk cId="1175511363" sldId="256"/>
        </pc:sldMkLst>
        <pc:spChg chg="add del mod">
          <ac:chgData name="Holly Saltmarsh" userId="dbd9ff37dea313d7" providerId="LiveId" clId="{3F060496-9AD6-49C8-8E15-242BE9B736CC}" dt="2024-04-29T15:11:21.748" v="19" actId="478"/>
          <ac:spMkLst>
            <pc:docMk/>
            <pc:sldMk cId="1175511363" sldId="256"/>
            <ac:spMk id="4" creationId="{238480C9-9C7F-5FE3-D960-EE1C604D6CAD}"/>
          </ac:spMkLst>
        </pc:spChg>
        <pc:spChg chg="add del mod">
          <ac:chgData name="Holly Saltmarsh" userId="dbd9ff37dea313d7" providerId="LiveId" clId="{3F060496-9AD6-49C8-8E15-242BE9B736CC}" dt="2024-04-29T15:15:17.645" v="26" actId="478"/>
          <ac:spMkLst>
            <pc:docMk/>
            <pc:sldMk cId="1175511363" sldId="256"/>
            <ac:spMk id="5" creationId="{B807DE17-593A-C637-1343-0FD9E08DCF1E}"/>
          </ac:spMkLst>
        </pc:spChg>
        <pc:spChg chg="add mod">
          <ac:chgData name="Holly Saltmarsh" userId="dbd9ff37dea313d7" providerId="LiveId" clId="{3F060496-9AD6-49C8-8E15-242BE9B736CC}" dt="2024-05-15T18:16:17.785" v="5098" actId="14100"/>
          <ac:spMkLst>
            <pc:docMk/>
            <pc:sldMk cId="1175511363" sldId="256"/>
            <ac:spMk id="6" creationId="{C94C2C7D-E7AB-1982-A7D2-101F17A925ED}"/>
          </ac:spMkLst>
        </pc:spChg>
        <pc:spChg chg="add mod">
          <ac:chgData name="Holly Saltmarsh" userId="dbd9ff37dea313d7" providerId="LiveId" clId="{3F060496-9AD6-49C8-8E15-242BE9B736CC}" dt="2024-05-07T15:36:20.369" v="2092" actId="27107"/>
          <ac:spMkLst>
            <pc:docMk/>
            <pc:sldMk cId="1175511363" sldId="256"/>
            <ac:spMk id="7" creationId="{255F817F-43A3-7E20-ADCB-1F6BDBA78F71}"/>
          </ac:spMkLst>
        </pc:spChg>
        <pc:spChg chg="add mod">
          <ac:chgData name="Holly Saltmarsh" userId="dbd9ff37dea313d7" providerId="LiveId" clId="{3F060496-9AD6-49C8-8E15-242BE9B736CC}" dt="2024-05-15T17:57:47.198" v="4587" actId="14100"/>
          <ac:spMkLst>
            <pc:docMk/>
            <pc:sldMk cId="1175511363" sldId="256"/>
            <ac:spMk id="8" creationId="{9F082087-870A-C8AC-8223-24A8BEBFF0A1}"/>
          </ac:spMkLst>
        </pc:spChg>
        <pc:spChg chg="add del mod">
          <ac:chgData name="Holly Saltmarsh" userId="dbd9ff37dea313d7" providerId="LiveId" clId="{3F060496-9AD6-49C8-8E15-242BE9B736CC}" dt="2024-04-29T15:35:10.856" v="118"/>
          <ac:spMkLst>
            <pc:docMk/>
            <pc:sldMk cId="1175511363" sldId="256"/>
            <ac:spMk id="9" creationId="{C718C5F5-2255-1EE4-6773-1F5DC3045094}"/>
          </ac:spMkLst>
        </pc:spChg>
        <pc:spChg chg="add mod">
          <ac:chgData name="Holly Saltmarsh" userId="dbd9ff37dea313d7" providerId="LiveId" clId="{3F060496-9AD6-49C8-8E15-242BE9B736CC}" dt="2024-05-15T18:15:57.592" v="5096" actId="14100"/>
          <ac:spMkLst>
            <pc:docMk/>
            <pc:sldMk cId="1175511363" sldId="256"/>
            <ac:spMk id="10" creationId="{3BEBEDF7-885F-153E-24F1-50B280521374}"/>
          </ac:spMkLst>
        </pc:spChg>
        <pc:spChg chg="add del mod">
          <ac:chgData name="Holly Saltmarsh" userId="dbd9ff37dea313d7" providerId="LiveId" clId="{3F060496-9AD6-49C8-8E15-242BE9B736CC}" dt="2024-04-29T17:01:49.369" v="489"/>
          <ac:spMkLst>
            <pc:docMk/>
            <pc:sldMk cId="1175511363" sldId="256"/>
            <ac:spMk id="11" creationId="{BCAD76C7-ACB0-1DEF-4F22-4FF250489A16}"/>
          </ac:spMkLst>
        </pc:spChg>
        <pc:spChg chg="add del mod">
          <ac:chgData name="Holly Saltmarsh" userId="dbd9ff37dea313d7" providerId="LiveId" clId="{3F060496-9AD6-49C8-8E15-242BE9B736CC}" dt="2024-05-15T17:44:36" v="4097" actId="478"/>
          <ac:spMkLst>
            <pc:docMk/>
            <pc:sldMk cId="1175511363" sldId="256"/>
            <ac:spMk id="12" creationId="{0A3118F7-FFCB-BF38-A377-6E1384410BC0}"/>
          </ac:spMkLst>
        </pc:spChg>
        <pc:spChg chg="add mod">
          <ac:chgData name="Holly Saltmarsh" userId="dbd9ff37dea313d7" providerId="LiveId" clId="{3F060496-9AD6-49C8-8E15-242BE9B736CC}" dt="2024-05-15T17:57:29.516" v="4585" actId="14100"/>
          <ac:spMkLst>
            <pc:docMk/>
            <pc:sldMk cId="1175511363" sldId="256"/>
            <ac:spMk id="13" creationId="{2988CAC7-932A-0D3F-C2DD-DC3B7F8E4BCE}"/>
          </ac:spMkLst>
        </pc:spChg>
        <pc:spChg chg="add del mod">
          <ac:chgData name="Holly Saltmarsh" userId="dbd9ff37dea313d7" providerId="LiveId" clId="{3F060496-9AD6-49C8-8E15-242BE9B736CC}" dt="2024-05-15T16:10:56.062" v="4038" actId="478"/>
          <ac:spMkLst>
            <pc:docMk/>
            <pc:sldMk cId="1175511363" sldId="256"/>
            <ac:spMk id="14" creationId="{A54E8E8E-A468-5832-9447-7CCB25B48AFC}"/>
          </ac:spMkLst>
        </pc:spChg>
        <pc:spChg chg="add mod">
          <ac:chgData name="Holly Saltmarsh" userId="dbd9ff37dea313d7" providerId="LiveId" clId="{3F060496-9AD6-49C8-8E15-242BE9B736CC}" dt="2024-05-15T18:15:01.570" v="5089" actId="1038"/>
          <ac:spMkLst>
            <pc:docMk/>
            <pc:sldMk cId="1175511363" sldId="256"/>
            <ac:spMk id="15" creationId="{5650832E-E8F8-5803-B053-1C4BCB764703}"/>
          </ac:spMkLst>
        </pc:spChg>
        <pc:spChg chg="add del mod">
          <ac:chgData name="Holly Saltmarsh" userId="dbd9ff37dea313d7" providerId="LiveId" clId="{3F060496-9AD6-49C8-8E15-242BE9B736CC}" dt="2024-05-15T16:10:14.277" v="4001"/>
          <ac:spMkLst>
            <pc:docMk/>
            <pc:sldMk cId="1175511363" sldId="256"/>
            <ac:spMk id="16" creationId="{41A6B8AD-321D-1C9D-5109-C31608625EC7}"/>
          </ac:spMkLst>
        </pc:spChg>
        <pc:spChg chg="add mod">
          <ac:chgData name="Holly Saltmarsh" userId="dbd9ff37dea313d7" providerId="LiveId" clId="{3F060496-9AD6-49C8-8E15-242BE9B736CC}" dt="2024-05-15T17:52:38.898" v="4520" actId="14100"/>
          <ac:spMkLst>
            <pc:docMk/>
            <pc:sldMk cId="1175511363" sldId="256"/>
            <ac:spMk id="17" creationId="{74C470A7-86AE-15D4-86F6-0BF7DFFCBC1B}"/>
          </ac:spMkLst>
        </pc:spChg>
        <pc:spChg chg="add mod">
          <ac:chgData name="Holly Saltmarsh" userId="dbd9ff37dea313d7" providerId="LiveId" clId="{3F060496-9AD6-49C8-8E15-242BE9B736CC}" dt="2024-05-15T17:52:45.934" v="4523" actId="1076"/>
          <ac:spMkLst>
            <pc:docMk/>
            <pc:sldMk cId="1175511363" sldId="256"/>
            <ac:spMk id="18" creationId="{DB9C721D-C67B-9214-25BA-B66ACCB5A0BC}"/>
          </ac:spMkLst>
        </pc:spChg>
        <pc:spChg chg="add mod">
          <ac:chgData name="Holly Saltmarsh" userId="dbd9ff37dea313d7" providerId="LiveId" clId="{3F060496-9AD6-49C8-8E15-242BE9B736CC}" dt="2024-05-15T18:15:49.570" v="5095" actId="1076"/>
          <ac:spMkLst>
            <pc:docMk/>
            <pc:sldMk cId="1175511363" sldId="256"/>
            <ac:spMk id="19" creationId="{784E0C0E-C5E1-275B-DF9A-FD8CBCFC0BB6}"/>
          </ac:spMkLst>
        </pc:spChg>
        <pc:spChg chg="add mod">
          <ac:chgData name="Holly Saltmarsh" userId="dbd9ff37dea313d7" providerId="LiveId" clId="{3F060496-9AD6-49C8-8E15-242BE9B736CC}" dt="2024-05-15T18:02:00.137" v="4909" actId="1076"/>
          <ac:spMkLst>
            <pc:docMk/>
            <pc:sldMk cId="1175511363" sldId="256"/>
            <ac:spMk id="20" creationId="{18D918BF-3A60-7881-72AA-C376EAC47A84}"/>
          </ac:spMkLst>
        </pc:spChg>
        <pc:spChg chg="add del mod">
          <ac:chgData name="Holly Saltmarsh" userId="dbd9ff37dea313d7" providerId="LiveId" clId="{3F060496-9AD6-49C8-8E15-242BE9B736CC}" dt="2024-05-15T11:47:29.681" v="3648"/>
          <ac:spMkLst>
            <pc:docMk/>
            <pc:sldMk cId="1175511363" sldId="256"/>
            <ac:spMk id="21" creationId="{0AD99FD9-3A81-D1F9-D38F-D3EA1FE66D84}"/>
          </ac:spMkLst>
        </pc:spChg>
        <pc:spChg chg="add mod">
          <ac:chgData name="Holly Saltmarsh" userId="dbd9ff37dea313d7" providerId="LiveId" clId="{3F060496-9AD6-49C8-8E15-242BE9B736CC}" dt="2024-05-15T18:14:12.693" v="5074" actId="1076"/>
          <ac:spMkLst>
            <pc:docMk/>
            <pc:sldMk cId="1175511363" sldId="256"/>
            <ac:spMk id="22" creationId="{06D3C2C9-F2FE-53A4-E290-0E1C2C33D916}"/>
          </ac:spMkLst>
        </pc:spChg>
        <pc:spChg chg="add del mod">
          <ac:chgData name="Holly Saltmarsh" userId="dbd9ff37dea313d7" providerId="LiveId" clId="{3F060496-9AD6-49C8-8E15-242BE9B736CC}" dt="2024-05-15T14:46:11.201" v="3918" actId="478"/>
          <ac:spMkLst>
            <pc:docMk/>
            <pc:sldMk cId="1175511363" sldId="256"/>
            <ac:spMk id="23" creationId="{85F6300E-C1E1-755C-B4EB-BD0DAB3DBA29}"/>
          </ac:spMkLst>
        </pc:spChg>
        <pc:spChg chg="add mod">
          <ac:chgData name="Holly Saltmarsh" userId="dbd9ff37dea313d7" providerId="LiveId" clId="{3F060496-9AD6-49C8-8E15-242BE9B736CC}" dt="2024-05-15T18:15:19.127" v="5091" actId="1076"/>
          <ac:spMkLst>
            <pc:docMk/>
            <pc:sldMk cId="1175511363" sldId="256"/>
            <ac:spMk id="25" creationId="{225F8E63-AC92-46C4-8880-1BCA90301FD9}"/>
          </ac:spMkLst>
        </pc:spChg>
        <pc:spChg chg="add del mod">
          <ac:chgData name="Holly Saltmarsh" userId="dbd9ff37dea313d7" providerId="LiveId" clId="{3F060496-9AD6-49C8-8E15-242BE9B736CC}" dt="2024-05-15T17:44:58.580" v="4100" actId="478"/>
          <ac:spMkLst>
            <pc:docMk/>
            <pc:sldMk cId="1175511363" sldId="256"/>
            <ac:spMk id="26" creationId="{41E7A9FF-8D96-C4A8-C530-94759D75335F}"/>
          </ac:spMkLst>
        </pc:spChg>
        <pc:spChg chg="add mod ord">
          <ac:chgData name="Holly Saltmarsh" userId="dbd9ff37dea313d7" providerId="LiveId" clId="{3F060496-9AD6-49C8-8E15-242BE9B736CC}" dt="2024-05-15T17:55:16.335" v="4539" actId="167"/>
          <ac:spMkLst>
            <pc:docMk/>
            <pc:sldMk cId="1175511363" sldId="256"/>
            <ac:spMk id="27" creationId="{AE781840-63A2-11EE-7EB8-3A998FFE34DA}"/>
          </ac:spMkLst>
        </pc:spChg>
        <pc:spChg chg="add mod ord">
          <ac:chgData name="Holly Saltmarsh" userId="dbd9ff37dea313d7" providerId="LiveId" clId="{3F060496-9AD6-49C8-8E15-242BE9B736CC}" dt="2024-05-15T17:57:13.603" v="4583" actId="14100"/>
          <ac:spMkLst>
            <pc:docMk/>
            <pc:sldMk cId="1175511363" sldId="256"/>
            <ac:spMk id="28" creationId="{E12DDD6D-5A1C-20B1-BB88-3531BA63FEBD}"/>
          </ac:spMkLst>
        </pc:spChg>
        <pc:spChg chg="add mod ord">
          <ac:chgData name="Holly Saltmarsh" userId="dbd9ff37dea313d7" providerId="LiveId" clId="{3F060496-9AD6-49C8-8E15-242BE9B736CC}" dt="2024-05-15T18:16:07.061" v="5097" actId="14100"/>
          <ac:spMkLst>
            <pc:docMk/>
            <pc:sldMk cId="1175511363" sldId="256"/>
            <ac:spMk id="29" creationId="{BAB5D7B3-48C3-4C4A-5041-735CAD5627D3}"/>
          </ac:spMkLst>
        </pc:spChg>
        <pc:spChg chg="add mod ord">
          <ac:chgData name="Holly Saltmarsh" userId="dbd9ff37dea313d7" providerId="LiveId" clId="{3F060496-9AD6-49C8-8E15-242BE9B736CC}" dt="2024-05-15T18:15:07.802" v="5090" actId="14100"/>
          <ac:spMkLst>
            <pc:docMk/>
            <pc:sldMk cId="1175511363" sldId="256"/>
            <ac:spMk id="30" creationId="{5B822C47-557B-3A6B-ADA0-195964CEF860}"/>
          </ac:spMkLst>
        </pc:spChg>
        <pc:picChg chg="add del mod">
          <ac:chgData name="Holly Saltmarsh" userId="dbd9ff37dea313d7" providerId="LiveId" clId="{3F060496-9AD6-49C8-8E15-242BE9B736CC}" dt="2024-05-07T15:06:31.724" v="1288" actId="478"/>
          <ac:picMkLst>
            <pc:docMk/>
            <pc:sldMk cId="1175511363" sldId="256"/>
            <ac:picMk id="1026" creationId="{863476C8-CBD9-81EF-6EC9-3B739428304F}"/>
          </ac:picMkLst>
        </pc:picChg>
        <pc:picChg chg="del mod">
          <ac:chgData name="Holly Saltmarsh" userId="dbd9ff37dea313d7" providerId="LiveId" clId="{3F060496-9AD6-49C8-8E15-242BE9B736CC}" dt="2024-05-06T15:08:50.455" v="823" actId="478"/>
          <ac:picMkLst>
            <pc:docMk/>
            <pc:sldMk cId="1175511363" sldId="256"/>
            <ac:picMk id="1028" creationId="{9ACBDB4C-8F36-5110-50CF-369859186671}"/>
          </ac:picMkLst>
        </pc:picChg>
        <pc:picChg chg="add del mod">
          <ac:chgData name="Holly Saltmarsh" userId="dbd9ff37dea313d7" providerId="LiveId" clId="{3F060496-9AD6-49C8-8E15-242BE9B736CC}" dt="2024-05-07T15:06:22.400" v="1284" actId="478"/>
          <ac:picMkLst>
            <pc:docMk/>
            <pc:sldMk cId="1175511363" sldId="256"/>
            <ac:picMk id="1030" creationId="{04C2373B-46F8-0355-99A6-C01DC91EBC62}"/>
          </ac:picMkLst>
        </pc:picChg>
        <pc:picChg chg="add mod">
          <ac:chgData name="Holly Saltmarsh" userId="dbd9ff37dea313d7" providerId="LiveId" clId="{3F060496-9AD6-49C8-8E15-242BE9B736CC}" dt="2024-05-07T15:09:53.965" v="1299" actId="1076"/>
          <ac:picMkLst>
            <pc:docMk/>
            <pc:sldMk cId="1175511363" sldId="256"/>
            <ac:picMk id="1034" creationId="{3BB002F4-3DD1-B8BD-992A-D5E81AD7505F}"/>
          </ac:picMkLst>
        </pc:picChg>
        <pc:picChg chg="add mod">
          <ac:chgData name="Holly Saltmarsh" userId="dbd9ff37dea313d7" providerId="LiveId" clId="{3F060496-9AD6-49C8-8E15-242BE9B736CC}" dt="2024-05-07T15:09:42.829" v="1296" actId="14100"/>
          <ac:picMkLst>
            <pc:docMk/>
            <pc:sldMk cId="1175511363" sldId="256"/>
            <ac:picMk id="1036" creationId="{89167875-F033-B7A3-C965-2151E8119A7B}"/>
          </ac:picMkLst>
        </pc:picChg>
      </pc:sldChg>
      <pc:sldChg chg="delSp modSp new mod">
        <pc:chgData name="Holly Saltmarsh" userId="dbd9ff37dea313d7" providerId="LiveId" clId="{3F060496-9AD6-49C8-8E15-242BE9B736CC}" dt="2024-05-15T19:53:34.141" v="5327" actId="403"/>
        <pc:sldMkLst>
          <pc:docMk/>
          <pc:sldMk cId="1761049263" sldId="257"/>
        </pc:sldMkLst>
        <pc:spChg chg="del">
          <ac:chgData name="Holly Saltmarsh" userId="dbd9ff37dea313d7" providerId="LiveId" clId="{3F060496-9AD6-49C8-8E15-242BE9B736CC}" dt="2024-05-15T19:50:33.171" v="5100" actId="478"/>
          <ac:spMkLst>
            <pc:docMk/>
            <pc:sldMk cId="1761049263" sldId="257"/>
            <ac:spMk id="2" creationId="{882D4A55-BF49-80F7-AB1E-C76B8C96EDC3}"/>
          </ac:spMkLst>
        </pc:spChg>
        <pc:spChg chg="mod">
          <ac:chgData name="Holly Saltmarsh" userId="dbd9ff37dea313d7" providerId="LiveId" clId="{3F060496-9AD6-49C8-8E15-242BE9B736CC}" dt="2024-05-15T19:53:34.141" v="5327" actId="403"/>
          <ac:spMkLst>
            <pc:docMk/>
            <pc:sldMk cId="1761049263" sldId="257"/>
            <ac:spMk id="3" creationId="{2E8F00D4-CA30-7B86-5259-1459D6AE5A30}"/>
          </ac:spMkLst>
        </pc:spChg>
      </pc:sldChg>
      <pc:sldChg chg="modSp new del mod">
        <pc:chgData name="Holly Saltmarsh" userId="dbd9ff37dea313d7" providerId="LiveId" clId="{3F060496-9AD6-49C8-8E15-242BE9B736CC}" dt="2024-05-15T14:44:54.576" v="3900" actId="2696"/>
        <pc:sldMkLst>
          <pc:docMk/>
          <pc:sldMk cId="1911007699" sldId="257"/>
        </pc:sldMkLst>
        <pc:spChg chg="mod">
          <ac:chgData name="Holly Saltmarsh" userId="dbd9ff37dea313d7" providerId="LiveId" clId="{3F060496-9AD6-49C8-8E15-242BE9B736CC}" dt="2024-05-06T17:35:47.890" v="1244" actId="20577"/>
          <ac:spMkLst>
            <pc:docMk/>
            <pc:sldMk cId="1911007699" sldId="257"/>
            <ac:spMk id="3" creationId="{F819DEB7-EED2-5669-0D36-04B629FE40D9}"/>
          </ac:spMkLst>
        </pc:spChg>
      </pc:sldChg>
      <pc:sldChg chg="delSp modSp new mod">
        <pc:chgData name="Holly Saltmarsh" userId="dbd9ff37dea313d7" providerId="LiveId" clId="{3F060496-9AD6-49C8-8E15-242BE9B736CC}" dt="2024-05-15T19:54:27.551" v="5344" actId="27636"/>
        <pc:sldMkLst>
          <pc:docMk/>
          <pc:sldMk cId="1870582490" sldId="258"/>
        </pc:sldMkLst>
        <pc:spChg chg="del">
          <ac:chgData name="Holly Saltmarsh" userId="dbd9ff37dea313d7" providerId="LiveId" clId="{3F060496-9AD6-49C8-8E15-242BE9B736CC}" dt="2024-05-15T19:54:17.978" v="5339" actId="478"/>
          <ac:spMkLst>
            <pc:docMk/>
            <pc:sldMk cId="1870582490" sldId="258"/>
            <ac:spMk id="2" creationId="{200EEBD7-A275-2F91-3BA2-C10F0737B076}"/>
          </ac:spMkLst>
        </pc:spChg>
        <pc:spChg chg="mod">
          <ac:chgData name="Holly Saltmarsh" userId="dbd9ff37dea313d7" providerId="LiveId" clId="{3F060496-9AD6-49C8-8E15-242BE9B736CC}" dt="2024-05-15T19:54:27.551" v="5344" actId="27636"/>
          <ac:spMkLst>
            <pc:docMk/>
            <pc:sldMk cId="1870582490" sldId="258"/>
            <ac:spMk id="3" creationId="{0D4552F6-076E-26F1-CCE3-97CCA438DDA9}"/>
          </ac:spMkLst>
        </pc:spChg>
      </pc:sldChg>
      <pc:sldChg chg="delSp modSp new del mod">
        <pc:chgData name="Holly Saltmarsh" userId="dbd9ff37dea313d7" providerId="LiveId" clId="{3F060496-9AD6-49C8-8E15-242BE9B736CC}" dt="2024-05-15T14:44:50.542" v="3899" actId="2696"/>
        <pc:sldMkLst>
          <pc:docMk/>
          <pc:sldMk cId="2748660552" sldId="258"/>
        </pc:sldMkLst>
        <pc:spChg chg="mod">
          <ac:chgData name="Holly Saltmarsh" userId="dbd9ff37dea313d7" providerId="LiveId" clId="{3F060496-9AD6-49C8-8E15-242BE9B736CC}" dt="2024-05-07T15:14:11.422" v="1418" actId="1076"/>
          <ac:spMkLst>
            <pc:docMk/>
            <pc:sldMk cId="2748660552" sldId="258"/>
            <ac:spMk id="2" creationId="{EECB22A4-24A1-C8E1-468F-C70B9326D3FC}"/>
          </ac:spMkLst>
        </pc:spChg>
        <pc:spChg chg="del mod">
          <ac:chgData name="Holly Saltmarsh" userId="dbd9ff37dea313d7" providerId="LiveId" clId="{3F060496-9AD6-49C8-8E15-242BE9B736CC}" dt="2024-05-15T14:44:44.182" v="3898" actId="478"/>
          <ac:spMkLst>
            <pc:docMk/>
            <pc:sldMk cId="2748660552" sldId="258"/>
            <ac:spMk id="3" creationId="{6FBF1590-5591-24BA-8858-8AB41AC86F9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995312"/>
            <a:ext cx="5829300" cy="4244622"/>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6403623"/>
            <a:ext cx="5143500" cy="2943577"/>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2FE7C33-F51D-40C6-A98D-F7E937750E86}" type="datetimeFigureOut">
              <a:rPr lang="en-GB" smtClean="0"/>
              <a:t>15/05/2024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E33223-2108-4425-807B-5BDE96DE8AF3}" type="slidenum">
              <a:rPr lang="en-GB" smtClean="0"/>
              <a:t>‹#›</a:t>
            </a:fld>
            <a:endParaRPr lang="en-GB"/>
          </a:p>
        </p:txBody>
      </p:sp>
    </p:spTree>
    <p:extLst>
      <p:ext uri="{BB962C8B-B14F-4D97-AF65-F5344CB8AC3E}">
        <p14:creationId xmlns:p14="http://schemas.microsoft.com/office/powerpoint/2010/main" val="2382923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FE7C33-F51D-40C6-A98D-F7E937750E86}" type="datetimeFigureOut">
              <a:rPr lang="en-GB" smtClean="0"/>
              <a:t>15/05/2024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E33223-2108-4425-807B-5BDE96DE8AF3}" type="slidenum">
              <a:rPr lang="en-GB" smtClean="0"/>
              <a:t>‹#›</a:t>
            </a:fld>
            <a:endParaRPr lang="en-GB"/>
          </a:p>
        </p:txBody>
      </p:sp>
    </p:spTree>
    <p:extLst>
      <p:ext uri="{BB962C8B-B14F-4D97-AF65-F5344CB8AC3E}">
        <p14:creationId xmlns:p14="http://schemas.microsoft.com/office/powerpoint/2010/main" val="14007469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3039537"/>
            <a:ext cx="5915025" cy="5071532"/>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8159048"/>
            <a:ext cx="5915025" cy="2666999"/>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FE7C33-F51D-40C6-A98D-F7E937750E86}" type="datetimeFigureOut">
              <a:rPr lang="en-GB" smtClean="0"/>
              <a:t>15/05/2024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E33223-2108-4425-807B-5BDE96DE8AF3}" type="slidenum">
              <a:rPr lang="en-GB" smtClean="0"/>
              <a:t>‹#›</a:t>
            </a:fld>
            <a:endParaRPr lang="en-GB"/>
          </a:p>
        </p:txBody>
      </p:sp>
    </p:spTree>
    <p:extLst>
      <p:ext uri="{BB962C8B-B14F-4D97-AF65-F5344CB8AC3E}">
        <p14:creationId xmlns:p14="http://schemas.microsoft.com/office/powerpoint/2010/main" val="16508692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3245556"/>
            <a:ext cx="2914650"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3245556"/>
            <a:ext cx="2914650"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2FE7C33-F51D-40C6-A98D-F7E937750E86}" type="datetimeFigureOut">
              <a:rPr lang="en-GB" smtClean="0"/>
              <a:t>15/05/2024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E33223-2108-4425-807B-5BDE96DE8AF3}" type="slidenum">
              <a:rPr lang="en-GB" smtClean="0"/>
              <a:t>‹#›</a:t>
            </a:fld>
            <a:endParaRPr lang="en-GB"/>
          </a:p>
        </p:txBody>
      </p:sp>
    </p:spTree>
    <p:extLst>
      <p:ext uri="{BB962C8B-B14F-4D97-AF65-F5344CB8AC3E}">
        <p14:creationId xmlns:p14="http://schemas.microsoft.com/office/powerpoint/2010/main" val="5916268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649114"/>
            <a:ext cx="5915025" cy="2356556"/>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988734"/>
            <a:ext cx="2901255"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72381" y="4453467"/>
            <a:ext cx="2901255"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988734"/>
            <a:ext cx="2915543"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71863" y="4453467"/>
            <a:ext cx="2915543"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2FE7C33-F51D-40C6-A98D-F7E937750E86}" type="datetimeFigureOut">
              <a:rPr lang="en-GB" smtClean="0"/>
              <a:t>15/05/2024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5E33223-2108-4425-807B-5BDE96DE8AF3}" type="slidenum">
              <a:rPr lang="en-GB" smtClean="0"/>
              <a:t>‹#›</a:t>
            </a:fld>
            <a:endParaRPr lang="en-GB"/>
          </a:p>
        </p:txBody>
      </p:sp>
    </p:spTree>
    <p:extLst>
      <p:ext uri="{BB962C8B-B14F-4D97-AF65-F5344CB8AC3E}">
        <p14:creationId xmlns:p14="http://schemas.microsoft.com/office/powerpoint/2010/main" val="40226632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2FE7C33-F51D-40C6-A98D-F7E937750E86}" type="datetimeFigureOut">
              <a:rPr lang="en-GB" smtClean="0"/>
              <a:t>15/05/2024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5E33223-2108-4425-807B-5BDE96DE8AF3}" type="slidenum">
              <a:rPr lang="en-GB" smtClean="0"/>
              <a:t>‹#›</a:t>
            </a:fld>
            <a:endParaRPr lang="en-GB"/>
          </a:p>
        </p:txBody>
      </p:sp>
    </p:spTree>
    <p:extLst>
      <p:ext uri="{BB962C8B-B14F-4D97-AF65-F5344CB8AC3E}">
        <p14:creationId xmlns:p14="http://schemas.microsoft.com/office/powerpoint/2010/main" val="4221242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FE7C33-F51D-40C6-A98D-F7E937750E86}" type="datetimeFigureOut">
              <a:rPr lang="en-GB" smtClean="0"/>
              <a:t>15/05/2024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5E33223-2108-4425-807B-5BDE96DE8AF3}" type="slidenum">
              <a:rPr lang="en-GB" smtClean="0"/>
              <a:t>‹#›</a:t>
            </a:fld>
            <a:endParaRPr lang="en-GB"/>
          </a:p>
        </p:txBody>
      </p:sp>
    </p:spTree>
    <p:extLst>
      <p:ext uri="{BB962C8B-B14F-4D97-AF65-F5344CB8AC3E}">
        <p14:creationId xmlns:p14="http://schemas.microsoft.com/office/powerpoint/2010/main" val="27350893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755425"/>
            <a:ext cx="3471863" cy="8664222"/>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2FE7C33-F51D-40C6-A98D-F7E937750E86}" type="datetimeFigureOut">
              <a:rPr lang="en-GB" smtClean="0"/>
              <a:t>15/05/2024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E33223-2108-4425-807B-5BDE96DE8AF3}" type="slidenum">
              <a:rPr lang="en-GB" smtClean="0"/>
              <a:t>‹#›</a:t>
            </a:fld>
            <a:endParaRPr lang="en-GB"/>
          </a:p>
        </p:txBody>
      </p:sp>
    </p:spTree>
    <p:extLst>
      <p:ext uri="{BB962C8B-B14F-4D97-AF65-F5344CB8AC3E}">
        <p14:creationId xmlns:p14="http://schemas.microsoft.com/office/powerpoint/2010/main" val="27427847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755425"/>
            <a:ext cx="3471863" cy="8664222"/>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2FE7C33-F51D-40C6-A98D-F7E937750E86}" type="datetimeFigureOut">
              <a:rPr lang="en-GB" smtClean="0"/>
              <a:t>15/05/2024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E33223-2108-4425-807B-5BDE96DE8AF3}" type="slidenum">
              <a:rPr lang="en-GB" smtClean="0"/>
              <a:t>‹#›</a:t>
            </a:fld>
            <a:endParaRPr lang="en-GB"/>
          </a:p>
        </p:txBody>
      </p:sp>
    </p:spTree>
    <p:extLst>
      <p:ext uri="{BB962C8B-B14F-4D97-AF65-F5344CB8AC3E}">
        <p14:creationId xmlns:p14="http://schemas.microsoft.com/office/powerpoint/2010/main" val="7983981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FE7C33-F51D-40C6-A98D-F7E937750E86}" type="datetimeFigureOut">
              <a:rPr lang="en-GB" smtClean="0"/>
              <a:t>15/05/2024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E33223-2108-4425-807B-5BDE96DE8AF3}" type="slidenum">
              <a:rPr lang="en-GB" smtClean="0"/>
              <a:t>‹#›</a:t>
            </a:fld>
            <a:endParaRPr lang="en-GB"/>
          </a:p>
        </p:txBody>
      </p:sp>
    </p:spTree>
    <p:extLst>
      <p:ext uri="{BB962C8B-B14F-4D97-AF65-F5344CB8AC3E}">
        <p14:creationId xmlns:p14="http://schemas.microsoft.com/office/powerpoint/2010/main" val="32334819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649111"/>
            <a:ext cx="1478756" cy="1033215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649111"/>
            <a:ext cx="4350544" cy="103321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FE7C33-F51D-40C6-A98D-F7E937750E86}" type="datetimeFigureOut">
              <a:rPr lang="en-GB" smtClean="0"/>
              <a:t>15/05/2024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E33223-2108-4425-807B-5BDE96DE8AF3}" type="slidenum">
              <a:rPr lang="en-GB" smtClean="0"/>
              <a:t>‹#›</a:t>
            </a:fld>
            <a:endParaRPr lang="en-GB"/>
          </a:p>
        </p:txBody>
      </p:sp>
    </p:spTree>
    <p:extLst>
      <p:ext uri="{BB962C8B-B14F-4D97-AF65-F5344CB8AC3E}">
        <p14:creationId xmlns:p14="http://schemas.microsoft.com/office/powerpoint/2010/main" val="5640874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649114"/>
            <a:ext cx="5915025" cy="235655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3245556"/>
            <a:ext cx="5915025" cy="77357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11300181"/>
            <a:ext cx="1543050" cy="649111"/>
          </a:xfrm>
          <a:prstGeom prst="rect">
            <a:avLst/>
          </a:prstGeom>
        </p:spPr>
        <p:txBody>
          <a:bodyPr vert="horz" lIns="91440" tIns="45720" rIns="91440" bIns="45720" rtlCol="0" anchor="ctr"/>
          <a:lstStyle>
            <a:lvl1pPr algn="l">
              <a:defRPr sz="900">
                <a:solidFill>
                  <a:schemeClr val="tx1">
                    <a:tint val="82000"/>
                  </a:schemeClr>
                </a:solidFill>
              </a:defRPr>
            </a:lvl1pPr>
          </a:lstStyle>
          <a:p>
            <a:fld id="{C2FE7C33-F51D-40C6-A98D-F7E937750E86}" type="datetimeFigureOut">
              <a:rPr lang="en-GB" smtClean="0"/>
              <a:t>15/05/2024</a:t>
            </a:fld>
            <a:endParaRPr lang="en-GB"/>
          </a:p>
        </p:txBody>
      </p:sp>
      <p:sp>
        <p:nvSpPr>
          <p:cNvPr id="5" name="Footer Placeholder 4"/>
          <p:cNvSpPr>
            <a:spLocks noGrp="1"/>
          </p:cNvSpPr>
          <p:nvPr>
            <p:ph type="ftr" sz="quarter" idx="3"/>
          </p:nvPr>
        </p:nvSpPr>
        <p:spPr>
          <a:xfrm>
            <a:off x="2271713" y="11300181"/>
            <a:ext cx="2314575" cy="649111"/>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4843463" y="11300181"/>
            <a:ext cx="1543050" cy="649111"/>
          </a:xfrm>
          <a:prstGeom prst="rect">
            <a:avLst/>
          </a:prstGeom>
        </p:spPr>
        <p:txBody>
          <a:bodyPr vert="horz" lIns="91440" tIns="45720" rIns="91440" bIns="45720" rtlCol="0" anchor="ctr"/>
          <a:lstStyle>
            <a:lvl1pPr algn="r">
              <a:defRPr sz="900">
                <a:solidFill>
                  <a:schemeClr val="tx1">
                    <a:tint val="82000"/>
                  </a:schemeClr>
                </a:solidFill>
              </a:defRPr>
            </a:lvl1pPr>
          </a:lstStyle>
          <a:p>
            <a:fld id="{C5E33223-2108-4425-807B-5BDE96DE8AF3}" type="slidenum">
              <a:rPr lang="en-GB" smtClean="0"/>
              <a:t>‹#›</a:t>
            </a:fld>
            <a:endParaRPr lang="en-GB"/>
          </a:p>
        </p:txBody>
      </p:sp>
    </p:spTree>
    <p:extLst>
      <p:ext uri="{BB962C8B-B14F-4D97-AF65-F5344CB8AC3E}">
        <p14:creationId xmlns:p14="http://schemas.microsoft.com/office/powerpoint/2010/main" val="236020963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ebookcentral.proquest.com/lib/trinity/reader.action?docID=4354942" TargetMode="External"/><Relationship Id="rId3" Type="http://schemas.openxmlformats.org/officeDocument/2006/relationships/hyperlink" Target="https://www.bbc.co.uk/news/uk-england-50095218" TargetMode="External"/><Relationship Id="rId7" Type="http://schemas.openxmlformats.org/officeDocument/2006/relationships/hyperlink" Target="https://www.healthline.com/health/dyslexia-symptoms-by-age" TargetMode="External"/><Relationship Id="rId12" Type="http://schemas.openxmlformats.org/officeDocument/2006/relationships/hyperlink" Target="https://www.crossrivertherapy.com/research/dyslexia-statistics" TargetMode="External"/><Relationship Id="rId2" Type="http://schemas.openxmlformats.org/officeDocument/2006/relationships/hyperlink" Target="https://journals.sagepub.com/doi/full/10.1177/17577438221137767" TargetMode="External"/><Relationship Id="rId1" Type="http://schemas.openxmlformats.org/officeDocument/2006/relationships/slideLayout" Target="../slideLayouts/slideLayout2.xml"/><Relationship Id="rId6" Type="http://schemas.openxmlformats.org/officeDocument/2006/relationships/hyperlink" Target="https://www.nhs.uk/conditions/dyslexia/" TargetMode="External"/><Relationship Id="rId11" Type="http://schemas.openxmlformats.org/officeDocument/2006/relationships/hyperlink" Target="https://www.dyslexiauk.co.uk/supporting-children-with-dyslexia-in-the-classroom/" TargetMode="External"/><Relationship Id="rId5" Type="http://schemas.openxmlformats.org/officeDocument/2006/relationships/hyperlink" Target="https://www.nhs.uk/conditions/dyslexia/diagnosis/" TargetMode="External"/><Relationship Id="rId10" Type="http://schemas.openxmlformats.org/officeDocument/2006/relationships/hyperlink" Target="https://www.tandfonline.com/doi/full/10.1080/17483107.2022.2161647" TargetMode="External"/><Relationship Id="rId4" Type="http://schemas.openxmlformats.org/officeDocument/2006/relationships/hyperlink" Target="https://dyslexicinsight.com/resources/dyslexia-individual-education-learning-plans/" TargetMode="External"/><Relationship Id="rId9" Type="http://schemas.openxmlformats.org/officeDocument/2006/relationships/hyperlink" Target="https://www.tandfonline.com/doi/full/10.1080/00313831.2021.195837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Rectangle: Rounded Corners 26">
            <a:extLst>
              <a:ext uri="{FF2B5EF4-FFF2-40B4-BE49-F238E27FC236}">
                <a16:creationId xmlns:a16="http://schemas.microsoft.com/office/drawing/2014/main" id="{AE781840-63A2-11EE-7EB8-3A998FFE34DA}"/>
              </a:ext>
            </a:extLst>
          </p:cNvPr>
          <p:cNvSpPr/>
          <p:nvPr/>
        </p:nvSpPr>
        <p:spPr>
          <a:xfrm>
            <a:off x="189031" y="9822996"/>
            <a:ext cx="2935169" cy="2169814"/>
          </a:xfrm>
          <a:prstGeom prst="roundRect">
            <a:avLst/>
          </a:prstGeom>
          <a:solidFill>
            <a:srgbClr val="98CCF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dirty="0"/>
          </a:p>
        </p:txBody>
      </p:sp>
      <p:sp>
        <p:nvSpPr>
          <p:cNvPr id="6" name="Rectangle 5">
            <a:extLst>
              <a:ext uri="{FF2B5EF4-FFF2-40B4-BE49-F238E27FC236}">
                <a16:creationId xmlns:a16="http://schemas.microsoft.com/office/drawing/2014/main" id="{C94C2C7D-E7AB-1982-A7D2-101F17A925ED}"/>
              </a:ext>
            </a:extLst>
          </p:cNvPr>
          <p:cNvSpPr/>
          <p:nvPr/>
        </p:nvSpPr>
        <p:spPr>
          <a:xfrm>
            <a:off x="0" y="0"/>
            <a:ext cx="6858000" cy="12823264"/>
          </a:xfrm>
          <a:prstGeom prst="rect">
            <a:avLst/>
          </a:prstGeom>
          <a:solidFill>
            <a:srgbClr val="BCFAD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8" name="Rectangle: Rounded Corners 27">
            <a:extLst>
              <a:ext uri="{FF2B5EF4-FFF2-40B4-BE49-F238E27FC236}">
                <a16:creationId xmlns:a16="http://schemas.microsoft.com/office/drawing/2014/main" id="{E12DDD6D-5A1C-20B1-BB88-3531BA63FEBD}"/>
              </a:ext>
            </a:extLst>
          </p:cNvPr>
          <p:cNvSpPr/>
          <p:nvPr/>
        </p:nvSpPr>
        <p:spPr>
          <a:xfrm>
            <a:off x="139630" y="10704254"/>
            <a:ext cx="2728129" cy="2079073"/>
          </a:xfrm>
          <a:prstGeom prst="roundRect">
            <a:avLst/>
          </a:prstGeom>
          <a:solidFill>
            <a:srgbClr val="98CCF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dirty="0"/>
          </a:p>
        </p:txBody>
      </p:sp>
      <p:sp>
        <p:nvSpPr>
          <p:cNvPr id="7" name="Rectangle 6">
            <a:extLst>
              <a:ext uri="{FF2B5EF4-FFF2-40B4-BE49-F238E27FC236}">
                <a16:creationId xmlns:a16="http://schemas.microsoft.com/office/drawing/2014/main" id="{255F817F-43A3-7E20-ADCB-1F6BDBA78F71}"/>
              </a:ext>
            </a:extLst>
          </p:cNvPr>
          <p:cNvSpPr/>
          <p:nvPr/>
        </p:nvSpPr>
        <p:spPr>
          <a:xfrm>
            <a:off x="417094" y="104918"/>
            <a:ext cx="5454317" cy="1015663"/>
          </a:xfrm>
          <a:prstGeom prst="rect">
            <a:avLst/>
          </a:prstGeom>
          <a:solidFill>
            <a:srgbClr val="BCFADE"/>
          </a:solidFill>
        </p:spPr>
        <p:txBody>
          <a:bodyPr wrap="square" lIns="91440" tIns="45720" rIns="91440" bIns="45720">
            <a:spAutoFit/>
          </a:bodyPr>
          <a:lstStyle/>
          <a:p>
            <a:r>
              <a:rPr lang="en-US" sz="6000" b="1" cap="none" spc="50" dirty="0">
                <a:ln w="9525" cmpd="sng">
                  <a:solidFill>
                    <a:schemeClr val="accent1"/>
                  </a:solidFill>
                  <a:prstDash val="solid"/>
                </a:ln>
                <a:solidFill>
                  <a:srgbClr val="70AD47">
                    <a:tint val="1000"/>
                  </a:srgbClr>
                </a:solidFill>
                <a:effectLst>
                  <a:glow rad="38100">
                    <a:schemeClr val="accent1">
                      <a:alpha val="40000"/>
                    </a:schemeClr>
                  </a:glow>
                </a:effectLst>
              </a:rPr>
              <a:t>D Y S L E X I A </a:t>
            </a:r>
          </a:p>
        </p:txBody>
      </p:sp>
      <p:sp>
        <p:nvSpPr>
          <p:cNvPr id="8" name="Rectangle: Rounded Corners 7">
            <a:extLst>
              <a:ext uri="{FF2B5EF4-FFF2-40B4-BE49-F238E27FC236}">
                <a16:creationId xmlns:a16="http://schemas.microsoft.com/office/drawing/2014/main" id="{9F082087-870A-C8AC-8223-24A8BEBFF0A1}"/>
              </a:ext>
            </a:extLst>
          </p:cNvPr>
          <p:cNvSpPr/>
          <p:nvPr/>
        </p:nvSpPr>
        <p:spPr>
          <a:xfrm>
            <a:off x="79973" y="4677377"/>
            <a:ext cx="3153284" cy="4333044"/>
          </a:xfrm>
          <a:prstGeom prst="roundRect">
            <a:avLst/>
          </a:prstGeom>
          <a:solidFill>
            <a:srgbClr val="98CCF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0" name="Rectangle: Rounded Corners 9">
            <a:extLst>
              <a:ext uri="{FF2B5EF4-FFF2-40B4-BE49-F238E27FC236}">
                <a16:creationId xmlns:a16="http://schemas.microsoft.com/office/drawing/2014/main" id="{3BEBEDF7-885F-153E-24F1-50B280521374}"/>
              </a:ext>
            </a:extLst>
          </p:cNvPr>
          <p:cNvSpPr/>
          <p:nvPr/>
        </p:nvSpPr>
        <p:spPr>
          <a:xfrm>
            <a:off x="1364777" y="1254991"/>
            <a:ext cx="5018788" cy="1859027"/>
          </a:xfrm>
          <a:prstGeom prst="roundRect">
            <a:avLst/>
          </a:prstGeom>
          <a:solidFill>
            <a:srgbClr val="98CCF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dirty="0">
              <a:solidFill>
                <a:schemeClr val="bg1"/>
              </a:solidFill>
            </a:endParaRPr>
          </a:p>
        </p:txBody>
      </p:sp>
      <p:sp>
        <p:nvSpPr>
          <p:cNvPr id="13" name="Rectangle: Rounded Corners 12">
            <a:extLst>
              <a:ext uri="{FF2B5EF4-FFF2-40B4-BE49-F238E27FC236}">
                <a16:creationId xmlns:a16="http://schemas.microsoft.com/office/drawing/2014/main" id="{2988CAC7-932A-0D3F-C2DD-DC3B7F8E4BCE}"/>
              </a:ext>
            </a:extLst>
          </p:cNvPr>
          <p:cNvSpPr/>
          <p:nvPr/>
        </p:nvSpPr>
        <p:spPr>
          <a:xfrm>
            <a:off x="3402114" y="3426536"/>
            <a:ext cx="3384975" cy="5543012"/>
          </a:xfrm>
          <a:prstGeom prst="roundRect">
            <a:avLst/>
          </a:prstGeom>
          <a:solidFill>
            <a:srgbClr val="98CCF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5" name="Rectangle: Rounded Corners 14">
            <a:extLst>
              <a:ext uri="{FF2B5EF4-FFF2-40B4-BE49-F238E27FC236}">
                <a16:creationId xmlns:a16="http://schemas.microsoft.com/office/drawing/2014/main" id="{5650832E-E8F8-5803-B053-1C4BCB764703}"/>
              </a:ext>
            </a:extLst>
          </p:cNvPr>
          <p:cNvSpPr/>
          <p:nvPr/>
        </p:nvSpPr>
        <p:spPr>
          <a:xfrm>
            <a:off x="38030" y="9032479"/>
            <a:ext cx="4851470" cy="2298227"/>
          </a:xfrm>
          <a:prstGeom prst="roundRect">
            <a:avLst/>
          </a:prstGeom>
          <a:solidFill>
            <a:srgbClr val="98CCF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7" name="Rectangle: Rounded Corners 16">
            <a:extLst>
              <a:ext uri="{FF2B5EF4-FFF2-40B4-BE49-F238E27FC236}">
                <a16:creationId xmlns:a16="http://schemas.microsoft.com/office/drawing/2014/main" id="{74C470A7-86AE-15D4-86F6-0BF7DFFCBC1B}"/>
              </a:ext>
            </a:extLst>
          </p:cNvPr>
          <p:cNvSpPr/>
          <p:nvPr/>
        </p:nvSpPr>
        <p:spPr>
          <a:xfrm>
            <a:off x="2962275" y="11425261"/>
            <a:ext cx="3706694" cy="1323641"/>
          </a:xfrm>
          <a:prstGeom prst="roundRect">
            <a:avLst/>
          </a:prstGeom>
          <a:solidFill>
            <a:srgbClr val="98CCF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8" name="Rectangle 8">
            <a:extLst>
              <a:ext uri="{FF2B5EF4-FFF2-40B4-BE49-F238E27FC236}">
                <a16:creationId xmlns:a16="http://schemas.microsoft.com/office/drawing/2014/main" id="{DB9C721D-C67B-9214-25BA-B66ACCB5A0BC}"/>
              </a:ext>
            </a:extLst>
          </p:cNvPr>
          <p:cNvSpPr>
            <a:spLocks noChangeArrowheads="1"/>
          </p:cNvSpPr>
          <p:nvPr/>
        </p:nvSpPr>
        <p:spPr bwMode="auto">
          <a:xfrm>
            <a:off x="2965142" y="11483913"/>
            <a:ext cx="3738825"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altLang="en-US" sz="1200" dirty="0">
                <a:latin typeface="Arial" panose="020B0604020202020204" pitchFamily="34" charset="0"/>
              </a:rPr>
              <a:t>To conclude, dyslexia is a serious ALN and can affect a lot of children. However, with early interventions and the right support, individuals with dyslexia can live a fulfilling school life and enjoy their time in education. </a:t>
            </a:r>
            <a:r>
              <a:rPr kumimoji="0" lang="en-US" altLang="en-US" sz="1200" b="0" i="0" u="none" strike="noStrike" cap="none" normalizeH="0" baseline="0" dirty="0">
                <a:ln>
                  <a:noFill/>
                </a:ln>
                <a:solidFill>
                  <a:schemeClr val="tx1"/>
                </a:solidFill>
                <a:effectLst/>
                <a:latin typeface="Arial" panose="020B0604020202020204" pitchFamily="34" charset="0"/>
              </a:rPr>
              <a:t> </a:t>
            </a:r>
          </a:p>
        </p:txBody>
      </p:sp>
      <p:pic>
        <p:nvPicPr>
          <p:cNvPr id="1034" name="Picture 10" descr="Dyslexia Illustrations, Royalty-Free Vector Graphics &amp; Clip Art - iStock">
            <a:extLst>
              <a:ext uri="{FF2B5EF4-FFF2-40B4-BE49-F238E27FC236}">
                <a16:creationId xmlns:a16="http://schemas.microsoft.com/office/drawing/2014/main" id="{3BB002F4-3DD1-B8BD-992A-D5E81AD7505F}"/>
              </a:ext>
            </a:extLst>
          </p:cNvPr>
          <p:cNvPicPr>
            <a:picLocks noChangeAspect="1" noChangeArrowheads="1"/>
          </p:cNvPicPr>
          <p:nvPr/>
        </p:nvPicPr>
        <p:blipFill rotWithShape="1">
          <a:blip r:embed="rId2">
            <a:clrChange>
              <a:clrFrom>
                <a:srgbClr val="FEFEFE"/>
              </a:clrFrom>
              <a:clrTo>
                <a:srgbClr val="FEFEFE">
                  <a:alpha val="0"/>
                </a:srgbClr>
              </a:clrTo>
            </a:clrChange>
            <a:extLst>
              <a:ext uri="{28A0092B-C50C-407E-A947-70E740481C1C}">
                <a14:useLocalDpi xmlns:a14="http://schemas.microsoft.com/office/drawing/2010/main" val="0"/>
              </a:ext>
            </a:extLst>
          </a:blip>
          <a:srcRect b="26632"/>
          <a:stretch/>
        </p:blipFill>
        <p:spPr bwMode="auto">
          <a:xfrm>
            <a:off x="5116156" y="-223825"/>
            <a:ext cx="2090208" cy="1533546"/>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Dyslexia Illustrations, Royalty-Free Vector Graphics &amp; Clip Art - iStock">
            <a:extLst>
              <a:ext uri="{FF2B5EF4-FFF2-40B4-BE49-F238E27FC236}">
                <a16:creationId xmlns:a16="http://schemas.microsoft.com/office/drawing/2014/main" id="{89167875-F033-B7A3-C965-2151E8119A7B}"/>
              </a:ext>
            </a:extLst>
          </p:cNvPr>
          <p:cNvPicPr>
            <a:picLocks noChangeAspect="1" noChangeArrowheads="1"/>
          </p:cNvPicPr>
          <p:nvPr/>
        </p:nvPicPr>
        <p:blipFill>
          <a:blip r:embed="rId3">
            <a:clrChange>
              <a:clrFrom>
                <a:srgbClr val="FFFFFF"/>
              </a:clrFrom>
              <a:clrTo>
                <a:srgbClr val="FFFFFF">
                  <a:alpha val="0"/>
                </a:srgbClr>
              </a:clrTo>
            </a:clrChange>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68295" y="1025865"/>
            <a:ext cx="1296482" cy="1622591"/>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784E0C0E-C5E1-275B-DF9A-FD8CBCFC0BB6}"/>
              </a:ext>
            </a:extLst>
          </p:cNvPr>
          <p:cNvSpPr txBox="1"/>
          <p:nvPr/>
        </p:nvSpPr>
        <p:spPr>
          <a:xfrm>
            <a:off x="1426296" y="1331779"/>
            <a:ext cx="4881180" cy="2031325"/>
          </a:xfrm>
          <a:prstGeom prst="rect">
            <a:avLst/>
          </a:prstGeom>
          <a:noFill/>
        </p:spPr>
        <p:txBody>
          <a:bodyPr wrap="square" rtlCol="0">
            <a:spAutoFit/>
          </a:bodyPr>
          <a:lstStyle/>
          <a:p>
            <a:r>
              <a:rPr lang="en-GB" sz="1200" i="0" dirty="0">
                <a:solidFill>
                  <a:srgbClr val="212B32"/>
                </a:solidFill>
                <a:effectLst/>
                <a:latin typeface="Frutiger W01"/>
              </a:rPr>
              <a:t>“Dyslexia is a common learning difficulty that mainly causes problems with reading, writing and spelling” (NHS, 2022). </a:t>
            </a:r>
            <a:r>
              <a:rPr lang="en-GB" sz="1200" dirty="0">
                <a:solidFill>
                  <a:srgbClr val="212B32"/>
                </a:solidFill>
                <a:latin typeface="Frutiger W01"/>
              </a:rPr>
              <a:t>According to Zauder (2023), it is thought that 1 in 10 people have dyslexia. BBC (2019) state that 80% of students go undiagnosed throughout their time at school and won’t get an actual diagnosis until later life. This can cause major issues with children in their school life, constantly feeling different or not smart enough because they simply cannot read or write like other students. With the right support, students can adapt and have extra support with things such as extra time in a test or a practitioner reading questions to them. </a:t>
            </a:r>
            <a:endParaRPr lang="en-GB" sz="1200" dirty="0">
              <a:solidFill>
                <a:schemeClr val="bg1"/>
              </a:solidFill>
            </a:endParaRPr>
          </a:p>
          <a:p>
            <a:endParaRPr lang="en-GB" dirty="0"/>
          </a:p>
        </p:txBody>
      </p:sp>
      <p:sp>
        <p:nvSpPr>
          <p:cNvPr id="20" name="Rectangle 8">
            <a:extLst>
              <a:ext uri="{FF2B5EF4-FFF2-40B4-BE49-F238E27FC236}">
                <a16:creationId xmlns:a16="http://schemas.microsoft.com/office/drawing/2014/main" id="{18D918BF-3A60-7881-72AA-C376EAC47A84}"/>
              </a:ext>
            </a:extLst>
          </p:cNvPr>
          <p:cNvSpPr>
            <a:spLocks noChangeArrowheads="1"/>
          </p:cNvSpPr>
          <p:nvPr/>
        </p:nvSpPr>
        <p:spPr bwMode="auto">
          <a:xfrm>
            <a:off x="252072" y="4783131"/>
            <a:ext cx="3047736" cy="42780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914400" eaLnBrk="0" fontAlgn="base" hangingPunct="0">
              <a:spcBef>
                <a:spcPct val="0"/>
              </a:spcBef>
              <a:spcAft>
                <a:spcPct val="0"/>
              </a:spcAft>
            </a:pPr>
            <a:r>
              <a:rPr lang="en-US" altLang="en-US" sz="1000" dirty="0">
                <a:latin typeface="Calibri" panose="020F0502020204030204" pitchFamily="34" charset="0"/>
                <a:ea typeface="Calibri" panose="020F0502020204030204" pitchFamily="34" charset="0"/>
                <a:cs typeface="Calibri" panose="020F0502020204030204" pitchFamily="34" charset="0"/>
              </a:rPr>
              <a:t>Diagnosing dyslexia is done by using the diagnostic assessment from the British Dyslexia Association. Parents who have concerns that their child has dyslexia, can ask their child’s school to arrange a meeting with the child’s teacher and the SENCO, to express the concerns they have and to see what the teachers have already tried, to assess if any interventions are working or not. If interventions alone are not effective in helping the child, parent’s can ask teachers to refer their child for an assessment to see a </a:t>
            </a:r>
            <a:r>
              <a:rPr lang="en-US" altLang="en-US" sz="900" dirty="0">
                <a:latin typeface="Calibri" panose="020F0502020204030204" pitchFamily="34" charset="0"/>
                <a:ea typeface="Calibri" panose="020F0502020204030204" pitchFamily="34" charset="0"/>
                <a:cs typeface="Calibri" panose="020F0502020204030204" pitchFamily="34" charset="0"/>
              </a:rPr>
              <a:t>local authority educational psychologist (NHS, 2022). </a:t>
            </a:r>
            <a:r>
              <a:rPr kumimoji="0" lang="en-US" altLang="en-US" sz="900" b="0" i="0" u="none" strike="noStrike" cap="none" normalizeH="0" baseline="0" dirty="0">
                <a:ln>
                  <a:noFill/>
                </a:ln>
                <a:solidFill>
                  <a:schemeClr val="tx1"/>
                </a:solidFill>
                <a:effectLst/>
                <a:latin typeface="Arial" panose="020B0604020202020204" pitchFamily="34" charset="0"/>
              </a:rPr>
              <a:t>A multidisciplinary team of psychologists, teachers, and speech-language pathologists generally conducts a thorough examination as part of the difficult process of diagnosing dyslexia. This comprehensive method is beneficial because it takes into account several aspects of a child's language and cognitive skills, ensuring an in-depth understanding of their learning profile. Nevertheless, there may be obstacles to the diagnosis, such as variations in the knowledge and techniques applied in various diagnostic contexts. The criteria for assessment can differ, which could result in inconsistent diagnoses and the potential to miss children who don't completely fulfil the particular standards applied by a certain setting or evaluator. Furthermore, the procedure is frequently resource-intensive, taking a large amount of time and money, which might prevent certain families from participating, especially in underprivileged areas. </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000" dirty="0">
              <a:latin typeface="Calibri" panose="020F0502020204030204" pitchFamily="34" charset="0"/>
              <a:ea typeface="Calibri" panose="020F0502020204030204" pitchFamily="34" charset="0"/>
              <a:cs typeface="Calibri" panose="020F0502020204030204" pitchFamily="34" charset="0"/>
            </a:endParaRPr>
          </a:p>
        </p:txBody>
      </p:sp>
      <p:sp>
        <p:nvSpPr>
          <p:cNvPr id="29" name="Rectangle: Rounded Corners 28">
            <a:extLst>
              <a:ext uri="{FF2B5EF4-FFF2-40B4-BE49-F238E27FC236}">
                <a16:creationId xmlns:a16="http://schemas.microsoft.com/office/drawing/2014/main" id="{BAB5D7B3-48C3-4C4A-5041-735CAD5627D3}"/>
              </a:ext>
            </a:extLst>
          </p:cNvPr>
          <p:cNvSpPr/>
          <p:nvPr/>
        </p:nvSpPr>
        <p:spPr>
          <a:xfrm>
            <a:off x="239770" y="3159521"/>
            <a:ext cx="6464197" cy="1488366"/>
          </a:xfrm>
          <a:prstGeom prst="roundRect">
            <a:avLst/>
          </a:prstGeom>
          <a:solidFill>
            <a:srgbClr val="98CCF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dirty="0"/>
          </a:p>
        </p:txBody>
      </p:sp>
      <p:sp>
        <p:nvSpPr>
          <p:cNvPr id="30" name="Rectangle: Rounded Corners 29">
            <a:extLst>
              <a:ext uri="{FF2B5EF4-FFF2-40B4-BE49-F238E27FC236}">
                <a16:creationId xmlns:a16="http://schemas.microsoft.com/office/drawing/2014/main" id="{5B822C47-557B-3A6B-ADA0-195964CEF860}"/>
              </a:ext>
            </a:extLst>
          </p:cNvPr>
          <p:cNvSpPr/>
          <p:nvPr/>
        </p:nvSpPr>
        <p:spPr>
          <a:xfrm>
            <a:off x="4938901" y="8166100"/>
            <a:ext cx="1817737" cy="3184286"/>
          </a:xfrm>
          <a:prstGeom prst="roundRect">
            <a:avLst/>
          </a:prstGeom>
          <a:solidFill>
            <a:srgbClr val="98CCF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dirty="0"/>
          </a:p>
        </p:txBody>
      </p:sp>
      <p:sp>
        <p:nvSpPr>
          <p:cNvPr id="22" name="Rectangle 13">
            <a:extLst>
              <a:ext uri="{FF2B5EF4-FFF2-40B4-BE49-F238E27FC236}">
                <a16:creationId xmlns:a16="http://schemas.microsoft.com/office/drawing/2014/main" id="{06D3C2C9-F2FE-53A4-E290-0E1C2C33D916}"/>
              </a:ext>
            </a:extLst>
          </p:cNvPr>
          <p:cNvSpPr>
            <a:spLocks noChangeArrowheads="1"/>
          </p:cNvSpPr>
          <p:nvPr/>
        </p:nvSpPr>
        <p:spPr bwMode="auto">
          <a:xfrm>
            <a:off x="332103" y="3249262"/>
            <a:ext cx="6567458" cy="7971478"/>
          </a:xfrm>
          <a:prstGeom prst="rect">
            <a:avLst/>
          </a:prstGeom>
          <a:noFill/>
          <a:ln>
            <a:noFill/>
          </a:ln>
          <a:effectLst/>
        </p:spPr>
        <p:txBody>
          <a:bodyPr vert="horz" wrap="square" lIns="91440" tIns="45720" rIns="91440" bIns="45720" numCol="1" anchor="ctr" anchorCtr="0" compatLnSpc="1">
            <a:prstTxWarp prst="textNoShape">
              <a:avLst/>
            </a:prstTxWarp>
            <a:spAutoFit/>
          </a:bodyPr>
          <a:lstStyle/>
          <a:p>
            <a:pPr>
              <a:lnSpc>
                <a:spcPct val="107000"/>
              </a:lnSpc>
              <a:spcAft>
                <a:spcPts val="800"/>
              </a:spcAft>
            </a:pPr>
            <a:r>
              <a:rPr lang="en-GB" sz="1100" kern="100" dirty="0">
                <a:solidFill>
                  <a:srgbClr val="0D0D0D"/>
                </a:solidFill>
                <a:effectLst/>
                <a:latin typeface="Calibri" panose="020F0502020204030204" pitchFamily="34" charset="0"/>
                <a:ea typeface="Aptos" panose="020B0004020202020204" pitchFamily="34" charset="0"/>
                <a:cs typeface="Times New Roman" panose="02020603050405020304" pitchFamily="18" charset="0"/>
              </a:rPr>
              <a:t>T</a:t>
            </a:r>
            <a:r>
              <a:rPr lang="en-GB" sz="900" kern="100" dirty="0">
                <a:solidFill>
                  <a:srgbClr val="0D0D0D"/>
                </a:solidFill>
                <a:effectLst/>
                <a:latin typeface="Calibri" panose="020F0502020204030204" pitchFamily="34" charset="0"/>
                <a:ea typeface="Aptos" panose="020B0004020202020204" pitchFamily="34" charset="0"/>
                <a:cs typeface="Times New Roman" panose="02020603050405020304" pitchFamily="18" charset="0"/>
              </a:rPr>
              <a:t>he </a:t>
            </a:r>
            <a:r>
              <a:rPr lang="en-GB" sz="900"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use of a multidisciplinary approach in diagnosing dyslexia in the early years is widely endorsed by educational experts and clinical psychologists. This comprehensive assessment strategy is crucial because dyslexia is a complex disorder that intersects with various cognitive and linguistic domains. A multidisciplinary team typically includes educational psychologists, speech-language pathologists, reading specialists, and sometimes occupational therapists. Each professional brings a unique perspective and expertise, enhancing the diagnostic accuracy and the development of a tailored intervention plan (Taylor and Francis, 2021.Although, once the child is diagnosed, early intervention can start, which will encourage the child to feel more confident learning and understand what they are being taught. 							Without diagnosing dyslexia, the child can feel like they are 							confused and become frustrated. The teachers then could shout at 							the child because they are not doing what they have been asked, 							even though some of the children cannot understand what they 							need to do. According to NHS (2022)</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a:t>
            </a:r>
            <a:r>
              <a:rPr lang="en-GB" sz="900" kern="0" dirty="0">
                <a:effectLst/>
                <a:latin typeface="Calibri" panose="020F0502020204030204" pitchFamily="34" charset="0"/>
                <a:ea typeface="Times New Roman" panose="02020603050405020304" pitchFamily="18" charset="0"/>
                <a:cs typeface="Times New Roman" panose="02020603050405020304" pitchFamily="18" charset="0"/>
              </a:rPr>
              <a:t>early intervention can be very 							beneficial for children with dyslexia to help them understand better. 							These interventions can include one-on-one instruction with a 							specialist instructor or regular instruction in small groups with a 							learning support assistant who assigns homework assigned by the 							teaching team.</a:t>
            </a:r>
            <a:br>
              <a:rPr lang="en-GB" sz="900" kern="0" dirty="0">
                <a:effectLst/>
                <a:latin typeface="Calibri" panose="020F0502020204030204" pitchFamily="34" charset="0"/>
                <a:ea typeface="Times New Roman" panose="02020603050405020304" pitchFamily="18" charset="0"/>
                <a:cs typeface="Times New Roman" panose="02020603050405020304" pitchFamily="18" charset="0"/>
              </a:rPr>
            </a:br>
            <a:r>
              <a:rPr lang="en-GB" sz="900" kern="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900" kern="100" dirty="0">
                <a:effectLst/>
                <a:latin typeface="Calibri" panose="020F0502020204030204" pitchFamily="34" charset="0"/>
                <a:ea typeface="Aptos" panose="020B0004020202020204" pitchFamily="34" charset="0"/>
                <a:cs typeface="Times New Roman" panose="02020603050405020304" pitchFamily="18" charset="0"/>
              </a:rPr>
              <a:t>Medically, it can be difficult to identify dyslexia because there isn't a 							single test that can provide a definite diagnosis. Understanding the 							kind and severity of the condition sometimes necessitates a mix of 							exams, such as psychological, educational, and even neurological 							examinations. Misdiagnosis and delayed diagnosis are prevalent, 							especially in cases when compensatory mechanisms are used if 							symptoms are minor. </a:t>
            </a:r>
            <a:r>
              <a:rPr lang="en-GB" sz="900" kern="100" dirty="0">
                <a:solidFill>
                  <a:srgbClr val="0D0D0D"/>
                </a:solidFill>
                <a:effectLst/>
                <a:latin typeface="Calibri" panose="020F0502020204030204" pitchFamily="34" charset="0"/>
                <a:ea typeface="Aptos" panose="020B0004020202020204" pitchFamily="34" charset="0"/>
                <a:cs typeface="Times New Roman" panose="02020603050405020304" pitchFamily="18" charset="0"/>
              </a:rPr>
              <a:t>The </a:t>
            </a:r>
            <a:r>
              <a:rPr lang="en-GB" sz="900" kern="100" dirty="0">
                <a:solidFill>
                  <a:srgbClr val="000000"/>
                </a:solidFill>
                <a:effectLst/>
                <a:latin typeface="Calibri" panose="020F0502020204030204" pitchFamily="34" charset="0"/>
                <a:ea typeface="Aptos" panose="020B0004020202020204" pitchFamily="34" charset="0"/>
                <a:cs typeface="Times New Roman" panose="02020603050405020304" pitchFamily="18" charset="0"/>
              </a:rPr>
              <a:t>use of a multidisciplinary approach in 							diagnosing dyslexia in the early years is widely endorsed by 							educational experts and clinical psychologists. This comprehensive 							assessment strategy is crucial because dyslexia is a complex disorder 							that intersects with various cognitive and linguistic domains. A 							multidisciplinary team typically includes educational psychologists, 							speech-language pathologists, reading specialists, and sometimes 							occupational therapists. Each professional brings a unique 								perspective and expertise, enhancing the diagnostic accuracy and 							the development of a tailored intervention plan (Taylor and Francis, 							2021). This can be seen as a positive, as the child will get assessed 							holistically and on different areas of learning rather than focusing on 							one individual area. However, it can also be seen as a negative, 							because a lot of professionals are involved and it can take a lot of 							time to arrange meetings with the 											different professionals, which means the process of 										diagnosing dyslexia can be a long one. 										Although, once the child is diagnosed, 										early intervention can start, which will 										encourage the child to feel more 										confident learning and 											understand what they are being 										taught. Without diagnosing 											dyslexia, the child can feel like they are 										confused and become 											frustrated. The teachers then could 										shout at the child because they 										are not doing what they have been 										asked, even though some of the 										children cannot understand what they 										need to do.</a:t>
            </a:r>
            <a:endParaRPr lang="en-US" altLang="en-US" sz="1600" dirty="0">
              <a:latin typeface="Arial" panose="020B0604020202020204" pitchFamily="34" charset="0"/>
              <a:ea typeface="Calibri" panose="020F050202020403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225F8E63-AC92-46C4-8880-1BCA90301FD9}"/>
              </a:ext>
            </a:extLst>
          </p:cNvPr>
          <p:cNvSpPr txBox="1"/>
          <p:nvPr/>
        </p:nvSpPr>
        <p:spPr>
          <a:xfrm>
            <a:off x="101362" y="9061225"/>
            <a:ext cx="4647893" cy="3647152"/>
          </a:xfrm>
          <a:prstGeom prst="rect">
            <a:avLst/>
          </a:prstGeom>
          <a:noFill/>
        </p:spPr>
        <p:txBody>
          <a:bodyPr wrap="square">
            <a:spAutoFit/>
          </a:bodyPr>
          <a:lstStyle/>
          <a:p>
            <a:r>
              <a:rPr lang="en-GB" sz="1050" dirty="0"/>
              <a:t>There are several ways to support dyslexic children in school. For example, learning plans, such as Individualised Education Plans (IEPs) or similar documentation, are essential for providing dyslexic children with an organised, individualised approach to learning. Usually thorough, these plans highlight each student's unique needs and skills to create a positive learning environment. The overall form and use of these plans, as well as their goal of assisting cooperative learning plans, are outlined below (Dyslexic Insight, no date). The outcomes of these learning plans are to enable the children to feel they are being supported and can learn like the rest of the class. They aim to lower educational barriers, for example by addressing specific learning challenges and allowing the children access to the full curriculum. They are also useful as they encourage inclusive education. Every child should be allowed to learn and join in with the rest of the</a:t>
            </a:r>
          </a:p>
          <a:p>
            <a:r>
              <a:rPr lang="en-GB" sz="1050" dirty="0"/>
              <a:t>class, regardless of their additional learning</a:t>
            </a:r>
          </a:p>
          <a:p>
            <a:r>
              <a:rPr lang="en-GB" sz="1050" dirty="0"/>
              <a:t>needs. Practitioners need to support the </a:t>
            </a:r>
          </a:p>
          <a:p>
            <a:r>
              <a:rPr lang="en-GB" sz="1050" dirty="0"/>
              <a:t>Children rather than exclude them. Finally,</a:t>
            </a:r>
          </a:p>
          <a:p>
            <a:r>
              <a:rPr lang="en-GB" sz="1050" dirty="0"/>
              <a:t>the plans can benefit children with</a:t>
            </a:r>
          </a:p>
          <a:p>
            <a:r>
              <a:rPr lang="en-GB" sz="1050" dirty="0"/>
              <a:t>dyslexia to engage and collaborate with</a:t>
            </a:r>
          </a:p>
          <a:p>
            <a:r>
              <a:rPr lang="en-GB" sz="1050" dirty="0"/>
              <a:t>others. This could be parents, teachers,</a:t>
            </a:r>
          </a:p>
          <a:p>
            <a:r>
              <a:rPr lang="en-GB" sz="1050" dirty="0"/>
              <a:t>or other children in the class. The plans help</a:t>
            </a:r>
          </a:p>
          <a:p>
            <a:r>
              <a:rPr lang="en-GB" sz="1050" dirty="0"/>
              <a:t> to understand what </a:t>
            </a:r>
            <a:r>
              <a:rPr lang="en-GB" sz="1050" dirty="0" err="1"/>
              <a:t>asupportive</a:t>
            </a:r>
            <a:r>
              <a:rPr lang="en-GB" sz="1050" dirty="0"/>
              <a:t> environment</a:t>
            </a:r>
          </a:p>
          <a:p>
            <a:r>
              <a:rPr lang="en-GB" sz="1050" dirty="0"/>
              <a:t> is, and how to achieve it. </a:t>
            </a:r>
          </a:p>
        </p:txBody>
      </p:sp>
    </p:spTree>
    <p:extLst>
      <p:ext uri="{BB962C8B-B14F-4D97-AF65-F5344CB8AC3E}">
        <p14:creationId xmlns:p14="http://schemas.microsoft.com/office/powerpoint/2010/main" val="1175511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E8F00D4-CA30-7B86-5259-1459D6AE5A30}"/>
              </a:ext>
            </a:extLst>
          </p:cNvPr>
          <p:cNvSpPr>
            <a:spLocks noGrp="1"/>
          </p:cNvSpPr>
          <p:nvPr>
            <p:ph idx="1"/>
          </p:nvPr>
        </p:nvSpPr>
        <p:spPr>
          <a:xfrm>
            <a:off x="-116341" y="95251"/>
            <a:ext cx="6974341" cy="11092280"/>
          </a:xfrm>
        </p:spPr>
        <p:txBody>
          <a:bodyPr>
            <a:normAutofit fontScale="25000" lnSpcReduction="20000"/>
          </a:bodyPr>
          <a:lstStyle/>
          <a:p>
            <a:pPr marL="0" indent="0">
              <a:lnSpc>
                <a:spcPct val="107000"/>
              </a:lnSpc>
              <a:spcAft>
                <a:spcPts val="800"/>
              </a:spcAft>
              <a:buNone/>
            </a:pPr>
            <a:r>
              <a:rPr lang="en-GB" sz="4400" kern="100" dirty="0">
                <a:effectLst/>
                <a:latin typeface="Calibri" panose="020F0502020204030204" pitchFamily="34" charset="0"/>
                <a:ea typeface="Aptos" panose="020B0004020202020204" pitchFamily="34" charset="0"/>
                <a:cs typeface="Times New Roman" panose="02020603050405020304" pitchFamily="18" charset="0"/>
              </a:rPr>
              <a:t>“Dyslexia is a common learning difficulty that mainly causes problems with reading, writing and spelling” (NHS, 2022). According to Zauder (2023), it is thought that 1 in 10 people have dyslexia. BBC (2019) state that 80% of students go undiagnosed throughout their time at school and won’t get an actual diagnosis until later life. This can cause major issues with children in their school life, constantly feeling different or not smart enough because they simply cannot read or write like other students. With the right support, students can adapt and have extra support with things such as extra time in a test or a practitioner reading questions to them. </a:t>
            </a:r>
            <a:r>
              <a:rPr lang="en-US" sz="4400" kern="100" dirty="0">
                <a:effectLst/>
                <a:latin typeface="Calibri" panose="020F0502020204030204" pitchFamily="34" charset="0"/>
                <a:ea typeface="Aptos" panose="020B0004020202020204" pitchFamily="34" charset="0"/>
                <a:cs typeface="Times New Roman" panose="02020603050405020304" pitchFamily="18" charset="0"/>
              </a:rPr>
              <a:t>Diagnosing dyslexia is done by using the diagnostic assessment from the British Dyslexia Association. Parents who have concerns that their child has dyslexia, can ask their child’s school to arrange a meeting with the child’s teacher and the SENCO, to express the concerns they have and to see what the teachers have already tried, to assess if any interventions are working or not. If interventions alone are not effective in helping the child, parent’s can ask teachers to refer their child for an assessment to see a local authority educational psychologist (NHS, 2022).</a:t>
            </a:r>
            <a:br>
              <a:rPr lang="en-GB" sz="4400" kern="100" dirty="0">
                <a:effectLst/>
                <a:latin typeface="Calibri" panose="020F0502020204030204" pitchFamily="34" charset="0"/>
                <a:ea typeface="Aptos" panose="020B0004020202020204" pitchFamily="34" charset="0"/>
                <a:cs typeface="Times New Roman" panose="02020603050405020304" pitchFamily="18" charset="0"/>
              </a:rPr>
            </a:br>
            <a:r>
              <a:rPr lang="en-GB" sz="4400" kern="100" dirty="0">
                <a:solidFill>
                  <a:srgbClr val="0D0D0D"/>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The </a:t>
            </a:r>
            <a:r>
              <a:rPr lang="en-GB" sz="4400" kern="100" dirty="0">
                <a:solidFill>
                  <a:srgbClr val="000000"/>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use of a multidisciplinary approach in diagnosing dyslexia in the early years is widely endorsed by educational experts and clinical psychologists. This comprehensive assessment strategy is crucial because dyslexia is a complex disorder that intersects with various cognitive and linguistic domains. A multidisciplinary team typically includes educational psychologists, speech-language pathologists, reading specialists, and sometimes occupational therapists. Each professional brings a unique perspective and expertise, enhancing the diagnostic accuracy and the development of a tailored intervention plan (Taylor and Francis, 2021). This can be seen as a positive, as the child will get assessed holistically and on different areas of learning rather than focusing on one individual area. However, it can also be seen as a negative, because a lot of professionals are involved and it can take a lot of time to arrange meetings with the different professionals, which means the process of diagnosing dyslexia can be a long one.</a:t>
            </a:r>
            <a:r>
              <a:rPr lang="en-GB" sz="4400" kern="100" dirty="0">
                <a:highlight>
                  <a:srgbClr val="FFFFFF"/>
                </a:highlight>
                <a:latin typeface="Aptos" panose="020B0004020202020204" pitchFamily="34" charset="0"/>
                <a:ea typeface="Aptos" panose="020B0004020202020204" pitchFamily="34" charset="0"/>
                <a:cs typeface="Times New Roman" panose="02020603050405020304" pitchFamily="18" charset="0"/>
              </a:rPr>
              <a:t> </a:t>
            </a:r>
            <a:r>
              <a:rPr lang="en-GB" sz="4400" kern="100" dirty="0">
                <a:solidFill>
                  <a:srgbClr val="000000"/>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Although, once the child is diagnosed, early intervention can start, which will encourage the child to feel more confident learning and understand what they are being taught. Without diagnosing dyslexia, the child can feel like they are confused and become frustrated. The teachers then could shout at the child because they are not doing what they have been asked, even though some of the children cannot understand what they need to do. According to NHS (2022)</a:t>
            </a:r>
            <a:r>
              <a:rPr lang="en-GB" sz="4400" kern="100" dirty="0">
                <a:effectLst/>
                <a:latin typeface="Calibri" panose="020F0502020204030204" pitchFamily="34" charset="0"/>
                <a:ea typeface="Aptos" panose="020B0004020202020204" pitchFamily="34" charset="0"/>
                <a:cs typeface="Times New Roman" panose="02020603050405020304" pitchFamily="18" charset="0"/>
              </a:rPr>
              <a:t> </a:t>
            </a:r>
            <a:r>
              <a:rPr lang="en-GB" sz="4400" kern="0" dirty="0">
                <a:effectLst/>
                <a:latin typeface="Calibri" panose="020F0502020204030204" pitchFamily="34" charset="0"/>
                <a:ea typeface="Times New Roman" panose="02020603050405020304" pitchFamily="18" charset="0"/>
                <a:cs typeface="Times New Roman" panose="02020603050405020304" pitchFamily="18" charset="0"/>
              </a:rPr>
              <a:t>early intervention can be very beneficial for children with dyslexia to help them understand better. These interventions can include one-on-one instruction with a specialist instructor or regular instruction in small groups with a learning support assistant who assigns homework assigned by the teaching team.</a:t>
            </a:r>
            <a:r>
              <a:rPr lang="en-GB" sz="4400" kern="0" dirty="0">
                <a:latin typeface="Calibri" panose="020F0502020204030204" pitchFamily="34" charset="0"/>
                <a:ea typeface="Times New Roman" panose="02020603050405020304" pitchFamily="18" charset="0"/>
                <a:cs typeface="Times New Roman" panose="02020603050405020304" pitchFamily="18" charset="0"/>
              </a:rPr>
              <a:t> </a:t>
            </a:r>
            <a:r>
              <a:rPr lang="en-GB" sz="4400" kern="100" dirty="0">
                <a:effectLst/>
                <a:latin typeface="Calibri" panose="020F0502020204030204" pitchFamily="34" charset="0"/>
                <a:ea typeface="Aptos" panose="020B0004020202020204" pitchFamily="34" charset="0"/>
                <a:cs typeface="Times New Roman" panose="02020603050405020304" pitchFamily="18" charset="0"/>
              </a:rPr>
              <a:t>Medically, it can be difficult to identify dyslexia because there isn't a single test that can provide a definite diagnosis. Understanding the kind and severity of the condition sometimes necessitates a mix of exams, such as psychological, educational, and even neurological examinations. Misdiagnosis and delayed diagnosis are prevalent, especially in cases when compensatory mechanisms are used if symptoms are minor.</a:t>
            </a:r>
            <a:r>
              <a:rPr lang="en-GB" sz="4400" kern="100" dirty="0">
                <a:latin typeface="Aptos" panose="020B0004020202020204" pitchFamily="34" charset="0"/>
                <a:ea typeface="Aptos" panose="020B0004020202020204" pitchFamily="34" charset="0"/>
                <a:cs typeface="Times New Roman" panose="02020603050405020304" pitchFamily="18" charset="0"/>
              </a:rPr>
              <a:t> </a:t>
            </a:r>
            <a:r>
              <a:rPr lang="en-GB" sz="4400" kern="100" dirty="0">
                <a:effectLst/>
                <a:latin typeface="Calibri" panose="020F0502020204030204" pitchFamily="34" charset="0"/>
                <a:ea typeface="Aptos" panose="020B0004020202020204" pitchFamily="34" charset="0"/>
                <a:cs typeface="Times New Roman" panose="02020603050405020304" pitchFamily="18" charset="0"/>
              </a:rPr>
              <a:t>Socially, </a:t>
            </a:r>
            <a:r>
              <a:rPr lang="en-GB" sz="4400" kern="0" dirty="0">
                <a:effectLst/>
                <a:latin typeface="Calibri" panose="020F0502020204030204" pitchFamily="34" charset="0"/>
                <a:ea typeface="Times New Roman" panose="02020603050405020304" pitchFamily="18" charset="0"/>
                <a:cs typeface="Times New Roman" panose="02020603050405020304" pitchFamily="18" charset="0"/>
              </a:rPr>
              <a:t>People with dyslexia may also struggle in social settings. An inability to read social cues or process verbal information quickly can lead to awkward social encounters and misunderstandings. Children who struggle with dyslexia may also face exclusion or harassment from peers who do not understand their condition. </a:t>
            </a:r>
            <a:r>
              <a:rPr lang="en-US" sz="4400" kern="0" dirty="0">
                <a:effectLst/>
                <a:latin typeface="Calibri" panose="020F0502020204030204" pitchFamily="34" charset="0"/>
                <a:ea typeface="Times New Roman" panose="02020603050405020304" pitchFamily="18" charset="0"/>
                <a:cs typeface="Times New Roman" panose="02020603050405020304" pitchFamily="18" charset="0"/>
              </a:rPr>
              <a:t>According to Reid (2016), people with dyslexia may also struggle in social settings. An inability to read social cues or process verbal information quickly can lead to awkward social encounters and misunderstandings. Children who struggle with dyslexia may also face exclusion or harassment from peers who do not understand their condition. </a:t>
            </a:r>
            <a:r>
              <a:rPr lang="en-GB" sz="4400" kern="100" dirty="0">
                <a:latin typeface="Aptos" panose="020B0004020202020204" pitchFamily="34" charset="0"/>
                <a:ea typeface="Times New Roman" panose="02020603050405020304" pitchFamily="18" charset="0"/>
                <a:cs typeface="Times New Roman" panose="02020603050405020304" pitchFamily="18" charset="0"/>
              </a:rPr>
              <a:t> </a:t>
            </a:r>
            <a:r>
              <a:rPr lang="en-US" sz="4400" kern="0" dirty="0">
                <a:effectLst/>
                <a:latin typeface="Calibri" panose="020F0502020204030204" pitchFamily="34" charset="0"/>
                <a:ea typeface="Times New Roman" panose="02020603050405020304" pitchFamily="18" charset="0"/>
                <a:cs typeface="Times New Roman" panose="02020603050405020304" pitchFamily="18" charset="0"/>
              </a:rPr>
              <a:t>Williams (2016), suggests that to help children overcome social barriers such as reading social cues, practitioners need to </a:t>
            </a:r>
            <a:r>
              <a:rPr lang="en-GB" sz="4400" kern="0" dirty="0">
                <a:effectLst/>
                <a:latin typeface="Calibri" panose="020F0502020204030204" pitchFamily="34" charset="0"/>
                <a:ea typeface="Times New Roman" panose="02020603050405020304" pitchFamily="18" charset="0"/>
                <a:cs typeface="Times New Roman" panose="02020603050405020304" pitchFamily="18" charset="0"/>
              </a:rPr>
              <a:t>put together lessons according to the independent learning preferences of each child, adding tactile engagement through textured materials, auditory repetition, and visual aids. This way, all the children can feel involved and understand more about the lessons, meaning that all the children are benefitting a learning whereas if the lesson is just a normal lesson not including these resources, the children suffering with dyslexia may not be able to engage in the activity as they simply do not understand what is being asked of them.</a:t>
            </a:r>
            <a:r>
              <a:rPr lang="en-GB" sz="4400" kern="100" dirty="0">
                <a:latin typeface="Aptos" panose="020B0004020202020204" pitchFamily="34" charset="0"/>
                <a:ea typeface="Times New Roman" panose="02020603050405020304" pitchFamily="18" charset="0"/>
                <a:cs typeface="Times New Roman" panose="02020603050405020304" pitchFamily="18" charset="0"/>
              </a:rPr>
              <a:t> </a:t>
            </a:r>
            <a:r>
              <a:rPr lang="en-GB" sz="4400" kern="0" dirty="0">
                <a:effectLst/>
                <a:latin typeface="Calibri" panose="020F0502020204030204" pitchFamily="34" charset="0"/>
                <a:ea typeface="Times New Roman" panose="02020603050405020304" pitchFamily="18" charset="0"/>
                <a:cs typeface="Times New Roman" panose="02020603050405020304" pitchFamily="18" charset="0"/>
              </a:rPr>
              <a:t>There are several ways to support dyslexic children in school. For example, learning plans, such as Individualised Education Plans (IEPs) or similar documentation, are essential for providing dyslexic children with an organised, individualised approach to learning. Usually thorough, these plans highlight each student's unique needs and skills to create a positive learning environment. The overall form and use of these plans, as well as their goal of assisting cooperative learning plans, are outlined below (Dyslexic Insight, no date). The outcomes of these learning plans are to enable the children to feel they are being supported and can learn like the rest of the class. They aim to lower educational barriers, for example by addressing specific learning challenges and allowing the children access to the full curriculum. They are also useful as they encourage inclusive education. Every child should be allowed to learn and join in with the rest of the class, regardless of their additional learning needs. Practitioners need to support the children rather than exclude them. Finally, the plans can benefit children with dyslexia to engage and collaborate with others. This could be parents, teachers, or other children in the class. The plans help to understand what a supportive environment is, and how to achieve it. </a:t>
            </a:r>
            <a:r>
              <a:rPr lang="en-US" sz="4400" kern="0" dirty="0">
                <a:effectLst/>
                <a:latin typeface="Calibri" panose="020F0502020204030204" pitchFamily="34" charset="0"/>
                <a:ea typeface="Times New Roman" panose="02020603050405020304" pitchFamily="18" charset="0"/>
                <a:cs typeface="Times New Roman" panose="02020603050405020304" pitchFamily="18" charset="0"/>
              </a:rPr>
              <a:t>To conclude, dyslexia is a serious ALN and can affect a lot of children. However, with early interventions and the right support, individuals with dyslexia can live a fulfilling school life and enjoy their time in education.  </a:t>
            </a:r>
            <a:r>
              <a:rPr lang="en-GB" sz="4400" kern="0" dirty="0">
                <a:effectLst/>
                <a:latin typeface="Calibri" panose="020F0502020204030204" pitchFamily="34" charset="0"/>
                <a:ea typeface="Times New Roman" panose="02020603050405020304" pitchFamily="18" charset="0"/>
                <a:cs typeface="Times New Roman" panose="02020603050405020304" pitchFamily="18" charset="0"/>
              </a:rPr>
              <a:t>A multidisciplinary team of psychologists, teachers, and speech-language pathologists generally conducts a thorough examination as part of the difficult process of diagnosing dyslexia. This comprehensive method is beneficial because it considers several aspects of a child's language and cognitive skills, ensuring an in-depth understanding of their learning profile. Nevertheless, there may be obstacles to the diagnosis, such as variations in the knowledge and techniques applied in various diagnostic contexts. The criteria for assessment can differ, which could result in inconsistent diagnoses and the potential to miss children who don't completely fulfil the standards applied by a certain setting or evaluator. Furthermore, the procedure is frequently resource-intensive, taking a large amount of time and money, which might prevent certain families from participating, especially in underprivileged areas. </a:t>
            </a:r>
            <a:endParaRPr lang="en-GB" sz="4400" kern="100" dirty="0">
              <a:latin typeface="Aptos" panose="020B000402020202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4400" b="1" kern="0" dirty="0">
                <a:effectLst/>
                <a:latin typeface="Calibri" panose="020F0502020204030204" pitchFamily="34" charset="0"/>
                <a:ea typeface="Times New Roman" panose="02020603050405020304" pitchFamily="18" charset="0"/>
                <a:cs typeface="Times New Roman" panose="02020603050405020304" pitchFamily="18" charset="0"/>
              </a:rPr>
              <a:t>Questions</a:t>
            </a:r>
            <a:endParaRPr lang="en-GB" sz="4400" b="1" kern="100" dirty="0">
              <a:latin typeface="Aptos" panose="020B000402020202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sz="4400" kern="100" dirty="0">
                <a:effectLst/>
                <a:latin typeface="Calibri" panose="020F0502020204030204" pitchFamily="34" charset="0"/>
                <a:ea typeface="Aptos" panose="020B0004020202020204" pitchFamily="34" charset="0"/>
                <a:cs typeface="Times New Roman" panose="02020603050405020304" pitchFamily="18" charset="0"/>
              </a:rPr>
              <a:t>Laura: What are the earliest signs of dyslexia in children, and at what age can dyslexia reliably be diagnosed?</a:t>
            </a:r>
            <a:r>
              <a:rPr lang="en-GB" sz="4400" kern="100" dirty="0">
                <a:latin typeface="Aptos" panose="020B0004020202020204" pitchFamily="34" charset="0"/>
                <a:ea typeface="Aptos" panose="020B0004020202020204" pitchFamily="34" charset="0"/>
                <a:cs typeface="Times New Roman" panose="02020603050405020304" pitchFamily="18" charset="0"/>
              </a:rPr>
              <a:t> </a:t>
            </a:r>
            <a:br>
              <a:rPr lang="en-GB" sz="4400" kern="100" dirty="0">
                <a:latin typeface="Aptos" panose="020B0004020202020204" pitchFamily="34" charset="0"/>
                <a:ea typeface="Aptos" panose="020B0004020202020204" pitchFamily="34" charset="0"/>
                <a:cs typeface="Times New Roman" panose="02020603050405020304" pitchFamily="18" charset="0"/>
              </a:rPr>
            </a:br>
            <a:r>
              <a:rPr lang="en-GB" sz="4400" kern="100" dirty="0">
                <a:effectLst/>
                <a:latin typeface="Calibri" panose="020F0502020204030204" pitchFamily="34" charset="0"/>
                <a:ea typeface="Aptos" panose="020B0004020202020204" pitchFamily="34" charset="0"/>
                <a:cs typeface="Times New Roman" panose="02020603050405020304" pitchFamily="18" charset="0"/>
              </a:rPr>
              <a:t>One common term for dyslexia is a reading disability. The majority of the time, it is discovered in children when reading difficulties initially surface. Dyslexics typically struggle to reduce words down into their most basic sounds. Their inability to understand the relationship between sounds, letters, and words causes them to read slowly and with poor comprehension. However, it might take years or even decades for dyslexia to be detected. There is no link between dyslexia and intellect. It is a neurological condition that affects the areas of the brain responsible for processing language. Even if dyslexia has a biological foundation, a straightforward blood test or brain scan cannot identify the condition (Osborne, 2023).</a:t>
            </a:r>
            <a:endParaRPr lang="en-GB" sz="4400" kern="100" dirty="0">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4400" kern="100" dirty="0">
                <a:effectLst/>
                <a:latin typeface="Calibri" panose="020F0502020204030204" pitchFamily="34" charset="0"/>
                <a:ea typeface="Aptos" panose="020B0004020202020204" pitchFamily="34" charset="0"/>
                <a:cs typeface="Times New Roman" panose="02020603050405020304" pitchFamily="18" charset="0"/>
              </a:rPr>
              <a:t>Ashley: What role do technology and assistive devices play in supporting children with dyslexia in their learning processes? </a:t>
            </a:r>
            <a:br>
              <a:rPr lang="en-GB" sz="4400" kern="100" dirty="0">
                <a:effectLst/>
                <a:latin typeface="Calibri" panose="020F0502020204030204" pitchFamily="34" charset="0"/>
                <a:ea typeface="Aptos" panose="020B0004020202020204" pitchFamily="34" charset="0"/>
                <a:cs typeface="Times New Roman" panose="02020603050405020304" pitchFamily="18" charset="0"/>
              </a:rPr>
            </a:br>
            <a:r>
              <a:rPr lang="en-GB" sz="4400" kern="100" dirty="0">
                <a:effectLst/>
                <a:latin typeface="Calibri" panose="020F0502020204030204" pitchFamily="34" charset="0"/>
                <a:ea typeface="Aptos" panose="020B0004020202020204" pitchFamily="34" charset="0"/>
                <a:cs typeface="Times New Roman" panose="02020603050405020304" pitchFamily="18" charset="0"/>
              </a:rPr>
              <a:t>Children with dyslexia benefit greatly from the use of technology and assistive technology because they can study, interact with educational materials, and communicate more efficiently. These resources are made to meet the particular learning requirements of dyslexic children, assisting them in overcoming certain obstacles related to information processing, writing, and reading (Taylor and Francis, 2022).</a:t>
            </a:r>
            <a:endParaRPr lang="en-GB" sz="44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7610492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4552F6-076E-26F1-CCE3-97CCA438DDA9}"/>
              </a:ext>
            </a:extLst>
          </p:cNvPr>
          <p:cNvSpPr>
            <a:spLocks noGrp="1"/>
          </p:cNvSpPr>
          <p:nvPr>
            <p:ph idx="1"/>
          </p:nvPr>
        </p:nvSpPr>
        <p:spPr>
          <a:xfrm>
            <a:off x="471488" y="206477"/>
            <a:ext cx="5915025" cy="11985523"/>
          </a:xfrm>
        </p:spPr>
        <p:txBody>
          <a:bodyPr>
            <a:normAutofit fontScale="55000" lnSpcReduction="20000"/>
          </a:bodyPr>
          <a:lstStyle/>
          <a:p>
            <a:pPr>
              <a:lnSpc>
                <a:spcPct val="107000"/>
              </a:lnSpc>
              <a:spcAft>
                <a:spcPts val="800"/>
              </a:spcAft>
            </a:pPr>
            <a:r>
              <a:rPr lang="en-GB" sz="2900" b="1" kern="100" dirty="0">
                <a:effectLst/>
                <a:latin typeface="Calibri" panose="020F0502020204030204" pitchFamily="34" charset="0"/>
                <a:ea typeface="Aptos" panose="020B0004020202020204" pitchFamily="34" charset="0"/>
                <a:cs typeface="Times New Roman" panose="02020603050405020304" pitchFamily="18" charset="0"/>
              </a:rPr>
              <a:t>Reference List </a:t>
            </a:r>
            <a:endParaRPr lang="en-GB" sz="29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2900" kern="100" dirty="0">
                <a:effectLst/>
                <a:latin typeface="Calibri" panose="020F0502020204030204" pitchFamily="34" charset="0"/>
                <a:ea typeface="Aptos" panose="020B0004020202020204" pitchFamily="34" charset="0"/>
                <a:cs typeface="Times New Roman" panose="02020603050405020304" pitchFamily="18" charset="0"/>
              </a:rPr>
              <a:t>Azhar, A et al (2022) </a:t>
            </a:r>
            <a:r>
              <a:rPr lang="en-GB" sz="2900" i="1" kern="100" dirty="0">
                <a:effectLst/>
                <a:latin typeface="Calibri" panose="020F0502020204030204" pitchFamily="34" charset="0"/>
                <a:ea typeface="Aptos" panose="020B0004020202020204" pitchFamily="34" charset="0"/>
                <a:cs typeface="Times New Roman" panose="02020603050405020304" pitchFamily="18" charset="0"/>
              </a:rPr>
              <a:t>Are dyslexic children involved in delinquency? Issues and recommendations for a more fulfilling life. </a:t>
            </a:r>
            <a:r>
              <a:rPr lang="en-GB" sz="2900" kern="100" dirty="0">
                <a:effectLst/>
                <a:latin typeface="Calibri" panose="020F0502020204030204" pitchFamily="34" charset="0"/>
                <a:ea typeface="Aptos" panose="020B0004020202020204" pitchFamily="34" charset="0"/>
                <a:cs typeface="Times New Roman" panose="02020603050405020304" pitchFamily="18" charset="0"/>
              </a:rPr>
              <a:t>Available at:</a:t>
            </a:r>
            <a:r>
              <a:rPr lang="en-GB" sz="29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2"/>
              </a:rPr>
              <a:t> Are dyslexic children involved in delinquency? Issues and recommendations for a more fulfilling life - </a:t>
            </a:r>
            <a:r>
              <a:rPr lang="en-GB" sz="2900" u="sng" kern="100" dirty="0" err="1">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2"/>
              </a:rPr>
              <a:t>Athirah</a:t>
            </a:r>
            <a:r>
              <a:rPr lang="en-GB" sz="29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2"/>
              </a:rPr>
              <a:t> Azhar, Dolly Paul Carlo, </a:t>
            </a:r>
            <a:r>
              <a:rPr lang="en-GB" sz="2900" u="sng" kern="100" dirty="0" err="1">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2"/>
              </a:rPr>
              <a:t>Zamri</a:t>
            </a:r>
            <a:r>
              <a:rPr lang="en-GB" sz="29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2"/>
              </a:rPr>
              <a:t> Hassan, 2023 (sagepub.com)</a:t>
            </a:r>
            <a:r>
              <a:rPr lang="en-GB" sz="2900" kern="100" dirty="0">
                <a:effectLst/>
                <a:latin typeface="Calibri" panose="020F0502020204030204" pitchFamily="34" charset="0"/>
                <a:ea typeface="Aptos" panose="020B0004020202020204" pitchFamily="34" charset="0"/>
                <a:cs typeface="Times New Roman" panose="02020603050405020304" pitchFamily="18" charset="0"/>
              </a:rPr>
              <a:t>. Accessed: 04/05/2024</a:t>
            </a:r>
            <a:endParaRPr lang="en-GB" sz="29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2900" kern="100" dirty="0">
                <a:effectLst/>
                <a:latin typeface="Calibri" panose="020F0502020204030204" pitchFamily="34" charset="0"/>
                <a:ea typeface="Aptos" panose="020B0004020202020204" pitchFamily="34" charset="0"/>
                <a:cs typeface="Times New Roman" panose="02020603050405020304" pitchFamily="18" charset="0"/>
              </a:rPr>
              <a:t>BBC (2019) </a:t>
            </a:r>
            <a:r>
              <a:rPr lang="en-GB" sz="2900" i="1" kern="100" dirty="0">
                <a:effectLst/>
                <a:latin typeface="Calibri" panose="020F0502020204030204" pitchFamily="34" charset="0"/>
                <a:ea typeface="Aptos" panose="020B0004020202020204" pitchFamily="34" charset="0"/>
                <a:cs typeface="Times New Roman" panose="02020603050405020304" pitchFamily="18" charset="0"/>
              </a:rPr>
              <a:t>Schools ‘failing to diagnosing at least 80% of dyslexic pupils’. </a:t>
            </a:r>
            <a:r>
              <a:rPr lang="en-GB" sz="2900" kern="100" dirty="0">
                <a:effectLst/>
                <a:latin typeface="Calibri" panose="020F0502020204030204" pitchFamily="34" charset="0"/>
                <a:ea typeface="Aptos" panose="020B0004020202020204" pitchFamily="34" charset="0"/>
                <a:cs typeface="Times New Roman" panose="02020603050405020304" pitchFamily="18" charset="0"/>
              </a:rPr>
              <a:t>Available </a:t>
            </a:r>
            <a:r>
              <a:rPr lang="en-GB" sz="2900" kern="100" dirty="0" err="1">
                <a:effectLst/>
                <a:latin typeface="Calibri" panose="020F0502020204030204" pitchFamily="34" charset="0"/>
                <a:ea typeface="Aptos" panose="020B0004020202020204" pitchFamily="34" charset="0"/>
                <a:cs typeface="Times New Roman" panose="02020603050405020304" pitchFamily="18" charset="0"/>
              </a:rPr>
              <a:t>at:</a:t>
            </a:r>
            <a:r>
              <a:rPr lang="en-GB" sz="2900" u="sng" kern="100" dirty="0" err="1">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3"/>
              </a:rPr>
              <a:t>Schools</a:t>
            </a:r>
            <a:r>
              <a:rPr lang="en-GB" sz="29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3"/>
              </a:rPr>
              <a:t> 'failing to diagnose at least 80% of dyslexic pupils' - BBC News</a:t>
            </a:r>
            <a:r>
              <a:rPr lang="en-GB" sz="2900" kern="100" dirty="0">
                <a:effectLst/>
                <a:latin typeface="Calibri" panose="020F0502020204030204" pitchFamily="34" charset="0"/>
                <a:ea typeface="Aptos" panose="020B0004020202020204" pitchFamily="34" charset="0"/>
                <a:cs typeface="Times New Roman" panose="02020603050405020304" pitchFamily="18" charset="0"/>
              </a:rPr>
              <a:t>. Accessed: 07/05/2024</a:t>
            </a:r>
            <a:endParaRPr lang="en-GB" sz="29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2900" kern="100" dirty="0">
                <a:effectLst/>
                <a:latin typeface="Calibri" panose="020F0502020204030204" pitchFamily="34" charset="0"/>
                <a:ea typeface="Aptos" panose="020B0004020202020204" pitchFamily="34" charset="0"/>
                <a:cs typeface="Times New Roman" panose="02020603050405020304" pitchFamily="18" charset="0"/>
              </a:rPr>
              <a:t>Dyslexic Insight (no date) </a:t>
            </a:r>
            <a:r>
              <a:rPr lang="en-GB" sz="2900" i="1" kern="100" dirty="0">
                <a:effectLst/>
                <a:latin typeface="Calibri" panose="020F0502020204030204" pitchFamily="34" charset="0"/>
                <a:ea typeface="Aptos" panose="020B0004020202020204" pitchFamily="34" charset="0"/>
                <a:cs typeface="Times New Roman" panose="02020603050405020304" pitchFamily="18" charset="0"/>
              </a:rPr>
              <a:t>Dyslexia individual education and learning plans. </a:t>
            </a:r>
            <a:r>
              <a:rPr lang="en-GB" sz="2900" kern="100" dirty="0">
                <a:effectLst/>
                <a:latin typeface="Calibri" panose="020F0502020204030204" pitchFamily="34" charset="0"/>
                <a:ea typeface="Aptos" panose="020B0004020202020204" pitchFamily="34" charset="0"/>
                <a:cs typeface="Times New Roman" panose="02020603050405020304" pitchFamily="18" charset="0"/>
              </a:rPr>
              <a:t>Available at: </a:t>
            </a:r>
            <a:r>
              <a:rPr lang="en-GB" sz="29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4"/>
              </a:rPr>
              <a:t>Dyslexia Individual Education and Learning Plans - Dyslexic Insight</a:t>
            </a:r>
            <a:r>
              <a:rPr lang="en-GB" sz="2900" kern="100" dirty="0">
                <a:effectLst/>
                <a:latin typeface="Calibri" panose="020F0502020204030204" pitchFamily="34" charset="0"/>
                <a:ea typeface="Aptos" panose="020B0004020202020204" pitchFamily="34" charset="0"/>
                <a:cs typeface="Times New Roman" panose="02020603050405020304" pitchFamily="18" charset="0"/>
              </a:rPr>
              <a:t>. Accessed: 05/05/2024</a:t>
            </a:r>
            <a:endParaRPr lang="en-GB" sz="29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2900" kern="100" dirty="0">
                <a:effectLst/>
                <a:latin typeface="Calibri" panose="020F0502020204030204" pitchFamily="34" charset="0"/>
                <a:ea typeface="Aptos" panose="020B0004020202020204" pitchFamily="34" charset="0"/>
                <a:cs typeface="Times New Roman" panose="02020603050405020304" pitchFamily="18" charset="0"/>
              </a:rPr>
              <a:t>NHS (2022) </a:t>
            </a:r>
            <a:r>
              <a:rPr lang="en-GB" sz="2900" i="1" kern="100" dirty="0">
                <a:effectLst/>
                <a:latin typeface="Calibri" panose="020F0502020204030204" pitchFamily="34" charset="0"/>
                <a:ea typeface="Aptos" panose="020B0004020202020204" pitchFamily="34" charset="0"/>
                <a:cs typeface="Times New Roman" panose="02020603050405020304" pitchFamily="18" charset="0"/>
              </a:rPr>
              <a:t>Diagnosis: Dyslexia.</a:t>
            </a:r>
            <a:r>
              <a:rPr lang="en-GB" sz="2900" kern="100" dirty="0">
                <a:effectLst/>
                <a:latin typeface="Calibri" panose="020F0502020204030204" pitchFamily="34" charset="0"/>
                <a:ea typeface="Aptos" panose="020B0004020202020204" pitchFamily="34" charset="0"/>
                <a:cs typeface="Times New Roman" panose="02020603050405020304" pitchFamily="18" charset="0"/>
              </a:rPr>
              <a:t> Available </a:t>
            </a:r>
            <a:r>
              <a:rPr lang="en-GB" sz="2900" kern="100" dirty="0" err="1">
                <a:effectLst/>
                <a:latin typeface="Calibri" panose="020F0502020204030204" pitchFamily="34" charset="0"/>
                <a:ea typeface="Aptos" panose="020B0004020202020204" pitchFamily="34" charset="0"/>
                <a:cs typeface="Times New Roman" panose="02020603050405020304" pitchFamily="18" charset="0"/>
              </a:rPr>
              <a:t>at:</a:t>
            </a:r>
            <a:r>
              <a:rPr lang="en-GB" sz="2900" u="sng" kern="100" dirty="0" err="1">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5"/>
              </a:rPr>
              <a:t>Dyslexia</a:t>
            </a:r>
            <a:r>
              <a:rPr lang="en-GB" sz="29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5"/>
              </a:rPr>
              <a:t> - Diagnosis - NHS (www.nhs.uk)</a:t>
            </a:r>
            <a:r>
              <a:rPr lang="en-GB" sz="2900" kern="100" dirty="0">
                <a:effectLst/>
                <a:latin typeface="Calibri" panose="020F0502020204030204" pitchFamily="34" charset="0"/>
                <a:ea typeface="Aptos" panose="020B0004020202020204" pitchFamily="34" charset="0"/>
                <a:cs typeface="Times New Roman" panose="02020603050405020304" pitchFamily="18" charset="0"/>
              </a:rPr>
              <a:t>. Accessed: 07/05/2024</a:t>
            </a:r>
            <a:endParaRPr lang="en-GB" sz="29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2900" kern="100" dirty="0">
                <a:effectLst/>
                <a:latin typeface="Calibri" panose="020F0502020204030204" pitchFamily="34" charset="0"/>
                <a:ea typeface="Aptos" panose="020B0004020202020204" pitchFamily="34" charset="0"/>
                <a:cs typeface="Times New Roman" panose="02020603050405020304" pitchFamily="18" charset="0"/>
              </a:rPr>
              <a:t>NHS (2022) </a:t>
            </a:r>
            <a:r>
              <a:rPr lang="en-GB" sz="2900" i="1" kern="100" dirty="0">
                <a:effectLst/>
                <a:latin typeface="Calibri" panose="020F0502020204030204" pitchFamily="34" charset="0"/>
                <a:ea typeface="Aptos" panose="020B0004020202020204" pitchFamily="34" charset="0"/>
                <a:cs typeface="Times New Roman" panose="02020603050405020304" pitchFamily="18" charset="0"/>
              </a:rPr>
              <a:t>Dyslexia. </a:t>
            </a:r>
            <a:r>
              <a:rPr lang="en-GB" sz="2900" kern="100" dirty="0">
                <a:effectLst/>
                <a:latin typeface="Calibri" panose="020F0502020204030204" pitchFamily="34" charset="0"/>
                <a:ea typeface="Aptos" panose="020B0004020202020204" pitchFamily="34" charset="0"/>
                <a:cs typeface="Times New Roman" panose="02020603050405020304" pitchFamily="18" charset="0"/>
              </a:rPr>
              <a:t>Available at:</a:t>
            </a:r>
            <a:r>
              <a:rPr lang="pt-BR" sz="29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6"/>
              </a:rPr>
              <a:t>Dyslexia - NHS (www.nhs.uk)</a:t>
            </a:r>
            <a:r>
              <a:rPr lang="pt-BR" sz="2900" kern="100" dirty="0">
                <a:effectLst/>
                <a:latin typeface="Calibri" panose="020F0502020204030204" pitchFamily="34" charset="0"/>
                <a:ea typeface="Aptos" panose="020B0004020202020204" pitchFamily="34" charset="0"/>
                <a:cs typeface="Times New Roman" panose="02020603050405020304" pitchFamily="18" charset="0"/>
              </a:rPr>
              <a:t>. Accessed:07/05/2024</a:t>
            </a:r>
            <a:endParaRPr lang="en-GB" sz="29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2900" kern="100" dirty="0">
                <a:effectLst/>
                <a:latin typeface="Calibri" panose="020F0502020204030204" pitchFamily="34" charset="0"/>
                <a:ea typeface="Aptos" panose="020B0004020202020204" pitchFamily="34" charset="0"/>
                <a:cs typeface="Times New Roman" panose="02020603050405020304" pitchFamily="18" charset="0"/>
              </a:rPr>
              <a:t>Osborne, C (2023) </a:t>
            </a:r>
            <a:r>
              <a:rPr lang="en-GB" sz="2900" i="1" kern="100" dirty="0">
                <a:effectLst/>
                <a:latin typeface="Calibri" panose="020F0502020204030204" pitchFamily="34" charset="0"/>
                <a:ea typeface="Aptos" panose="020B0004020202020204" pitchFamily="34" charset="0"/>
                <a:cs typeface="Times New Roman" panose="02020603050405020304" pitchFamily="18" charset="0"/>
              </a:rPr>
              <a:t>How to Recognize Dyslexia Symptoms by Age. </a:t>
            </a:r>
            <a:r>
              <a:rPr lang="en-GB" sz="2900" kern="100" dirty="0">
                <a:effectLst/>
                <a:latin typeface="Calibri" panose="020F0502020204030204" pitchFamily="34" charset="0"/>
                <a:ea typeface="Aptos" panose="020B0004020202020204" pitchFamily="34" charset="0"/>
                <a:cs typeface="Times New Roman" panose="02020603050405020304" pitchFamily="18" charset="0"/>
              </a:rPr>
              <a:t>Available at: </a:t>
            </a:r>
            <a:r>
              <a:rPr lang="en-GB" sz="29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7"/>
              </a:rPr>
              <a:t>Dyslexia Symptoms by Age (healthline.com)</a:t>
            </a:r>
            <a:r>
              <a:rPr lang="en-GB" sz="2900" kern="100" dirty="0">
                <a:effectLst/>
                <a:latin typeface="Calibri" panose="020F0502020204030204" pitchFamily="34" charset="0"/>
                <a:ea typeface="Aptos" panose="020B0004020202020204" pitchFamily="34" charset="0"/>
                <a:cs typeface="Times New Roman" panose="02020603050405020304" pitchFamily="18" charset="0"/>
              </a:rPr>
              <a:t>. Accessed: 05/05/2024</a:t>
            </a:r>
            <a:endParaRPr lang="en-GB" sz="29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2900" kern="100" dirty="0">
                <a:solidFill>
                  <a:srgbClr val="000000"/>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Reid, G. (2016). </a:t>
            </a:r>
            <a:r>
              <a:rPr lang="en-GB" sz="2900" i="1" kern="100" dirty="0">
                <a:solidFill>
                  <a:srgbClr val="000000"/>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Dyslexia : a practitioners handbook</a:t>
            </a:r>
            <a:r>
              <a:rPr lang="en-GB" sz="2900" kern="100" dirty="0">
                <a:solidFill>
                  <a:srgbClr val="000000"/>
                </a:solidFill>
                <a:effectLst/>
                <a:highlight>
                  <a:srgbClr val="FFFFFF"/>
                </a:highlight>
                <a:latin typeface="Calibri" panose="020F0502020204030204" pitchFamily="34" charset="0"/>
                <a:ea typeface="Aptos" panose="020B0004020202020204" pitchFamily="34" charset="0"/>
                <a:cs typeface="Times New Roman" panose="02020603050405020304" pitchFamily="18" charset="0"/>
              </a:rPr>
              <a:t> (Fifth edition.) Available at:</a:t>
            </a:r>
            <a:r>
              <a:rPr lang="en-GB" sz="2900" kern="100" dirty="0">
                <a:effectLst/>
                <a:latin typeface="Calibri" panose="020F0502020204030204" pitchFamily="34" charset="0"/>
                <a:ea typeface="Aptos" panose="020B0004020202020204" pitchFamily="34" charset="0"/>
                <a:cs typeface="Times New Roman" panose="02020603050405020304" pitchFamily="18" charset="0"/>
              </a:rPr>
              <a:t> </a:t>
            </a:r>
            <a:r>
              <a:rPr lang="en-GB" sz="29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8"/>
              </a:rPr>
              <a:t>ProQuest </a:t>
            </a:r>
            <a:r>
              <a:rPr lang="en-GB" sz="2900" u="sng" kern="100" dirty="0" err="1">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8"/>
              </a:rPr>
              <a:t>Ebook</a:t>
            </a:r>
            <a:r>
              <a:rPr lang="en-GB" sz="29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8"/>
              </a:rPr>
              <a:t> Central - Reader</a:t>
            </a:r>
            <a:r>
              <a:rPr lang="en-GB" sz="2900" kern="100" dirty="0">
                <a:effectLst/>
                <a:latin typeface="Calibri" panose="020F0502020204030204" pitchFamily="34" charset="0"/>
                <a:ea typeface="Aptos" panose="020B0004020202020204" pitchFamily="34" charset="0"/>
                <a:cs typeface="Times New Roman" panose="02020603050405020304" pitchFamily="18" charset="0"/>
              </a:rPr>
              <a:t>. Accessed: 05/05/2024</a:t>
            </a:r>
            <a:endParaRPr lang="en-GB" sz="29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2900" kern="100" dirty="0">
                <a:effectLst/>
                <a:latin typeface="Calibri" panose="020F0502020204030204" pitchFamily="34" charset="0"/>
                <a:ea typeface="Aptos" panose="020B0004020202020204" pitchFamily="34" charset="0"/>
                <a:cs typeface="Times New Roman" panose="02020603050405020304" pitchFamily="18" charset="0"/>
              </a:rPr>
              <a:t>Taylor and Francis (2021) </a:t>
            </a:r>
            <a:r>
              <a:rPr lang="en-GB" sz="2900" i="1" kern="100" dirty="0">
                <a:effectLst/>
                <a:latin typeface="Calibri" panose="020F0502020204030204" pitchFamily="34" charset="0"/>
                <a:ea typeface="Aptos" panose="020B0004020202020204" pitchFamily="34" charset="0"/>
                <a:cs typeface="Times New Roman" panose="02020603050405020304" pitchFamily="18" charset="0"/>
              </a:rPr>
              <a:t>Assessment of Dyslexia – Why, When, and with What? </a:t>
            </a:r>
            <a:r>
              <a:rPr lang="en-GB" sz="2900" kern="100" dirty="0">
                <a:effectLst/>
                <a:latin typeface="Calibri" panose="020F0502020204030204" pitchFamily="34" charset="0"/>
                <a:ea typeface="Aptos" panose="020B0004020202020204" pitchFamily="34" charset="0"/>
                <a:cs typeface="Times New Roman" panose="02020603050405020304" pitchFamily="18" charset="0"/>
              </a:rPr>
              <a:t>Available at: </a:t>
            </a:r>
            <a:r>
              <a:rPr lang="en-GB" sz="29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9"/>
              </a:rPr>
              <a:t>Full article: Assessment of Dyslexia – Why, When, and with What? (tandfonline.com)</a:t>
            </a:r>
            <a:r>
              <a:rPr lang="en-GB" sz="2900" kern="100" dirty="0">
                <a:effectLst/>
                <a:latin typeface="Calibri" panose="020F0502020204030204" pitchFamily="34" charset="0"/>
                <a:ea typeface="Aptos" panose="020B0004020202020204" pitchFamily="34" charset="0"/>
                <a:cs typeface="Times New Roman" panose="02020603050405020304" pitchFamily="18" charset="0"/>
              </a:rPr>
              <a:t>. Accessed: 10/05/2024</a:t>
            </a:r>
            <a:endParaRPr lang="en-GB" sz="29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2900" kern="100" dirty="0">
                <a:effectLst/>
                <a:latin typeface="Calibri" panose="020F0502020204030204" pitchFamily="34" charset="0"/>
                <a:ea typeface="Aptos" panose="020B0004020202020204" pitchFamily="34" charset="0"/>
                <a:cs typeface="Times New Roman" panose="02020603050405020304" pitchFamily="18" charset="0"/>
              </a:rPr>
              <a:t>Taylor and Francis (2022) </a:t>
            </a:r>
            <a:r>
              <a:rPr lang="en-GB" sz="2900" i="1" kern="100" dirty="0">
                <a:effectLst/>
                <a:latin typeface="Calibri" panose="020F0502020204030204" pitchFamily="34" charset="0"/>
                <a:ea typeface="Aptos" panose="020B0004020202020204" pitchFamily="34" charset="0"/>
                <a:cs typeface="Times New Roman" panose="02020603050405020304" pitchFamily="18" charset="0"/>
              </a:rPr>
              <a:t>Dyslexic students’ experiences in using assistive technology to support written language skills: a five-year follow-up. </a:t>
            </a:r>
            <a:r>
              <a:rPr lang="en-GB" sz="2900" kern="100" dirty="0">
                <a:effectLst/>
                <a:latin typeface="Calibri" panose="020F0502020204030204" pitchFamily="34" charset="0"/>
                <a:ea typeface="Aptos" panose="020B0004020202020204" pitchFamily="34" charset="0"/>
                <a:cs typeface="Times New Roman" panose="02020603050405020304" pitchFamily="18" charset="0"/>
              </a:rPr>
              <a:t>Available at: </a:t>
            </a:r>
            <a:r>
              <a:rPr lang="en-GB" sz="29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10"/>
              </a:rPr>
              <a:t>Full article: Dyslexic students’ experiences in using assistive technology to support written language skills: a five-year follow-up (tandfonline.com)</a:t>
            </a:r>
            <a:r>
              <a:rPr lang="en-GB" sz="2900" kern="100" dirty="0">
                <a:effectLst/>
                <a:latin typeface="Calibri" panose="020F0502020204030204" pitchFamily="34" charset="0"/>
                <a:ea typeface="Aptos" panose="020B0004020202020204" pitchFamily="34" charset="0"/>
                <a:cs typeface="Times New Roman" panose="02020603050405020304" pitchFamily="18" charset="0"/>
              </a:rPr>
              <a:t>. Accessed: 08/05/2024</a:t>
            </a:r>
            <a:endParaRPr lang="en-GB" sz="29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2900" kern="100" dirty="0">
                <a:effectLst/>
                <a:latin typeface="Calibri" panose="020F0502020204030204" pitchFamily="34" charset="0"/>
                <a:ea typeface="Aptos" panose="020B0004020202020204" pitchFamily="34" charset="0"/>
                <a:cs typeface="Times New Roman" panose="02020603050405020304" pitchFamily="18" charset="0"/>
              </a:rPr>
              <a:t>William, K (2024) </a:t>
            </a:r>
            <a:r>
              <a:rPr lang="en-GB" sz="2900" i="1" kern="100" dirty="0">
                <a:effectLst/>
                <a:latin typeface="Calibri" panose="020F0502020204030204" pitchFamily="34" charset="0"/>
                <a:ea typeface="Aptos" panose="020B0004020202020204" pitchFamily="34" charset="0"/>
                <a:cs typeface="Times New Roman" panose="02020603050405020304" pitchFamily="18" charset="0"/>
              </a:rPr>
              <a:t>Supporting children with dyslexia in the classroom. </a:t>
            </a:r>
            <a:r>
              <a:rPr lang="en-GB" sz="2900" kern="100" dirty="0">
                <a:effectLst/>
                <a:latin typeface="Calibri" panose="020F0502020204030204" pitchFamily="34" charset="0"/>
                <a:ea typeface="Aptos" panose="020B0004020202020204" pitchFamily="34" charset="0"/>
                <a:cs typeface="Times New Roman" panose="02020603050405020304" pitchFamily="18" charset="0"/>
              </a:rPr>
              <a:t>Available at: </a:t>
            </a:r>
            <a:r>
              <a:rPr lang="en-GB" sz="29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11"/>
              </a:rPr>
              <a:t>Supporting Children with Dyslexia in the Classroom | Dyslexia UK</a:t>
            </a:r>
            <a:r>
              <a:rPr lang="en-GB" sz="2900" kern="100" dirty="0">
                <a:effectLst/>
                <a:latin typeface="Calibri" panose="020F0502020204030204" pitchFamily="34" charset="0"/>
                <a:ea typeface="Aptos" panose="020B0004020202020204" pitchFamily="34" charset="0"/>
                <a:cs typeface="Times New Roman" panose="02020603050405020304" pitchFamily="18" charset="0"/>
              </a:rPr>
              <a:t>. Accessed: 06/05/2024</a:t>
            </a:r>
            <a:endParaRPr lang="en-GB" sz="29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pt-BR" sz="2900" kern="100" dirty="0">
                <a:effectLst/>
                <a:latin typeface="Calibri" panose="020F0502020204030204" pitchFamily="34" charset="0"/>
                <a:ea typeface="Aptos" panose="020B0004020202020204" pitchFamily="34" charset="0"/>
                <a:cs typeface="Times New Roman" panose="02020603050405020304" pitchFamily="18" charset="0"/>
              </a:rPr>
              <a:t>Zauderer, S (2023). </a:t>
            </a:r>
            <a:r>
              <a:rPr lang="pt-BR" sz="2900" i="1" kern="100" dirty="0">
                <a:effectLst/>
                <a:latin typeface="Calibri" panose="020F0502020204030204" pitchFamily="34" charset="0"/>
                <a:ea typeface="Aptos" panose="020B0004020202020204" pitchFamily="34" charset="0"/>
                <a:cs typeface="Times New Roman" panose="02020603050405020304" pitchFamily="18" charset="0"/>
              </a:rPr>
              <a:t>33 dyslexia statistics and facts: How many people have dyslexia?</a:t>
            </a:r>
            <a:r>
              <a:rPr lang="pt-BR" sz="2900" kern="100" dirty="0">
                <a:effectLst/>
                <a:latin typeface="Calibri" panose="020F0502020204030204" pitchFamily="34" charset="0"/>
                <a:ea typeface="Aptos" panose="020B0004020202020204" pitchFamily="34" charset="0"/>
                <a:cs typeface="Times New Roman" panose="02020603050405020304" pitchFamily="18" charset="0"/>
              </a:rPr>
              <a:t>. Available at:</a:t>
            </a:r>
            <a:r>
              <a:rPr lang="en-GB" sz="2900" u="sng" kern="100" dirty="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12"/>
              </a:rPr>
              <a:t>33 Dyslexia Statistics &amp; Facts: How Many People Have Dyslexia? (crossrivertherapy.com)</a:t>
            </a:r>
            <a:r>
              <a:rPr lang="en-GB" sz="2900" kern="100" dirty="0">
                <a:effectLst/>
                <a:latin typeface="Calibri" panose="020F0502020204030204" pitchFamily="34" charset="0"/>
                <a:ea typeface="Aptos" panose="020B0004020202020204" pitchFamily="34" charset="0"/>
                <a:cs typeface="Times New Roman" panose="02020603050405020304" pitchFamily="18" charset="0"/>
              </a:rPr>
              <a:t>. Accessed: 07/05/2024</a:t>
            </a:r>
            <a:endParaRPr lang="en-GB" sz="29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87058249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23234</TotalTime>
  <Words>3460</Words>
  <Application>Microsoft Office PowerPoint</Application>
  <PresentationFormat>Widescreen</PresentationFormat>
  <Paragraphs>31</Paragraphs>
  <Slides>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Aptos</vt:lpstr>
      <vt:lpstr>Aptos Display</vt:lpstr>
      <vt:lpstr>Arial</vt:lpstr>
      <vt:lpstr>Calibri</vt:lpstr>
      <vt:lpstr>Frutiger W01</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Holly Saltmarsh</dc:creator>
  <cp:lastModifiedBy>Holly Saltmarsh</cp:lastModifiedBy>
  <cp:revision>1</cp:revision>
  <dcterms:created xsi:type="dcterms:W3CDTF">2024-04-29T15:05:37Z</dcterms:created>
  <dcterms:modified xsi:type="dcterms:W3CDTF">2024-05-15T19:54:33Z</dcterms:modified>
</cp:coreProperties>
</file>