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A4E1A-FCB1-6FFC-4D5E-9A603BCEFA88}" v="471" dt="2026-07-25T20:11:30.981"/>
    <p1510:client id="{EF5E700C-381D-87C3-454A-2BA1488BA5E4}" v="638" dt="2026-07-27T19:28:26.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5F85315-985E-E686-3D69-D0A9F7BAAE9A}"/>
              </a:ext>
            </a:extLst>
          </p:cNvPr>
          <p:cNvSpPr txBox="1"/>
          <p:nvPr/>
        </p:nvSpPr>
        <p:spPr>
          <a:xfrm>
            <a:off x="7257" y="3629"/>
            <a:ext cx="12184743" cy="1077218"/>
          </a:xfrm>
          <a:prstGeom prst="rect">
            <a:avLst/>
          </a:prstGeom>
          <a:solidFill>
            <a:schemeClr val="accent1">
              <a:lumMod val="75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solidFill>
                  <a:srgbClr val="FFFFFF"/>
                </a:solidFill>
              </a:rPr>
              <a:t>Promoting Mental Wellbeing Among Young Adults </a:t>
            </a:r>
          </a:p>
          <a:p>
            <a:pPr algn="ctr"/>
            <a:r>
              <a:rPr lang="en-US" sz="1400" b="1">
                <a:solidFill>
                  <a:srgbClr val="FFFFFF"/>
                </a:solidFill>
              </a:rPr>
              <a:t>Using a Digital Mental Health Application</a:t>
            </a:r>
            <a:endParaRPr lang="en-US" sz="1400">
              <a:solidFill>
                <a:srgbClr val="FFFFFF"/>
              </a:solidFill>
            </a:endParaRPr>
          </a:p>
          <a:p>
            <a:pPr algn="ctr"/>
            <a:r>
              <a:rPr lang="en-US" sz="1200" dirty="0">
                <a:solidFill>
                  <a:schemeClr val="accent2">
                    <a:lumMod val="60000"/>
                    <a:lumOff val="40000"/>
                  </a:schemeClr>
                </a:solidFill>
              </a:rPr>
              <a:t>A digital health intervention to reduce stress and </a:t>
            </a:r>
            <a:r>
              <a:rPr lang="en-US" sz="1200">
                <a:solidFill>
                  <a:schemeClr val="accent2">
                    <a:lumMod val="60000"/>
                    <a:lumOff val="40000"/>
                  </a:schemeClr>
                </a:solidFill>
              </a:rPr>
              <a:t>anxiety</a:t>
            </a:r>
            <a:endParaRPr lang="en-US" sz="1200" dirty="0">
              <a:solidFill>
                <a:schemeClr val="accent2">
                  <a:lumMod val="60000"/>
                  <a:lumOff val="40000"/>
                </a:schemeClr>
              </a:solidFill>
            </a:endParaRPr>
          </a:p>
          <a:p>
            <a:pPr algn="ctr"/>
            <a:endParaRPr lang="en-GB" sz="2400" dirty="0">
              <a:solidFill>
                <a:schemeClr val="accent2">
                  <a:lumMod val="60000"/>
                  <a:lumOff val="40000"/>
                </a:schemeClr>
              </a:solidFill>
            </a:endParaRPr>
          </a:p>
        </p:txBody>
      </p:sp>
      <p:pic>
        <p:nvPicPr>
          <p:cNvPr id="2" name="Picture 1" descr="Brain Clipart Healthy Mental Health Logo Png Free Transparent">
            <a:extLst>
              <a:ext uri="{FF2B5EF4-FFF2-40B4-BE49-F238E27FC236}">
                <a16:creationId xmlns:a16="http://schemas.microsoft.com/office/drawing/2014/main" id="{7EF07948-B4EC-A030-1F8F-4B85F877BF4D}"/>
              </a:ext>
            </a:extLst>
          </p:cNvPr>
          <p:cNvPicPr>
            <a:picLocks noChangeAspect="1"/>
          </p:cNvPicPr>
          <p:nvPr/>
        </p:nvPicPr>
        <p:blipFill>
          <a:blip r:embed="rId2"/>
          <a:srcRect l="15344" t="16402" r="13227" b="42328"/>
          <a:stretch>
            <a:fillRect/>
          </a:stretch>
        </p:blipFill>
        <p:spPr>
          <a:xfrm>
            <a:off x="10537374" y="3629"/>
            <a:ext cx="1654631" cy="936175"/>
          </a:xfrm>
          <a:prstGeom prst="rect">
            <a:avLst/>
          </a:prstGeom>
          <a:ln>
            <a:noFill/>
          </a:ln>
        </p:spPr>
      </p:pic>
      <p:pic>
        <p:nvPicPr>
          <p:cNvPr id="3" name="Picture 2" descr="University of Wales Trinity Saint David: Ranking, Courses, Fees ...">
            <a:extLst>
              <a:ext uri="{FF2B5EF4-FFF2-40B4-BE49-F238E27FC236}">
                <a16:creationId xmlns:a16="http://schemas.microsoft.com/office/drawing/2014/main" id="{1A037ABB-C234-A5D6-528D-9A4D083B2353}"/>
              </a:ext>
            </a:extLst>
          </p:cNvPr>
          <p:cNvPicPr>
            <a:picLocks noChangeAspect="1"/>
          </p:cNvPicPr>
          <p:nvPr/>
        </p:nvPicPr>
        <p:blipFill>
          <a:blip r:embed="rId3"/>
          <a:srcRect l="-730" r="1095" b="21454"/>
          <a:stretch>
            <a:fillRect/>
          </a:stretch>
        </p:blipFill>
        <p:spPr>
          <a:xfrm>
            <a:off x="-159658" y="-10886"/>
            <a:ext cx="1560299" cy="1081326"/>
          </a:xfrm>
          <a:prstGeom prst="rect">
            <a:avLst/>
          </a:prstGeom>
        </p:spPr>
      </p:pic>
      <p:sp>
        <p:nvSpPr>
          <p:cNvPr id="7" name="TextBox 6">
            <a:extLst>
              <a:ext uri="{FF2B5EF4-FFF2-40B4-BE49-F238E27FC236}">
                <a16:creationId xmlns:a16="http://schemas.microsoft.com/office/drawing/2014/main" id="{5824DE8E-8B5A-E601-6556-CC29800A9C50}"/>
              </a:ext>
            </a:extLst>
          </p:cNvPr>
          <p:cNvSpPr txBox="1"/>
          <p:nvPr/>
        </p:nvSpPr>
        <p:spPr>
          <a:xfrm>
            <a:off x="42516" y="1076739"/>
            <a:ext cx="1215279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t>Name: Rizwana                 Student ID:2521764                       Module:LCHS7009- population of health and digital health promotion</a:t>
            </a:r>
            <a:r>
              <a:rPr lang="en-GB" sz="1400" dirty="0"/>
              <a:t>         </a:t>
            </a:r>
            <a:endParaRPr lang="en-US"/>
          </a:p>
        </p:txBody>
      </p:sp>
      <p:pic>
        <p:nvPicPr>
          <p:cNvPr id="8" name="Graphic 7">
            <a:extLst>
              <a:ext uri="{FF2B5EF4-FFF2-40B4-BE49-F238E27FC236}">
                <a16:creationId xmlns:a16="http://schemas.microsoft.com/office/drawing/2014/main" id="{A4DDF1B7-CB58-0399-B24C-25E7BE4865F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2456" y="1084941"/>
            <a:ext cx="246744" cy="275773"/>
          </a:xfrm>
          <a:prstGeom prst="rect">
            <a:avLst/>
          </a:prstGeom>
        </p:spPr>
      </p:pic>
      <p:pic>
        <p:nvPicPr>
          <p:cNvPr id="9" name="Graphic 8">
            <a:extLst>
              <a:ext uri="{FF2B5EF4-FFF2-40B4-BE49-F238E27FC236}">
                <a16:creationId xmlns:a16="http://schemas.microsoft.com/office/drawing/2014/main" id="{9E9B29BC-A263-79EF-020F-FCA4F498FC2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699657" y="1092200"/>
            <a:ext cx="348343" cy="326572"/>
          </a:xfrm>
          <a:prstGeom prst="rect">
            <a:avLst/>
          </a:prstGeom>
        </p:spPr>
      </p:pic>
      <p:pic>
        <p:nvPicPr>
          <p:cNvPr id="10" name="Graphic 9">
            <a:extLst>
              <a:ext uri="{FF2B5EF4-FFF2-40B4-BE49-F238E27FC236}">
                <a16:creationId xmlns:a16="http://schemas.microsoft.com/office/drawing/2014/main" id="{0F1162F8-4250-8565-9B21-2727C625197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45315" y="1150258"/>
            <a:ext cx="210458" cy="210458"/>
          </a:xfrm>
          <a:prstGeom prst="rect">
            <a:avLst/>
          </a:prstGeom>
        </p:spPr>
      </p:pic>
      <p:sp>
        <p:nvSpPr>
          <p:cNvPr id="13" name="TextBox 12">
            <a:extLst>
              <a:ext uri="{FF2B5EF4-FFF2-40B4-BE49-F238E27FC236}">
                <a16:creationId xmlns:a16="http://schemas.microsoft.com/office/drawing/2014/main" id="{EFB6DB09-BDCB-1603-2535-64036836EF9F}"/>
              </a:ext>
            </a:extLst>
          </p:cNvPr>
          <p:cNvSpPr txBox="1"/>
          <p:nvPr/>
        </p:nvSpPr>
        <p:spPr>
          <a:xfrm>
            <a:off x="43028" y="1711630"/>
            <a:ext cx="3324075" cy="1815882"/>
          </a:xfrm>
          <a:prstGeom prst="rect">
            <a:avLst/>
          </a:prstGeom>
          <a:noFill/>
          <a:ln>
            <a:solidFill>
              <a:schemeClr val="accent1">
                <a:lumMod val="75000"/>
              </a:schemeClr>
            </a:solidFill>
          </a:ln>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just"/>
            <a:r>
              <a:rPr lang="en-GB" sz="800" dirty="0">
                <a:ea typeface="+mn-lt"/>
                <a:cs typeface="+mn-lt"/>
              </a:rPr>
              <a:t>Mental health difficulties among young adults aged 18–25 represent an increasing public health concern worldwide (World Health Organization, 2022). </a:t>
            </a:r>
            <a:endParaRPr lang="en-US" sz="800">
              <a:ea typeface="+mn-lt"/>
              <a:cs typeface="+mn-lt"/>
            </a:endParaRPr>
          </a:p>
          <a:p>
            <a:pPr algn="just"/>
            <a:r>
              <a:rPr lang="en-GB" sz="800" dirty="0">
                <a:ea typeface="+mn-lt"/>
                <a:cs typeface="+mn-lt"/>
              </a:rPr>
              <a:t>Anxiety, stress, and low mood can negatively influence academic achievement, social relationships, daily functioning, and overall quality of life (NHS England, 2023). However, many young adults experience barriers when accessing traditional mental health services, including stigma, limited availability, waiting times, and financial constraints (Naslund et al., 2016). Digital mental health applications provide an accessible, confidential, and scalable approach to delivering psychological support. These technologies can promote early intervention, self-management, and mental wellbeing among young adult populations (</a:t>
            </a:r>
            <a:r>
              <a:rPr lang="en-GB" sz="800" dirty="0" err="1">
                <a:ea typeface="+mn-lt"/>
                <a:cs typeface="+mn-lt"/>
              </a:rPr>
              <a:t>Torous</a:t>
            </a:r>
            <a:r>
              <a:rPr lang="en-GB" sz="800" dirty="0">
                <a:ea typeface="+mn-lt"/>
                <a:cs typeface="+mn-lt"/>
              </a:rPr>
              <a:t> et al., 2018).</a:t>
            </a:r>
            <a:endParaRPr lang="en-US" sz="800"/>
          </a:p>
          <a:p>
            <a:pPr algn="l"/>
            <a:endParaRPr lang="en-GB" sz="800" dirty="0"/>
          </a:p>
        </p:txBody>
      </p:sp>
      <p:sp>
        <p:nvSpPr>
          <p:cNvPr id="14" name="TextBox 13">
            <a:extLst>
              <a:ext uri="{FF2B5EF4-FFF2-40B4-BE49-F238E27FC236}">
                <a16:creationId xmlns:a16="http://schemas.microsoft.com/office/drawing/2014/main" id="{03D9FF6E-623E-B1BB-2E21-B1CB3A360D80}"/>
              </a:ext>
            </a:extLst>
          </p:cNvPr>
          <p:cNvSpPr txBox="1"/>
          <p:nvPr/>
        </p:nvSpPr>
        <p:spPr>
          <a:xfrm>
            <a:off x="38922" y="1386814"/>
            <a:ext cx="3318216" cy="276999"/>
          </a:xfrm>
          <a:prstGeom prst="rect">
            <a:avLst/>
          </a:prstGeom>
          <a:solidFill>
            <a:schemeClr val="accent1">
              <a:lumMod val="75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bg1"/>
                </a:solidFill>
              </a:rPr>
              <a:t>BACKGROUND</a:t>
            </a:r>
          </a:p>
        </p:txBody>
      </p:sp>
      <p:sp>
        <p:nvSpPr>
          <p:cNvPr id="5" name="TextBox 4">
            <a:extLst>
              <a:ext uri="{FF2B5EF4-FFF2-40B4-BE49-F238E27FC236}">
                <a16:creationId xmlns:a16="http://schemas.microsoft.com/office/drawing/2014/main" id="{5C358853-33F0-4DBA-A3AA-40439334EB0B}"/>
              </a:ext>
            </a:extLst>
          </p:cNvPr>
          <p:cNvSpPr txBox="1"/>
          <p:nvPr/>
        </p:nvSpPr>
        <p:spPr>
          <a:xfrm>
            <a:off x="3494574" y="1826180"/>
            <a:ext cx="4153082" cy="1938992"/>
          </a:xfrm>
          <a:prstGeom prst="rect">
            <a:avLst/>
          </a:prstGeom>
          <a:noFill/>
          <a:ln>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800" dirty="0">
                <a:ea typeface="+mn-lt"/>
                <a:cs typeface="+mn-lt"/>
              </a:rPr>
              <a:t>The proposed digital mental health application reflects key health promotion principles by supporting empowerment, accessibility, participation, and equity (</a:t>
            </a:r>
            <a:r>
              <a:rPr lang="en-GB" sz="800" dirty="0" err="1">
                <a:ea typeface="+mn-lt"/>
                <a:cs typeface="+mn-lt"/>
              </a:rPr>
              <a:t>Nutbeam</a:t>
            </a:r>
            <a:r>
              <a:rPr lang="en-GB" sz="800" dirty="0">
                <a:ea typeface="+mn-lt"/>
                <a:cs typeface="+mn-lt"/>
              </a:rPr>
              <a:t> and Harris, 2004).</a:t>
            </a:r>
            <a:endParaRPr lang="en-US" sz="800">
              <a:ea typeface="+mn-lt"/>
              <a:cs typeface="+mn-lt"/>
            </a:endParaRPr>
          </a:p>
          <a:p>
            <a:pPr algn="just"/>
            <a:endParaRPr lang="en-GB" sz="800" dirty="0">
              <a:ea typeface="+mn-lt"/>
              <a:cs typeface="+mn-lt"/>
            </a:endParaRPr>
          </a:p>
          <a:p>
            <a:r>
              <a:rPr lang="en-GB" sz="800" b="1">
                <a:ea typeface="+mn-lt"/>
                <a:cs typeface="+mn-lt"/>
              </a:rPr>
              <a:t>Digital Mental Health App </a:t>
            </a:r>
            <a:r>
              <a:rPr lang="en-GB" sz="800" b="1" dirty="0">
                <a:ea typeface="+mn-lt"/>
                <a:cs typeface="+mn-lt"/>
              </a:rPr>
              <a:t>Supports:</a:t>
            </a:r>
            <a:endParaRPr lang="en-US" sz="800">
              <a:ea typeface="+mn-lt"/>
              <a:cs typeface="+mn-lt"/>
            </a:endParaRPr>
          </a:p>
          <a:p>
            <a:pPr algn="just"/>
            <a:r>
              <a:rPr lang="en-GB" sz="800">
                <a:ea typeface="+mn-lt"/>
                <a:cs typeface="+mn-lt"/>
              </a:rPr>
              <a:t>🌱 Empowerment → </a:t>
            </a:r>
          </a:p>
          <a:p>
            <a:pPr algn="just"/>
            <a:r>
              <a:rPr lang="en-GB" sz="800">
                <a:ea typeface="+mn-lt"/>
                <a:cs typeface="+mn-lt"/>
              </a:rPr>
              <a:t>Users manage their own wellbeing</a:t>
            </a:r>
            <a:endParaRPr lang="en-GB" sz="800"/>
          </a:p>
          <a:p>
            <a:pPr algn="just"/>
            <a:r>
              <a:rPr lang="en-GB" sz="800">
                <a:ea typeface="+mn-lt"/>
                <a:cs typeface="+mn-lt"/>
              </a:rPr>
              <a:t>⚖️ Equity→</a:t>
            </a:r>
            <a:endParaRPr lang="en-GB" sz="800" dirty="0">
              <a:ea typeface="+mn-lt"/>
              <a:cs typeface="+mn-lt"/>
            </a:endParaRPr>
          </a:p>
          <a:p>
            <a:pPr algn="just"/>
            <a:r>
              <a:rPr lang="en-GB" sz="800">
                <a:ea typeface="+mn-lt"/>
                <a:cs typeface="+mn-lt"/>
              </a:rPr>
              <a:t> Accessible support for different populations</a:t>
            </a:r>
            <a:endParaRPr lang="en-GB" sz="800"/>
          </a:p>
          <a:p>
            <a:pPr algn="just"/>
            <a:r>
              <a:rPr lang="en-GB" sz="800">
                <a:ea typeface="+mn-lt"/>
                <a:cs typeface="+mn-lt"/>
              </a:rPr>
              <a:t>🤝 Participation→ </a:t>
            </a:r>
            <a:endParaRPr lang="en-GB" sz="800" dirty="0">
              <a:ea typeface="+mn-lt"/>
              <a:cs typeface="+mn-lt"/>
            </a:endParaRPr>
          </a:p>
          <a:p>
            <a:pPr algn="just"/>
            <a:r>
              <a:rPr lang="en-GB" sz="800">
                <a:ea typeface="+mn-lt"/>
                <a:cs typeface="+mn-lt"/>
              </a:rPr>
              <a:t>Encourages active involvement in mental health care</a:t>
            </a:r>
            <a:endParaRPr lang="en-GB" sz="800"/>
          </a:p>
          <a:p>
            <a:pPr algn="just"/>
            <a:r>
              <a:rPr lang="en-GB" sz="800">
                <a:ea typeface="+mn-lt"/>
                <a:cs typeface="+mn-lt"/>
              </a:rPr>
              <a:t>🌍 Ottawa Charter Principles →</a:t>
            </a:r>
            <a:endParaRPr lang="en-GB" sz="800" dirty="0">
              <a:ea typeface="+mn-lt"/>
              <a:cs typeface="+mn-lt"/>
            </a:endParaRPr>
          </a:p>
          <a:p>
            <a:pPr algn="just"/>
            <a:r>
              <a:rPr lang="en-GB" sz="800">
                <a:ea typeface="+mn-lt"/>
                <a:cs typeface="+mn-lt"/>
              </a:rPr>
              <a:t> Builds individual skills and supportive environments</a:t>
            </a:r>
            <a:endParaRPr lang="en-GB" sz="800"/>
          </a:p>
          <a:p>
            <a:pPr algn="just"/>
            <a:r>
              <a:rPr lang="en-GB" sz="800">
                <a:ea typeface="+mn-lt"/>
                <a:cs typeface="+mn-lt"/>
              </a:rPr>
              <a:t>(Office for Health Improvement and Disparities, 2022)</a:t>
            </a:r>
            <a:endParaRPr lang="en-GB" sz="800" dirty="0">
              <a:ea typeface="+mn-lt"/>
              <a:cs typeface="+mn-lt"/>
            </a:endParaRPr>
          </a:p>
          <a:p>
            <a:pPr algn="just"/>
            <a:r>
              <a:rPr lang="en-GB" sz="800">
                <a:ea typeface="+mn-lt"/>
                <a:cs typeface="+mn-lt"/>
              </a:rPr>
              <a:t>(World Health Organization, 2022).</a:t>
            </a:r>
            <a:endParaRPr lang="en-GB" sz="800"/>
          </a:p>
        </p:txBody>
      </p:sp>
      <p:sp>
        <p:nvSpPr>
          <p:cNvPr id="12" name="TextBox 11">
            <a:extLst>
              <a:ext uri="{FF2B5EF4-FFF2-40B4-BE49-F238E27FC236}">
                <a16:creationId xmlns:a16="http://schemas.microsoft.com/office/drawing/2014/main" id="{7D4DD3A5-82F8-9943-35CF-670F412C40FB}"/>
              </a:ext>
            </a:extLst>
          </p:cNvPr>
          <p:cNvSpPr txBox="1"/>
          <p:nvPr/>
        </p:nvSpPr>
        <p:spPr>
          <a:xfrm>
            <a:off x="3494438" y="1383497"/>
            <a:ext cx="4152667" cy="276999"/>
          </a:xfrm>
          <a:prstGeom prst="rect">
            <a:avLst/>
          </a:prstGeom>
          <a:solidFill>
            <a:schemeClr val="accent1">
              <a:lumMod val="75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bg1"/>
                </a:solidFill>
                <a:ea typeface="+mn-lt"/>
                <a:cs typeface="+mn-lt"/>
              </a:rPr>
              <a:t>Health Promotion Principles </a:t>
            </a:r>
            <a:r>
              <a:rPr lang="en-GB" sz="1200" dirty="0">
                <a:solidFill>
                  <a:schemeClr val="bg1"/>
                </a:solidFill>
                <a:ea typeface="+mn-lt"/>
                <a:cs typeface="+mn-lt"/>
              </a:rPr>
              <a:t>and Values</a:t>
            </a:r>
            <a:endParaRPr lang="en-US" sz="1200">
              <a:solidFill>
                <a:schemeClr val="bg1"/>
              </a:solidFill>
            </a:endParaRPr>
          </a:p>
        </p:txBody>
      </p:sp>
      <p:sp>
        <p:nvSpPr>
          <p:cNvPr id="19" name="TextBox 18">
            <a:extLst>
              <a:ext uri="{FF2B5EF4-FFF2-40B4-BE49-F238E27FC236}">
                <a16:creationId xmlns:a16="http://schemas.microsoft.com/office/drawing/2014/main" id="{2D636CDC-2FFB-A6CF-130D-41E2E12DA9E7}"/>
              </a:ext>
            </a:extLst>
          </p:cNvPr>
          <p:cNvSpPr txBox="1"/>
          <p:nvPr/>
        </p:nvSpPr>
        <p:spPr>
          <a:xfrm>
            <a:off x="7737252" y="1523970"/>
            <a:ext cx="4396882" cy="4900904"/>
          </a:xfrm>
          <a:prstGeom prst="rect">
            <a:avLst/>
          </a:prstGeom>
          <a:noFill/>
          <a:ln>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 b="1">
                <a:ea typeface="+mn-lt"/>
                <a:cs typeface="+mn-lt"/>
              </a:rPr>
              <a:t> REFRENCE</a:t>
            </a:r>
            <a:endParaRPr lang="en-US" sz="800" b="1">
              <a:ea typeface="+mn-lt"/>
              <a:cs typeface="+mn-lt"/>
            </a:endParaRPr>
          </a:p>
          <a:p>
            <a:r>
              <a:rPr lang="en-GB" sz="800">
                <a:ea typeface="+mn-lt"/>
                <a:cs typeface="+mn-lt"/>
              </a:rPr>
              <a:t>1.Bandura, A. (1997) </a:t>
            </a:r>
            <a:r>
              <a:rPr lang="en-GB" sz="800" i="1">
                <a:ea typeface="+mn-lt"/>
                <a:cs typeface="+mn-lt"/>
              </a:rPr>
              <a:t>Self-efficacy: The Exercise of Control</a:t>
            </a:r>
            <a:r>
              <a:rPr lang="en-GB" sz="800">
                <a:ea typeface="+mn-lt"/>
                <a:cs typeface="+mn-lt"/>
              </a:rPr>
              <a:t>. New York: W.H. Freeman.</a:t>
            </a:r>
            <a:endParaRPr lang="en-US" sz="800"/>
          </a:p>
          <a:p>
            <a:r>
              <a:rPr lang="en-GB" sz="800"/>
              <a:t>2.</a:t>
            </a:r>
            <a:r>
              <a:rPr lang="en-GB" sz="800">
                <a:ea typeface="+mn-lt"/>
                <a:cs typeface="+mn-lt"/>
              </a:rPr>
              <a:t>Doherty, G., Coyle, D. and Matthews, M. (2016) ‘Design and evaluation of clinical software for smartphone-based interventions in mental health’, </a:t>
            </a:r>
            <a:r>
              <a:rPr lang="en-GB" sz="800" i="1">
                <a:ea typeface="+mn-lt"/>
                <a:cs typeface="+mn-lt"/>
              </a:rPr>
              <a:t>ACM Transactions on Computer-Human Interaction</a:t>
            </a:r>
            <a:r>
              <a:rPr lang="en-GB" sz="800">
                <a:ea typeface="+mn-lt"/>
                <a:cs typeface="+mn-lt"/>
              </a:rPr>
              <a:t>, 23(2), pp.1–32.</a:t>
            </a:r>
            <a:endParaRPr lang="en-GB" sz="800"/>
          </a:p>
          <a:p>
            <a:r>
              <a:rPr lang="en-GB" sz="800" dirty="0"/>
              <a:t>3.</a:t>
            </a:r>
            <a:r>
              <a:rPr lang="en-GB" sz="800" dirty="0">
                <a:ea typeface="+mn-lt"/>
                <a:cs typeface="+mn-lt"/>
              </a:rPr>
              <a:t>Firth, J., </a:t>
            </a:r>
            <a:r>
              <a:rPr lang="en-GB" sz="800" dirty="0" err="1">
                <a:ea typeface="+mn-lt"/>
                <a:cs typeface="+mn-lt"/>
              </a:rPr>
              <a:t>Torous</a:t>
            </a:r>
            <a:r>
              <a:rPr lang="en-GB" sz="800" dirty="0">
                <a:ea typeface="+mn-lt"/>
                <a:cs typeface="+mn-lt"/>
              </a:rPr>
              <a:t>, J., Nicholas, J., Carney, R., Pratap, A., Rosenbaum, S. and Sarris, J. (2017) ‘The efficacy of smartphone-based mental health interventions for depressive symptoms: A meta-analysis of randomised controlled trials’, </a:t>
            </a:r>
            <a:r>
              <a:rPr lang="en-GB" sz="800" i="1" dirty="0">
                <a:ea typeface="+mn-lt"/>
                <a:cs typeface="+mn-lt"/>
              </a:rPr>
              <a:t>World Psychiatry</a:t>
            </a:r>
            <a:r>
              <a:rPr lang="en-GB" sz="800" dirty="0">
                <a:ea typeface="+mn-lt"/>
                <a:cs typeface="+mn-lt"/>
              </a:rPr>
              <a:t>, 16(3), pp.287–298.</a:t>
            </a:r>
            <a:endParaRPr lang="en-GB" sz="800"/>
          </a:p>
          <a:p>
            <a:r>
              <a:rPr lang="en-GB" sz="800"/>
              <a:t>4.</a:t>
            </a:r>
            <a:r>
              <a:rPr lang="en-GB" sz="800">
                <a:ea typeface="+mn-lt"/>
                <a:cs typeface="+mn-lt"/>
              </a:rPr>
              <a:t>Gega, L., Jankovic, D., Saramago, P., Marshall, D., Dawson, S., Melton, H. and Churchill, R. (2020) ‘Digital interventions in mental health: Evidence synthesis and economic evaluation’, </a:t>
            </a:r>
            <a:r>
              <a:rPr lang="en-GB" sz="800" i="1">
                <a:ea typeface="+mn-lt"/>
                <a:cs typeface="+mn-lt"/>
              </a:rPr>
              <a:t>Frontiers in Psychiatry</a:t>
            </a:r>
            <a:r>
              <a:rPr lang="en-GB" sz="800">
                <a:ea typeface="+mn-lt"/>
                <a:cs typeface="+mn-lt"/>
              </a:rPr>
              <a:t>, 11, Article 589.</a:t>
            </a:r>
            <a:endParaRPr lang="en-GB" sz="800"/>
          </a:p>
          <a:p>
            <a:r>
              <a:rPr lang="en-GB" sz="800"/>
              <a:t>5.</a:t>
            </a:r>
            <a:r>
              <a:rPr lang="en-GB" sz="800">
                <a:ea typeface="+mn-lt"/>
                <a:cs typeface="+mn-lt"/>
              </a:rPr>
              <a:t>Michie, S., van Stralen, M.M. and West, R. (2011) ‘The behaviour change wheel: A new method for characterising and designing behaviour change interventions’, </a:t>
            </a:r>
            <a:r>
              <a:rPr lang="en-GB" sz="800" i="1">
                <a:ea typeface="+mn-lt"/>
                <a:cs typeface="+mn-lt"/>
              </a:rPr>
              <a:t>Implementation Science</a:t>
            </a:r>
            <a:r>
              <a:rPr lang="en-GB" sz="800">
                <a:ea typeface="+mn-lt"/>
                <a:cs typeface="+mn-lt"/>
              </a:rPr>
              <a:t>, 6, Article 42.</a:t>
            </a:r>
            <a:endParaRPr lang="en-GB" sz="800"/>
          </a:p>
          <a:p>
            <a:r>
              <a:rPr lang="en-GB" sz="800" dirty="0"/>
              <a:t>6.</a:t>
            </a:r>
            <a:r>
              <a:rPr lang="en-GB" sz="800" dirty="0">
                <a:ea typeface="+mn-lt"/>
                <a:cs typeface="+mn-lt"/>
              </a:rPr>
              <a:t>Naslund, J.A., Aschbrenner, K.A., Araya, R., Marsch, L.A., </a:t>
            </a:r>
            <a:r>
              <a:rPr lang="en-GB" sz="800" dirty="0" err="1">
                <a:ea typeface="+mn-lt"/>
                <a:cs typeface="+mn-lt"/>
              </a:rPr>
              <a:t>Unützer</a:t>
            </a:r>
            <a:r>
              <a:rPr lang="en-GB" sz="800" dirty="0">
                <a:ea typeface="+mn-lt"/>
                <a:cs typeface="+mn-lt"/>
              </a:rPr>
              <a:t>, J., Patel, V. and Bartels, S.J. (2016) ‘Digital technology for treating and preventing mental disorders in low-income and middle-income countries: A review’, </a:t>
            </a:r>
            <a:r>
              <a:rPr lang="en-GB" sz="800" i="1" dirty="0">
                <a:ea typeface="+mn-lt"/>
                <a:cs typeface="+mn-lt"/>
              </a:rPr>
              <a:t>World Psychiatry</a:t>
            </a:r>
            <a:r>
              <a:rPr lang="en-GB" sz="800" dirty="0">
                <a:ea typeface="+mn-lt"/>
                <a:cs typeface="+mn-lt"/>
              </a:rPr>
              <a:t>, 15(1), pp.271–282.</a:t>
            </a:r>
            <a:endParaRPr lang="en-GB" sz="800"/>
          </a:p>
          <a:p>
            <a:r>
              <a:rPr lang="en-GB" sz="800"/>
              <a:t>7.</a:t>
            </a:r>
            <a:r>
              <a:rPr lang="en-GB" sz="800">
                <a:ea typeface="+mn-lt"/>
                <a:cs typeface="+mn-lt"/>
              </a:rPr>
              <a:t>NHS England (2023) </a:t>
            </a:r>
            <a:r>
              <a:rPr lang="en-GB" sz="800" i="1">
                <a:ea typeface="+mn-lt"/>
                <a:cs typeface="+mn-lt"/>
              </a:rPr>
              <a:t>Mental Health of Children and Young People in England</a:t>
            </a:r>
            <a:r>
              <a:rPr lang="en-GB" sz="800">
                <a:ea typeface="+mn-lt"/>
                <a:cs typeface="+mn-lt"/>
              </a:rPr>
              <a:t>. London: NHS England.</a:t>
            </a:r>
            <a:endParaRPr lang="en-GB" sz="800"/>
          </a:p>
          <a:p>
            <a:r>
              <a:rPr lang="en-GB" sz="800"/>
              <a:t>8.</a:t>
            </a:r>
            <a:r>
              <a:rPr lang="en-GB" sz="800">
                <a:ea typeface="+mn-lt"/>
                <a:cs typeface="+mn-lt"/>
              </a:rPr>
              <a:t>National Institute for Health and Care Excellence (NICE) (2023) </a:t>
            </a:r>
            <a:r>
              <a:rPr lang="en-GB" sz="800" i="1">
                <a:ea typeface="+mn-lt"/>
                <a:cs typeface="+mn-lt"/>
              </a:rPr>
              <a:t>Mental wellbeing at work and in education: Public health guideline NG212</a:t>
            </a:r>
            <a:r>
              <a:rPr lang="en-GB" sz="800">
                <a:ea typeface="+mn-lt"/>
                <a:cs typeface="+mn-lt"/>
              </a:rPr>
              <a:t>. London: NICE.</a:t>
            </a:r>
            <a:endParaRPr lang="en-GB" sz="800"/>
          </a:p>
          <a:p>
            <a:r>
              <a:rPr lang="en-GB" sz="800" dirty="0"/>
              <a:t>9.</a:t>
            </a:r>
            <a:r>
              <a:rPr lang="en-GB" sz="800" dirty="0">
                <a:ea typeface="+mn-lt"/>
                <a:cs typeface="+mn-lt"/>
              </a:rPr>
              <a:t>Nutbeam, D. and Harris, E. (2004) </a:t>
            </a:r>
            <a:r>
              <a:rPr lang="en-GB" sz="800" i="1" dirty="0">
                <a:ea typeface="+mn-lt"/>
                <a:cs typeface="+mn-lt"/>
              </a:rPr>
              <a:t>Theory in a Nutshell: A Practical Guide to Health Promotion Theories</a:t>
            </a:r>
            <a:r>
              <a:rPr lang="en-GB" sz="800" dirty="0">
                <a:ea typeface="+mn-lt"/>
                <a:cs typeface="+mn-lt"/>
              </a:rPr>
              <a:t>. 2nd </a:t>
            </a:r>
            <a:r>
              <a:rPr lang="en-GB" sz="800" dirty="0" err="1">
                <a:ea typeface="+mn-lt"/>
                <a:cs typeface="+mn-lt"/>
              </a:rPr>
              <a:t>edn</a:t>
            </a:r>
            <a:r>
              <a:rPr lang="en-GB" sz="800" dirty="0">
                <a:ea typeface="+mn-lt"/>
                <a:cs typeface="+mn-lt"/>
              </a:rPr>
              <a:t>. Sydney: McGraw-Hill.</a:t>
            </a:r>
            <a:endParaRPr lang="en-GB" sz="800"/>
          </a:p>
          <a:p>
            <a:r>
              <a:rPr lang="en-GB" sz="800" dirty="0"/>
              <a:t>10.</a:t>
            </a:r>
            <a:r>
              <a:rPr lang="en-GB" sz="800" dirty="0">
                <a:ea typeface="+mn-lt"/>
                <a:cs typeface="+mn-lt"/>
              </a:rPr>
              <a:t>Office for Health Improvement and Disparities (2022) Digital Health and Care Framework. London: Department </a:t>
            </a:r>
            <a:r>
              <a:rPr lang="en-GB" sz="800" dirty="0" err="1">
                <a:ea typeface="+mn-lt"/>
                <a:cs typeface="+mn-lt"/>
              </a:rPr>
              <a:t>oDigital</a:t>
            </a:r>
            <a:r>
              <a:rPr lang="en-GB" sz="800" dirty="0">
                <a:ea typeface="+mn-lt"/>
                <a:cs typeface="+mn-lt"/>
              </a:rPr>
              <a:t> Health and Care Framework. London: Department </a:t>
            </a:r>
            <a:r>
              <a:rPr lang="en-GB" sz="800" dirty="0" err="1">
                <a:ea typeface="+mn-lt"/>
                <a:cs typeface="+mn-lt"/>
              </a:rPr>
              <a:t>o</a:t>
            </a:r>
            <a:r>
              <a:rPr lang="en-GB" sz="800" i="1" dirty="0" err="1">
                <a:ea typeface="+mn-lt"/>
                <a:cs typeface="+mn-lt"/>
              </a:rPr>
              <a:t>Digital</a:t>
            </a:r>
            <a:r>
              <a:rPr lang="en-GB" sz="800" i="1" dirty="0">
                <a:ea typeface="+mn-lt"/>
                <a:cs typeface="+mn-lt"/>
              </a:rPr>
              <a:t> Health and Care Framework</a:t>
            </a:r>
            <a:r>
              <a:rPr lang="en-GB" sz="800" dirty="0">
                <a:ea typeface="+mn-lt"/>
                <a:cs typeface="+mn-lt"/>
              </a:rPr>
              <a:t>. London: Department of Health and Social Care.</a:t>
            </a:r>
            <a:endParaRPr lang="en-GB" sz="800" dirty="0"/>
          </a:p>
          <a:p>
            <a:r>
              <a:rPr lang="en-GB" sz="800"/>
              <a:t>11.</a:t>
            </a:r>
            <a:r>
              <a:rPr lang="en-GB" sz="800">
                <a:ea typeface="+mn-lt"/>
                <a:cs typeface="+mn-lt"/>
              </a:rPr>
              <a:t>Rosenstock, I.M. (1974) ‘Historical origins of the Health Belief Model’, </a:t>
            </a:r>
            <a:r>
              <a:rPr lang="en-GB" sz="800" i="1">
                <a:ea typeface="+mn-lt"/>
                <a:cs typeface="+mn-lt"/>
              </a:rPr>
              <a:t>Health Education Monographs</a:t>
            </a:r>
            <a:r>
              <a:rPr lang="en-GB" sz="800">
                <a:ea typeface="+mn-lt"/>
                <a:cs typeface="+mn-lt"/>
              </a:rPr>
              <a:t>, 2(4), pp.328–335.</a:t>
            </a:r>
            <a:endParaRPr lang="en-GB" sz="800"/>
          </a:p>
          <a:p>
            <a:r>
              <a:rPr lang="en-GB" sz="800" dirty="0"/>
              <a:t>12.</a:t>
            </a:r>
            <a:r>
              <a:rPr lang="en-GB" sz="800" dirty="0">
                <a:ea typeface="+mn-lt"/>
                <a:cs typeface="+mn-lt"/>
              </a:rPr>
              <a:t>Torous, J., Firth, J., </a:t>
            </a:r>
            <a:r>
              <a:rPr lang="en-GB" sz="800" dirty="0" err="1">
                <a:ea typeface="+mn-lt"/>
                <a:cs typeface="+mn-lt"/>
              </a:rPr>
              <a:t>Huckvale</a:t>
            </a:r>
            <a:r>
              <a:rPr lang="en-GB" sz="800" dirty="0">
                <a:ea typeface="+mn-lt"/>
                <a:cs typeface="+mn-lt"/>
              </a:rPr>
              <a:t>, K., Larsen, M.E., Cosco, T.D., </a:t>
            </a:r>
            <a:r>
              <a:rPr lang="en-GB" sz="800" dirty="0" err="1">
                <a:ea typeface="+mn-lt"/>
                <a:cs typeface="+mn-lt"/>
              </a:rPr>
              <a:t>Ladousse</a:t>
            </a:r>
            <a:r>
              <a:rPr lang="en-GB" sz="800" dirty="0">
                <a:ea typeface="+mn-lt"/>
                <a:cs typeface="+mn-lt"/>
              </a:rPr>
              <a:t>, A. and Christensen, H. (2018) ‘Towards a consensus around standards for smartphone apps and digital mental health’, </a:t>
            </a:r>
            <a:r>
              <a:rPr lang="en-GB" sz="800" i="1" dirty="0">
                <a:ea typeface="+mn-lt"/>
                <a:cs typeface="+mn-lt"/>
              </a:rPr>
              <a:t>World Psychiatry</a:t>
            </a:r>
            <a:r>
              <a:rPr lang="en-GB" sz="800" dirty="0">
                <a:ea typeface="+mn-lt"/>
                <a:cs typeface="+mn-lt"/>
              </a:rPr>
              <a:t>, 17(1), pp.97–98.</a:t>
            </a:r>
            <a:endParaRPr lang="en-GB" sz="800"/>
          </a:p>
          <a:p>
            <a:r>
              <a:rPr lang="en-GB" sz="800"/>
              <a:t>13.</a:t>
            </a:r>
            <a:r>
              <a:rPr lang="en-GB" sz="800">
                <a:ea typeface="+mn-lt"/>
                <a:cs typeface="+mn-lt"/>
              </a:rPr>
              <a:t>van Agteren, J., Ias</a:t>
            </a:r>
            <a:r>
              <a:rPr lang="en-GB" sz="800" err="1">
                <a:ea typeface="+mn-lt"/>
                <a:cs typeface="+mn-lt"/>
              </a:rPr>
              <a:t>iello, M</a:t>
            </a:r>
            <a:r>
              <a:rPr lang="en-GB" sz="800">
                <a:ea typeface="+mn-lt"/>
                <a:cs typeface="+mn-lt"/>
              </a:rPr>
              <a:t>., Lo, L., Bartholomaeus, J., Kes</a:t>
            </a:r>
            <a:r>
              <a:rPr lang="en-GB" sz="800" err="1">
                <a:ea typeface="+mn-lt"/>
                <a:cs typeface="+mn-lt"/>
              </a:rPr>
              <a:t>sing, B.</a:t>
            </a:r>
            <a:r>
              <a:rPr lang="en-GB" sz="800">
                <a:ea typeface="+mn-lt"/>
                <a:cs typeface="+mn-lt"/>
              </a:rPr>
              <a:t> and Kyrios, M. (2021) ‘A systematic review and meta-analysis of psychological interventions to improve mental wellbeing’, </a:t>
            </a:r>
            <a:r>
              <a:rPr lang="en-GB" sz="800" i="1">
                <a:ea typeface="+mn-lt"/>
                <a:cs typeface="+mn-lt"/>
              </a:rPr>
              <a:t>Nature Human Behaviour</a:t>
            </a:r>
            <a:r>
              <a:rPr lang="en-GB" sz="800">
                <a:ea typeface="+mn-lt"/>
                <a:cs typeface="+mn-lt"/>
              </a:rPr>
              <a:t>, 5, pp.631–652.</a:t>
            </a:r>
            <a:endParaRPr lang="en-GB" sz="800"/>
          </a:p>
          <a:p>
            <a:r>
              <a:rPr lang="en-GB" sz="800"/>
              <a:t>14.</a:t>
            </a:r>
            <a:r>
              <a:rPr lang="en-GB" sz="800">
                <a:ea typeface="+mn-lt"/>
                <a:cs typeface="+mn-lt"/>
              </a:rPr>
              <a:t>World Health Organization (2022) </a:t>
            </a:r>
            <a:r>
              <a:rPr lang="en-GB" sz="800" i="1">
                <a:ea typeface="+mn-lt"/>
                <a:cs typeface="+mn-lt"/>
              </a:rPr>
              <a:t>Global Strategy on Digital Health 2020–2025</a:t>
            </a:r>
            <a:r>
              <a:rPr lang="en-GB" sz="800">
                <a:ea typeface="+mn-lt"/>
                <a:cs typeface="+mn-lt"/>
              </a:rPr>
              <a:t>. Geneva: World Health Organization.</a:t>
            </a:r>
            <a:endParaRPr lang="en-GB" sz="800"/>
          </a:p>
          <a:p>
            <a:r>
              <a:rPr lang="en-GB" sz="800"/>
              <a:t>15.</a:t>
            </a:r>
            <a:r>
              <a:rPr lang="en-GB" sz="800">
                <a:ea typeface="+mn-lt"/>
                <a:cs typeface="+mn-lt"/>
              </a:rPr>
              <a:t>World Health Organization (2022) </a:t>
            </a:r>
            <a:r>
              <a:rPr lang="en-GB" sz="800" i="1">
                <a:ea typeface="+mn-lt"/>
                <a:cs typeface="+mn-lt"/>
              </a:rPr>
              <a:t>Health Promotion: The Ottawa Charter</a:t>
            </a:r>
            <a:r>
              <a:rPr lang="en-GB" sz="800">
                <a:ea typeface="+mn-lt"/>
                <a:cs typeface="+mn-lt"/>
              </a:rPr>
              <a:t>. Geneva: World Health Organization.</a:t>
            </a:r>
            <a:endParaRPr lang="en-GB" sz="800"/>
          </a:p>
          <a:p>
            <a:pPr algn="l"/>
            <a:endParaRPr lang="en-GB" sz="800" dirty="0"/>
          </a:p>
        </p:txBody>
      </p:sp>
      <p:pic>
        <p:nvPicPr>
          <p:cNvPr id="15" name="Picture 14" descr="Diagram illustrating five key health promotion values arranged in a circular layout with distinct coloured segments: green for Equitable, pink for Holistic, purple for Empowerment, orange for Sustainable, and blue for Inter-sectoral. Each segment contains a brief description of its value, emphasising equity, holistic approaches, empowerment, sustainability, and cross-sector engagement in health and wellbeing promotion.&#10;&#10;AI-generated content may be incorrect.">
            <a:extLst>
              <a:ext uri="{FF2B5EF4-FFF2-40B4-BE49-F238E27FC236}">
                <a16:creationId xmlns:a16="http://schemas.microsoft.com/office/drawing/2014/main" id="{7485F5D7-FF6D-FE82-61B9-6B11F7388C33}"/>
              </a:ext>
            </a:extLst>
          </p:cNvPr>
          <p:cNvPicPr>
            <a:picLocks noChangeAspect="1"/>
          </p:cNvPicPr>
          <p:nvPr/>
        </p:nvPicPr>
        <p:blipFill>
          <a:blip r:embed="rId7"/>
          <a:stretch>
            <a:fillRect/>
          </a:stretch>
        </p:blipFill>
        <p:spPr>
          <a:xfrm>
            <a:off x="5783943" y="2140299"/>
            <a:ext cx="1596572" cy="1445285"/>
          </a:xfrm>
          <a:prstGeom prst="rect">
            <a:avLst/>
          </a:prstGeom>
        </p:spPr>
      </p:pic>
      <p:sp>
        <p:nvSpPr>
          <p:cNvPr id="16" name="TextBox 15">
            <a:extLst>
              <a:ext uri="{FF2B5EF4-FFF2-40B4-BE49-F238E27FC236}">
                <a16:creationId xmlns:a16="http://schemas.microsoft.com/office/drawing/2014/main" id="{420621DA-FF87-9D30-A234-5B09EE1DF765}"/>
              </a:ext>
            </a:extLst>
          </p:cNvPr>
          <p:cNvSpPr txBox="1"/>
          <p:nvPr/>
        </p:nvSpPr>
        <p:spPr>
          <a:xfrm>
            <a:off x="3748692" y="3935179"/>
            <a:ext cx="3922850" cy="261610"/>
          </a:xfrm>
          <a:prstGeom prst="rect">
            <a:avLst/>
          </a:prstGeom>
          <a:solidFill>
            <a:schemeClr val="accent1">
              <a:lumMod val="75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solidFill>
                  <a:schemeClr val="bg1"/>
                </a:solidFill>
              </a:rPr>
              <a:t>BEHAVIOURAL CHANGE THEORY</a:t>
            </a:r>
            <a:endParaRPr lang="en-US">
              <a:solidFill>
                <a:schemeClr val="bg1"/>
              </a:solidFill>
            </a:endParaRPr>
          </a:p>
        </p:txBody>
      </p:sp>
      <p:sp>
        <p:nvSpPr>
          <p:cNvPr id="17" name="TextBox 16">
            <a:extLst>
              <a:ext uri="{FF2B5EF4-FFF2-40B4-BE49-F238E27FC236}">
                <a16:creationId xmlns:a16="http://schemas.microsoft.com/office/drawing/2014/main" id="{98EF20A2-0D11-9F39-1160-46C45C27133E}"/>
              </a:ext>
            </a:extLst>
          </p:cNvPr>
          <p:cNvSpPr txBox="1"/>
          <p:nvPr/>
        </p:nvSpPr>
        <p:spPr>
          <a:xfrm>
            <a:off x="3748692" y="4220970"/>
            <a:ext cx="3903794" cy="1815882"/>
          </a:xfrm>
          <a:prstGeom prst="rect">
            <a:avLst/>
          </a:prstGeom>
          <a:noFill/>
          <a:ln>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ea typeface="+mn-lt"/>
                <a:cs typeface="+mn-lt"/>
              </a:rPr>
              <a:t>The intervention is guided by the Health Belief Model (HBM), which explains how individual beliefs influence health-related behaviours (Rosenstock, 1974). </a:t>
            </a:r>
          </a:p>
          <a:p>
            <a:r>
              <a:rPr lang="en-GB" sz="800" b="1">
                <a:ea typeface="+mn-lt"/>
                <a:cs typeface="+mn-lt"/>
              </a:rPr>
              <a:t>Health Belief Model (HBM</a:t>
            </a:r>
            <a:r>
              <a:rPr lang="en-GB" sz="800">
                <a:ea typeface="+mn-lt"/>
                <a:cs typeface="+mn-lt"/>
              </a:rPr>
              <a:t>)</a:t>
            </a:r>
            <a:endParaRPr lang="en-GB"/>
          </a:p>
          <a:p>
            <a:r>
              <a:rPr lang="en-GB" sz="800">
                <a:ea typeface="+mn-lt"/>
                <a:cs typeface="+mn-lt"/>
              </a:rPr>
              <a:t>Raises awareness of stress and anxiety. </a:t>
            </a:r>
            <a:endParaRPr lang="en-GB">
              <a:ea typeface="+mn-lt"/>
              <a:cs typeface="+mn-lt"/>
            </a:endParaRPr>
          </a:p>
          <a:p>
            <a:r>
              <a:rPr lang="en-GB" sz="800">
                <a:ea typeface="+mn-lt"/>
                <a:cs typeface="+mn-lt"/>
              </a:rPr>
              <a:t>(Rosenstock, 1974). </a:t>
            </a:r>
            <a:endParaRPr lang="en-GB"/>
          </a:p>
          <a:p>
            <a:r>
              <a:rPr lang="en-GB" sz="800">
                <a:ea typeface="+mn-lt"/>
                <a:cs typeface="+mn-lt"/>
              </a:rPr>
              <a:t>Promotes mindfulness and CBT to improve wellbeing.</a:t>
            </a:r>
            <a:endParaRPr lang="en-GB"/>
          </a:p>
          <a:p>
            <a:r>
              <a:rPr lang="en-GB" sz="800">
                <a:ea typeface="+mn-lt"/>
                <a:cs typeface="+mn-lt"/>
              </a:rPr>
              <a:t>(Firth et al., 2017)</a:t>
            </a:r>
            <a:r>
              <a:rPr lang="en-GB" sz="800" b="1">
                <a:ea typeface="+mn-lt"/>
                <a:cs typeface="+mn-lt"/>
              </a:rPr>
              <a:t>.</a:t>
            </a:r>
            <a:r>
              <a:rPr lang="en-GB" sz="800">
                <a:ea typeface="+mn-lt"/>
                <a:cs typeface="+mn-lt"/>
              </a:rPr>
              <a:t> </a:t>
            </a:r>
            <a:endParaRPr lang="en-GB"/>
          </a:p>
          <a:p>
            <a:r>
              <a:rPr lang="en-GB" sz="800">
                <a:ea typeface="+mn-lt"/>
                <a:cs typeface="+mn-lt"/>
              </a:rPr>
              <a:t>Reduces barriers through confidential, accessible support.</a:t>
            </a:r>
            <a:endParaRPr lang="en-GB">
              <a:ea typeface="+mn-lt"/>
              <a:cs typeface="+mn-lt"/>
            </a:endParaRPr>
          </a:p>
          <a:p>
            <a:r>
              <a:rPr lang="en-GB" sz="800">
                <a:ea typeface="+mn-lt"/>
                <a:cs typeface="+mn-lt"/>
              </a:rPr>
              <a:t>(Naslund et al., 2016).</a:t>
            </a:r>
            <a:endParaRPr lang="en-GB"/>
          </a:p>
          <a:p>
            <a:r>
              <a:rPr lang="en-GB" sz="800">
                <a:ea typeface="+mn-lt"/>
                <a:cs typeface="+mn-lt"/>
              </a:rPr>
              <a:t>Uses reminders and goal tracking to encourage long-term </a:t>
            </a:r>
            <a:endParaRPr lang="en-GB">
              <a:ea typeface="+mn-lt"/>
              <a:cs typeface="+mn-lt"/>
            </a:endParaRPr>
          </a:p>
          <a:p>
            <a:r>
              <a:rPr lang="en-GB" sz="800">
                <a:ea typeface="+mn-lt"/>
                <a:cs typeface="+mn-lt"/>
              </a:rPr>
              <a:t>self-management.</a:t>
            </a:r>
            <a:endParaRPr lang="en-GB">
              <a:ea typeface="+mn-lt"/>
              <a:cs typeface="+mn-lt"/>
            </a:endParaRPr>
          </a:p>
          <a:p>
            <a:r>
              <a:rPr lang="en-GB" sz="800">
                <a:ea typeface="+mn-lt"/>
                <a:cs typeface="+mn-lt"/>
              </a:rPr>
              <a:t>(Bandura, 1997</a:t>
            </a:r>
            <a:r>
              <a:rPr lang="en-GB" sz="800" b="1">
                <a:ea typeface="+mn-lt"/>
                <a:cs typeface="+mn-lt"/>
              </a:rPr>
              <a:t>).</a:t>
            </a:r>
            <a:endParaRPr lang="en-GB"/>
          </a:p>
          <a:p>
            <a:endParaRPr lang="en-GB" sz="800" b="1" dirty="0"/>
          </a:p>
          <a:p>
            <a:endParaRPr lang="en-GB" sz="800" dirty="0"/>
          </a:p>
        </p:txBody>
      </p:sp>
      <p:pic>
        <p:nvPicPr>
          <p:cNvPr id="18" name="Picture 17" descr="Diagram of health belief model | Quizlet">
            <a:extLst>
              <a:ext uri="{FF2B5EF4-FFF2-40B4-BE49-F238E27FC236}">
                <a16:creationId xmlns:a16="http://schemas.microsoft.com/office/drawing/2014/main" id="{C70162CF-F16E-6AAD-AAA6-E6AEEE1845BC}"/>
              </a:ext>
            </a:extLst>
          </p:cNvPr>
          <p:cNvPicPr>
            <a:picLocks noChangeAspect="1"/>
          </p:cNvPicPr>
          <p:nvPr/>
        </p:nvPicPr>
        <p:blipFill>
          <a:blip r:embed="rId8"/>
          <a:stretch>
            <a:fillRect/>
          </a:stretch>
        </p:blipFill>
        <p:spPr>
          <a:xfrm>
            <a:off x="6459535" y="4663168"/>
            <a:ext cx="1181555" cy="1000579"/>
          </a:xfrm>
          <a:prstGeom prst="rect">
            <a:avLst/>
          </a:prstGeom>
        </p:spPr>
      </p:pic>
      <p:sp>
        <p:nvSpPr>
          <p:cNvPr id="4" name="TextBox 3">
            <a:extLst>
              <a:ext uri="{FF2B5EF4-FFF2-40B4-BE49-F238E27FC236}">
                <a16:creationId xmlns:a16="http://schemas.microsoft.com/office/drawing/2014/main" id="{9842E0B8-FFA8-9BFC-D35A-3AD9346C5DA3}"/>
              </a:ext>
            </a:extLst>
          </p:cNvPr>
          <p:cNvSpPr txBox="1"/>
          <p:nvPr/>
        </p:nvSpPr>
        <p:spPr>
          <a:xfrm>
            <a:off x="44352" y="3582636"/>
            <a:ext cx="3321869" cy="276999"/>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bg1"/>
                </a:solidFill>
                <a:ea typeface="+mn-lt"/>
                <a:cs typeface="+mn-lt"/>
              </a:rPr>
              <a:t>Expected Outcomes and conclusion</a:t>
            </a:r>
            <a:endParaRPr lang="en-US" sz="1200">
              <a:solidFill>
                <a:schemeClr val="bg1"/>
              </a:solidFill>
            </a:endParaRPr>
          </a:p>
        </p:txBody>
      </p:sp>
      <p:sp>
        <p:nvSpPr>
          <p:cNvPr id="11" name="TextBox 10">
            <a:extLst>
              <a:ext uri="{FF2B5EF4-FFF2-40B4-BE49-F238E27FC236}">
                <a16:creationId xmlns:a16="http://schemas.microsoft.com/office/drawing/2014/main" id="{BB40C756-FD8E-3E53-8E12-7B6EDB49577F}"/>
              </a:ext>
            </a:extLst>
          </p:cNvPr>
          <p:cNvSpPr txBox="1"/>
          <p:nvPr/>
        </p:nvSpPr>
        <p:spPr>
          <a:xfrm>
            <a:off x="43279" y="3938652"/>
            <a:ext cx="3618467" cy="2862322"/>
          </a:xfrm>
          <a:prstGeom prst="rect">
            <a:avLst/>
          </a:prstGeom>
          <a:noFill/>
          <a:ln>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ea typeface="+mn-lt"/>
                <a:cs typeface="+mn-lt"/>
              </a:rPr>
              <a:t>✅ Reduce stress and anxiety symptoms</a:t>
            </a:r>
            <a:br>
              <a:rPr lang="en-GB" sz="800" dirty="0">
                <a:ea typeface="+mn-lt"/>
                <a:cs typeface="+mn-lt"/>
              </a:rPr>
            </a:br>
            <a:r>
              <a:rPr lang="en-GB" sz="800">
                <a:ea typeface="+mn-lt"/>
                <a:cs typeface="+mn-lt"/>
              </a:rPr>
              <a:t>✅ Improve emotional regulation and coping skills</a:t>
            </a:r>
            <a:br>
              <a:rPr lang="en-GB" sz="800" dirty="0">
                <a:ea typeface="+mn-lt"/>
                <a:cs typeface="+mn-lt"/>
              </a:rPr>
            </a:br>
            <a:r>
              <a:rPr lang="en-GB" sz="800">
                <a:ea typeface="+mn-lt"/>
                <a:cs typeface="+mn-lt"/>
              </a:rPr>
              <a:t>✅ Increase mental health awareness and literacy</a:t>
            </a:r>
            <a:br>
              <a:rPr lang="en-GB" sz="800" dirty="0">
                <a:ea typeface="+mn-lt"/>
                <a:cs typeface="+mn-lt"/>
              </a:rPr>
            </a:br>
            <a:r>
              <a:rPr lang="en-GB" sz="800">
                <a:ea typeface="+mn-lt"/>
                <a:cs typeface="+mn-lt"/>
              </a:rPr>
              <a:t>✅ Encourage early help-seeking behaviours</a:t>
            </a:r>
            <a:br>
              <a:rPr lang="en-GB" sz="800" dirty="0">
                <a:ea typeface="+mn-lt"/>
                <a:cs typeface="+mn-lt"/>
              </a:rPr>
            </a:br>
            <a:r>
              <a:rPr lang="en-GB" sz="800">
                <a:ea typeface="+mn-lt"/>
                <a:cs typeface="+mn-lt"/>
              </a:rPr>
              <a:t>✅ Improve accessibility to mental health support</a:t>
            </a:r>
            <a:br>
              <a:rPr lang="en-GB" sz="800" dirty="0">
                <a:ea typeface="+mn-lt"/>
                <a:cs typeface="+mn-lt"/>
              </a:rPr>
            </a:br>
            <a:r>
              <a:rPr lang="en-GB" sz="800">
                <a:ea typeface="+mn-lt"/>
                <a:cs typeface="+mn-lt"/>
              </a:rPr>
              <a:t>✅ Reduce inequalities in mental healthcare access</a:t>
            </a:r>
            <a:endParaRPr lang="en-US" sz="800"/>
          </a:p>
          <a:p>
            <a:r>
              <a:rPr lang="en-US" sz="800">
                <a:ea typeface="+mn-lt"/>
                <a:cs typeface="+mn-lt"/>
              </a:rPr>
              <a:t>(van Agteren </a:t>
            </a:r>
            <a:r>
              <a:rPr lang="en-US" sz="800" i="1">
                <a:ea typeface="+mn-lt"/>
                <a:cs typeface="+mn-lt"/>
              </a:rPr>
              <a:t>et al.</a:t>
            </a:r>
            <a:r>
              <a:rPr lang="en-US" sz="800">
                <a:ea typeface="+mn-lt"/>
                <a:cs typeface="+mn-lt"/>
              </a:rPr>
              <a:t>, 2021; Naslund </a:t>
            </a:r>
            <a:r>
              <a:rPr lang="en-US" sz="800" i="1">
                <a:ea typeface="+mn-lt"/>
                <a:cs typeface="+mn-lt"/>
              </a:rPr>
              <a:t>et al.</a:t>
            </a:r>
            <a:r>
              <a:rPr lang="en-US" sz="800">
                <a:ea typeface="+mn-lt"/>
                <a:cs typeface="+mn-lt"/>
              </a:rPr>
              <a:t>, 2016).</a:t>
            </a:r>
            <a:br>
              <a:rPr lang="en-US" sz="800" dirty="0"/>
            </a:br>
            <a:r>
              <a:rPr lang="en-US" sz="800" b="1"/>
              <a:t>conclusion</a:t>
            </a:r>
            <a:endParaRPr lang="en-US" b="1"/>
          </a:p>
          <a:p>
            <a:pPr algn="just"/>
            <a:r>
              <a:rPr lang="en-GB" sz="800" dirty="0">
                <a:ea typeface="+mn-lt"/>
                <a:cs typeface="+mn-lt"/>
              </a:rPr>
              <a:t>Digital mental health applications represent an innovative and accessible approach for promoting mental wellbeing among young adults. By combining evidence-based psychological strategies with digital technology, these interventions can encourage early support-seeking, self-management, and healthier coping behaviours (</a:t>
            </a:r>
            <a:r>
              <a:rPr lang="en-GB" sz="800" dirty="0" err="1">
                <a:ea typeface="+mn-lt"/>
                <a:cs typeface="+mn-lt"/>
              </a:rPr>
              <a:t>Torous</a:t>
            </a:r>
            <a:r>
              <a:rPr lang="en-GB" sz="800" dirty="0">
                <a:ea typeface="+mn-lt"/>
                <a:cs typeface="+mn-lt"/>
              </a:rPr>
              <a:t> et al., 2018).</a:t>
            </a:r>
            <a:endParaRPr lang="en-GB" sz="800" dirty="0"/>
          </a:p>
          <a:p>
            <a:pPr algn="just"/>
            <a:r>
              <a:rPr lang="en-GB" sz="800" b="1">
                <a:ea typeface="+mn-lt"/>
                <a:cs typeface="+mn-lt"/>
              </a:rPr>
              <a:t>Policy implications:</a:t>
            </a:r>
            <a:r>
              <a:rPr lang="en-GB" sz="800">
                <a:ea typeface="+mn-lt"/>
                <a:cs typeface="+mn-lt"/>
              </a:rPr>
              <a:t> Digital mental health interventions should be considered within universities, community services, and primary healthcare pathways.</a:t>
            </a:r>
            <a:endParaRPr lang="en-GB" sz="800"/>
          </a:p>
          <a:p>
            <a:pPr algn="just"/>
            <a:r>
              <a:rPr lang="en-GB" sz="800" b="1">
                <a:ea typeface="+mn-lt"/>
                <a:cs typeface="+mn-lt"/>
              </a:rPr>
              <a:t>Educational implications:</a:t>
            </a:r>
            <a:r>
              <a:rPr lang="en-GB" sz="800">
                <a:ea typeface="+mn-lt"/>
                <a:cs typeface="+mn-lt"/>
              </a:rPr>
              <a:t> The intervention can improve mental health literacy and encourage proactive self-care.</a:t>
            </a:r>
            <a:endParaRPr lang="en-GB" sz="800"/>
          </a:p>
          <a:p>
            <a:pPr algn="just"/>
            <a:r>
              <a:rPr lang="en-GB" sz="800" b="1" dirty="0">
                <a:ea typeface="+mn-lt"/>
                <a:cs typeface="+mn-lt"/>
              </a:rPr>
              <a:t>Future research:</a:t>
            </a:r>
            <a:r>
              <a:rPr lang="en-GB" sz="800" dirty="0">
                <a:ea typeface="+mn-lt"/>
                <a:cs typeface="+mn-lt"/>
              </a:rPr>
              <a:t> Long-term studies are required to evaluate </a:t>
            </a:r>
            <a:r>
              <a:rPr lang="en-GB" sz="800">
                <a:ea typeface="+mn-lt"/>
                <a:cs typeface="+mn-lt"/>
              </a:rPr>
              <a:t>effectiveness, engagement, safety, and accessibility across diverse populations</a:t>
            </a:r>
            <a:r>
              <a:rPr lang="en-GB" dirty="0">
                <a:ea typeface="+mn-lt"/>
                <a:cs typeface="+mn-lt"/>
              </a:rPr>
              <a:t>.</a:t>
            </a:r>
            <a:endParaRPr lang="en-GB" dirty="0"/>
          </a:p>
          <a:p>
            <a:pPr algn="l"/>
            <a:endParaRPr lang="en-GB" b="1" dirty="0"/>
          </a:p>
        </p:txBody>
      </p:sp>
    </p:spTree>
    <p:extLst>
      <p:ext uri="{BB962C8B-B14F-4D97-AF65-F5344CB8AC3E}">
        <p14:creationId xmlns:p14="http://schemas.microsoft.com/office/powerpoint/2010/main" val="136372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1</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547</cp:revision>
  <dcterms:created xsi:type="dcterms:W3CDTF">2026-07-23T20:08:52Z</dcterms:created>
  <dcterms:modified xsi:type="dcterms:W3CDTF">2026-07-27T21:00:33Z</dcterms:modified>
</cp:coreProperties>
</file>