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7" r:id="rId3"/>
    <p:sldId id="259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83" r:id="rId18"/>
    <p:sldId id="284" r:id="rId19"/>
    <p:sldId id="285" r:id="rId20"/>
    <p:sldId id="286" r:id="rId21"/>
    <p:sldId id="287" r:id="rId22"/>
    <p:sldId id="288" r:id="rId23"/>
    <p:sldId id="292" r:id="rId24"/>
    <p:sldId id="291" r:id="rId25"/>
    <p:sldId id="289" r:id="rId26"/>
    <p:sldId id="293" r:id="rId27"/>
    <p:sldId id="294" r:id="rId28"/>
    <p:sldId id="295" r:id="rId29"/>
    <p:sldId id="276" r:id="rId30"/>
    <p:sldId id="282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39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ableStyles" Target="tableStyles.xml"/><Relationship Id="rId8" Type="http://schemas.openxmlformats.org/officeDocument/2006/relationships/slide" Target="slides/slide6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86DA50-E339-2311-133C-353602DFA2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CC8ADF-F377-056B-EBA9-BAAC0706B2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D22C84-CDA7-3F86-1421-B86F465B42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08/01/2025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A45FBE-1FD5-A843-B641-CB10A1AE2B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376320-BDF0-4CA0-C24E-984F12CA8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2775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96042-CE8C-3A2D-8466-2051BF49FC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BDD4D3-D692-316A-DADC-EA5B97CB6E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B50B18-C11E-AD65-17A5-FE399FF49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08/01/2025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858072-54FB-2E0E-0B66-4D1F9732C9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283B87-5F11-4850-CD23-CF3CAB770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0733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60D393-20A8-4A64-C79E-D676399F3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EEEB80-191F-8281-032C-A5D9CE18DB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3DE08-B7DC-097E-91F5-D1BE1BF6B4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08/01/2025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C0BEE5-100F-052E-A2E0-7BF842E8F1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68A737-E54E-DA53-EDBE-5AA8C6B0C7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296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21F1CC-3FED-5F0D-9FB5-3352362309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3F058A-7733-0B59-FC22-04F51DE52A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1AC298-5171-5C82-5CCB-E859DE0400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08D702-76D3-E4C4-0EA7-A6C508D9F1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08/01/2025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A2C860-7E58-27A1-D537-E8C0B4AA96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4737EA-B607-8B19-5460-A352D95CD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4152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78A040-08C4-6273-AB60-C5C09CF40A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5E09F7-4E7D-8F83-A566-52C8A0AA16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4B26C9-BEC6-D65E-4E57-67CFB7CD57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0BB0C60-2C5D-2758-C23F-EC89AA3781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FE57D3-6DAA-A91F-7692-356F6511988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0090F5C-4893-84A6-4038-C7716EBAB2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08/01/2025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6B9B48-4560-A646-1E44-66925728ED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F7E979B-CD6D-53DA-F572-86912C3D92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213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ED523-80CF-6971-DE71-2FE6016318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BAA4AB4-41E6-F42F-6EB4-0C2AEC409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08/01/2025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787AFF-7D83-D585-0F75-97EEE07C49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ABB9CD-8276-8975-2BEE-4674E161F1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7529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FFCF848-3E9C-7D44-6A82-C06A49C832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08/01/2025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9C3572-E93C-0E52-1FAD-9C70392C0B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ABAB59-054B-E611-738D-7E265D978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5365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03AC22-F1B4-7DE7-41B9-7C6563CAE3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62E30-116B-B7D9-58A7-AF9D80C069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B1A11D-B20C-DA34-DF96-BABA6ED5E0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7BCC7C-79C5-C6DA-F5C8-01B25DBD5E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08/01/2025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E18172-420E-4E98-CE9A-000C96C44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9B0DE4-54FA-33E0-8719-4FAAECE76E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3643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DCE4AB-4123-2C69-4434-113C9B6209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FE3AB66-7392-A6BB-F0F6-029B9B65AB8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51D7D9-69A9-E596-F231-36DD38AC0D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03EBA0-B6DA-7077-9268-5E5C3561EB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08/01/2025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169C09-0713-B87E-A125-0036F482B3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F940A9-B9CF-5425-B451-E692216F8F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7005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370ABE-6ED9-2578-109A-F1487DD837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61B776F-9DC4-5456-52C5-9E2ACCF88B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63CBE0-6943-027E-EED7-544BCA68D3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08/01/2025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069095-8106-03C1-A4B7-2A0B56A6EC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BE9F93-C9B6-18C7-F3D4-54C7B942A4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4260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415E5F-25D4-8B8D-9262-8EF6577C71A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AC81C9-F9DB-F545-D003-9C73CB22E9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3EE52F-0DA6-9D93-27D6-49153E0749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08/01/2025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175E4-30AC-5B75-348F-B1E02EB96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B91EB7-C0B3-CC51-8E34-5D4DC37E49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62229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Front 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Title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4763" y="0"/>
            <a:ext cx="12188825" cy="698427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274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08/01/2025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34721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Back 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Final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274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08/01/2025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82930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 - Leadership &amp; Manag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Management &amp; Leadership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1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274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08/01/2025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87200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HR &amp; Coach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R &amp; Coaching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08/01/2025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59530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Marketing &amp; P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Marketing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08/01/2025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22802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Logistics &amp; Opera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Logistics &amp; Operations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08/01/2025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05854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Entrepreneurship &amp; Care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Entrepreneurship &amp; Careers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08/01/2025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904583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 - Gener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rporate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08/01/2025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TextBox 8"/>
          <p:cNvSpPr txBox="1"/>
          <p:nvPr userDrawn="1"/>
        </p:nvSpPr>
        <p:spPr>
          <a:xfrm>
            <a:off x="3182112" y="6051550"/>
            <a:ext cx="648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47552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Leadership &amp; manag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nagement &amp; Leadership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08/01/2025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TextBox 8"/>
          <p:cNvSpPr txBox="1"/>
          <p:nvPr userDrawn="1"/>
        </p:nvSpPr>
        <p:spPr>
          <a:xfrm>
            <a:off x="3182112" y="6051550"/>
            <a:ext cx="648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636465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 - HR &amp; Coach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R &amp; Coach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08/01/2025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43597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Marketing &amp; P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rket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08/01/2025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06250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Logistics &amp; Opera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istics &amp; Operation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08/01/2025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504179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Entrepreneurship &amp; Care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Entrepreneurship &amp; Career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08/01/2025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51818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nt 2 - Gener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orporate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08/01/2025</a:t>
            </a:fld>
            <a:endParaRPr lang="en-GB" dirty="0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68388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Leadership &amp; manag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nagement &amp; Leadership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08/01/2025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917867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HR &amp; Coach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R &amp; Coach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08/01/2025</a:t>
            </a:fld>
            <a:endParaRPr lang="en-GB" dirty="0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02177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Marketing &amp; P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rket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08/01/2025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200425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Logistics &amp; Opera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istics &amp; Operation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08/01/2025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163856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Entrepreneurship &amp; Care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Entrepreneurship &amp; Career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08/01/2025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57676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20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19" Type="http://schemas.openxmlformats.org/officeDocument/2006/relationships/slideLayout" Target="../slideLayouts/slideLayout30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EEBC17D-60B3-768F-AA8A-7628F5375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EB2307-6138-3D08-EC75-941CDC86B1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32C941-3031-8C9C-B510-F0E04BFDAD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05392E-B5F1-4DBB-B27F-81C7EEFDC7E8}" type="datetimeFigureOut">
              <a:rPr lang="en-GB" smtClean="0"/>
              <a:t>08/01/2025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2CED8F-D0AF-AE97-3FAD-A1E96EF76CD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1D253D-617F-DA98-21EA-E747590293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0736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08/01/2025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5528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976" y="935038"/>
            <a:ext cx="10839449" cy="2852737"/>
          </a:xfrm>
        </p:spPr>
        <p:txBody>
          <a:bodyPr>
            <a:normAutofit/>
          </a:bodyPr>
          <a:lstStyle/>
          <a:p>
            <a:r>
              <a:rPr lang="en-GB" sz="4400" b="1" dirty="0"/>
              <a:t>Essentials of International Human Resource Management:</a:t>
            </a:r>
            <a:br>
              <a:rPr lang="en-GB" sz="4400" b="1" dirty="0"/>
            </a:br>
            <a:r>
              <a:rPr lang="en-GB" sz="3800" b="1" dirty="0"/>
              <a:t>The Theory and Practice of Managing People Globally</a:t>
            </a:r>
            <a:endParaRPr lang="en-GB" sz="38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0975" y="3981450"/>
            <a:ext cx="8328025" cy="1346200"/>
          </a:xfrm>
        </p:spPr>
        <p:txBody>
          <a:bodyPr/>
          <a:lstStyle/>
          <a:p>
            <a:r>
              <a:rPr lang="en-GB" dirty="0"/>
              <a:t>John Opute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24884CA-E10F-A855-2F49-7577888725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/>
          <a:lstStyle/>
          <a:p>
            <a:r>
              <a:rPr lang="en-GB" b="1" dirty="0"/>
              <a:t>Chapter 04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44DC8EA-8227-854D-EB50-718646839DA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Expatriation and Repatriation</a:t>
            </a:r>
          </a:p>
        </p:txBody>
      </p:sp>
    </p:spTree>
    <p:extLst>
      <p:ext uri="{BB962C8B-B14F-4D97-AF65-F5344CB8AC3E}">
        <p14:creationId xmlns:p14="http://schemas.microsoft.com/office/powerpoint/2010/main" val="28668228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BCE679-204C-B60C-AD25-3239D01051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Key Issues in International Staffing</a:t>
            </a:r>
          </a:p>
        </p:txBody>
      </p:sp>
      <p:sp>
        <p:nvSpPr>
          <p:cNvPr id="7" name="Rectangle 1028">
            <a:extLst>
              <a:ext uri="{FF2B5EF4-FFF2-40B4-BE49-F238E27FC236}">
                <a16:creationId xmlns:a16="http://schemas.microsoft.com/office/drawing/2014/main" id="{ADCDD343-7471-C554-9F71-997A016C45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08550" y="1690688"/>
            <a:ext cx="1587500" cy="673100"/>
          </a:xfrm>
          <a:prstGeom prst="rect">
            <a:avLst/>
          </a:prstGeom>
          <a:solidFill>
            <a:srgbClr val="618FFD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+mn-lt"/>
            </a:endParaRPr>
          </a:p>
        </p:txBody>
      </p:sp>
      <p:sp>
        <p:nvSpPr>
          <p:cNvPr id="8" name="Rectangle 1029">
            <a:extLst>
              <a:ext uri="{FF2B5EF4-FFF2-40B4-BE49-F238E27FC236}">
                <a16:creationId xmlns:a16="http://schemas.microsoft.com/office/drawing/2014/main" id="{C5DCC0B7-10D0-128B-E1A2-E61EF0A54D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23150" y="1690688"/>
            <a:ext cx="1587500" cy="749300"/>
          </a:xfrm>
          <a:prstGeom prst="rect">
            <a:avLst/>
          </a:prstGeom>
          <a:solidFill>
            <a:srgbClr val="618FFD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+mn-lt"/>
            </a:endParaRPr>
          </a:p>
        </p:txBody>
      </p:sp>
      <p:sp>
        <p:nvSpPr>
          <p:cNvPr id="9" name="Line 1030">
            <a:extLst>
              <a:ext uri="{FF2B5EF4-FFF2-40B4-BE49-F238E27FC236}">
                <a16:creationId xmlns:a16="http://schemas.microsoft.com/office/drawing/2014/main" id="{2E31554E-915B-9CB6-8D6D-6C18343419C4}"/>
              </a:ext>
            </a:extLst>
          </p:cNvPr>
          <p:cNvSpPr>
            <a:spLocks noChangeShapeType="1"/>
          </p:cNvSpPr>
          <p:nvPr/>
        </p:nvSpPr>
        <p:spPr bwMode="auto">
          <a:xfrm>
            <a:off x="6508750" y="1989138"/>
            <a:ext cx="9017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" name="Rectangle 1031">
            <a:extLst>
              <a:ext uri="{FF2B5EF4-FFF2-40B4-BE49-F238E27FC236}">
                <a16:creationId xmlns:a16="http://schemas.microsoft.com/office/drawing/2014/main" id="{0ACCC5FE-DE10-A23B-FAA7-9E48626716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56150" y="2833688"/>
            <a:ext cx="1968500" cy="825500"/>
          </a:xfrm>
          <a:prstGeom prst="rect">
            <a:avLst/>
          </a:prstGeom>
          <a:solidFill>
            <a:srgbClr val="618FFD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+mn-lt"/>
            </a:endParaRPr>
          </a:p>
        </p:txBody>
      </p:sp>
      <p:sp>
        <p:nvSpPr>
          <p:cNvPr id="11" name="Rectangle 1032">
            <a:extLst>
              <a:ext uri="{FF2B5EF4-FFF2-40B4-BE49-F238E27FC236}">
                <a16:creationId xmlns:a16="http://schemas.microsoft.com/office/drawing/2014/main" id="{8BB230C1-BB73-0DAC-6E2A-7A28FD83E5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70750" y="2833688"/>
            <a:ext cx="2044700" cy="825500"/>
          </a:xfrm>
          <a:prstGeom prst="rect">
            <a:avLst/>
          </a:prstGeom>
          <a:solidFill>
            <a:srgbClr val="618FFD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+mn-lt"/>
            </a:endParaRPr>
          </a:p>
        </p:txBody>
      </p:sp>
      <p:sp>
        <p:nvSpPr>
          <p:cNvPr id="12" name="Rectangle 1033">
            <a:extLst>
              <a:ext uri="{FF2B5EF4-FFF2-40B4-BE49-F238E27FC236}">
                <a16:creationId xmlns:a16="http://schemas.microsoft.com/office/drawing/2014/main" id="{AF502D05-567A-0023-6CDE-A86F2BDFB6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93950" y="2833688"/>
            <a:ext cx="1892300" cy="825500"/>
          </a:xfrm>
          <a:prstGeom prst="rect">
            <a:avLst/>
          </a:prstGeom>
          <a:solidFill>
            <a:srgbClr val="618FFD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+mn-lt"/>
            </a:endParaRPr>
          </a:p>
        </p:txBody>
      </p:sp>
      <p:sp>
        <p:nvSpPr>
          <p:cNvPr id="13" name="Rectangle 1034">
            <a:extLst>
              <a:ext uri="{FF2B5EF4-FFF2-40B4-BE49-F238E27FC236}">
                <a16:creationId xmlns:a16="http://schemas.microsoft.com/office/drawing/2014/main" id="{A6C683EA-4A9C-DD77-7C80-E25C22B502F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12814" y="4141787"/>
            <a:ext cx="2989685" cy="889001"/>
          </a:xfrm>
          <a:prstGeom prst="rect">
            <a:avLst/>
          </a:prstGeom>
          <a:solidFill>
            <a:srgbClr val="618FFD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+mn-lt"/>
            </a:endParaRPr>
          </a:p>
        </p:txBody>
      </p:sp>
      <p:sp>
        <p:nvSpPr>
          <p:cNvPr id="14" name="Rectangle 1035">
            <a:extLst>
              <a:ext uri="{FF2B5EF4-FFF2-40B4-BE49-F238E27FC236}">
                <a16:creationId xmlns:a16="http://schemas.microsoft.com/office/drawing/2014/main" id="{EDCC1DD4-06F0-3B08-DEA6-4B9763D993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10163" y="1862138"/>
            <a:ext cx="1270605" cy="397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76200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7620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7620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7620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000" b="1" dirty="0">
                <a:solidFill>
                  <a:schemeClr val="bg1">
                    <a:lumMod val="60000"/>
                    <a:lumOff val="40000"/>
                  </a:schemeClr>
                </a:solidFill>
                <a:latin typeface="+mn-lt"/>
              </a:rPr>
              <a:t>Key Issues</a:t>
            </a:r>
          </a:p>
        </p:txBody>
      </p:sp>
      <p:sp>
        <p:nvSpPr>
          <p:cNvPr id="15" name="Rectangle 1036">
            <a:extLst>
              <a:ext uri="{FF2B5EF4-FFF2-40B4-BE49-F238E27FC236}">
                <a16:creationId xmlns:a16="http://schemas.microsoft.com/office/drawing/2014/main" id="{72AC0664-7B8C-9A17-4CB2-5C28C78DBA4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00963" y="1785938"/>
            <a:ext cx="1047917" cy="7053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76200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7620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7620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7620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000" b="1" dirty="0">
                <a:solidFill>
                  <a:schemeClr val="bg1">
                    <a:lumMod val="60000"/>
                    <a:lumOff val="40000"/>
                  </a:schemeClr>
                </a:solidFill>
                <a:latin typeface="+mn-lt"/>
              </a:rPr>
              <a:t>Current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000" b="1" dirty="0">
                <a:solidFill>
                  <a:schemeClr val="bg1">
                    <a:lumMod val="60000"/>
                    <a:lumOff val="40000"/>
                  </a:schemeClr>
                </a:solidFill>
                <a:latin typeface="+mn-lt"/>
              </a:rPr>
              <a:t>Position</a:t>
            </a:r>
          </a:p>
        </p:txBody>
      </p:sp>
      <p:sp>
        <p:nvSpPr>
          <p:cNvPr id="16" name="Rectangle 1037">
            <a:extLst>
              <a:ext uri="{FF2B5EF4-FFF2-40B4-BE49-F238E27FC236}">
                <a16:creationId xmlns:a16="http://schemas.microsoft.com/office/drawing/2014/main" id="{D54D1B9B-FA27-723E-5FD1-09C85B44AC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19363" y="3005138"/>
            <a:ext cx="1541385" cy="397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76200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7620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7620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7620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000" b="1" dirty="0">
                <a:solidFill>
                  <a:schemeClr val="bg1">
                    <a:lumMod val="60000"/>
                    <a:lumOff val="40000"/>
                  </a:schemeClr>
                </a:solidFill>
                <a:latin typeface="+mn-lt"/>
              </a:rPr>
              <a:t>Cost Options</a:t>
            </a:r>
          </a:p>
        </p:txBody>
      </p:sp>
      <p:sp>
        <p:nvSpPr>
          <p:cNvPr id="17" name="Rectangle 1038">
            <a:extLst>
              <a:ext uri="{FF2B5EF4-FFF2-40B4-BE49-F238E27FC236}">
                <a16:creationId xmlns:a16="http://schemas.microsoft.com/office/drawing/2014/main" id="{F2811B9C-65E7-2CE9-492E-97412AA0D9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29163" y="2852738"/>
            <a:ext cx="2006600" cy="71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76200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7620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7620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7620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000" b="1" dirty="0">
                <a:solidFill>
                  <a:schemeClr val="bg1">
                    <a:lumMod val="60000"/>
                    <a:lumOff val="40000"/>
                  </a:schemeClr>
                </a:solidFill>
                <a:latin typeface="+mn-lt"/>
              </a:rPr>
              <a:t>HRM Questions</a:t>
            </a:r>
            <a:endParaRPr lang="en-GB" altLang="en-US" sz="2000" dirty="0">
              <a:solidFill>
                <a:schemeClr val="bg1">
                  <a:lumMod val="60000"/>
                  <a:lumOff val="40000"/>
                </a:schemeClr>
              </a:solidFill>
              <a:latin typeface="+mn-lt"/>
            </a:endParaRPr>
          </a:p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000" dirty="0">
                <a:solidFill>
                  <a:schemeClr val="bg1">
                    <a:lumMod val="60000"/>
                    <a:lumOff val="40000"/>
                  </a:schemeClr>
                </a:solidFill>
                <a:latin typeface="+mn-lt"/>
              </a:rPr>
              <a:t>cost v value</a:t>
            </a:r>
          </a:p>
        </p:txBody>
      </p:sp>
      <p:sp>
        <p:nvSpPr>
          <p:cNvPr id="18" name="Rectangle 1039">
            <a:extLst>
              <a:ext uri="{FF2B5EF4-FFF2-40B4-BE49-F238E27FC236}">
                <a16:creationId xmlns:a16="http://schemas.microsoft.com/office/drawing/2014/main" id="{329D6A58-0C1C-8635-334D-C9EB6900440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87712" y="2852738"/>
            <a:ext cx="1734578" cy="7053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76200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7620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7620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7620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000" dirty="0">
                <a:solidFill>
                  <a:schemeClr val="bg1">
                    <a:lumMod val="60000"/>
                    <a:lumOff val="40000"/>
                  </a:schemeClr>
                </a:solidFill>
                <a:latin typeface="+mn-lt"/>
              </a:rPr>
              <a:t>value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000" b="1" dirty="0">
                <a:solidFill>
                  <a:schemeClr val="bg1">
                    <a:lumMod val="60000"/>
                    <a:lumOff val="40000"/>
                  </a:schemeClr>
                </a:solidFill>
                <a:latin typeface="+mn-lt"/>
              </a:rPr>
              <a:t>Doing it Better</a:t>
            </a:r>
            <a:endParaRPr lang="en-GB" altLang="en-US" sz="2000" b="1" dirty="0">
              <a:latin typeface="+mn-lt"/>
            </a:endParaRPr>
          </a:p>
        </p:txBody>
      </p:sp>
      <p:sp>
        <p:nvSpPr>
          <p:cNvPr id="19" name="Rectangle 1040">
            <a:extLst>
              <a:ext uri="{FF2B5EF4-FFF2-40B4-BE49-F238E27FC236}">
                <a16:creationId xmlns:a16="http://schemas.microsoft.com/office/drawing/2014/main" id="{664B0E21-9E15-6E4F-3F7B-199BA00CC4F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75556" y="4300538"/>
            <a:ext cx="2917017" cy="7053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76200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7620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7620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7620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000" b="1" dirty="0">
                <a:solidFill>
                  <a:schemeClr val="bg1">
                    <a:lumMod val="60000"/>
                    <a:lumOff val="40000"/>
                  </a:schemeClr>
                </a:solidFill>
                <a:latin typeface="+mn-lt"/>
              </a:rPr>
              <a:t>Expatriation/Repatriation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000" b="1" dirty="0">
                <a:solidFill>
                  <a:schemeClr val="bg1">
                    <a:lumMod val="60000"/>
                    <a:lumOff val="40000"/>
                  </a:schemeClr>
                </a:solidFill>
                <a:latin typeface="+mn-lt"/>
              </a:rPr>
              <a:t>Dilemmas</a:t>
            </a:r>
          </a:p>
        </p:txBody>
      </p:sp>
      <p:sp>
        <p:nvSpPr>
          <p:cNvPr id="20" name="Line 1041">
            <a:extLst>
              <a:ext uri="{FF2B5EF4-FFF2-40B4-BE49-F238E27FC236}">
                <a16:creationId xmlns:a16="http://schemas.microsoft.com/office/drawing/2014/main" id="{1BA88DFD-BFC5-B1CF-EFF8-DC98B1F33D3C}"/>
              </a:ext>
            </a:extLst>
          </p:cNvPr>
          <p:cNvSpPr>
            <a:spLocks noChangeShapeType="1"/>
          </p:cNvSpPr>
          <p:nvPr/>
        </p:nvSpPr>
        <p:spPr bwMode="auto">
          <a:xfrm>
            <a:off x="5664200" y="2376488"/>
            <a:ext cx="0" cy="4445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1" name="Line 1042">
            <a:extLst>
              <a:ext uri="{FF2B5EF4-FFF2-40B4-BE49-F238E27FC236}">
                <a16:creationId xmlns:a16="http://schemas.microsoft.com/office/drawing/2014/main" id="{4E67D29B-23E1-56B6-E156-67727E0B3DE6}"/>
              </a:ext>
            </a:extLst>
          </p:cNvPr>
          <p:cNvSpPr>
            <a:spLocks noChangeShapeType="1"/>
          </p:cNvSpPr>
          <p:nvPr/>
        </p:nvSpPr>
        <p:spPr bwMode="auto">
          <a:xfrm>
            <a:off x="6737350" y="3284538"/>
            <a:ext cx="5207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" name="Line 1043">
            <a:extLst>
              <a:ext uri="{FF2B5EF4-FFF2-40B4-BE49-F238E27FC236}">
                <a16:creationId xmlns:a16="http://schemas.microsoft.com/office/drawing/2014/main" id="{7E5CB736-578A-34D3-AADF-1A71583E04A0}"/>
              </a:ext>
            </a:extLst>
          </p:cNvPr>
          <p:cNvSpPr>
            <a:spLocks noChangeShapeType="1"/>
          </p:cNvSpPr>
          <p:nvPr/>
        </p:nvSpPr>
        <p:spPr bwMode="auto">
          <a:xfrm>
            <a:off x="4298950" y="3284538"/>
            <a:ext cx="444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" name="Line 1044">
            <a:extLst>
              <a:ext uri="{FF2B5EF4-FFF2-40B4-BE49-F238E27FC236}">
                <a16:creationId xmlns:a16="http://schemas.microsoft.com/office/drawing/2014/main" id="{F09E02BA-1717-3E4E-EF7D-9F7A9EE655B7}"/>
              </a:ext>
            </a:extLst>
          </p:cNvPr>
          <p:cNvSpPr>
            <a:spLocks noChangeShapeType="1"/>
          </p:cNvSpPr>
          <p:nvPr/>
        </p:nvSpPr>
        <p:spPr bwMode="auto">
          <a:xfrm>
            <a:off x="3225800" y="3671888"/>
            <a:ext cx="0" cy="10541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" name="Line 1045">
            <a:extLst>
              <a:ext uri="{FF2B5EF4-FFF2-40B4-BE49-F238E27FC236}">
                <a16:creationId xmlns:a16="http://schemas.microsoft.com/office/drawing/2014/main" id="{EA8F1233-CD0A-690F-0459-FD6FE9AB9D60}"/>
              </a:ext>
            </a:extLst>
          </p:cNvPr>
          <p:cNvSpPr>
            <a:spLocks noChangeShapeType="1"/>
          </p:cNvSpPr>
          <p:nvPr/>
        </p:nvSpPr>
        <p:spPr bwMode="auto">
          <a:xfrm>
            <a:off x="8255000" y="3671888"/>
            <a:ext cx="0" cy="10541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" name="Line 1046">
            <a:extLst>
              <a:ext uri="{FF2B5EF4-FFF2-40B4-BE49-F238E27FC236}">
                <a16:creationId xmlns:a16="http://schemas.microsoft.com/office/drawing/2014/main" id="{3645D109-073C-589A-795A-DA9F3F6F3AC3}"/>
              </a:ext>
            </a:extLst>
          </p:cNvPr>
          <p:cNvSpPr>
            <a:spLocks noChangeShapeType="1"/>
          </p:cNvSpPr>
          <p:nvPr/>
        </p:nvSpPr>
        <p:spPr bwMode="auto">
          <a:xfrm>
            <a:off x="3232150" y="4732338"/>
            <a:ext cx="1080665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" name="Line 1047">
            <a:extLst>
              <a:ext uri="{FF2B5EF4-FFF2-40B4-BE49-F238E27FC236}">
                <a16:creationId xmlns:a16="http://schemas.microsoft.com/office/drawing/2014/main" id="{D75EDDFD-CFBC-95F5-BA47-CA10A9D6C6F8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7264400" y="4732338"/>
            <a:ext cx="99695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4886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2BEB5-C1F0-F5CD-2D81-ED59DF523E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Key issues in International Staffing (1)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E41FDA-6CFA-391E-D6B9-21B19475E1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The Problem</a:t>
            </a:r>
          </a:p>
          <a:p>
            <a:r>
              <a:rPr lang="en-GB" dirty="0"/>
              <a:t>high cost /  high importance</a:t>
            </a:r>
          </a:p>
          <a:p>
            <a:r>
              <a:rPr lang="en-GB" dirty="0"/>
              <a:t>old assumptions less valid</a:t>
            </a:r>
          </a:p>
          <a:p>
            <a:pPr lvl="1"/>
            <a:r>
              <a:rPr lang="en-GB" dirty="0"/>
              <a:t>host countries</a:t>
            </a:r>
          </a:p>
          <a:p>
            <a:pPr lvl="1"/>
            <a:r>
              <a:rPr lang="en-GB" dirty="0"/>
              <a:t>MNC HQ</a:t>
            </a:r>
          </a:p>
          <a:p>
            <a:pPr lvl="1"/>
            <a:r>
              <a:rPr lang="en-GB" dirty="0"/>
              <a:t>expatriates</a:t>
            </a:r>
          </a:p>
          <a:p>
            <a:r>
              <a:rPr lang="en-GB" dirty="0"/>
              <a:t>new attention required</a:t>
            </a:r>
          </a:p>
        </p:txBody>
      </p:sp>
    </p:spTree>
    <p:extLst>
      <p:ext uri="{BB962C8B-B14F-4D97-AF65-F5344CB8AC3E}">
        <p14:creationId xmlns:p14="http://schemas.microsoft.com/office/powerpoint/2010/main" val="26224708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A27E9-EBD2-DEBF-C462-F94541C8F4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114299"/>
            <a:ext cx="10629900" cy="1325563"/>
          </a:xfrm>
        </p:spPr>
        <p:txBody>
          <a:bodyPr>
            <a:normAutofit/>
          </a:bodyPr>
          <a:lstStyle/>
          <a:p>
            <a:r>
              <a:rPr lang="en-GB" sz="4000" b="1" dirty="0"/>
              <a:t>International Staffing: HRM questions </a:t>
            </a:r>
          </a:p>
        </p:txBody>
      </p:sp>
      <p:sp>
        <p:nvSpPr>
          <p:cNvPr id="6" name="Line 5">
            <a:extLst>
              <a:ext uri="{FF2B5EF4-FFF2-40B4-BE49-F238E27FC236}">
                <a16:creationId xmlns:a16="http://schemas.microsoft.com/office/drawing/2014/main" id="{DCF5FBBC-62F5-7491-7500-B7ABFB583B04}"/>
              </a:ext>
            </a:extLst>
          </p:cNvPr>
          <p:cNvSpPr>
            <a:spLocks noChangeShapeType="1"/>
          </p:cNvSpPr>
          <p:nvPr/>
        </p:nvSpPr>
        <p:spPr bwMode="auto">
          <a:xfrm>
            <a:off x="1670050" y="1783291"/>
            <a:ext cx="76073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" name="Line 6">
            <a:extLst>
              <a:ext uri="{FF2B5EF4-FFF2-40B4-BE49-F238E27FC236}">
                <a16:creationId xmlns:a16="http://schemas.microsoft.com/office/drawing/2014/main" id="{34AD1044-EC2E-A7C8-AFAE-5AE28DC7FDD8}"/>
              </a:ext>
            </a:extLst>
          </p:cNvPr>
          <p:cNvSpPr>
            <a:spLocks noChangeShapeType="1"/>
          </p:cNvSpPr>
          <p:nvPr/>
        </p:nvSpPr>
        <p:spPr bwMode="auto">
          <a:xfrm>
            <a:off x="1670050" y="1783291"/>
            <a:ext cx="0" cy="24257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" name="Line 7">
            <a:extLst>
              <a:ext uri="{FF2B5EF4-FFF2-40B4-BE49-F238E27FC236}">
                <a16:creationId xmlns:a16="http://schemas.microsoft.com/office/drawing/2014/main" id="{D941E444-CE98-8720-40AA-8B1F7607ED22}"/>
              </a:ext>
            </a:extLst>
          </p:cNvPr>
          <p:cNvSpPr>
            <a:spLocks noChangeShapeType="1"/>
          </p:cNvSpPr>
          <p:nvPr/>
        </p:nvSpPr>
        <p:spPr bwMode="auto">
          <a:xfrm>
            <a:off x="1670050" y="4208773"/>
            <a:ext cx="2376995" cy="6568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" name="Line 8">
            <a:extLst>
              <a:ext uri="{FF2B5EF4-FFF2-40B4-BE49-F238E27FC236}">
                <a16:creationId xmlns:a16="http://schemas.microsoft.com/office/drawing/2014/main" id="{C273A170-5200-79DD-CC81-86D469062C9C}"/>
              </a:ext>
            </a:extLst>
          </p:cNvPr>
          <p:cNvSpPr>
            <a:spLocks noChangeShapeType="1"/>
          </p:cNvSpPr>
          <p:nvPr/>
        </p:nvSpPr>
        <p:spPr bwMode="auto">
          <a:xfrm>
            <a:off x="9277350" y="1783291"/>
            <a:ext cx="0" cy="25019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" name="Line 9">
            <a:extLst>
              <a:ext uri="{FF2B5EF4-FFF2-40B4-BE49-F238E27FC236}">
                <a16:creationId xmlns:a16="http://schemas.microsoft.com/office/drawing/2014/main" id="{EAB7501F-3102-B5AA-A79B-B6B4C321326F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6424060" y="4273550"/>
            <a:ext cx="2853289" cy="21696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" name="Line 10">
            <a:extLst>
              <a:ext uri="{FF2B5EF4-FFF2-40B4-BE49-F238E27FC236}">
                <a16:creationId xmlns:a16="http://schemas.microsoft.com/office/drawing/2014/main" id="{FC792CE7-469F-5D0E-89B9-E64D3D428D72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4047067" y="1776941"/>
            <a:ext cx="0" cy="24320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" name="Line 11">
            <a:extLst>
              <a:ext uri="{FF2B5EF4-FFF2-40B4-BE49-F238E27FC236}">
                <a16:creationId xmlns:a16="http://schemas.microsoft.com/office/drawing/2014/main" id="{9E1B38B0-B2CA-0256-0892-FBA26251F3EB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6424061" y="1793344"/>
            <a:ext cx="3994" cy="2501901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" name="AutoShape 12">
            <a:extLst>
              <a:ext uri="{FF2B5EF4-FFF2-40B4-BE49-F238E27FC236}">
                <a16:creationId xmlns:a16="http://schemas.microsoft.com/office/drawing/2014/main" id="{5C3F6728-7899-5584-8DC5-530A99D1E52B}"/>
              </a:ext>
            </a:extLst>
          </p:cNvPr>
          <p:cNvSpPr>
            <a:spLocks noChangeArrowheads="1"/>
          </p:cNvSpPr>
          <p:nvPr/>
        </p:nvSpPr>
        <p:spPr bwMode="auto">
          <a:xfrm rot="16200000" flipH="1">
            <a:off x="2403475" y="1986491"/>
            <a:ext cx="749300" cy="520700"/>
          </a:xfrm>
          <a:prstGeom prst="rightArrow">
            <a:avLst>
              <a:gd name="adj1" fmla="val 50000"/>
              <a:gd name="adj2" fmla="val 71958"/>
            </a:avLst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14" name="AutoShape 13">
            <a:extLst>
              <a:ext uri="{FF2B5EF4-FFF2-40B4-BE49-F238E27FC236}">
                <a16:creationId xmlns:a16="http://schemas.microsoft.com/office/drawing/2014/main" id="{AD875F6B-913D-0982-F578-9148072645FA}"/>
              </a:ext>
            </a:extLst>
          </p:cNvPr>
          <p:cNvSpPr>
            <a:spLocks noChangeArrowheads="1"/>
          </p:cNvSpPr>
          <p:nvPr/>
        </p:nvSpPr>
        <p:spPr bwMode="auto">
          <a:xfrm rot="16200000" flipH="1">
            <a:off x="7496176" y="2227790"/>
            <a:ext cx="825500" cy="520700"/>
          </a:xfrm>
          <a:prstGeom prst="rightArrow">
            <a:avLst>
              <a:gd name="adj1" fmla="val 50000"/>
              <a:gd name="adj2" fmla="val 79276"/>
            </a:avLst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15" name="Rectangle 3">
            <a:extLst>
              <a:ext uri="{FF2B5EF4-FFF2-40B4-BE49-F238E27FC236}">
                <a16:creationId xmlns:a16="http://schemas.microsoft.com/office/drawing/2014/main" id="{B5BBF7B8-124C-E43F-BFD3-1BEFCD86D5C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883492" y="2584450"/>
            <a:ext cx="7620000" cy="1689100"/>
          </a:xfrm>
        </p:spPr>
        <p:txBody>
          <a:bodyPr lIns="90488" tIns="44450" rIns="90488" bIns="44450">
            <a:normAutofit fontScale="92500" lnSpcReduction="20000"/>
          </a:bodyPr>
          <a:lstStyle/>
          <a:p>
            <a:pPr defTabSz="879475" eaLnBrk="1" hangingPunct="1">
              <a:buFontTx/>
              <a:buNone/>
              <a:tabLst>
                <a:tab pos="660400" algn="l"/>
                <a:tab pos="3048000" algn="l"/>
                <a:tab pos="4672013" algn="l"/>
                <a:tab pos="4859338" algn="l"/>
                <a:tab pos="6281738" algn="l"/>
              </a:tabLst>
            </a:pPr>
            <a:r>
              <a:rPr lang="en-GB" altLang="en-US" dirty="0"/>
              <a:t>Fundamentals</a:t>
            </a:r>
          </a:p>
          <a:p>
            <a:pPr defTabSz="879475" eaLnBrk="1" hangingPunct="1">
              <a:buFontTx/>
              <a:buNone/>
              <a:tabLst>
                <a:tab pos="660400" algn="l"/>
                <a:tab pos="3048000" algn="l"/>
                <a:tab pos="4672013" algn="l"/>
                <a:tab pos="4859338" algn="l"/>
                <a:tab pos="6281738" algn="l"/>
              </a:tabLst>
            </a:pPr>
            <a:r>
              <a:rPr lang="en-GB" altLang="en-US" dirty="0">
                <a:solidFill>
                  <a:schemeClr val="bg1">
                    <a:lumMod val="50000"/>
                  </a:schemeClr>
                </a:solidFill>
              </a:rPr>
              <a:t>reducing cost	  v	enhancing value</a:t>
            </a:r>
          </a:p>
          <a:p>
            <a:pPr defTabSz="879475" eaLnBrk="1" hangingPunct="1">
              <a:buFontTx/>
              <a:buNone/>
              <a:tabLst>
                <a:tab pos="660400" algn="l"/>
                <a:tab pos="3048000" algn="l"/>
                <a:tab pos="4672013" algn="l"/>
                <a:tab pos="4859338" algn="l"/>
                <a:tab pos="6281738" algn="l"/>
              </a:tabLst>
            </a:pPr>
            <a:endParaRPr lang="en-GB" altLang="en-US" dirty="0">
              <a:solidFill>
                <a:schemeClr val="bg1">
                  <a:lumMod val="50000"/>
                </a:schemeClr>
              </a:solidFill>
            </a:endParaRPr>
          </a:p>
          <a:p>
            <a:pPr defTabSz="879475" eaLnBrk="1" hangingPunct="1">
              <a:buFontTx/>
              <a:buNone/>
              <a:tabLst>
                <a:tab pos="660400" algn="l"/>
                <a:tab pos="3048000" algn="l"/>
                <a:tab pos="4672013" algn="l"/>
                <a:tab pos="4859338" algn="l"/>
                <a:tab pos="6281738" algn="l"/>
              </a:tabLst>
            </a:pPr>
            <a:r>
              <a:rPr lang="en-GB" altLang="en-US" dirty="0">
                <a:solidFill>
                  <a:schemeClr val="bg1">
                    <a:lumMod val="50000"/>
                  </a:schemeClr>
                </a:solidFill>
              </a:rPr>
              <a:t>	options</a:t>
            </a:r>
            <a:r>
              <a:rPr lang="en-GB" altLang="en-US" dirty="0"/>
              <a:t>			doing it better</a:t>
            </a:r>
          </a:p>
        </p:txBody>
      </p:sp>
    </p:spTree>
    <p:extLst>
      <p:ext uri="{BB962C8B-B14F-4D97-AF65-F5344CB8AC3E}">
        <p14:creationId xmlns:p14="http://schemas.microsoft.com/office/powerpoint/2010/main" val="19276458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085FE3-CE1E-7215-B9A1-E574C3D833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Hidden assumptions in international staffing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533AB0-87E2-867A-D89C-C9DA0DA8E0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Global = Overseas/Distance</a:t>
            </a:r>
          </a:p>
          <a:p>
            <a:pPr marL="0" indent="0">
              <a:buNone/>
            </a:pPr>
            <a:r>
              <a:rPr lang="en-GB" dirty="0"/>
              <a:t>Home/Host = a historical power relationship</a:t>
            </a:r>
          </a:p>
          <a:p>
            <a:pPr marL="0" indent="0">
              <a:buNone/>
            </a:pPr>
            <a:r>
              <a:rPr lang="en-GB" dirty="0"/>
              <a:t>Home = More Know-How</a:t>
            </a:r>
          </a:p>
          <a:p>
            <a:pPr marL="0" indent="0">
              <a:buNone/>
            </a:pPr>
            <a:r>
              <a:rPr lang="en-GB" dirty="0"/>
              <a:t>Host = Administrative/Legal barriers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Source: Mayrhofer and Brewster (1996) “In Praise of Ethnocentricity;  expatriate policies in European multinationals”, International Executive, 38(6) 749-778</a:t>
            </a:r>
          </a:p>
        </p:txBody>
      </p:sp>
    </p:spTree>
    <p:extLst>
      <p:ext uri="{BB962C8B-B14F-4D97-AF65-F5344CB8AC3E}">
        <p14:creationId xmlns:p14="http://schemas.microsoft.com/office/powerpoint/2010/main" val="8782469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EA95BD-831A-9DA6-B5E2-E4F000FF81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Alternatives to expatriation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EC1602-44E8-3982-DB8C-3AA91E582B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Interim management</a:t>
            </a:r>
          </a:p>
          <a:p>
            <a:pPr marL="0" indent="0">
              <a:buNone/>
            </a:pPr>
            <a:r>
              <a:rPr lang="en-GB" dirty="0"/>
              <a:t>Short term assignments</a:t>
            </a:r>
          </a:p>
          <a:p>
            <a:pPr marL="0" indent="0">
              <a:buNone/>
            </a:pPr>
            <a:r>
              <a:rPr lang="en-GB" dirty="0"/>
              <a:t>Temps/local contracts</a:t>
            </a:r>
          </a:p>
          <a:p>
            <a:pPr marL="0" indent="0">
              <a:buNone/>
            </a:pPr>
            <a:r>
              <a:rPr lang="en-GB" dirty="0"/>
              <a:t>video-conferencing and technology </a:t>
            </a:r>
          </a:p>
          <a:p>
            <a:pPr marL="0" indent="0">
              <a:buNone/>
            </a:pPr>
            <a:r>
              <a:rPr lang="en-GB" dirty="0"/>
              <a:t>Commuters/frequent flyers</a:t>
            </a:r>
          </a:p>
          <a:p>
            <a:pPr marL="0" indent="0">
              <a:buNone/>
            </a:pPr>
            <a:r>
              <a:rPr lang="en-GB" dirty="0" err="1"/>
              <a:t>Inpatriation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TNCs/HNCs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09256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8A4EC8-A0B2-881F-E3F0-414C17C059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02C6F-668E-1F5B-62A7-482D7CA58F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Short-term assignments: main problem areas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28CD47-8C10-CCE3-19EB-93545C3B29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lnSpc>
                <a:spcPct val="80000"/>
              </a:lnSpc>
              <a:buNone/>
            </a:pPr>
            <a:r>
              <a:rPr lang="en-GB" dirty="0"/>
              <a:t>Work/life balance</a:t>
            </a:r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en-GB" dirty="0"/>
              <a:t>Difficult to establish consistent policy and practice</a:t>
            </a:r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en-GB" dirty="0"/>
              <a:t>Tax management issues / compensation terms and conditions</a:t>
            </a:r>
          </a:p>
        </p:txBody>
      </p:sp>
    </p:spTree>
    <p:extLst>
      <p:ext uri="{BB962C8B-B14F-4D97-AF65-F5344CB8AC3E}">
        <p14:creationId xmlns:p14="http://schemas.microsoft.com/office/powerpoint/2010/main" val="6092732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E00799-A2B6-CF3F-9259-A58D858F71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International commuter assignments: main problem areas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2D7632-940C-D8C8-FBFE-7B697418C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High costs</a:t>
            </a:r>
          </a:p>
          <a:p>
            <a:pPr marL="0" indent="0">
              <a:buNone/>
            </a:pPr>
            <a:r>
              <a:rPr lang="en-GB" dirty="0"/>
              <a:t>Tax management</a:t>
            </a:r>
          </a:p>
          <a:p>
            <a:pPr marL="0" indent="0">
              <a:buNone/>
            </a:pPr>
            <a:r>
              <a:rPr lang="en-GB" dirty="0"/>
              <a:t>Work/life balance, burnout, travel fatigue</a:t>
            </a:r>
          </a:p>
          <a:p>
            <a:pPr marL="0" indent="0">
              <a:buNone/>
            </a:pPr>
            <a:r>
              <a:rPr lang="en-GB" dirty="0"/>
              <a:t>Defining policy terms</a:t>
            </a:r>
          </a:p>
          <a:p>
            <a:pPr marL="0" indent="0">
              <a:buNone/>
            </a:pPr>
            <a:r>
              <a:rPr lang="en-GB" dirty="0"/>
              <a:t>Cultural differences</a:t>
            </a:r>
          </a:p>
        </p:txBody>
      </p:sp>
    </p:spTree>
    <p:extLst>
      <p:ext uri="{BB962C8B-B14F-4D97-AF65-F5344CB8AC3E}">
        <p14:creationId xmlns:p14="http://schemas.microsoft.com/office/powerpoint/2010/main" val="32813815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0BBD1-62E9-7428-BA69-75D900F2D5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Frequent flyer assignments: main problem areas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6F3826-0545-9301-E873-7CB359E16A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439862"/>
            <a:ext cx="10629900" cy="39782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Cost management</a:t>
            </a:r>
          </a:p>
          <a:p>
            <a:pPr marL="0" indent="0">
              <a:buNone/>
            </a:pPr>
            <a:r>
              <a:rPr lang="en-GB" dirty="0"/>
              <a:t>No policy - employer seeking to identify this group within its workforce</a:t>
            </a:r>
          </a:p>
          <a:p>
            <a:pPr marL="0" indent="0">
              <a:buNone/>
            </a:pPr>
            <a:r>
              <a:rPr lang="en-GB" dirty="0"/>
              <a:t>Work-life balance</a:t>
            </a:r>
          </a:p>
          <a:p>
            <a:pPr marL="0" indent="0">
              <a:buNone/>
            </a:pPr>
            <a:r>
              <a:rPr lang="en-GB" dirty="0"/>
              <a:t>Burnout</a:t>
            </a:r>
          </a:p>
        </p:txBody>
      </p:sp>
    </p:spTree>
    <p:extLst>
      <p:ext uri="{BB962C8B-B14F-4D97-AF65-F5344CB8AC3E}">
        <p14:creationId xmlns:p14="http://schemas.microsoft.com/office/powerpoint/2010/main" val="26804200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09D078-8CC7-40FA-1D61-7F688AC700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Typology of MNC International orientations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E79AE4-4606-B0D7-7652-EE82810180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825626"/>
            <a:ext cx="10629900" cy="3677708"/>
          </a:xfrm>
        </p:spPr>
        <p:txBody>
          <a:bodyPr>
            <a:normAutofit/>
          </a:bodyPr>
          <a:lstStyle/>
          <a:p>
            <a:r>
              <a:rPr lang="en-GB" dirty="0"/>
              <a:t>Ethnocentric</a:t>
            </a:r>
          </a:p>
          <a:p>
            <a:r>
              <a:rPr lang="en-GB" dirty="0"/>
              <a:t>Polycentric</a:t>
            </a:r>
          </a:p>
          <a:p>
            <a:r>
              <a:rPr lang="en-GB" dirty="0"/>
              <a:t>Regio-centric</a:t>
            </a:r>
          </a:p>
          <a:p>
            <a:r>
              <a:rPr lang="en-GB" dirty="0"/>
              <a:t>Geocentric/Global Staffing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Loose and tight control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3426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76D97-8D1D-F3A0-5DE1-F2C97A7361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Ethnocentric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6A8FF4-B30B-A088-6568-91B8508D0D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Few foreign subsidiaries have any autonomy</a:t>
            </a:r>
          </a:p>
          <a:p>
            <a:pPr marL="0" indent="0">
              <a:buNone/>
            </a:pPr>
            <a:r>
              <a:rPr lang="en-GB" dirty="0"/>
              <a:t>Key positions in domestic and foreign operation held by HQ personnel</a:t>
            </a:r>
          </a:p>
          <a:p>
            <a:pPr marL="0" indent="0">
              <a:buNone/>
            </a:pPr>
            <a:r>
              <a:rPr lang="en-GB" dirty="0"/>
              <a:t>Subsidiaries managed /influenced by home country staff PCNs (Parent Country nationals) </a:t>
            </a:r>
          </a:p>
          <a:p>
            <a:pPr marL="0" indent="0">
              <a:buNone/>
            </a:pPr>
            <a:r>
              <a:rPr lang="en-GB" dirty="0"/>
              <a:t>Control, hierarchy, culture transfer stronger</a:t>
            </a:r>
          </a:p>
        </p:txBody>
      </p:sp>
    </p:spTree>
    <p:extLst>
      <p:ext uri="{BB962C8B-B14F-4D97-AF65-F5344CB8AC3E}">
        <p14:creationId xmlns:p14="http://schemas.microsoft.com/office/powerpoint/2010/main" val="19278088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83FF3-110B-66B0-F095-8845617594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Advantages and drawbacks of ethnocentric staffing</a:t>
            </a:r>
          </a:p>
        </p:txBody>
      </p:sp>
      <p:sp>
        <p:nvSpPr>
          <p:cNvPr id="6" name="Rectangle 1029">
            <a:extLst>
              <a:ext uri="{FF2B5EF4-FFF2-40B4-BE49-F238E27FC236}">
                <a16:creationId xmlns:a16="http://schemas.microsoft.com/office/drawing/2014/main" id="{7FCAB8F9-B20F-4FE1-FF4B-7423772D41AE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838200" y="1465870"/>
            <a:ext cx="4842933" cy="4511596"/>
          </a:xfrm>
          <a:noFill/>
        </p:spPr>
        <p:txBody>
          <a:bodyPr lIns="90488" tIns="44450" rIns="90488" bIns="44450">
            <a:normAutofit lnSpcReduction="10000"/>
          </a:bodyPr>
          <a:lstStyle/>
          <a:p>
            <a:pPr marL="285750" indent="-285750" defTabSz="762000" eaLnBrk="1" hangingPunct="1">
              <a:lnSpc>
                <a:spcPct val="90000"/>
              </a:lnSpc>
              <a:buFontTx/>
              <a:buNone/>
            </a:pPr>
            <a:r>
              <a:rPr lang="en-GB" altLang="en-US" sz="1800" b="1" dirty="0"/>
              <a:t>Advantages	</a:t>
            </a:r>
            <a:r>
              <a:rPr lang="en-GB" altLang="en-US" sz="1800" dirty="0"/>
              <a:t>	</a:t>
            </a:r>
          </a:p>
          <a:p>
            <a:pPr marL="285750" indent="-285750" defTabSz="762000" eaLnBrk="1" hangingPunct="1">
              <a:lnSpc>
                <a:spcPct val="120000"/>
              </a:lnSpc>
            </a:pPr>
            <a:r>
              <a:rPr lang="en-GB" altLang="en-US" sz="1800" dirty="0"/>
              <a:t>efficient coordination /effective communication</a:t>
            </a:r>
          </a:p>
          <a:p>
            <a:pPr marL="285750" indent="-285750" defTabSz="762000" eaLnBrk="1" hangingPunct="1">
              <a:lnSpc>
                <a:spcPct val="120000"/>
              </a:lnSpc>
            </a:pPr>
            <a:r>
              <a:rPr lang="en-GB" altLang="en-US" sz="1800" dirty="0"/>
              <a:t>direct control of foreign operations </a:t>
            </a:r>
          </a:p>
          <a:p>
            <a:pPr marL="285750" indent="-285750" defTabSz="762000" eaLnBrk="1" hangingPunct="1">
              <a:lnSpc>
                <a:spcPct val="120000"/>
              </a:lnSpc>
            </a:pPr>
            <a:r>
              <a:rPr lang="en-GB" altLang="en-US" sz="1800" dirty="0"/>
              <a:t>diffusing central values, norms and beliefs  </a:t>
            </a:r>
          </a:p>
          <a:p>
            <a:pPr marL="285750" indent="-285750" defTabSz="762000" eaLnBrk="1" hangingPunct="1">
              <a:lnSpc>
                <a:spcPct val="120000"/>
              </a:lnSpc>
            </a:pPr>
            <a:r>
              <a:rPr lang="en-GB" altLang="en-US" sz="1800" dirty="0"/>
              <a:t>broadening the view of expatriates chance to “grow” </a:t>
            </a:r>
          </a:p>
          <a:p>
            <a:pPr marL="285750" indent="-285750" defTabSz="762000" eaLnBrk="1" hangingPunct="1">
              <a:lnSpc>
                <a:spcPct val="120000"/>
              </a:lnSpc>
            </a:pPr>
            <a:r>
              <a:rPr lang="en-GB" altLang="en-US" sz="1800" dirty="0"/>
              <a:t>rapid substitution of expatriates possible/No need of well-developed international internal labour-market </a:t>
            </a:r>
          </a:p>
          <a:p>
            <a:pPr marL="285750" indent="-285750" defTabSz="762000" eaLnBrk="1" hangingPunct="1">
              <a:lnSpc>
                <a:spcPct val="120000"/>
              </a:lnSpc>
            </a:pPr>
            <a:r>
              <a:rPr lang="en-GB" altLang="en-US" sz="1800" dirty="0"/>
              <a:t>appropriate for entry into/ international business</a:t>
            </a:r>
            <a:endParaRPr lang="en-GB" altLang="en-US" sz="1800" i="1" dirty="0"/>
          </a:p>
        </p:txBody>
      </p:sp>
      <p:sp>
        <p:nvSpPr>
          <p:cNvPr id="7" name="Rectangle 1030">
            <a:extLst>
              <a:ext uri="{FF2B5EF4-FFF2-40B4-BE49-F238E27FC236}">
                <a16:creationId xmlns:a16="http://schemas.microsoft.com/office/drawing/2014/main" id="{657D536F-00D6-C67A-3D89-60B7BF43AD86}"/>
              </a:ext>
            </a:extLst>
          </p:cNvPr>
          <p:cNvSpPr txBox="1">
            <a:spLocks noChangeArrowheads="1"/>
          </p:cNvSpPr>
          <p:nvPr/>
        </p:nvSpPr>
        <p:spPr>
          <a:xfrm>
            <a:off x="5884334" y="1465870"/>
            <a:ext cx="5469466" cy="4511596"/>
          </a:xfrm>
          <a:prstGeom prst="rect">
            <a:avLst/>
          </a:prstGeom>
          <a:noFill/>
        </p:spPr>
        <p:txBody>
          <a:bodyPr lIns="90488" tIns="44450" rIns="90488" bIns="44450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762000">
              <a:buFontTx/>
              <a:buNone/>
            </a:pPr>
            <a:r>
              <a:rPr lang="en-GB" altLang="en-US" sz="1800" b="1" dirty="0"/>
              <a:t>Drawbacks</a:t>
            </a:r>
          </a:p>
          <a:p>
            <a:pPr defTabSz="762000">
              <a:lnSpc>
                <a:spcPct val="120000"/>
              </a:lnSpc>
            </a:pPr>
            <a:r>
              <a:rPr lang="en-GB" altLang="en-US" sz="1800" dirty="0"/>
              <a:t>adaptation of expatriates uncertain</a:t>
            </a:r>
          </a:p>
          <a:p>
            <a:pPr defTabSz="762000">
              <a:lnSpc>
                <a:spcPct val="120000"/>
              </a:lnSpc>
            </a:pPr>
            <a:r>
              <a:rPr lang="en-GB" altLang="en-US" sz="1800" dirty="0"/>
              <a:t>selection procedures prone to errors/High costs</a:t>
            </a:r>
          </a:p>
          <a:p>
            <a:pPr defTabSz="762000">
              <a:lnSpc>
                <a:spcPct val="120000"/>
              </a:lnSpc>
            </a:pPr>
            <a:r>
              <a:rPr lang="en-GB" altLang="en-US" sz="1800" dirty="0"/>
              <a:t>complicated personnel planning procedures</a:t>
            </a:r>
          </a:p>
          <a:p>
            <a:pPr defTabSz="762000">
              <a:lnSpc>
                <a:spcPct val="120000"/>
              </a:lnSpc>
            </a:pPr>
            <a:r>
              <a:rPr lang="en-GB" altLang="en-US" sz="1800" dirty="0"/>
              <a:t>private life of expatriates severely affected</a:t>
            </a:r>
          </a:p>
          <a:p>
            <a:pPr defTabSz="762000">
              <a:lnSpc>
                <a:spcPct val="120000"/>
              </a:lnSpc>
            </a:pPr>
            <a:r>
              <a:rPr lang="en-GB" altLang="en-US" sz="1800" dirty="0"/>
              <a:t>difficulties in constant mentoring during stay abroad</a:t>
            </a:r>
          </a:p>
          <a:p>
            <a:pPr defTabSz="762000">
              <a:lnSpc>
                <a:spcPct val="120000"/>
              </a:lnSpc>
            </a:pPr>
            <a:r>
              <a:rPr lang="en-GB" altLang="en-US" sz="1800" dirty="0"/>
              <a:t>reduced career opportunities for locals	</a:t>
            </a:r>
          </a:p>
          <a:p>
            <a:pPr defTabSz="762000">
              <a:lnSpc>
                <a:spcPct val="120000"/>
              </a:lnSpc>
            </a:pPr>
            <a:r>
              <a:rPr lang="en-GB" altLang="en-US" sz="1800" dirty="0"/>
              <a:t>failure rate	</a:t>
            </a:r>
          </a:p>
          <a:p>
            <a:pPr defTabSz="762000">
              <a:lnSpc>
                <a:spcPct val="120000"/>
              </a:lnSpc>
            </a:pPr>
            <a:r>
              <a:rPr lang="en-GB" altLang="en-US" sz="1800" dirty="0"/>
              <a:t>government restrictions</a:t>
            </a:r>
          </a:p>
        </p:txBody>
      </p:sp>
    </p:spTree>
    <p:extLst>
      <p:ext uri="{BB962C8B-B14F-4D97-AF65-F5344CB8AC3E}">
        <p14:creationId xmlns:p14="http://schemas.microsoft.com/office/powerpoint/2010/main" val="42314605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48AA6-CDEB-DDC1-EDBD-77352EC434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Polycentric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22C42D-2475-D9F5-50E5-E0606312EF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Treats each subsidiary as a national identity with autonomy</a:t>
            </a:r>
          </a:p>
          <a:p>
            <a:pPr marL="0" indent="0">
              <a:buNone/>
            </a:pPr>
            <a:r>
              <a:rPr lang="en-GB" dirty="0"/>
              <a:t>Usually managed by local nationals HNCs Home country Nationals.</a:t>
            </a:r>
          </a:p>
        </p:txBody>
      </p:sp>
    </p:spTree>
    <p:extLst>
      <p:ext uri="{BB962C8B-B14F-4D97-AF65-F5344CB8AC3E}">
        <p14:creationId xmlns:p14="http://schemas.microsoft.com/office/powerpoint/2010/main" val="11426767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1EF20-FD3F-23D2-3CC8-A43EB0A621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Advantages and drawbacks of polycentric staffing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98396D-9FAF-9A1F-9D02-144F4853AE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439862"/>
            <a:ext cx="5177366" cy="367400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Advantages:</a:t>
            </a:r>
          </a:p>
          <a:p>
            <a:r>
              <a:rPr lang="en-GB" sz="2400" dirty="0"/>
              <a:t>Good ‘to act local’</a:t>
            </a:r>
          </a:p>
          <a:p>
            <a:r>
              <a:rPr lang="en-GB" sz="2400" dirty="0"/>
              <a:t>Managers familiar with local culture, language &amp; ways of doing business</a:t>
            </a:r>
          </a:p>
          <a:p>
            <a:r>
              <a:rPr lang="en-GB" sz="2400" dirty="0"/>
              <a:t>Employees more likely to be accepted by local people</a:t>
            </a:r>
          </a:p>
          <a:p>
            <a:r>
              <a:rPr lang="en-GB" sz="2400" dirty="0"/>
              <a:t>PR enhanced</a:t>
            </a:r>
          </a:p>
          <a:p>
            <a:r>
              <a:rPr lang="en-GB" sz="2400" dirty="0"/>
              <a:t>Less expensive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2EED903-9C83-9307-826D-6C4136F2D5B4}"/>
              </a:ext>
            </a:extLst>
          </p:cNvPr>
          <p:cNvSpPr txBox="1"/>
          <p:nvPr/>
        </p:nvSpPr>
        <p:spPr>
          <a:xfrm>
            <a:off x="723900" y="4941084"/>
            <a:ext cx="113157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Strategy more likely to be used by organizations pursuing a multinational strategy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0AFE49C-0429-00B1-B3D5-74B865DC4D8B}"/>
              </a:ext>
            </a:extLst>
          </p:cNvPr>
          <p:cNvSpPr txBox="1"/>
          <p:nvPr/>
        </p:nvSpPr>
        <p:spPr>
          <a:xfrm>
            <a:off x="6235700" y="1439862"/>
            <a:ext cx="5452534" cy="27392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/>
              <a:t>Disadvantages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Difficult to coordinate activities between subsidiary &amp; parent company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HQ managers will not gain necessary overseas experience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Poor coordination constrains strategic options</a:t>
            </a:r>
          </a:p>
        </p:txBody>
      </p:sp>
    </p:spTree>
    <p:extLst>
      <p:ext uri="{BB962C8B-B14F-4D97-AF65-F5344CB8AC3E}">
        <p14:creationId xmlns:p14="http://schemas.microsoft.com/office/powerpoint/2010/main" val="9735760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8ED16-5CCC-9768-325C-6AEB9DB6C5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Regio-centric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913FAD-27E7-E6E0-078A-5BF76A38BE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Reflects regional geographic strategy</a:t>
            </a:r>
          </a:p>
          <a:p>
            <a:pPr marL="0" indent="0">
              <a:buNone/>
            </a:pPr>
            <a:r>
              <a:rPr lang="en-GB" dirty="0"/>
              <a:t>People move outside their own countries but only within the region or regional HQ </a:t>
            </a:r>
          </a:p>
          <a:p>
            <a:pPr marL="0" indent="0">
              <a:buNone/>
            </a:pPr>
            <a:r>
              <a:rPr lang="en-GB" dirty="0"/>
              <a:t>Regional autonomy – TCNs from region ( Third Country Nationals)</a:t>
            </a:r>
          </a:p>
        </p:txBody>
      </p:sp>
    </p:spTree>
    <p:extLst>
      <p:ext uri="{BB962C8B-B14F-4D97-AF65-F5344CB8AC3E}">
        <p14:creationId xmlns:p14="http://schemas.microsoft.com/office/powerpoint/2010/main" val="34766450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1EA87A-AA8A-B99F-8593-A32954AD3E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Geocentric/Global Staffing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7B765-D483-A3C6-CF3B-26585E32A2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Worldwide approach to operations</a:t>
            </a:r>
          </a:p>
          <a:p>
            <a:r>
              <a:rPr lang="en-GB" dirty="0"/>
              <a:t>Each part may have unique contribution or competence</a:t>
            </a:r>
          </a:p>
          <a:p>
            <a:r>
              <a:rPr lang="en-GB" dirty="0"/>
              <a:t>Nationality ignored in favour of ability or expertise</a:t>
            </a:r>
          </a:p>
          <a:p>
            <a:r>
              <a:rPr lang="en-GB" dirty="0"/>
              <a:t>PCNs, HCNs and TCNs can be found anywhere- more integrated approach</a:t>
            </a:r>
          </a:p>
          <a:p>
            <a:r>
              <a:rPr lang="en-GB" dirty="0"/>
              <a:t>Networking</a:t>
            </a:r>
          </a:p>
        </p:txBody>
      </p:sp>
    </p:spTree>
    <p:extLst>
      <p:ext uri="{BB962C8B-B14F-4D97-AF65-F5344CB8AC3E}">
        <p14:creationId xmlns:p14="http://schemas.microsoft.com/office/powerpoint/2010/main" val="35529004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72942-D921-AAAC-109B-91CC5D838C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Advantages and drawbacks of Geocentric/Global staffing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490259-52FD-427C-A21B-5FF9F80B13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825625"/>
            <a:ext cx="5507567" cy="397827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/>
              <a:t>Advantages</a:t>
            </a:r>
          </a:p>
          <a:p>
            <a:r>
              <a:rPr lang="en-GB" dirty="0"/>
              <a:t>Wider pool of qualified and willing applicants</a:t>
            </a:r>
          </a:p>
          <a:p>
            <a:r>
              <a:rPr lang="en-GB" dirty="0"/>
              <a:t>Shared knowledge and learning necessary for competitiveness</a:t>
            </a:r>
          </a:p>
          <a:p>
            <a:r>
              <a:rPr lang="en-GB" dirty="0"/>
              <a:t>TCNs can harbour cultural flexibility and adaptability, including multilingual skills</a:t>
            </a:r>
          </a:p>
          <a:p>
            <a:r>
              <a:rPr lang="en-GB" dirty="0"/>
              <a:t>TCNs could be a compromise between PCNs and HCNs and cause less resentment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5796BBD-D0D9-CBD1-BD26-DD47C4E43BD3}"/>
              </a:ext>
            </a:extLst>
          </p:cNvPr>
          <p:cNvSpPr txBox="1"/>
          <p:nvPr/>
        </p:nvSpPr>
        <p:spPr>
          <a:xfrm>
            <a:off x="6417734" y="1690688"/>
            <a:ext cx="5300133" cy="20928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dirty="0"/>
              <a:t>Disadvantages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600" dirty="0"/>
              <a:t>Dual career constraints (spouse and expatriate)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600" dirty="0"/>
              <a:t>Time and cost constraints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600" dirty="0"/>
              <a:t>Requirements of host government</a:t>
            </a:r>
          </a:p>
        </p:txBody>
      </p:sp>
    </p:spTree>
    <p:extLst>
      <p:ext uri="{BB962C8B-B14F-4D97-AF65-F5344CB8AC3E}">
        <p14:creationId xmlns:p14="http://schemas.microsoft.com/office/powerpoint/2010/main" val="10767353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7E9A95-5AD9-6B1C-BE60-E3B728A6CC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304987"/>
            <a:ext cx="10629900" cy="1325563"/>
          </a:xfrm>
        </p:spPr>
        <p:txBody>
          <a:bodyPr>
            <a:normAutofit/>
          </a:bodyPr>
          <a:lstStyle/>
          <a:p>
            <a:r>
              <a:rPr lang="en-GB" sz="4000" b="1" dirty="0"/>
              <a:t>Key Issues in International Staffing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796AC9-F21B-0103-667E-FBE2A7CD9A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630550"/>
            <a:ext cx="10629900" cy="365424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/>
              <a:t>Options</a:t>
            </a:r>
          </a:p>
          <a:p>
            <a:r>
              <a:rPr lang="en-GB" dirty="0"/>
              <a:t>expatriate costs</a:t>
            </a:r>
          </a:p>
          <a:p>
            <a:r>
              <a:rPr lang="en-GB" dirty="0"/>
              <a:t>local contracts</a:t>
            </a:r>
          </a:p>
          <a:p>
            <a:r>
              <a:rPr lang="en-GB" dirty="0"/>
              <a:t>TCNs</a:t>
            </a:r>
          </a:p>
          <a:p>
            <a:r>
              <a:rPr lang="en-GB" dirty="0"/>
              <a:t>short term assignments</a:t>
            </a:r>
          </a:p>
          <a:p>
            <a:r>
              <a:rPr lang="en-GB" dirty="0"/>
              <a:t>(Euro) commuters</a:t>
            </a:r>
          </a:p>
          <a:p>
            <a:r>
              <a:rPr lang="en-GB" dirty="0"/>
              <a:t>frequent flyers</a:t>
            </a:r>
          </a:p>
          <a:p>
            <a:r>
              <a:rPr lang="en-GB" dirty="0"/>
              <a:t>temps</a:t>
            </a:r>
          </a:p>
          <a:p>
            <a:r>
              <a:rPr lang="en-GB" dirty="0"/>
              <a:t>locals</a:t>
            </a:r>
          </a:p>
        </p:txBody>
      </p:sp>
    </p:spTree>
    <p:extLst>
      <p:ext uri="{BB962C8B-B14F-4D97-AF65-F5344CB8AC3E}">
        <p14:creationId xmlns:p14="http://schemas.microsoft.com/office/powerpoint/2010/main" val="109286366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5FB52F-C110-34DF-F1C9-0056F12870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Key issues in Expatriation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5E1C66-9CF4-D101-552A-AFD216890F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Criteria for selection</a:t>
            </a:r>
          </a:p>
          <a:p>
            <a:r>
              <a:rPr lang="en-GB" dirty="0"/>
              <a:t>technical expertise</a:t>
            </a:r>
          </a:p>
          <a:p>
            <a:r>
              <a:rPr lang="en-GB" dirty="0"/>
              <a:t>language</a:t>
            </a:r>
          </a:p>
          <a:p>
            <a:r>
              <a:rPr lang="en-GB" dirty="0"/>
              <a:t>family support</a:t>
            </a:r>
          </a:p>
          <a:p>
            <a:r>
              <a:rPr lang="en-GB" dirty="0"/>
              <a:t>potential</a:t>
            </a:r>
          </a:p>
          <a:p>
            <a:r>
              <a:rPr lang="en-GB" dirty="0"/>
              <a:t>knowing company systems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874511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E12CF-273D-3C60-6060-00AD8FA82B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Key issues in Expatriation (cont.)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8A0104-9E8E-8CB8-8D1F-7B4EB218FE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Doing it better</a:t>
            </a:r>
          </a:p>
          <a:p>
            <a:r>
              <a:rPr lang="en-GB" dirty="0"/>
              <a:t>selection (recruitment)</a:t>
            </a:r>
          </a:p>
          <a:p>
            <a:r>
              <a:rPr lang="en-GB" dirty="0"/>
              <a:t>preparation</a:t>
            </a:r>
          </a:p>
          <a:p>
            <a:r>
              <a:rPr lang="en-GB" dirty="0"/>
              <a:t>terms and conditions</a:t>
            </a:r>
          </a:p>
          <a:p>
            <a:r>
              <a:rPr lang="en-GB" dirty="0"/>
              <a:t>transfer</a:t>
            </a:r>
          </a:p>
          <a:p>
            <a:r>
              <a:rPr lang="en-GB" dirty="0"/>
              <a:t>settling in</a:t>
            </a:r>
          </a:p>
          <a:p>
            <a:r>
              <a:rPr lang="en-GB" dirty="0"/>
              <a:t>position of senior locals</a:t>
            </a:r>
          </a:p>
          <a:p>
            <a:r>
              <a:rPr lang="en-GB" dirty="0"/>
              <a:t>Monitoring/preparation/repatriation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088467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919CF3-15CB-E556-CDEB-3622D755D5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Key issues in Expatriation (cont.)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87485E-C1E1-3905-CDF1-28A3873DF4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Training / preparation</a:t>
            </a:r>
          </a:p>
          <a:p>
            <a:r>
              <a:rPr lang="en-GB" dirty="0"/>
              <a:t>Shadowing/visits</a:t>
            </a:r>
          </a:p>
          <a:p>
            <a:r>
              <a:rPr lang="en-GB" dirty="0"/>
              <a:t>informal briefings</a:t>
            </a:r>
          </a:p>
          <a:p>
            <a:r>
              <a:rPr lang="en-GB" dirty="0"/>
              <a:t>formal courses</a:t>
            </a:r>
          </a:p>
          <a:p>
            <a:r>
              <a:rPr lang="en-GB" dirty="0"/>
              <a:t>languages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235043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3FCB3C-DC87-2FA3-55ED-1E9A954B64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Key issues in Expatriation (cont.)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9459A-654F-B982-08FB-026A3723B0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2062693"/>
            <a:ext cx="5118100" cy="3576082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personal factors:</a:t>
            </a:r>
          </a:p>
          <a:p>
            <a:r>
              <a:rPr lang="en-GB" dirty="0"/>
              <a:t>desire to adjust</a:t>
            </a:r>
          </a:p>
          <a:p>
            <a:r>
              <a:rPr lang="en-GB" dirty="0"/>
              <a:t>technical / managerial competence</a:t>
            </a:r>
          </a:p>
          <a:p>
            <a:r>
              <a:rPr lang="en-GB" dirty="0"/>
              <a:t>interpersonal skills orientation</a:t>
            </a:r>
          </a:p>
          <a:p>
            <a:r>
              <a:rPr lang="en-GB" dirty="0"/>
              <a:t>tolerance for ambiguity</a:t>
            </a:r>
          </a:p>
          <a:p>
            <a:r>
              <a:rPr lang="en-GB" dirty="0"/>
              <a:t>self-confidence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2054E08-37BA-1715-72E3-BD03AB86766E}"/>
              </a:ext>
            </a:extLst>
          </p:cNvPr>
          <p:cNvSpPr txBox="1"/>
          <p:nvPr/>
        </p:nvSpPr>
        <p:spPr>
          <a:xfrm>
            <a:off x="723900" y="1456293"/>
            <a:ext cx="6096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Expat adjustment assisted by: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0C9235B1-09C0-9C2B-5607-AA80CACB95C5}"/>
              </a:ext>
            </a:extLst>
          </p:cNvPr>
          <p:cNvSpPr txBox="1">
            <a:spLocks/>
          </p:cNvSpPr>
          <p:nvPr/>
        </p:nvSpPr>
        <p:spPr>
          <a:xfrm>
            <a:off x="6096000" y="1979513"/>
            <a:ext cx="5118100" cy="357608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b="1" dirty="0"/>
              <a:t>job factors</a:t>
            </a:r>
          </a:p>
          <a:p>
            <a:r>
              <a:rPr lang="en-GB" dirty="0"/>
              <a:t>role discretion</a:t>
            </a:r>
          </a:p>
          <a:p>
            <a:r>
              <a:rPr lang="en-GB" dirty="0"/>
              <a:t>previous foreign work experience</a:t>
            </a:r>
          </a:p>
          <a:p>
            <a:r>
              <a:rPr lang="en-GB" dirty="0"/>
              <a:t>pre-departure preparation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b="1" dirty="0"/>
              <a:t>other factors</a:t>
            </a:r>
          </a:p>
          <a:p>
            <a:r>
              <a:rPr lang="en-GB" dirty="0"/>
              <a:t>family adjustment</a:t>
            </a:r>
          </a:p>
          <a:p>
            <a:r>
              <a:rPr lang="en-GB" dirty="0"/>
              <a:t>contact with host nationals</a:t>
            </a:r>
          </a:p>
        </p:txBody>
      </p:sp>
    </p:spTree>
    <p:extLst>
      <p:ext uri="{BB962C8B-B14F-4D97-AF65-F5344CB8AC3E}">
        <p14:creationId xmlns:p14="http://schemas.microsoft.com/office/powerpoint/2010/main" val="249222719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BD4B53-93BD-F044-1506-644D7F5074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The Expatriate cycle</a:t>
            </a:r>
          </a:p>
        </p:txBody>
      </p:sp>
      <p:sp>
        <p:nvSpPr>
          <p:cNvPr id="4" name="Text Box 3">
            <a:extLst>
              <a:ext uri="{FF2B5EF4-FFF2-40B4-BE49-F238E27FC236}">
                <a16:creationId xmlns:a16="http://schemas.microsoft.com/office/drawing/2014/main" id="{F97595B1-D1E9-6466-0C38-D5380149DF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42933" y="1634067"/>
            <a:ext cx="2286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 defTabSz="7620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76200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7620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7620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7620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endParaRPr lang="en-US" altLang="en-US" sz="2400" b="1">
              <a:latin typeface="+mn-lt"/>
            </a:endParaRPr>
          </a:p>
        </p:txBody>
      </p:sp>
      <p:sp>
        <p:nvSpPr>
          <p:cNvPr id="5" name="AutoShape 4">
            <a:extLst>
              <a:ext uri="{FF2B5EF4-FFF2-40B4-BE49-F238E27FC236}">
                <a16:creationId xmlns:a16="http://schemas.microsoft.com/office/drawing/2014/main" id="{2A596708-D90D-9673-A7EE-B4A49AC875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28733" y="1329267"/>
            <a:ext cx="1752600" cy="685800"/>
          </a:xfrm>
          <a:prstGeom prst="roundRect">
            <a:avLst>
              <a:gd name="adj" fmla="val 16667"/>
            </a:avLst>
          </a:prstGeom>
          <a:solidFill>
            <a:srgbClr val="0033CC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>
            <a:outerShdw dist="35921" dir="2700000" algn="ctr" rotWithShape="0">
              <a:schemeClr val="bg2"/>
            </a:outerShdw>
          </a:effec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en-US" altLang="en-US">
              <a:latin typeface="+mn-lt"/>
            </a:endParaRPr>
          </a:p>
        </p:txBody>
      </p:sp>
      <p:sp>
        <p:nvSpPr>
          <p:cNvPr id="6" name="Text Box 5">
            <a:extLst>
              <a:ext uri="{FF2B5EF4-FFF2-40B4-BE49-F238E27FC236}">
                <a16:creationId xmlns:a16="http://schemas.microsoft.com/office/drawing/2014/main" id="{1722A42F-5E45-3114-31CA-F4DEFE9F296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57333" y="1329267"/>
            <a:ext cx="12954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 defTabSz="7620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76200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7620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7620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7620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1800" b="1" dirty="0">
                <a:solidFill>
                  <a:srgbClr val="FFFF00"/>
                </a:solidFill>
                <a:latin typeface="+mn-lt"/>
              </a:rPr>
              <a:t>Strategic planning</a:t>
            </a:r>
            <a:endParaRPr lang="en-US" altLang="en-US" sz="2400" b="1" dirty="0">
              <a:solidFill>
                <a:schemeClr val="folHlink"/>
              </a:solidFill>
              <a:latin typeface="+mn-lt"/>
            </a:endParaRPr>
          </a:p>
        </p:txBody>
      </p:sp>
      <p:sp>
        <p:nvSpPr>
          <p:cNvPr id="7" name="AutoShape 6">
            <a:extLst>
              <a:ext uri="{FF2B5EF4-FFF2-40B4-BE49-F238E27FC236}">
                <a16:creationId xmlns:a16="http://schemas.microsoft.com/office/drawing/2014/main" id="{1C52C4C6-498F-5804-0296-435E6CD505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04933" y="4682067"/>
            <a:ext cx="1600200" cy="609600"/>
          </a:xfrm>
          <a:prstGeom prst="roundRect">
            <a:avLst>
              <a:gd name="adj" fmla="val 16667"/>
            </a:avLst>
          </a:prstGeom>
          <a:solidFill>
            <a:srgbClr val="0033CC"/>
          </a:solidFill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en-US" altLang="en-US">
              <a:latin typeface="+mn-lt"/>
            </a:endParaRPr>
          </a:p>
        </p:txBody>
      </p:sp>
      <p:sp>
        <p:nvSpPr>
          <p:cNvPr id="8" name="AutoShape 7">
            <a:extLst>
              <a:ext uri="{FF2B5EF4-FFF2-40B4-BE49-F238E27FC236}">
                <a16:creationId xmlns:a16="http://schemas.microsoft.com/office/drawing/2014/main" id="{F06D31C8-10A1-BAEB-36E8-1B0DE03F3C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28933" y="2396067"/>
            <a:ext cx="1524000" cy="685800"/>
          </a:xfrm>
          <a:prstGeom prst="roundRect">
            <a:avLst>
              <a:gd name="adj" fmla="val 16667"/>
            </a:avLst>
          </a:prstGeom>
          <a:solidFill>
            <a:srgbClr val="0033CC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>
            <a:outerShdw dist="35921" dir="2700000" algn="ctr" rotWithShape="0">
              <a:schemeClr val="bg2"/>
            </a:outerShdw>
          </a:effec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en-US" altLang="en-US">
              <a:latin typeface="+mn-lt"/>
            </a:endParaRPr>
          </a:p>
        </p:txBody>
      </p:sp>
      <p:sp>
        <p:nvSpPr>
          <p:cNvPr id="9" name="AutoShape 8">
            <a:extLst>
              <a:ext uri="{FF2B5EF4-FFF2-40B4-BE49-F238E27FC236}">
                <a16:creationId xmlns:a16="http://schemas.microsoft.com/office/drawing/2014/main" id="{1173C727-869D-94ED-1FFC-EE51728B9A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28933" y="3843867"/>
            <a:ext cx="1752600" cy="609600"/>
          </a:xfrm>
          <a:prstGeom prst="roundRect">
            <a:avLst>
              <a:gd name="adj" fmla="val 16667"/>
            </a:avLst>
          </a:prstGeom>
          <a:solidFill>
            <a:srgbClr val="0033CC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>
            <a:outerShdw dist="35921" dir="2700000" algn="ctr" rotWithShape="0">
              <a:schemeClr val="bg2"/>
            </a:outerShdw>
          </a:effec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en-US" altLang="en-US">
              <a:latin typeface="+mn-lt"/>
            </a:endParaRPr>
          </a:p>
        </p:txBody>
      </p:sp>
      <p:sp>
        <p:nvSpPr>
          <p:cNvPr id="10" name="AutoShape 9">
            <a:extLst>
              <a:ext uri="{FF2B5EF4-FFF2-40B4-BE49-F238E27FC236}">
                <a16:creationId xmlns:a16="http://schemas.microsoft.com/office/drawing/2014/main" id="{63CDF125-6E7B-21FA-4336-31337BE5BD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04733" y="2319867"/>
            <a:ext cx="1676400" cy="685800"/>
          </a:xfrm>
          <a:prstGeom prst="roundRect">
            <a:avLst>
              <a:gd name="adj" fmla="val 16667"/>
            </a:avLst>
          </a:prstGeom>
          <a:solidFill>
            <a:srgbClr val="0033CC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>
            <a:outerShdw dist="35921" dir="2700000" algn="ctr" rotWithShape="0">
              <a:schemeClr val="bg2"/>
            </a:outerShdw>
          </a:effec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en-US" altLang="en-US">
              <a:latin typeface="+mn-lt"/>
            </a:endParaRPr>
          </a:p>
        </p:txBody>
      </p:sp>
      <p:sp>
        <p:nvSpPr>
          <p:cNvPr id="11" name="AutoShape 10">
            <a:extLst>
              <a:ext uri="{FF2B5EF4-FFF2-40B4-BE49-F238E27FC236}">
                <a16:creationId xmlns:a16="http://schemas.microsoft.com/office/drawing/2014/main" id="{F713E7CF-AFE6-1E02-244D-9C7CD4F2584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04733" y="3615267"/>
            <a:ext cx="1752600" cy="838200"/>
          </a:xfrm>
          <a:prstGeom prst="roundRect">
            <a:avLst>
              <a:gd name="adj" fmla="val 16667"/>
            </a:avLst>
          </a:prstGeom>
          <a:solidFill>
            <a:srgbClr val="0033CC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>
            <a:outerShdw dist="35921" dir="2700000" algn="ctr" rotWithShape="0">
              <a:schemeClr val="bg2"/>
            </a:outerShdw>
          </a:effec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en-US" altLang="en-US">
              <a:latin typeface="+mn-lt"/>
            </a:endParaRPr>
          </a:p>
        </p:txBody>
      </p:sp>
      <p:sp>
        <p:nvSpPr>
          <p:cNvPr id="12" name="Text Box 11">
            <a:extLst>
              <a:ext uri="{FF2B5EF4-FFF2-40B4-BE49-F238E27FC236}">
                <a16:creationId xmlns:a16="http://schemas.microsoft.com/office/drawing/2014/main" id="{F3D7CAD1-502E-8D5E-E7FB-23E5B202462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28933" y="2548467"/>
            <a:ext cx="1447800" cy="366713"/>
          </a:xfrm>
          <a:prstGeom prst="rect">
            <a:avLst/>
          </a:prstGeom>
          <a:solidFill>
            <a:srgbClr val="0033CC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 defTabSz="7620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76200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7620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7620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7620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1800" b="1" dirty="0">
                <a:solidFill>
                  <a:srgbClr val="FFFF00"/>
                </a:solidFill>
                <a:latin typeface="+mn-lt"/>
              </a:rPr>
              <a:t>Selection</a:t>
            </a:r>
            <a:endParaRPr lang="en-US" altLang="en-US" sz="2400" b="1" dirty="0">
              <a:solidFill>
                <a:srgbClr val="FFFF00"/>
              </a:solidFill>
              <a:latin typeface="+mn-lt"/>
            </a:endParaRPr>
          </a:p>
        </p:txBody>
      </p:sp>
      <p:sp>
        <p:nvSpPr>
          <p:cNvPr id="13" name="Text Box 12">
            <a:extLst>
              <a:ext uri="{FF2B5EF4-FFF2-40B4-BE49-F238E27FC236}">
                <a16:creationId xmlns:a16="http://schemas.microsoft.com/office/drawing/2014/main" id="{D1C49070-77ED-AB12-8D41-86FAB96D14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81133" y="4758267"/>
            <a:ext cx="1524000" cy="366713"/>
          </a:xfrm>
          <a:prstGeom prst="rect">
            <a:avLst/>
          </a:prstGeom>
          <a:solidFill>
            <a:srgbClr val="0033CC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 defTabSz="7620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76200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7620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7620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7620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1800" b="1">
                <a:solidFill>
                  <a:srgbClr val="FFFF00"/>
                </a:solidFill>
                <a:latin typeface="+mn-lt"/>
              </a:rPr>
              <a:t>Adjustment</a:t>
            </a:r>
            <a:endParaRPr lang="en-US" altLang="en-US" sz="2400" b="1">
              <a:solidFill>
                <a:srgbClr val="FFFF00"/>
              </a:solidFill>
              <a:latin typeface="+mn-lt"/>
            </a:endParaRPr>
          </a:p>
        </p:txBody>
      </p:sp>
      <p:sp>
        <p:nvSpPr>
          <p:cNvPr id="14" name="Text Box 13">
            <a:extLst>
              <a:ext uri="{FF2B5EF4-FFF2-40B4-BE49-F238E27FC236}">
                <a16:creationId xmlns:a16="http://schemas.microsoft.com/office/drawing/2014/main" id="{442F4ADD-20A4-D06C-1407-13707E93A30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80933" y="3691467"/>
            <a:ext cx="1676400" cy="641350"/>
          </a:xfrm>
          <a:prstGeom prst="rect">
            <a:avLst/>
          </a:prstGeom>
          <a:solidFill>
            <a:srgbClr val="0033CC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 defTabSz="7620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76200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7620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7620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7620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1800" b="1">
                <a:solidFill>
                  <a:srgbClr val="FFFF00"/>
                </a:solidFill>
                <a:latin typeface="+mn-lt"/>
              </a:rPr>
              <a:t>Performance measurement</a:t>
            </a:r>
            <a:endParaRPr lang="en-US" altLang="en-US" sz="2400" b="1">
              <a:solidFill>
                <a:srgbClr val="FFFF00"/>
              </a:solidFill>
              <a:latin typeface="+mn-lt"/>
            </a:endParaRPr>
          </a:p>
        </p:txBody>
      </p:sp>
      <p:sp>
        <p:nvSpPr>
          <p:cNvPr id="15" name="Text Box 14">
            <a:extLst>
              <a:ext uri="{FF2B5EF4-FFF2-40B4-BE49-F238E27FC236}">
                <a16:creationId xmlns:a16="http://schemas.microsoft.com/office/drawing/2014/main" id="{EB33BC8A-87BC-0936-D315-163A71CBBD7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80933" y="2472267"/>
            <a:ext cx="1524000" cy="366713"/>
          </a:xfrm>
          <a:prstGeom prst="rect">
            <a:avLst/>
          </a:prstGeom>
          <a:solidFill>
            <a:srgbClr val="0033CC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 defTabSz="7620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76200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7620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7620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7620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1800" b="1">
                <a:solidFill>
                  <a:srgbClr val="FFFF00"/>
                </a:solidFill>
                <a:latin typeface="+mn-lt"/>
              </a:rPr>
              <a:t>Repatriation</a:t>
            </a:r>
            <a:endParaRPr lang="en-US" altLang="en-US" sz="2400" b="1">
              <a:solidFill>
                <a:srgbClr val="FFFF00"/>
              </a:solidFill>
              <a:latin typeface="+mn-lt"/>
            </a:endParaRP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FDB91FC6-9E92-8088-2677-C0FA98B3933E}"/>
              </a:ext>
            </a:extLst>
          </p:cNvPr>
          <p:cNvSpPr>
            <a:spLocks/>
          </p:cNvSpPr>
          <p:nvPr/>
        </p:nvSpPr>
        <p:spPr bwMode="auto">
          <a:xfrm>
            <a:off x="7509933" y="1710267"/>
            <a:ext cx="609600" cy="685800"/>
          </a:xfrm>
          <a:custGeom>
            <a:avLst/>
            <a:gdLst>
              <a:gd name="T0" fmla="*/ 0 w 21410"/>
              <a:gd name="T1" fmla="*/ 0 h 21600"/>
              <a:gd name="T2" fmla="*/ 2147483647 w 21410"/>
              <a:gd name="T3" fmla="*/ 2147483647 h 21600"/>
              <a:gd name="T4" fmla="*/ 0 w 21410"/>
              <a:gd name="T5" fmla="*/ 2147483647 h 21600"/>
              <a:gd name="T6" fmla="*/ 0 60000 65536"/>
              <a:gd name="T7" fmla="*/ 0 60000 65536"/>
              <a:gd name="T8" fmla="*/ 0 60000 65536"/>
              <a:gd name="T9" fmla="*/ 0 w 21410"/>
              <a:gd name="T10" fmla="*/ 0 h 21600"/>
              <a:gd name="T11" fmla="*/ 21410 w 21410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410" h="21600" fill="none" extrusionOk="0">
                <a:moveTo>
                  <a:pt x="-1" y="0"/>
                </a:moveTo>
                <a:cubicBezTo>
                  <a:pt x="10825" y="0"/>
                  <a:pt x="19979" y="8014"/>
                  <a:pt x="21410" y="18744"/>
                </a:cubicBezTo>
              </a:path>
              <a:path w="21410" h="21600" stroke="0" extrusionOk="0">
                <a:moveTo>
                  <a:pt x="-1" y="0"/>
                </a:moveTo>
                <a:cubicBezTo>
                  <a:pt x="10825" y="0"/>
                  <a:pt x="19979" y="8014"/>
                  <a:pt x="21410" y="18744"/>
                </a:cubicBezTo>
                <a:lnTo>
                  <a:pt x="0" y="21600"/>
                </a:lnTo>
                <a:lnTo>
                  <a:pt x="-1" y="0"/>
                </a:lnTo>
                <a:close/>
              </a:path>
            </a:pathLst>
          </a:custGeom>
          <a:noFill/>
          <a:ln w="95250">
            <a:solidFill>
              <a:srgbClr val="CC3300"/>
            </a:solidFill>
            <a:round/>
            <a:headEnd type="none" w="sm" len="sm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" name="Arc 16">
            <a:extLst>
              <a:ext uri="{FF2B5EF4-FFF2-40B4-BE49-F238E27FC236}">
                <a16:creationId xmlns:a16="http://schemas.microsoft.com/office/drawing/2014/main" id="{DB190FA2-6C68-B805-07FC-CC133F18C78C}"/>
              </a:ext>
            </a:extLst>
          </p:cNvPr>
          <p:cNvSpPr>
            <a:spLocks/>
          </p:cNvSpPr>
          <p:nvPr/>
        </p:nvSpPr>
        <p:spPr bwMode="auto">
          <a:xfrm flipV="1">
            <a:off x="6519333" y="4605867"/>
            <a:ext cx="1447800" cy="457200"/>
          </a:xfrm>
          <a:custGeom>
            <a:avLst/>
            <a:gdLst>
              <a:gd name="T0" fmla="*/ 2147483647 w 21600"/>
              <a:gd name="T1" fmla="*/ 0 h 15846"/>
              <a:gd name="T2" fmla="*/ 2147483647 w 21600"/>
              <a:gd name="T3" fmla="*/ 2147483647 h 15846"/>
              <a:gd name="T4" fmla="*/ 0 w 21600"/>
              <a:gd name="T5" fmla="*/ 2147483647 h 15846"/>
              <a:gd name="T6" fmla="*/ 0 60000 65536"/>
              <a:gd name="T7" fmla="*/ 0 60000 65536"/>
              <a:gd name="T8" fmla="*/ 0 60000 65536"/>
              <a:gd name="T9" fmla="*/ 0 w 21600"/>
              <a:gd name="T10" fmla="*/ 0 h 15846"/>
              <a:gd name="T11" fmla="*/ 21600 w 21600"/>
              <a:gd name="T12" fmla="*/ 15846 h 1584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15846" fill="none" extrusionOk="0">
                <a:moveTo>
                  <a:pt x="14679" y="-1"/>
                </a:moveTo>
                <a:cubicBezTo>
                  <a:pt x="19091" y="4087"/>
                  <a:pt x="21600" y="9829"/>
                  <a:pt x="21600" y="15845"/>
                </a:cubicBezTo>
                <a:cubicBezTo>
                  <a:pt x="21600" y="15845"/>
                  <a:pt x="21599" y="15845"/>
                  <a:pt x="21599" y="15845"/>
                </a:cubicBezTo>
              </a:path>
              <a:path w="21600" h="15846" stroke="0" extrusionOk="0">
                <a:moveTo>
                  <a:pt x="14679" y="-1"/>
                </a:moveTo>
                <a:cubicBezTo>
                  <a:pt x="19091" y="4087"/>
                  <a:pt x="21600" y="9829"/>
                  <a:pt x="21600" y="15845"/>
                </a:cubicBezTo>
                <a:cubicBezTo>
                  <a:pt x="21600" y="15845"/>
                  <a:pt x="21599" y="15845"/>
                  <a:pt x="21599" y="15845"/>
                </a:cubicBezTo>
                <a:lnTo>
                  <a:pt x="0" y="15845"/>
                </a:lnTo>
                <a:lnTo>
                  <a:pt x="14679" y="-1"/>
                </a:lnTo>
                <a:close/>
              </a:path>
            </a:pathLst>
          </a:custGeom>
          <a:noFill/>
          <a:ln w="95250">
            <a:solidFill>
              <a:srgbClr val="CC3300"/>
            </a:solidFill>
            <a:round/>
            <a:headEnd type="triangle" w="med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" name="Arc 17">
            <a:extLst>
              <a:ext uri="{FF2B5EF4-FFF2-40B4-BE49-F238E27FC236}">
                <a16:creationId xmlns:a16="http://schemas.microsoft.com/office/drawing/2014/main" id="{9C924A5A-0726-6E29-5B71-AB90BE91AF41}"/>
              </a:ext>
            </a:extLst>
          </p:cNvPr>
          <p:cNvSpPr>
            <a:spLocks/>
          </p:cNvSpPr>
          <p:nvPr/>
        </p:nvSpPr>
        <p:spPr bwMode="auto">
          <a:xfrm flipH="1" flipV="1">
            <a:off x="4842933" y="4453467"/>
            <a:ext cx="531813" cy="609600"/>
          </a:xfrm>
          <a:custGeom>
            <a:avLst/>
            <a:gdLst>
              <a:gd name="T0" fmla="*/ 0 w 21042"/>
              <a:gd name="T1" fmla="*/ 0 h 21600"/>
              <a:gd name="T2" fmla="*/ 2147483647 w 21042"/>
              <a:gd name="T3" fmla="*/ 2147483647 h 21600"/>
              <a:gd name="T4" fmla="*/ 0 w 21042"/>
              <a:gd name="T5" fmla="*/ 2147483647 h 21600"/>
              <a:gd name="T6" fmla="*/ 0 60000 65536"/>
              <a:gd name="T7" fmla="*/ 0 60000 65536"/>
              <a:gd name="T8" fmla="*/ 0 60000 65536"/>
              <a:gd name="T9" fmla="*/ 0 w 21042"/>
              <a:gd name="T10" fmla="*/ 0 h 21600"/>
              <a:gd name="T11" fmla="*/ 21042 w 21042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042" h="21600" fill="none" extrusionOk="0">
                <a:moveTo>
                  <a:pt x="-1" y="0"/>
                </a:moveTo>
                <a:cubicBezTo>
                  <a:pt x="10050" y="0"/>
                  <a:pt x="18772" y="6932"/>
                  <a:pt x="21042" y="16722"/>
                </a:cubicBezTo>
              </a:path>
              <a:path w="21042" h="21600" stroke="0" extrusionOk="0">
                <a:moveTo>
                  <a:pt x="-1" y="0"/>
                </a:moveTo>
                <a:cubicBezTo>
                  <a:pt x="10050" y="0"/>
                  <a:pt x="18772" y="6932"/>
                  <a:pt x="21042" y="16722"/>
                </a:cubicBezTo>
                <a:lnTo>
                  <a:pt x="0" y="21600"/>
                </a:lnTo>
                <a:lnTo>
                  <a:pt x="-1" y="0"/>
                </a:lnTo>
                <a:close/>
              </a:path>
            </a:pathLst>
          </a:custGeom>
          <a:noFill/>
          <a:ln w="95250">
            <a:solidFill>
              <a:srgbClr val="CC3300"/>
            </a:solidFill>
            <a:round/>
            <a:headEnd/>
            <a:tailEnd type="triangle" w="med" len="sm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" name="Arc 18">
            <a:extLst>
              <a:ext uri="{FF2B5EF4-FFF2-40B4-BE49-F238E27FC236}">
                <a16:creationId xmlns:a16="http://schemas.microsoft.com/office/drawing/2014/main" id="{846BD03A-E902-2C91-431C-FA25B4E26EB3}"/>
              </a:ext>
            </a:extLst>
          </p:cNvPr>
          <p:cNvSpPr>
            <a:spLocks/>
          </p:cNvSpPr>
          <p:nvPr/>
        </p:nvSpPr>
        <p:spPr bwMode="auto">
          <a:xfrm flipH="1" flipV="1">
            <a:off x="4842933" y="3081867"/>
            <a:ext cx="76200" cy="381000"/>
          </a:xfrm>
          <a:custGeom>
            <a:avLst/>
            <a:gdLst>
              <a:gd name="T0" fmla="*/ 0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0 60000 65536"/>
              <a:gd name="T7" fmla="*/ 0 60000 65536"/>
              <a:gd name="T8" fmla="*/ 0 60000 65536"/>
              <a:gd name="T9" fmla="*/ 0 w 21600"/>
              <a:gd name="T10" fmla="*/ 0 h 21600"/>
              <a:gd name="T11" fmla="*/ 21600 w 21600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lnTo>
                  <a:pt x="-1" y="0"/>
                </a:lnTo>
                <a:close/>
              </a:path>
            </a:pathLst>
          </a:custGeom>
          <a:noFill/>
          <a:ln w="95250">
            <a:solidFill>
              <a:srgbClr val="CC3300"/>
            </a:solidFill>
            <a:round/>
            <a:headEnd/>
            <a:tailEnd type="triangle" w="med" len="sm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" name="Arc 19">
            <a:extLst>
              <a:ext uri="{FF2B5EF4-FFF2-40B4-BE49-F238E27FC236}">
                <a16:creationId xmlns:a16="http://schemas.microsoft.com/office/drawing/2014/main" id="{F2111800-1EA1-18C5-5DAF-CB0597A1992A}"/>
              </a:ext>
            </a:extLst>
          </p:cNvPr>
          <p:cNvSpPr>
            <a:spLocks/>
          </p:cNvSpPr>
          <p:nvPr/>
        </p:nvSpPr>
        <p:spPr bwMode="auto">
          <a:xfrm flipH="1">
            <a:off x="4766733" y="1710267"/>
            <a:ext cx="533400" cy="457200"/>
          </a:xfrm>
          <a:custGeom>
            <a:avLst/>
            <a:gdLst>
              <a:gd name="T0" fmla="*/ 0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0 60000 65536"/>
              <a:gd name="T7" fmla="*/ 0 60000 65536"/>
              <a:gd name="T8" fmla="*/ 0 60000 65536"/>
              <a:gd name="T9" fmla="*/ 0 w 21600"/>
              <a:gd name="T10" fmla="*/ 0 h 21600"/>
              <a:gd name="T11" fmla="*/ 21600 w 21600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lnTo>
                  <a:pt x="-1" y="0"/>
                </a:lnTo>
                <a:close/>
              </a:path>
            </a:pathLst>
          </a:custGeom>
          <a:noFill/>
          <a:ln w="95250">
            <a:solidFill>
              <a:srgbClr val="CC3300"/>
            </a:solidFill>
            <a:round/>
            <a:headEnd type="triangle" w="med" len="sm"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0B0D17B6-E77E-48A2-8887-780C069B2C49}"/>
              </a:ext>
            </a:extLst>
          </p:cNvPr>
          <p:cNvSpPr>
            <a:spLocks/>
          </p:cNvSpPr>
          <p:nvPr/>
        </p:nvSpPr>
        <p:spPr bwMode="auto">
          <a:xfrm>
            <a:off x="7967133" y="3234267"/>
            <a:ext cx="76200" cy="533400"/>
          </a:xfrm>
          <a:custGeom>
            <a:avLst/>
            <a:gdLst>
              <a:gd name="T0" fmla="*/ 0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0 60000 65536"/>
              <a:gd name="T7" fmla="*/ 0 60000 65536"/>
              <a:gd name="T8" fmla="*/ 0 60000 65536"/>
              <a:gd name="T9" fmla="*/ 0 w 21600"/>
              <a:gd name="T10" fmla="*/ 0 h 21600"/>
              <a:gd name="T11" fmla="*/ 21600 w 21600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lnTo>
                  <a:pt x="-1" y="0"/>
                </a:lnTo>
                <a:close/>
              </a:path>
            </a:pathLst>
          </a:custGeom>
          <a:noFill/>
          <a:ln w="95250">
            <a:solidFill>
              <a:srgbClr val="CC3300"/>
            </a:solidFill>
            <a:round/>
            <a:headEnd type="none" w="sm" len="sm"/>
            <a:tailEnd type="triangle" w="med" len="sm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" name="Text Box 21">
            <a:extLst>
              <a:ext uri="{FF2B5EF4-FFF2-40B4-BE49-F238E27FC236}">
                <a16:creationId xmlns:a16="http://schemas.microsoft.com/office/drawing/2014/main" id="{D92E066B-959C-D783-EDAC-4302C8334F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81333" y="3920067"/>
            <a:ext cx="16002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 defTabSz="7620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76200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7620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7620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7620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1800" b="1" dirty="0">
                <a:solidFill>
                  <a:srgbClr val="FFFF00"/>
                </a:solidFill>
                <a:latin typeface="+mn-lt"/>
              </a:rPr>
              <a:t>Preparation</a:t>
            </a:r>
          </a:p>
        </p:txBody>
      </p:sp>
    </p:spTree>
    <p:extLst>
      <p:ext uri="{BB962C8B-B14F-4D97-AF65-F5344CB8AC3E}">
        <p14:creationId xmlns:p14="http://schemas.microsoft.com/office/powerpoint/2010/main" val="68226404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73FAA-F7A6-AAB6-654C-5154248BA7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Repatriation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677446-AEB7-DC79-BF62-C669A82750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expectations:  total process</a:t>
            </a:r>
          </a:p>
          <a:p>
            <a:r>
              <a:rPr lang="en-GB" dirty="0"/>
              <a:t>preparation</a:t>
            </a:r>
          </a:p>
          <a:p>
            <a:r>
              <a:rPr lang="en-GB" dirty="0"/>
              <a:t>honesty</a:t>
            </a:r>
          </a:p>
          <a:p>
            <a:r>
              <a:rPr lang="en-GB" dirty="0"/>
              <a:t>mentoring</a:t>
            </a:r>
          </a:p>
          <a:p>
            <a:r>
              <a:rPr lang="en-GB" dirty="0"/>
              <a:t>job/career</a:t>
            </a:r>
          </a:p>
          <a:p>
            <a:r>
              <a:rPr lang="en-GB" dirty="0"/>
              <a:t>experience - debrief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987242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C08069-81D0-E611-28CC-B4ED8FFC2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Repatriation problems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18173E-B6B8-0332-ED1A-E2F09731AF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Reverse culture shock: Also, re-entry shock is the emotional/psychological distress or feelings of surprise experienced when people return to their home country after some time away.  </a:t>
            </a:r>
          </a:p>
          <a:p>
            <a:pPr>
              <a:buFontTx/>
              <a:buChar char="-"/>
            </a:pPr>
            <a:r>
              <a:rPr lang="en-GB" dirty="0"/>
              <a:t>Re-entry trainings to alleviate reverse cultural shock</a:t>
            </a:r>
          </a:p>
          <a:p>
            <a:pPr marL="0" indent="0">
              <a:buNone/>
            </a:pPr>
            <a:r>
              <a:rPr lang="en-GB" dirty="0"/>
              <a:t>- Skills and knowledge may be outdated</a:t>
            </a:r>
          </a:p>
          <a:p>
            <a:pPr marL="0" indent="0">
              <a:buNone/>
            </a:pPr>
            <a:r>
              <a:rPr lang="en-GB" dirty="0"/>
              <a:t>- Loss of possible community contacts</a:t>
            </a:r>
          </a:p>
          <a:p>
            <a:pPr marL="0" indent="0">
              <a:buNone/>
            </a:pPr>
            <a:r>
              <a:rPr lang="en-GB" dirty="0"/>
              <a:t>- Lack of opportunities to use skills gained</a:t>
            </a:r>
          </a:p>
          <a:p>
            <a:pPr marL="0" indent="0">
              <a:buNone/>
            </a:pPr>
            <a:r>
              <a:rPr lang="en-GB" dirty="0"/>
              <a:t>- Status inconsistency (sense of feeling lower than abroad)</a:t>
            </a:r>
          </a:p>
          <a:p>
            <a:pPr marL="0" indent="0">
              <a:buNone/>
            </a:pPr>
            <a:r>
              <a:rPr lang="en-GB" dirty="0"/>
              <a:t>- Pensions, N.I., etc.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911777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1D3548-F72D-FA3C-364C-7E92BF17C1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Diversity Implications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AC468D-CFA1-8F2F-12D0-6D620D9217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Increasing importance of globalization and internationalization</a:t>
            </a:r>
          </a:p>
          <a:p>
            <a:r>
              <a:rPr lang="en-GB" dirty="0"/>
              <a:t>The cultural diversity of employees and customers and other stake holders</a:t>
            </a:r>
          </a:p>
          <a:p>
            <a:r>
              <a:rPr lang="en-GB" dirty="0"/>
              <a:t>International ‘war for talent’ recruitment and retention</a:t>
            </a:r>
          </a:p>
          <a:p>
            <a:r>
              <a:rPr lang="en-GB" dirty="0"/>
              <a:t>The real business contribution of diversity</a:t>
            </a:r>
          </a:p>
        </p:txBody>
      </p:sp>
    </p:spTree>
    <p:extLst>
      <p:ext uri="{BB962C8B-B14F-4D97-AF65-F5344CB8AC3E}">
        <p14:creationId xmlns:p14="http://schemas.microsoft.com/office/powerpoint/2010/main" val="242565129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84647-F5AB-98D4-27AD-091FF36475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963C11-73AE-FE68-2158-BAF5EF2688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504335"/>
            <a:ext cx="10629900" cy="4299565"/>
          </a:xfrm>
        </p:spPr>
        <p:txBody>
          <a:bodyPr>
            <a:normAutofit/>
          </a:bodyPr>
          <a:lstStyle/>
          <a:p>
            <a:r>
              <a:rPr lang="en-GB" dirty="0"/>
              <a:t>Expatriation is an expensive process and every steps should be taken </a:t>
            </a:r>
            <a:r>
              <a:rPr lang="en-GB"/>
              <a:t>to maximize </a:t>
            </a:r>
            <a:r>
              <a:rPr lang="en-GB" dirty="0"/>
              <a:t>its value at the same time as reduce cost</a:t>
            </a:r>
          </a:p>
          <a:p>
            <a:endParaRPr lang="en-GB" dirty="0"/>
          </a:p>
          <a:p>
            <a:r>
              <a:rPr lang="en-GB" dirty="0"/>
              <a:t>Expatriation may not necessarily be the ultimate solution for international staffing and other alternatives could be considered</a:t>
            </a:r>
          </a:p>
        </p:txBody>
      </p:sp>
    </p:spTree>
    <p:extLst>
      <p:ext uri="{BB962C8B-B14F-4D97-AF65-F5344CB8AC3E}">
        <p14:creationId xmlns:p14="http://schemas.microsoft.com/office/powerpoint/2010/main" val="255597728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4203FC-1A58-070B-07A7-EB84370210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References and Further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DF25D5-3D5E-39C9-4C64-7A484F2CC7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7255" y="1439862"/>
            <a:ext cx="10629900" cy="3978275"/>
          </a:xfrm>
        </p:spPr>
        <p:txBody>
          <a:bodyPr>
            <a:normAutofit/>
          </a:bodyPr>
          <a:lstStyle/>
          <a:p>
            <a:r>
              <a:rPr lang="en-GB" sz="1600" dirty="0"/>
              <a:t>Boxall, P &amp; Purcell, J. (2016) Strategy and Human Resource Management (4th ed.), Basingstoke: Palgrave.</a:t>
            </a:r>
          </a:p>
          <a:p>
            <a:r>
              <a:rPr lang="en-GB" sz="1600" dirty="0" err="1"/>
              <a:t>Deresky</a:t>
            </a:r>
            <a:r>
              <a:rPr lang="en-GB" sz="1600" dirty="0"/>
              <a:t>, H (2017) International Management: Managing Across Borders and Cultures. London: Pearson.</a:t>
            </a:r>
          </a:p>
          <a:p>
            <a:r>
              <a:rPr lang="en-GB" sz="1600" dirty="0"/>
              <a:t>Edwards, T &amp; Rees, C. (2011) International Human Resource Management: Globalization, National Systems and Multinational Companies (2nd ed.) Harlow: Pearson</a:t>
            </a:r>
          </a:p>
          <a:p>
            <a:r>
              <a:rPr lang="en-GB" sz="1600" dirty="0" err="1"/>
              <a:t>Harzing</a:t>
            </a:r>
            <a:r>
              <a:rPr lang="en-GB" sz="1600" dirty="0"/>
              <a:t>, A. W &amp; </a:t>
            </a:r>
            <a:r>
              <a:rPr lang="en-GB" sz="1600" dirty="0" err="1"/>
              <a:t>Pinnington</a:t>
            </a:r>
            <a:r>
              <a:rPr lang="en-GB" sz="1600" dirty="0"/>
              <a:t>, A. (2016) International Human Resource Management, SAGE Publications Ltd, London.</a:t>
            </a:r>
          </a:p>
          <a:p>
            <a:r>
              <a:rPr lang="en-GB" sz="1600" dirty="0"/>
              <a:t>Tarique, I; Briscoe, D., Schuler, R. (2016) International Human Resource Management: Policies and Practices for Multinational Enterprises (5th ed.). London: Routledge. </a:t>
            </a:r>
          </a:p>
          <a:p>
            <a:r>
              <a:rPr lang="en-GB" sz="1600" dirty="0"/>
              <a:t>Briscoe, D., Schuler, R. and Tarique, I. (2012) International Human Resource Management: Policies and Practices for Multinational Enterprises. London: Routledge.</a:t>
            </a:r>
          </a:p>
          <a:p>
            <a:r>
              <a:rPr lang="en-GB" sz="1600" dirty="0"/>
              <a:t>CIPD (2000) Recruitment &amp; selection, Workbook 2, London: CIPD</a:t>
            </a:r>
          </a:p>
          <a:p>
            <a:r>
              <a:rPr lang="en-GB" sz="1600" dirty="0"/>
              <a:t>Harris, H, Brewster, C &amp; Sparrow, P (2003) International human resource management, London: CIPD.</a:t>
            </a:r>
          </a:p>
          <a:p>
            <a:r>
              <a:rPr lang="en-GB" sz="1600" dirty="0"/>
              <a:t>Opute, J. (2020) HRM in Africa: New scenarios and challenges in an emerging economy. London: Palgrave Macmillan</a:t>
            </a:r>
          </a:p>
        </p:txBody>
      </p:sp>
    </p:spTree>
    <p:extLst>
      <p:ext uri="{BB962C8B-B14F-4D97-AF65-F5344CB8AC3E}">
        <p14:creationId xmlns:p14="http://schemas.microsoft.com/office/powerpoint/2010/main" val="15839515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Kogan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215</TotalTime>
  <Words>1165</Words>
  <Application>Microsoft Office PowerPoint</Application>
  <PresentationFormat>Widescreen</PresentationFormat>
  <Paragraphs>211</Paragraphs>
  <Slides>29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29</vt:i4>
      </vt:variant>
    </vt:vector>
  </HeadingPairs>
  <TitlesOfParts>
    <vt:vector size="34" baseType="lpstr">
      <vt:lpstr>Arial</vt:lpstr>
      <vt:lpstr>Calibri</vt:lpstr>
      <vt:lpstr>Calibri Light</vt:lpstr>
      <vt:lpstr>Office Theme</vt:lpstr>
      <vt:lpstr>Kogan Page</vt:lpstr>
      <vt:lpstr>Essentials of International Human Resource Management: The Theory and Practice of Managing People Globally</vt:lpstr>
      <vt:lpstr>Chapter 04 </vt:lpstr>
      <vt:lpstr>Key Issues in International Staffing</vt:lpstr>
      <vt:lpstr>Key issues in International Staffing (1)</vt:lpstr>
      <vt:lpstr>International Staffing: HRM questions </vt:lpstr>
      <vt:lpstr>Hidden assumptions in international staffing</vt:lpstr>
      <vt:lpstr>Alternatives to expatriation</vt:lpstr>
      <vt:lpstr>Short-term assignments: main problem areas</vt:lpstr>
      <vt:lpstr>International commuter assignments: main problem areas</vt:lpstr>
      <vt:lpstr>Frequent flyer assignments: main problem areas</vt:lpstr>
      <vt:lpstr>Typology of MNC International orientations </vt:lpstr>
      <vt:lpstr>Ethnocentric</vt:lpstr>
      <vt:lpstr>Advantages and drawbacks of ethnocentric staffing</vt:lpstr>
      <vt:lpstr>Polycentric</vt:lpstr>
      <vt:lpstr>Advantages and drawbacks of polycentric staffing</vt:lpstr>
      <vt:lpstr>Regio-centric</vt:lpstr>
      <vt:lpstr>Geocentric/Global Staffing</vt:lpstr>
      <vt:lpstr>Advantages and drawbacks of Geocentric/Global staffing</vt:lpstr>
      <vt:lpstr>Key Issues in International Staffing </vt:lpstr>
      <vt:lpstr>Key issues in Expatriation</vt:lpstr>
      <vt:lpstr>Key issues in Expatriation (cont.)</vt:lpstr>
      <vt:lpstr>Key issues in Expatriation (cont.)</vt:lpstr>
      <vt:lpstr>Key issues in Expatriation (cont.)</vt:lpstr>
      <vt:lpstr>The Expatriate cycle</vt:lpstr>
      <vt:lpstr>Repatriation</vt:lpstr>
      <vt:lpstr>Repatriation problems</vt:lpstr>
      <vt:lpstr>Diversity Implications</vt:lpstr>
      <vt:lpstr>Summary</vt:lpstr>
      <vt:lpstr>References and Further Reading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Climate Change Enterprise Risk Management:  A practical guide to reaching net zero goals.</dc:title>
  <dc:creator>Anne-Marie Heeney</dc:creator>
  <cp:lastModifiedBy>Anne-Marie Heeney</cp:lastModifiedBy>
  <cp:revision>19</cp:revision>
  <dcterms:created xsi:type="dcterms:W3CDTF">2023-02-10T13:40:50Z</dcterms:created>
  <dcterms:modified xsi:type="dcterms:W3CDTF">2025-01-08T10:13:01Z</dcterms:modified>
</cp:coreProperties>
</file>