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1"/>
  </p:sldMasterIdLst>
  <p:notesMasterIdLst>
    <p:notesMasterId r:id="rId31"/>
  </p:notesMasterIdLst>
  <p:sldIdLst>
    <p:sldId id="313" r:id="rId2"/>
    <p:sldId id="314" r:id="rId3"/>
    <p:sldId id="324" r:id="rId4"/>
    <p:sldId id="325" r:id="rId5"/>
    <p:sldId id="315" r:id="rId6"/>
    <p:sldId id="316" r:id="rId7"/>
    <p:sldId id="317" r:id="rId8"/>
    <p:sldId id="318" r:id="rId9"/>
    <p:sldId id="319" r:id="rId10"/>
    <p:sldId id="320" r:id="rId11"/>
    <p:sldId id="321" r:id="rId12"/>
    <p:sldId id="322" r:id="rId13"/>
    <p:sldId id="323" r:id="rId14"/>
    <p:sldId id="326" r:id="rId15"/>
    <p:sldId id="327" r:id="rId16"/>
    <p:sldId id="328" r:id="rId17"/>
    <p:sldId id="329" r:id="rId18"/>
    <p:sldId id="330" r:id="rId19"/>
    <p:sldId id="331" r:id="rId20"/>
    <p:sldId id="332" r:id="rId21"/>
    <p:sldId id="333" r:id="rId22"/>
    <p:sldId id="334" r:id="rId23"/>
    <p:sldId id="335" r:id="rId24"/>
    <p:sldId id="337" r:id="rId25"/>
    <p:sldId id="338" r:id="rId26"/>
    <p:sldId id="336" r:id="rId27"/>
    <p:sldId id="339" r:id="rId28"/>
    <p:sldId id="340" r:id="rId29"/>
    <p:sldId id="341"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1461" autoAdjust="0"/>
  </p:normalViewPr>
  <p:slideViewPr>
    <p:cSldViewPr snapToGrid="0">
      <p:cViewPr varScale="1">
        <p:scale>
          <a:sx n="65" d="100"/>
          <a:sy n="65" d="100"/>
        </p:scale>
        <p:origin x="912" y="42"/>
      </p:cViewPr>
      <p:guideLst>
        <p:guide orient="horz" pos="2160"/>
        <p:guide pos="3840"/>
      </p:guideLst>
    </p:cSldViewPr>
  </p:slideViewPr>
  <p:notesTextViewPr>
    <p:cViewPr>
      <p:scale>
        <a:sx n="1" d="1"/>
        <a:sy n="1" d="1"/>
      </p:scale>
      <p:origin x="0" y="0"/>
    </p:cViewPr>
  </p:notesTextViewPr>
  <p:sorterViewPr>
    <p:cViewPr>
      <p:scale>
        <a:sx n="66" d="100"/>
        <a:sy n="66" d="100"/>
      </p:scale>
      <p:origin x="0" y="139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CE66C35-9F64-4C87-BAF2-5B081424E8C4}" type="datetimeFigureOut">
              <a:rPr lang="en-GB" smtClean="0"/>
              <a:pPr/>
              <a:t>09/03/2020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0E2BF87-50E2-4365-9B7F-4F8DF2F6C441}" type="slidenum">
              <a:rPr lang="en-GB" smtClean="0"/>
              <a:pPr/>
              <a:t>‹#›</a:t>
            </a:fld>
            <a:endParaRPr lang="en-GB"/>
          </a:p>
        </p:txBody>
      </p:sp>
    </p:spTree>
    <p:extLst>
      <p:ext uri="{BB962C8B-B14F-4D97-AF65-F5344CB8AC3E}">
        <p14:creationId xmlns:p14="http://schemas.microsoft.com/office/powerpoint/2010/main" val="5897795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1</a:t>
            </a:fld>
            <a:endParaRPr lang="en-GB" dirty="0"/>
          </a:p>
        </p:txBody>
      </p:sp>
    </p:spTree>
    <p:extLst>
      <p:ext uri="{BB962C8B-B14F-4D97-AF65-F5344CB8AC3E}">
        <p14:creationId xmlns:p14="http://schemas.microsoft.com/office/powerpoint/2010/main" val="11149430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2</a:t>
            </a:fld>
            <a:endParaRPr lang="en-GB" dirty="0"/>
          </a:p>
        </p:txBody>
      </p:sp>
    </p:spTree>
    <p:extLst>
      <p:ext uri="{BB962C8B-B14F-4D97-AF65-F5344CB8AC3E}">
        <p14:creationId xmlns:p14="http://schemas.microsoft.com/office/powerpoint/2010/main" val="11685172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3</a:t>
            </a:fld>
            <a:endParaRPr lang="en-GB"/>
          </a:p>
        </p:txBody>
      </p:sp>
    </p:spTree>
    <p:extLst>
      <p:ext uri="{BB962C8B-B14F-4D97-AF65-F5344CB8AC3E}">
        <p14:creationId xmlns:p14="http://schemas.microsoft.com/office/powerpoint/2010/main" val="42413513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5</a:t>
            </a:fld>
            <a:endParaRPr lang="en-GB"/>
          </a:p>
        </p:txBody>
      </p:sp>
    </p:spTree>
    <p:extLst>
      <p:ext uri="{BB962C8B-B14F-4D97-AF65-F5344CB8AC3E}">
        <p14:creationId xmlns:p14="http://schemas.microsoft.com/office/powerpoint/2010/main" val="284547949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0E2BF87-50E2-4365-9B7F-4F8DF2F6C441}" type="slidenum">
              <a:rPr lang="en-GB" smtClean="0"/>
              <a:pPr/>
              <a:t>9</a:t>
            </a:fld>
            <a:endParaRPr lang="en-GB" dirty="0"/>
          </a:p>
        </p:txBody>
      </p:sp>
    </p:spTree>
    <p:extLst>
      <p:ext uri="{BB962C8B-B14F-4D97-AF65-F5344CB8AC3E}">
        <p14:creationId xmlns:p14="http://schemas.microsoft.com/office/powerpoint/2010/main" val="19265449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DFB9989C-97A1-4B6F-9622-589CFEDC81CD}" type="datetimeFigureOut">
              <a:rPr lang="en-GB" smtClean="0"/>
              <a:pPr/>
              <a:t>09/03/2020</a:t>
            </a:fld>
            <a:endParaRPr lang="en-GB"/>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GB"/>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EE04C8B1-F637-44C2-B551-A3C6EE7E007A}" type="slidenum">
              <a:rPr lang="en-GB" smtClean="0"/>
              <a:pPr/>
              <a:t>‹#›</a:t>
            </a:fld>
            <a:endParaRPr lang="en-GB"/>
          </a:p>
        </p:txBody>
      </p:sp>
    </p:spTree>
    <p:extLst>
      <p:ext uri="{BB962C8B-B14F-4D97-AF65-F5344CB8AC3E}">
        <p14:creationId xmlns:p14="http://schemas.microsoft.com/office/powerpoint/2010/main" val="36245340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FB9989C-97A1-4B6F-9622-589CFEDC81CD}" type="datetimeFigureOut">
              <a:rPr lang="en-GB" smtClean="0"/>
              <a:pPr/>
              <a:t>09/03/2020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04C8B1-F637-44C2-B551-A3C6EE7E007A}" type="slidenum">
              <a:rPr lang="en-GB" smtClean="0"/>
              <a:pPr/>
              <a:t>‹#›</a:t>
            </a:fld>
            <a:endParaRPr lang="en-GB"/>
          </a:p>
        </p:txBody>
      </p:sp>
    </p:spTree>
    <p:extLst>
      <p:ext uri="{BB962C8B-B14F-4D97-AF65-F5344CB8AC3E}">
        <p14:creationId xmlns:p14="http://schemas.microsoft.com/office/powerpoint/2010/main" val="3319843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FB9989C-97A1-4B6F-9622-589CFEDC81CD}" type="datetimeFigureOut">
              <a:rPr lang="en-GB" smtClean="0"/>
              <a:pPr/>
              <a:t>09/03/2020</a:t>
            </a:fld>
            <a:endParaRPr lang="en-GB"/>
          </a:p>
        </p:txBody>
      </p:sp>
      <p:sp>
        <p:nvSpPr>
          <p:cNvPr id="5" name="Footer Placeholder 4"/>
          <p:cNvSpPr>
            <a:spLocks noGrp="1"/>
          </p:cNvSpPr>
          <p:nvPr>
            <p:ph type="ftr" sz="quarter" idx="11"/>
          </p:nvPr>
        </p:nvSpPr>
        <p:spPr/>
        <p:txBody>
          <a:bodyPr/>
          <a:lstStyle/>
          <a:p>
            <a:endParaRPr lang="en-GB"/>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E04C8B1-F637-44C2-B551-A3C6EE7E007A}" type="slidenum">
              <a:rPr lang="en-GB" smtClean="0"/>
              <a:pPr/>
              <a:t>‹#›</a:t>
            </a:fld>
            <a:endParaRPr lang="en-GB"/>
          </a:p>
        </p:txBody>
      </p:sp>
    </p:spTree>
    <p:extLst>
      <p:ext uri="{BB962C8B-B14F-4D97-AF65-F5344CB8AC3E}">
        <p14:creationId xmlns:p14="http://schemas.microsoft.com/office/powerpoint/2010/main" val="26332194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FB9989C-97A1-4B6F-9622-589CFEDC81CD}" type="datetimeFigureOut">
              <a:rPr lang="en-GB" smtClean="0"/>
              <a:pPr/>
              <a:t>09/03/2020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E04C8B1-F637-44C2-B551-A3C6EE7E007A}" type="slidenum">
              <a:rPr lang="en-GB" smtClean="0"/>
              <a:pPr/>
              <a:t>‹#›</a:t>
            </a:fld>
            <a:endParaRPr lang="en-GB"/>
          </a:p>
        </p:txBody>
      </p:sp>
    </p:spTree>
    <p:extLst>
      <p:ext uri="{BB962C8B-B14F-4D97-AF65-F5344CB8AC3E}">
        <p14:creationId xmlns:p14="http://schemas.microsoft.com/office/powerpoint/2010/main" val="28797491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FB9989C-97A1-4B6F-9622-589CFEDC81CD}" type="datetimeFigureOut">
              <a:rPr lang="en-GB" smtClean="0"/>
              <a:pPr/>
              <a:t>09/03/2020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04C8B1-F637-44C2-B551-A3C6EE7E007A}" type="slidenum">
              <a:rPr lang="en-GB" smtClean="0"/>
              <a:pPr/>
              <a:t>‹#›</a:t>
            </a:fld>
            <a:endParaRPr lang="en-GB"/>
          </a:p>
        </p:txBody>
      </p:sp>
    </p:spTree>
    <p:extLst>
      <p:ext uri="{BB962C8B-B14F-4D97-AF65-F5344CB8AC3E}">
        <p14:creationId xmlns:p14="http://schemas.microsoft.com/office/powerpoint/2010/main" val="17966346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FB9989C-97A1-4B6F-9622-589CFEDC81CD}" type="datetimeFigureOut">
              <a:rPr lang="en-GB" smtClean="0"/>
              <a:pPr/>
              <a:t>09/03/2020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E04C8B1-F637-44C2-B551-A3C6EE7E007A}" type="slidenum">
              <a:rPr lang="en-GB" smtClean="0"/>
              <a:pPr/>
              <a:t>‹#›</a:t>
            </a:fld>
            <a:endParaRPr lang="en-GB"/>
          </a:p>
        </p:txBody>
      </p:sp>
    </p:spTree>
    <p:extLst>
      <p:ext uri="{BB962C8B-B14F-4D97-AF65-F5344CB8AC3E}">
        <p14:creationId xmlns:p14="http://schemas.microsoft.com/office/powerpoint/2010/main" val="3671713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FB9989C-97A1-4B6F-9622-589CFEDC81CD}" type="datetimeFigureOut">
              <a:rPr lang="en-GB" smtClean="0"/>
              <a:pPr/>
              <a:t>09/03/2020</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EE04C8B1-F637-44C2-B551-A3C6EE7E007A}" type="slidenum">
              <a:rPr lang="en-GB" smtClean="0"/>
              <a:pPr/>
              <a:t>‹#›</a:t>
            </a:fld>
            <a:endParaRPr lang="en-GB"/>
          </a:p>
        </p:txBody>
      </p:sp>
    </p:spTree>
    <p:extLst>
      <p:ext uri="{BB962C8B-B14F-4D97-AF65-F5344CB8AC3E}">
        <p14:creationId xmlns:p14="http://schemas.microsoft.com/office/powerpoint/2010/main" val="337066196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FB9989C-97A1-4B6F-9622-589CFEDC81CD}" type="datetimeFigureOut">
              <a:rPr lang="en-GB" smtClean="0"/>
              <a:pPr/>
              <a:t>09/03/2020</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E04C8B1-F637-44C2-B551-A3C6EE7E007A}" type="slidenum">
              <a:rPr lang="en-GB" smtClean="0"/>
              <a:pPr/>
              <a:t>‹#›</a:t>
            </a:fld>
            <a:endParaRPr lang="en-GB"/>
          </a:p>
        </p:txBody>
      </p:sp>
    </p:spTree>
    <p:extLst>
      <p:ext uri="{BB962C8B-B14F-4D97-AF65-F5344CB8AC3E}">
        <p14:creationId xmlns:p14="http://schemas.microsoft.com/office/powerpoint/2010/main" val="38009556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FB9989C-97A1-4B6F-9622-589CFEDC81CD}" type="datetimeFigureOut">
              <a:rPr lang="en-GB" smtClean="0"/>
              <a:pPr/>
              <a:t>09/03/2020</a:t>
            </a:fld>
            <a:endParaRPr lang="en-GB"/>
          </a:p>
        </p:txBody>
      </p:sp>
      <p:sp>
        <p:nvSpPr>
          <p:cNvPr id="6" name="Footer Placeholder 5"/>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E04C8B1-F637-44C2-B551-A3C6EE7E007A}" type="slidenum">
              <a:rPr lang="en-GB" smtClean="0"/>
              <a:pPr/>
              <a:t>‹#›</a:t>
            </a:fld>
            <a:endParaRPr lang="en-GB"/>
          </a:p>
        </p:txBody>
      </p:sp>
    </p:spTree>
    <p:extLst>
      <p:ext uri="{BB962C8B-B14F-4D97-AF65-F5344CB8AC3E}">
        <p14:creationId xmlns:p14="http://schemas.microsoft.com/office/powerpoint/2010/main" val="11216469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FB9989C-97A1-4B6F-9622-589CFEDC81CD}" type="datetimeFigureOut">
              <a:rPr lang="en-GB" smtClean="0"/>
              <a:pPr/>
              <a:t>09/03/2020</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EE04C8B1-F637-44C2-B551-A3C6EE7E007A}" type="slidenum">
              <a:rPr lang="en-GB" smtClean="0"/>
              <a:pPr/>
              <a:t>‹#›</a:t>
            </a:fld>
            <a:endParaRPr lang="en-GB"/>
          </a:p>
        </p:txBody>
      </p:sp>
    </p:spTree>
    <p:extLst>
      <p:ext uri="{BB962C8B-B14F-4D97-AF65-F5344CB8AC3E}">
        <p14:creationId xmlns:p14="http://schemas.microsoft.com/office/powerpoint/2010/main" val="126499903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DFB9989C-97A1-4B6F-9622-589CFEDC81CD}" type="datetimeFigureOut">
              <a:rPr lang="en-GB" smtClean="0"/>
              <a:pPr/>
              <a:t>09/03/2020</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E04C8B1-F637-44C2-B551-A3C6EE7E007A}" type="slidenum">
              <a:rPr lang="en-GB" smtClean="0"/>
              <a:pPr/>
              <a:t>‹#›</a:t>
            </a:fld>
            <a:endParaRPr lang="en-GB"/>
          </a:p>
        </p:txBody>
      </p:sp>
    </p:spTree>
    <p:extLst>
      <p:ext uri="{BB962C8B-B14F-4D97-AF65-F5344CB8AC3E}">
        <p14:creationId xmlns:p14="http://schemas.microsoft.com/office/powerpoint/2010/main" val="37730086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smtClean="0"/>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DFB9989C-97A1-4B6F-9622-589CFEDC81CD}" type="datetimeFigureOut">
              <a:rPr lang="en-GB" smtClean="0"/>
              <a:pPr/>
              <a:t>09/03/2020</a:t>
            </a:fld>
            <a:endParaRPr lang="en-GB"/>
          </a:p>
        </p:txBody>
      </p:sp>
      <p:sp>
        <p:nvSpPr>
          <p:cNvPr id="5" name="Footer Placeholder 4"/>
          <p:cNvSpPr>
            <a:spLocks noGrp="1"/>
          </p:cNvSpPr>
          <p:nvPr>
            <p:ph type="ftr" sz="quarter" idx="11"/>
          </p:nvPr>
        </p:nvSpPr>
        <p:spPr/>
        <p:txBody>
          <a:bodyPr/>
          <a:lstStyle/>
          <a:p>
            <a:endParaRPr lang="en-GB"/>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E04C8B1-F637-44C2-B551-A3C6EE7E007A}" type="slidenum">
              <a:rPr lang="en-GB" smtClean="0"/>
              <a:pPr/>
              <a:t>‹#›</a:t>
            </a:fld>
            <a:endParaRPr lang="en-GB"/>
          </a:p>
        </p:txBody>
      </p:sp>
    </p:spTree>
    <p:extLst>
      <p:ext uri="{BB962C8B-B14F-4D97-AF65-F5344CB8AC3E}">
        <p14:creationId xmlns:p14="http://schemas.microsoft.com/office/powerpoint/2010/main" val="31086227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FB9989C-97A1-4B6F-9622-589CFEDC81CD}" type="datetimeFigureOut">
              <a:rPr lang="en-GB" smtClean="0"/>
              <a:pPr/>
              <a:t>09/03/2020</a:t>
            </a:fld>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E04C8B1-F637-44C2-B551-A3C6EE7E007A}" type="slidenum">
              <a:rPr lang="en-GB" smtClean="0"/>
              <a:pPr/>
              <a:t>‹#›</a:t>
            </a:fld>
            <a:endParaRPr lang="en-GB"/>
          </a:p>
        </p:txBody>
      </p:sp>
    </p:spTree>
    <p:extLst>
      <p:ext uri="{BB962C8B-B14F-4D97-AF65-F5344CB8AC3E}">
        <p14:creationId xmlns:p14="http://schemas.microsoft.com/office/powerpoint/2010/main" val="15085079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FB9989C-97A1-4B6F-9622-589CFEDC81CD}" type="datetimeFigureOut">
              <a:rPr lang="en-GB" smtClean="0"/>
              <a:pPr/>
              <a:t>09/03/2020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04C8B1-F637-44C2-B551-A3C6EE7E007A}" type="slidenum">
              <a:rPr lang="en-GB" smtClean="0"/>
              <a:pPr/>
              <a:t>‹#›</a:t>
            </a:fld>
            <a:endParaRPr lang="en-GB"/>
          </a:p>
        </p:txBody>
      </p:sp>
    </p:spTree>
    <p:extLst>
      <p:ext uri="{BB962C8B-B14F-4D97-AF65-F5344CB8AC3E}">
        <p14:creationId xmlns:p14="http://schemas.microsoft.com/office/powerpoint/2010/main" val="9370509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smtClean="0"/>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DFB9989C-97A1-4B6F-9622-589CFEDC81CD}" type="datetimeFigureOut">
              <a:rPr lang="en-GB" smtClean="0"/>
              <a:pPr/>
              <a:t>09/03/2020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E04C8B1-F637-44C2-B551-A3C6EE7E007A}" type="slidenum">
              <a:rPr lang="en-GB" smtClean="0"/>
              <a:pPr/>
              <a:t>‹#›</a:t>
            </a:fld>
            <a:endParaRPr lang="en-GB"/>
          </a:p>
        </p:txBody>
      </p:sp>
    </p:spTree>
    <p:extLst>
      <p:ext uri="{BB962C8B-B14F-4D97-AF65-F5344CB8AC3E}">
        <p14:creationId xmlns:p14="http://schemas.microsoft.com/office/powerpoint/2010/main" val="28201028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FB9989C-97A1-4B6F-9622-589CFEDC81CD}" type="datetimeFigureOut">
              <a:rPr lang="en-GB" smtClean="0"/>
              <a:pPr/>
              <a:t>09/03/2020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E04C8B1-F637-44C2-B551-A3C6EE7E007A}" type="slidenum">
              <a:rPr lang="en-GB" smtClean="0"/>
              <a:pPr/>
              <a:t>‹#›</a:t>
            </a:fld>
            <a:endParaRPr lang="en-GB"/>
          </a:p>
        </p:txBody>
      </p:sp>
    </p:spTree>
    <p:extLst>
      <p:ext uri="{BB962C8B-B14F-4D97-AF65-F5344CB8AC3E}">
        <p14:creationId xmlns:p14="http://schemas.microsoft.com/office/powerpoint/2010/main" val="10949088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FB9989C-97A1-4B6F-9622-589CFEDC81CD}" type="datetimeFigureOut">
              <a:rPr lang="en-GB" smtClean="0"/>
              <a:pPr/>
              <a:t>09/03/2020</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EE04C8B1-F637-44C2-B551-A3C6EE7E007A}" type="slidenum">
              <a:rPr lang="en-GB" smtClean="0"/>
              <a:pPr/>
              <a:t>‹#›</a:t>
            </a:fld>
            <a:endParaRPr lang="en-GB"/>
          </a:p>
        </p:txBody>
      </p:sp>
    </p:spTree>
    <p:extLst>
      <p:ext uri="{BB962C8B-B14F-4D97-AF65-F5344CB8AC3E}">
        <p14:creationId xmlns:p14="http://schemas.microsoft.com/office/powerpoint/2010/main" val="40861145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DFB9989C-97A1-4B6F-9622-589CFEDC81CD}" type="datetimeFigureOut">
              <a:rPr lang="en-GB" smtClean="0"/>
              <a:pPr/>
              <a:t>09/03/2020</a:t>
            </a:fld>
            <a:endParaRPr lang="en-GB"/>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GB"/>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EE04C8B1-F637-44C2-B551-A3C6EE7E007A}" type="slidenum">
              <a:rPr lang="en-GB" smtClean="0"/>
              <a:pPr/>
              <a:t>‹#›</a:t>
            </a:fld>
            <a:endParaRPr lang="en-GB"/>
          </a:p>
        </p:txBody>
      </p:sp>
    </p:spTree>
    <p:extLst>
      <p:ext uri="{BB962C8B-B14F-4D97-AF65-F5344CB8AC3E}">
        <p14:creationId xmlns:p14="http://schemas.microsoft.com/office/powerpoint/2010/main" val="2671550203"/>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assembly.wales/laid%20documents/cr-ld11522/cr-ld11522-e.pdf"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jp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hyperlink" Target="https://www.goodpractice.wales/t4cyp"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www.childcomwales.org.uk/"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smtClean="0"/>
              <a:t>Children and Young People Mental Health</a:t>
            </a:r>
            <a:br>
              <a:rPr lang="en-GB" b="1" dirty="0" smtClean="0"/>
            </a:br>
            <a:r>
              <a:rPr lang="en-GB" b="1" dirty="0" smtClean="0"/>
              <a:t>12</a:t>
            </a:r>
            <a:r>
              <a:rPr lang="en-GB" b="1" baseline="30000" dirty="0" smtClean="0"/>
              <a:t>th</a:t>
            </a:r>
            <a:r>
              <a:rPr lang="en-GB" b="1" dirty="0" smtClean="0"/>
              <a:t> March</a:t>
            </a:r>
            <a:endParaRPr lang="en-GB" b="1" dirty="0"/>
          </a:p>
        </p:txBody>
      </p:sp>
      <p:sp>
        <p:nvSpPr>
          <p:cNvPr id="6" name="Subtitle 5"/>
          <p:cNvSpPr>
            <a:spLocks noGrp="1"/>
          </p:cNvSpPr>
          <p:nvPr>
            <p:ph type="subTitle" idx="1"/>
          </p:nvPr>
        </p:nvSpPr>
        <p:spPr/>
        <p:txBody>
          <a:bodyPr>
            <a:noAutofit/>
          </a:bodyPr>
          <a:lstStyle/>
          <a:p>
            <a:r>
              <a:rPr lang="en-GB" sz="3600" i="1" dirty="0" smtClean="0"/>
              <a:t>Wales perspective</a:t>
            </a:r>
            <a:endParaRPr lang="en-GB" sz="3600" i="1" dirty="0"/>
          </a:p>
        </p:txBody>
      </p:sp>
    </p:spTree>
    <p:extLst>
      <p:ext uri="{BB962C8B-B14F-4D97-AF65-F5344CB8AC3E}">
        <p14:creationId xmlns:p14="http://schemas.microsoft.com/office/powerpoint/2010/main" val="111940527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smtClean="0"/>
              <a:t>MIND OVER MATTER (REPORT) 2018</a:t>
            </a:r>
            <a:endParaRPr lang="en-GB" b="1" dirty="0"/>
          </a:p>
        </p:txBody>
      </p:sp>
      <p:sp>
        <p:nvSpPr>
          <p:cNvPr id="3" name="Content Placeholder 2"/>
          <p:cNvSpPr>
            <a:spLocks noGrp="1"/>
          </p:cNvSpPr>
          <p:nvPr>
            <p:ph idx="1"/>
          </p:nvPr>
        </p:nvSpPr>
        <p:spPr>
          <a:xfrm>
            <a:off x="609600" y="2462980"/>
            <a:ext cx="10972800" cy="4052119"/>
          </a:xfrm>
          <a:solidFill>
            <a:schemeClr val="accent5">
              <a:lumMod val="20000"/>
              <a:lumOff val="80000"/>
            </a:schemeClr>
          </a:solidFill>
        </p:spPr>
        <p:txBody>
          <a:bodyPr>
            <a:normAutofit/>
          </a:bodyPr>
          <a:lstStyle/>
          <a:p>
            <a:r>
              <a:rPr lang="en-GB" sz="2400" dirty="0" smtClean="0"/>
              <a:t>Launched an inquiry </a:t>
            </a:r>
            <a:r>
              <a:rPr lang="en-GB" sz="2400" dirty="0"/>
              <a:t>in July 2017</a:t>
            </a:r>
            <a:r>
              <a:rPr lang="en-GB" sz="2400" dirty="0" smtClean="0"/>
              <a:t>.  The </a:t>
            </a:r>
            <a:r>
              <a:rPr lang="en-GB" sz="2400" dirty="0"/>
              <a:t>aim was twofold: to build on </a:t>
            </a:r>
            <a:r>
              <a:rPr lang="en-GB" sz="2400" dirty="0" smtClean="0"/>
              <a:t>the predecessor </a:t>
            </a:r>
            <a:r>
              <a:rPr lang="en-GB" sz="2400" dirty="0"/>
              <a:t>Committee’s work in 2014 on specialist child and adolescent mental health services, and to look in more detail at the support available for children and young people’s emotional well-being, including prevention and early intervention services. </a:t>
            </a:r>
            <a:endParaRPr lang="en-GB" sz="2400" dirty="0" smtClean="0"/>
          </a:p>
          <a:p>
            <a:r>
              <a:rPr lang="en-GB" sz="2400" dirty="0" smtClean="0"/>
              <a:t>The report </a:t>
            </a:r>
            <a:r>
              <a:rPr lang="en-GB" sz="2400" dirty="0"/>
              <a:t>makes one key recommendation, and 27 others. Taken together, </a:t>
            </a:r>
            <a:r>
              <a:rPr lang="en-GB" sz="2400" dirty="0" smtClean="0"/>
              <a:t>it is  </a:t>
            </a:r>
            <a:r>
              <a:rPr lang="en-GB" sz="2400" dirty="0"/>
              <a:t>believe these will deliver </a:t>
            </a:r>
            <a:r>
              <a:rPr lang="en-GB" sz="2400" b="1" i="1" dirty="0"/>
              <a:t>the step change</a:t>
            </a:r>
            <a:r>
              <a:rPr lang="en-GB" sz="2400" dirty="0"/>
              <a:t> that is needed to build a population of emotionally resilient and mentally healthy children and young people in </a:t>
            </a:r>
            <a:r>
              <a:rPr lang="en-GB" sz="2400" dirty="0" smtClean="0"/>
              <a:t>Wales.</a:t>
            </a:r>
          </a:p>
          <a:p>
            <a:r>
              <a:rPr lang="en-GB" sz="2000" b="1" dirty="0" smtClean="0">
                <a:hlinkClick r:id="rId3"/>
              </a:rPr>
              <a:t>https</a:t>
            </a:r>
            <a:r>
              <a:rPr lang="en-GB" sz="2000" b="1" dirty="0">
                <a:hlinkClick r:id="rId3"/>
              </a:rPr>
              <a:t>://</a:t>
            </a:r>
            <a:r>
              <a:rPr lang="en-GB" sz="2000" b="1" dirty="0" smtClean="0">
                <a:hlinkClick r:id="rId3"/>
              </a:rPr>
              <a:t>www.assembly.wales/laid%20documents/cr-ld11522/cr-ld11522-e.pdf</a:t>
            </a:r>
            <a:endParaRPr lang="en-GB" sz="2000" dirty="0"/>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049978" y="0"/>
            <a:ext cx="3028951" cy="1172210"/>
          </a:xfrm>
          <a:prstGeom prst="rect">
            <a:avLst/>
          </a:prstGeom>
        </p:spPr>
      </p:pic>
    </p:spTree>
    <p:extLst>
      <p:ext uri="{BB962C8B-B14F-4D97-AF65-F5344CB8AC3E}">
        <p14:creationId xmlns:p14="http://schemas.microsoft.com/office/powerpoint/2010/main" val="332160349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How evidence was gathered</a:t>
            </a:r>
            <a:endParaRPr lang="en-GB" b="1" dirty="0"/>
          </a:p>
        </p:txBody>
      </p:sp>
      <p:sp>
        <p:nvSpPr>
          <p:cNvPr id="3" name="Content Placeholder 2"/>
          <p:cNvSpPr>
            <a:spLocks noGrp="1"/>
          </p:cNvSpPr>
          <p:nvPr>
            <p:ph idx="1"/>
          </p:nvPr>
        </p:nvSpPr>
        <p:spPr>
          <a:xfrm>
            <a:off x="567813" y="2389239"/>
            <a:ext cx="10500852" cy="3630561"/>
          </a:xfrm>
          <a:solidFill>
            <a:schemeClr val="accent5">
              <a:lumMod val="20000"/>
              <a:lumOff val="80000"/>
            </a:schemeClr>
          </a:solidFill>
        </p:spPr>
        <p:txBody>
          <a:bodyPr>
            <a:normAutofit fontScale="62500" lnSpcReduction="20000"/>
          </a:bodyPr>
          <a:lstStyle/>
          <a:p>
            <a:endParaRPr lang="en-GB" dirty="0" smtClean="0"/>
          </a:p>
          <a:p>
            <a:r>
              <a:rPr lang="en-GB" sz="2800" dirty="0"/>
              <a:t>R</a:t>
            </a:r>
            <a:r>
              <a:rPr lang="en-GB" sz="2800" dirty="0" smtClean="0"/>
              <a:t>eport </a:t>
            </a:r>
            <a:r>
              <a:rPr lang="en-GB" sz="2800" dirty="0"/>
              <a:t>and recommendations to be informed by the direct experiences of children and young people, and those providing support to them. To do this, we conducted visits, hosted a roundtable discussion and ran a survey which received over 2000 responses. </a:t>
            </a:r>
            <a:endParaRPr lang="en-GB" sz="2800" dirty="0" smtClean="0"/>
          </a:p>
          <a:p>
            <a:endParaRPr lang="en-GB" sz="2800" dirty="0" smtClean="0"/>
          </a:p>
          <a:p>
            <a:pPr marL="0" indent="0">
              <a:buNone/>
            </a:pPr>
            <a:r>
              <a:rPr lang="en-GB" dirty="0" smtClean="0"/>
              <a:t>Visited </a:t>
            </a:r>
            <a:r>
              <a:rPr lang="en-GB" dirty="0"/>
              <a:t>services across Wales to hear from those receiving and delivering a range of emotional and mental health support.</a:t>
            </a:r>
            <a:endParaRPr lang="en-GB" dirty="0" smtClean="0"/>
          </a:p>
          <a:p>
            <a:endParaRPr lang="en-GB" dirty="0"/>
          </a:p>
          <a:p>
            <a:r>
              <a:rPr lang="cy-GB" dirty="0"/>
              <a:t>Ysgol Pen y Bryn Colwyn </a:t>
            </a:r>
            <a:r>
              <a:rPr lang="cy-GB" dirty="0" err="1"/>
              <a:t>Bay</a:t>
            </a:r>
            <a:endParaRPr lang="cy-GB" dirty="0"/>
          </a:p>
          <a:p>
            <a:r>
              <a:rPr lang="cy-GB" dirty="0"/>
              <a:t>North Wales </a:t>
            </a:r>
            <a:r>
              <a:rPr lang="cy-GB" dirty="0" err="1"/>
              <a:t>Adolescent</a:t>
            </a:r>
            <a:r>
              <a:rPr lang="cy-GB" dirty="0"/>
              <a:t> Service Abergele</a:t>
            </a:r>
          </a:p>
          <a:p>
            <a:r>
              <a:rPr lang="cy-GB" dirty="0" err="1"/>
              <a:t>Hillside</a:t>
            </a:r>
            <a:r>
              <a:rPr lang="cy-GB" dirty="0"/>
              <a:t> </a:t>
            </a:r>
            <a:r>
              <a:rPr lang="cy-GB" dirty="0" err="1"/>
              <a:t>Secure</a:t>
            </a:r>
            <a:r>
              <a:rPr lang="cy-GB" dirty="0"/>
              <a:t> </a:t>
            </a:r>
            <a:r>
              <a:rPr lang="cy-GB" dirty="0" err="1"/>
              <a:t>Children’s</a:t>
            </a:r>
            <a:r>
              <a:rPr lang="cy-GB" dirty="0"/>
              <a:t> </a:t>
            </a:r>
            <a:r>
              <a:rPr lang="cy-GB" dirty="0" err="1"/>
              <a:t>Home</a:t>
            </a:r>
            <a:r>
              <a:rPr lang="cy-GB" dirty="0"/>
              <a:t> </a:t>
            </a:r>
            <a:r>
              <a:rPr lang="cy-GB" dirty="0" err="1"/>
              <a:t>Neath</a:t>
            </a:r>
            <a:endParaRPr lang="cy-GB" dirty="0"/>
          </a:p>
          <a:p>
            <a:r>
              <a:rPr lang="cy-GB" dirty="0"/>
              <a:t>Tŷ </a:t>
            </a:r>
            <a:r>
              <a:rPr lang="cy-GB" dirty="0" err="1"/>
              <a:t>Llidiard</a:t>
            </a:r>
            <a:r>
              <a:rPr lang="cy-GB" dirty="0"/>
              <a:t> </a:t>
            </a:r>
            <a:r>
              <a:rPr lang="cy-GB" dirty="0" err="1"/>
              <a:t>Inpatient</a:t>
            </a:r>
            <a:r>
              <a:rPr lang="cy-GB" dirty="0"/>
              <a:t> Unit Bridgend</a:t>
            </a:r>
          </a:p>
          <a:p>
            <a:r>
              <a:rPr lang="cy-GB" dirty="0" err="1"/>
              <a:t>Changing</a:t>
            </a:r>
            <a:r>
              <a:rPr lang="cy-GB" dirty="0"/>
              <a:t> </a:t>
            </a:r>
            <a:r>
              <a:rPr lang="cy-GB" dirty="0" err="1"/>
              <a:t>Minds</a:t>
            </a:r>
            <a:r>
              <a:rPr lang="cy-GB" dirty="0"/>
              <a:t> Project </a:t>
            </a:r>
            <a:r>
              <a:rPr lang="cy-GB" dirty="0" smtClean="0"/>
              <a:t>Newport</a:t>
            </a:r>
            <a:endParaRPr lang="en-GB" dirty="0"/>
          </a:p>
        </p:txBody>
      </p:sp>
      <p:pic>
        <p:nvPicPr>
          <p:cNvPr id="4" name="Picture 3"/>
          <p:cNvPicPr>
            <a:picLocks noChangeAspect="1"/>
          </p:cNvPicPr>
          <p:nvPr/>
        </p:nvPicPr>
        <p:blipFill rotWithShape="1">
          <a:blip r:embed="rId3">
            <a:extLst>
              <a:ext uri="{28A0092B-C50C-407E-A947-70E740481C1C}">
                <a14:useLocalDpi xmlns:a14="http://schemas.microsoft.com/office/drawing/2010/main" val="0"/>
              </a:ext>
            </a:extLst>
          </a:blip>
          <a:srcRect b="15003"/>
          <a:stretch/>
        </p:blipFill>
        <p:spPr>
          <a:xfrm>
            <a:off x="9236536" y="3789363"/>
            <a:ext cx="2181225" cy="2230437"/>
          </a:xfrm>
          <a:prstGeom prst="rect">
            <a:avLst/>
          </a:prstGeom>
        </p:spPr>
      </p:pic>
    </p:spTree>
    <p:extLst>
      <p:ext uri="{BB962C8B-B14F-4D97-AF65-F5344CB8AC3E}">
        <p14:creationId xmlns:p14="http://schemas.microsoft.com/office/powerpoint/2010/main" val="248472229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dirty="0"/>
          </a:p>
        </p:txBody>
      </p:sp>
      <p:sp>
        <p:nvSpPr>
          <p:cNvPr id="5" name="Content Placeholder 4"/>
          <p:cNvSpPr>
            <a:spLocks noGrp="1"/>
          </p:cNvSpPr>
          <p:nvPr>
            <p:ph sz="half" idx="1"/>
          </p:nvPr>
        </p:nvSpPr>
        <p:spPr>
          <a:xfrm>
            <a:off x="427703" y="2603500"/>
            <a:ext cx="5552409" cy="3416301"/>
          </a:xfrm>
          <a:solidFill>
            <a:schemeClr val="accent5">
              <a:lumMod val="20000"/>
              <a:lumOff val="80000"/>
            </a:schemeClr>
          </a:solidFill>
        </p:spPr>
        <p:txBody>
          <a:bodyPr/>
          <a:lstStyle/>
          <a:p>
            <a:r>
              <a:rPr lang="en-GB" sz="2000" b="1" dirty="0"/>
              <a:t>SURVEY RESPONSES </a:t>
            </a:r>
            <a:r>
              <a:rPr lang="en-GB" sz="2000" dirty="0"/>
              <a:t>1611 children and young people in secondary schools and colleges; 425 education </a:t>
            </a:r>
            <a:r>
              <a:rPr lang="en-GB" sz="2000" dirty="0" smtClean="0"/>
              <a:t>professionals.</a:t>
            </a:r>
          </a:p>
          <a:p>
            <a:endParaRPr lang="en-GB" sz="2000" dirty="0"/>
          </a:p>
          <a:p>
            <a:r>
              <a:rPr lang="en-GB" sz="2000" b="1" dirty="0"/>
              <a:t>ROUNDTABLE PARTICIPANTS </a:t>
            </a:r>
            <a:r>
              <a:rPr lang="en-GB" sz="2000" dirty="0"/>
              <a:t>40 from frontline health and education services</a:t>
            </a:r>
            <a:r>
              <a:rPr lang="en-GB" dirty="0"/>
              <a:t>.</a:t>
            </a:r>
          </a:p>
        </p:txBody>
      </p:sp>
      <p:sp>
        <p:nvSpPr>
          <p:cNvPr id="6" name="Content Placeholder 5"/>
          <p:cNvSpPr>
            <a:spLocks noGrp="1"/>
          </p:cNvSpPr>
          <p:nvPr>
            <p:ph sz="half" idx="2"/>
          </p:nvPr>
        </p:nvSpPr>
        <p:spPr>
          <a:solidFill>
            <a:schemeClr val="accent5">
              <a:lumMod val="20000"/>
              <a:lumOff val="80000"/>
            </a:schemeClr>
          </a:solidFill>
        </p:spPr>
        <p:txBody>
          <a:bodyPr/>
          <a:lstStyle/>
          <a:p>
            <a:r>
              <a:rPr lang="en-GB" sz="2000" b="1" dirty="0"/>
              <a:t>ORAL EVIDENCE </a:t>
            </a:r>
            <a:r>
              <a:rPr lang="en-GB" sz="2000" b="1" dirty="0" smtClean="0"/>
              <a:t>SESSIONS </a:t>
            </a:r>
            <a:r>
              <a:rPr lang="en-GB" sz="2000" dirty="0"/>
              <a:t>21 (and 75 witnesses</a:t>
            </a:r>
            <a:r>
              <a:rPr lang="en-GB" sz="2000" dirty="0" smtClean="0"/>
              <a:t>)</a:t>
            </a:r>
          </a:p>
          <a:p>
            <a:endParaRPr lang="en-GB" sz="2000" dirty="0"/>
          </a:p>
          <a:p>
            <a:r>
              <a:rPr lang="en-GB" sz="2000" b="1" dirty="0"/>
              <a:t>WRITTEN SUBMISSIONS </a:t>
            </a:r>
            <a:r>
              <a:rPr lang="en-GB" sz="2000" dirty="0"/>
              <a:t>67 + 23 additional papers</a:t>
            </a:r>
            <a:endParaRPr lang="en-GB" sz="2000" dirty="0" smtClean="0"/>
          </a:p>
          <a:p>
            <a:endParaRPr lang="en-GB" dirty="0"/>
          </a:p>
          <a:p>
            <a:endParaRPr lang="en-GB" dirty="0"/>
          </a:p>
        </p:txBody>
      </p:sp>
    </p:spTree>
    <p:extLst>
      <p:ext uri="{BB962C8B-B14F-4D97-AF65-F5344CB8AC3E}">
        <p14:creationId xmlns:p14="http://schemas.microsoft.com/office/powerpoint/2010/main" val="65412289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Wide-range enquiry </a:t>
            </a:r>
            <a:endParaRPr lang="en-GB" b="1" dirty="0"/>
          </a:p>
        </p:txBody>
      </p:sp>
      <p:sp>
        <p:nvSpPr>
          <p:cNvPr id="3" name="Content Placeholder 2"/>
          <p:cNvSpPr>
            <a:spLocks noGrp="1"/>
          </p:cNvSpPr>
          <p:nvPr>
            <p:ph idx="1"/>
          </p:nvPr>
        </p:nvSpPr>
        <p:spPr>
          <a:xfrm>
            <a:off x="774290" y="2603500"/>
            <a:ext cx="10611465" cy="3416300"/>
          </a:xfrm>
          <a:solidFill>
            <a:schemeClr val="accent5">
              <a:lumMod val="20000"/>
              <a:lumOff val="80000"/>
            </a:schemeClr>
          </a:solidFill>
        </p:spPr>
        <p:txBody>
          <a:bodyPr>
            <a:normAutofit fontScale="92500" lnSpcReduction="10000"/>
          </a:bodyPr>
          <a:lstStyle/>
          <a:p>
            <a:r>
              <a:rPr lang="en-GB" dirty="0"/>
              <a:t>The report is the result of a wide-ranging enquiry into emotional and health. It identifies an urgent need to invest in preventative and early intervention services. It acknowledges improvements in specialist services, but says that these services don’t go far enough. In particular the report highlights the need for more preventative services</a:t>
            </a:r>
            <a:r>
              <a:rPr lang="en-GB" dirty="0" smtClean="0"/>
              <a:t>.</a:t>
            </a:r>
          </a:p>
          <a:p>
            <a:endParaRPr lang="en-GB" dirty="0"/>
          </a:p>
          <a:p>
            <a:pPr marL="0" indent="0">
              <a:buNone/>
            </a:pPr>
            <a:r>
              <a:rPr lang="en-GB" b="1" dirty="0"/>
              <a:t>The report recommends that:</a:t>
            </a:r>
          </a:p>
          <a:p>
            <a:r>
              <a:rPr lang="en-GB" b="1" dirty="0"/>
              <a:t>Schools should become community hubs for emotional resilience and mental well-being, with ring-fenced resources</a:t>
            </a:r>
          </a:p>
          <a:p>
            <a:r>
              <a:rPr lang="en-GB" b="1" dirty="0"/>
              <a:t>Mental health should be embedded in the new curriculum in Wales</a:t>
            </a:r>
          </a:p>
          <a:p>
            <a:r>
              <a:rPr lang="en-GB" b="1" dirty="0"/>
              <a:t>Everyone who cares, volunteers or works with children or young people should be trained in mental health awareness</a:t>
            </a:r>
          </a:p>
        </p:txBody>
      </p:sp>
    </p:spTree>
    <p:extLst>
      <p:ext uri="{BB962C8B-B14F-4D97-AF65-F5344CB8AC3E}">
        <p14:creationId xmlns:p14="http://schemas.microsoft.com/office/powerpoint/2010/main" val="377558803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b="1" dirty="0" smtClean="0"/>
              <a:t>Context of report</a:t>
            </a:r>
            <a:endParaRPr lang="en-GB" b="1" dirty="0"/>
          </a:p>
        </p:txBody>
      </p:sp>
      <p:sp>
        <p:nvSpPr>
          <p:cNvPr id="3" name="Content Placeholder 2"/>
          <p:cNvSpPr>
            <a:spLocks noGrp="1"/>
          </p:cNvSpPr>
          <p:nvPr>
            <p:ph idx="1"/>
          </p:nvPr>
        </p:nvSpPr>
        <p:spPr>
          <a:xfrm>
            <a:off x="685800" y="2603500"/>
            <a:ext cx="10463981" cy="3416300"/>
          </a:xfrm>
          <a:solidFill>
            <a:schemeClr val="accent5">
              <a:lumMod val="20000"/>
              <a:lumOff val="80000"/>
            </a:schemeClr>
          </a:solidFill>
        </p:spPr>
        <p:txBody>
          <a:bodyPr>
            <a:normAutofit fontScale="92500" lnSpcReduction="10000"/>
          </a:bodyPr>
          <a:lstStyle/>
          <a:p>
            <a:pPr marL="0" indent="0">
              <a:buNone/>
            </a:pPr>
            <a:r>
              <a:rPr lang="en-GB" sz="2800" b="1" dirty="0">
                <a:solidFill>
                  <a:srgbClr val="FF0000"/>
                </a:solidFill>
              </a:rPr>
              <a:t>Together for Children and Young People (T4CYP) </a:t>
            </a:r>
            <a:r>
              <a:rPr lang="en-GB" sz="2800" b="1" dirty="0" smtClean="0">
                <a:solidFill>
                  <a:srgbClr val="FF0000"/>
                </a:solidFill>
              </a:rPr>
              <a:t>Programme.</a:t>
            </a:r>
          </a:p>
          <a:p>
            <a:pPr marL="0" indent="0">
              <a:buNone/>
            </a:pPr>
            <a:r>
              <a:rPr lang="en-GB" sz="2400" b="1" dirty="0"/>
              <a:t>T4CYP was launched by the Minister for Health and Social Care at a stakeholder event at the end of February 2015.</a:t>
            </a:r>
            <a:endParaRPr lang="en-GB" sz="2400" b="1" dirty="0" smtClean="0">
              <a:solidFill>
                <a:srgbClr val="FF0000"/>
              </a:solidFill>
            </a:endParaRPr>
          </a:p>
          <a:p>
            <a:r>
              <a:rPr lang="en-GB" dirty="0" smtClean="0"/>
              <a:t>The </a:t>
            </a:r>
            <a:r>
              <a:rPr lang="en-GB" dirty="0"/>
              <a:t>T4CYP Programme is a multi-agency service improvement programme, led by the NHS. Its stated aim is to reshape, remodel and refocus the emotional and mental health services provided for children and young people in Wales. </a:t>
            </a:r>
            <a:endParaRPr lang="en-GB" dirty="0" smtClean="0"/>
          </a:p>
          <a:p>
            <a:r>
              <a:rPr lang="en-GB" dirty="0" smtClean="0"/>
              <a:t>The </a:t>
            </a:r>
            <a:r>
              <a:rPr lang="en-GB" dirty="0"/>
              <a:t>Programme has adopted a “windscreen” model to develop the resilience of all children and young people in Wales, to intervene early for those at risk, and to ensure that those with mental illness get access to specialist CAMHS as quickly as possible</a:t>
            </a:r>
            <a:r>
              <a:rPr lang="en-GB" dirty="0" smtClean="0"/>
              <a:t>.</a:t>
            </a:r>
          </a:p>
          <a:p>
            <a:r>
              <a:rPr lang="en-GB" dirty="0">
                <a:hlinkClick r:id="rId2"/>
              </a:rPr>
              <a:t>https://</a:t>
            </a:r>
            <a:r>
              <a:rPr lang="en-GB" dirty="0" smtClean="0">
                <a:hlinkClick r:id="rId2"/>
              </a:rPr>
              <a:t>www.goodpractice.wales/t4cyp</a:t>
            </a:r>
            <a:endParaRPr lang="en-GB" dirty="0" smtClean="0"/>
          </a:p>
          <a:p>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93182" y="557751"/>
            <a:ext cx="5086350" cy="1182624"/>
          </a:xfrm>
          <a:prstGeom prst="rect">
            <a:avLst/>
          </a:prstGeom>
        </p:spPr>
      </p:pic>
    </p:spTree>
    <p:extLst>
      <p:ext uri="{BB962C8B-B14F-4D97-AF65-F5344CB8AC3E}">
        <p14:creationId xmlns:p14="http://schemas.microsoft.com/office/powerpoint/2010/main" val="53422444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dirty="0"/>
              <a:t>https://www.goodpractice.wales/t4cyp</a:t>
            </a:r>
          </a:p>
        </p:txBody>
      </p:sp>
      <p:pic>
        <p:nvPicPr>
          <p:cNvPr id="4" name="Content Placeholder 3"/>
          <p:cNvPicPr>
            <a:picLocks noGrp="1" noChangeAspect="1"/>
          </p:cNvPicPr>
          <p:nvPr>
            <p:ph idx="1"/>
          </p:nvPr>
        </p:nvPicPr>
        <p:blipFill>
          <a:blip r:embed="rId2"/>
          <a:stretch>
            <a:fillRect/>
          </a:stretch>
        </p:blipFill>
        <p:spPr>
          <a:xfrm>
            <a:off x="1260988" y="1976284"/>
            <a:ext cx="9483332" cy="4568416"/>
          </a:xfrm>
          <a:prstGeom prst="rect">
            <a:avLst/>
          </a:prstGeom>
        </p:spPr>
      </p:pic>
    </p:spTree>
    <p:extLst>
      <p:ext uri="{BB962C8B-B14F-4D97-AF65-F5344CB8AC3E}">
        <p14:creationId xmlns:p14="http://schemas.microsoft.com/office/powerpoint/2010/main" val="117759604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589934" y="2153265"/>
            <a:ext cx="10611465" cy="4372896"/>
          </a:xfrm>
          <a:solidFill>
            <a:schemeClr val="accent5">
              <a:lumMod val="20000"/>
              <a:lumOff val="80000"/>
            </a:schemeClr>
          </a:solidFill>
        </p:spPr>
        <p:txBody>
          <a:bodyPr>
            <a:noAutofit/>
          </a:bodyPr>
          <a:lstStyle/>
          <a:p>
            <a:r>
              <a:rPr lang="en-GB" sz="2400" dirty="0"/>
              <a:t>The T4CYP Programme operates based on work streams that focus on: universal resilience, well-being, early years and early intervention; neurodevelopmental (ND) needs; and specialist CAMHS. Other cross-cutting streams include: workforce, education and training; care transitions; and Health Needs </a:t>
            </a:r>
            <a:r>
              <a:rPr lang="en-GB" sz="2400" dirty="0" smtClean="0"/>
              <a:t>Assessment.</a:t>
            </a:r>
          </a:p>
          <a:p>
            <a:endParaRPr lang="en-GB" sz="2400" dirty="0"/>
          </a:p>
          <a:p>
            <a:r>
              <a:rPr lang="en-GB" sz="2400" dirty="0"/>
              <a:t> The Welsh Government established the T4CYP Programme initially for a three-year period, ending in March 2018. During the course of our current inquiry, the Welsh Government announced the extension of the Programme until October 2019</a:t>
            </a:r>
            <a:r>
              <a:rPr lang="en-GB" sz="2400" dirty="0" smtClean="0"/>
              <a:t>.</a:t>
            </a:r>
            <a:endParaRPr lang="en-GB" sz="2400" dirty="0"/>
          </a:p>
          <a:p>
            <a:endParaRPr lang="en-GB" sz="2400" dirty="0"/>
          </a:p>
        </p:txBody>
      </p:sp>
    </p:spTree>
    <p:extLst>
      <p:ext uri="{BB962C8B-B14F-4D97-AF65-F5344CB8AC3E}">
        <p14:creationId xmlns:p14="http://schemas.microsoft.com/office/powerpoint/2010/main" val="169936984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685800" y="2603500"/>
            <a:ext cx="10847439" cy="3416300"/>
          </a:xfrm>
          <a:solidFill>
            <a:schemeClr val="accent5">
              <a:lumMod val="20000"/>
              <a:lumOff val="80000"/>
            </a:schemeClr>
          </a:solidFill>
        </p:spPr>
        <p:txBody>
          <a:bodyPr>
            <a:normAutofit/>
          </a:bodyPr>
          <a:lstStyle/>
          <a:p>
            <a:r>
              <a:rPr lang="en-GB" sz="2400" dirty="0"/>
              <a:t> In May 2015, the Welsh Government announced an additional </a:t>
            </a:r>
            <a:r>
              <a:rPr lang="en-GB" sz="2400" b="1" dirty="0">
                <a:solidFill>
                  <a:srgbClr val="FF0000"/>
                </a:solidFill>
              </a:rPr>
              <a:t>£7.65 million </a:t>
            </a:r>
            <a:r>
              <a:rPr lang="en-GB" sz="2400" dirty="0"/>
              <a:t>investment (recurrent on an annual basis) towards improving mental health services for children and young </a:t>
            </a:r>
            <a:r>
              <a:rPr lang="en-GB" sz="2400" dirty="0" smtClean="0"/>
              <a:t>people.</a:t>
            </a:r>
          </a:p>
          <a:p>
            <a:endParaRPr lang="en-GB" sz="2400" dirty="0" smtClean="0"/>
          </a:p>
          <a:p>
            <a:r>
              <a:rPr lang="en-GB" sz="2400" dirty="0" smtClean="0"/>
              <a:t>This </a:t>
            </a:r>
            <a:r>
              <a:rPr lang="en-GB" sz="2400" dirty="0"/>
              <a:t>was to be used alongside funding for children and young people services in the “general mental illness” and “other mental health problems” expenditure lines within the Health, Well-being and Sport Main Expenditure Group.</a:t>
            </a:r>
          </a:p>
        </p:txBody>
      </p:sp>
    </p:spTree>
    <p:extLst>
      <p:ext uri="{BB962C8B-B14F-4D97-AF65-F5344CB8AC3E}">
        <p14:creationId xmlns:p14="http://schemas.microsoft.com/office/powerpoint/2010/main" val="2045324618"/>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New service teams and targets</a:t>
            </a:r>
            <a:endParaRPr lang="en-GB" b="1" dirty="0"/>
          </a:p>
        </p:txBody>
      </p:sp>
      <p:sp>
        <p:nvSpPr>
          <p:cNvPr id="3" name="Content Placeholder 2"/>
          <p:cNvSpPr>
            <a:spLocks noGrp="1"/>
          </p:cNvSpPr>
          <p:nvPr>
            <p:ph idx="1"/>
          </p:nvPr>
        </p:nvSpPr>
        <p:spPr>
          <a:xfrm>
            <a:off x="766916" y="2603500"/>
            <a:ext cx="10463981" cy="3416300"/>
          </a:xfrm>
          <a:solidFill>
            <a:schemeClr val="accent5">
              <a:lumMod val="20000"/>
              <a:lumOff val="80000"/>
            </a:schemeClr>
          </a:solidFill>
        </p:spPr>
        <p:txBody>
          <a:bodyPr>
            <a:normAutofit/>
          </a:bodyPr>
          <a:lstStyle/>
          <a:p>
            <a:endParaRPr lang="en-GB" dirty="0"/>
          </a:p>
          <a:p>
            <a:r>
              <a:rPr lang="en-GB" sz="2400" dirty="0" smtClean="0"/>
              <a:t>As </a:t>
            </a:r>
            <a:r>
              <a:rPr lang="en-GB" sz="2400" dirty="0"/>
              <a:t>part of the T4CYP Programme’s work and as a result of the additional funding allocated in 2015, steps have been taken by all health boards (with some ahead of others) to establish a number of new service teams to work alongside specialist CAMHS and local primary mental health teams. A number of performance targets have also been set with a view to driving service improvement. The teams involved are:</a:t>
            </a:r>
          </a:p>
          <a:p>
            <a:endParaRPr lang="en-GB" sz="2400" dirty="0"/>
          </a:p>
        </p:txBody>
      </p:sp>
    </p:spTree>
    <p:extLst>
      <p:ext uri="{BB962C8B-B14F-4D97-AF65-F5344CB8AC3E}">
        <p14:creationId xmlns:p14="http://schemas.microsoft.com/office/powerpoint/2010/main" val="8632012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a:xfrm>
            <a:off x="936522" y="2603500"/>
            <a:ext cx="10707329" cy="3416300"/>
          </a:xfrm>
          <a:solidFill>
            <a:schemeClr val="accent5">
              <a:lumMod val="20000"/>
              <a:lumOff val="80000"/>
            </a:schemeClr>
          </a:solidFill>
        </p:spPr>
        <p:txBody>
          <a:bodyPr>
            <a:normAutofit fontScale="92500" lnSpcReduction="10000"/>
          </a:bodyPr>
          <a:lstStyle/>
          <a:p>
            <a:r>
              <a:rPr lang="en-GB" b="1" dirty="0" smtClean="0">
                <a:solidFill>
                  <a:srgbClr val="FF0000"/>
                </a:solidFill>
              </a:rPr>
              <a:t>Neurodevelopmental </a:t>
            </a:r>
            <a:r>
              <a:rPr lang="en-GB" b="1" dirty="0">
                <a:solidFill>
                  <a:srgbClr val="FF0000"/>
                </a:solidFill>
              </a:rPr>
              <a:t>(ND) Service teams </a:t>
            </a:r>
            <a:r>
              <a:rPr lang="en-GB" dirty="0"/>
              <a:t>– to provide multidisciplinary assessment, diagnosis and treatment, information and advice for children and young people with a ND disorder (including autism spectrum disorder (ASD), attention-deficit/hyperactivity disorder (ADHD) and Tourette's Syndrome), and their families. All children and young people should be assessed within 26 weeks of referral;</a:t>
            </a:r>
          </a:p>
          <a:p>
            <a:r>
              <a:rPr lang="en-GB" b="1" dirty="0" smtClean="0">
                <a:solidFill>
                  <a:srgbClr val="FF0000"/>
                </a:solidFill>
              </a:rPr>
              <a:t>Community </a:t>
            </a:r>
            <a:r>
              <a:rPr lang="en-GB" b="1" dirty="0">
                <a:solidFill>
                  <a:srgbClr val="FF0000"/>
                </a:solidFill>
              </a:rPr>
              <a:t>Intensive Treatment / Crisis teams </a:t>
            </a:r>
            <a:r>
              <a:rPr lang="en-GB" dirty="0"/>
              <a:t>– to support children and young people who present in crisis (with availability out-of-hours and at weekends). All children and young people with urgent needs should be seen within 48 hours, reduced from the previous target of 4 weeks;</a:t>
            </a:r>
          </a:p>
          <a:p>
            <a:r>
              <a:rPr lang="en-GB" b="1" dirty="0" smtClean="0">
                <a:solidFill>
                  <a:srgbClr val="FF0000"/>
                </a:solidFill>
              </a:rPr>
              <a:t>Early </a:t>
            </a:r>
            <a:r>
              <a:rPr lang="en-GB" b="1" dirty="0">
                <a:solidFill>
                  <a:srgbClr val="FF0000"/>
                </a:solidFill>
              </a:rPr>
              <a:t>Intervention in Psychosis teams </a:t>
            </a:r>
            <a:r>
              <a:rPr lang="en-GB" dirty="0"/>
              <a:t>– to support young people aged 15 to 24 with first episode and early psychosis; and</a:t>
            </a:r>
          </a:p>
          <a:p>
            <a:r>
              <a:rPr lang="en-GB" b="1" dirty="0" smtClean="0">
                <a:solidFill>
                  <a:srgbClr val="FF0000"/>
                </a:solidFill>
              </a:rPr>
              <a:t>Existing </a:t>
            </a:r>
            <a:r>
              <a:rPr lang="en-GB" b="1" dirty="0">
                <a:solidFill>
                  <a:srgbClr val="FF0000"/>
                </a:solidFill>
              </a:rPr>
              <a:t>specialist CAMHS teams </a:t>
            </a:r>
            <a:r>
              <a:rPr lang="en-GB" dirty="0"/>
              <a:t>have been set a waiting time target of 28 days from referral to assessment, replacing the previous target of 16 weeks referral to treatment.</a:t>
            </a:r>
          </a:p>
          <a:p>
            <a:endParaRPr lang="en-GB" dirty="0"/>
          </a:p>
        </p:txBody>
      </p:sp>
    </p:spTree>
    <p:extLst>
      <p:ext uri="{BB962C8B-B14F-4D97-AF65-F5344CB8AC3E}">
        <p14:creationId xmlns:p14="http://schemas.microsoft.com/office/powerpoint/2010/main" val="173830036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Curriculum Reform</a:t>
            </a:r>
            <a:endParaRPr lang="en-GB" b="1" dirty="0"/>
          </a:p>
        </p:txBody>
      </p:sp>
      <p:sp>
        <p:nvSpPr>
          <p:cNvPr id="3" name="Content Placeholder 2"/>
          <p:cNvSpPr>
            <a:spLocks noGrp="1"/>
          </p:cNvSpPr>
          <p:nvPr>
            <p:ph idx="1"/>
          </p:nvPr>
        </p:nvSpPr>
        <p:spPr/>
        <p:txBody>
          <a:bodyPr/>
          <a:lstStyle/>
          <a:p>
            <a:r>
              <a:rPr lang="en-GB" dirty="0"/>
              <a:t>Professor Graham Donaldson published his independent review of curriculum and assessment arrangements in Wales, </a:t>
            </a:r>
            <a:r>
              <a:rPr lang="en-GB" b="1" i="1" dirty="0">
                <a:solidFill>
                  <a:srgbClr val="FF0000"/>
                </a:solidFill>
              </a:rPr>
              <a:t>Successful Futures</a:t>
            </a:r>
            <a:r>
              <a:rPr lang="en-GB" dirty="0"/>
              <a:t>, in February 2015. </a:t>
            </a:r>
            <a:endParaRPr lang="en-GB" dirty="0" smtClean="0"/>
          </a:p>
          <a:p>
            <a:r>
              <a:rPr lang="en-GB" dirty="0" smtClean="0"/>
              <a:t>This </a:t>
            </a:r>
            <a:r>
              <a:rPr lang="en-GB" dirty="0"/>
              <a:t>review has informed the process of developing a new curriculum for settings and schools in Wales. </a:t>
            </a:r>
            <a:r>
              <a:rPr lang="en-GB" b="1" dirty="0">
                <a:solidFill>
                  <a:srgbClr val="FF0000"/>
                </a:solidFill>
              </a:rPr>
              <a:t>The new curriculum will be phased in from September 2022 onwards (starting with primary schools and year 7 in 2022, </a:t>
            </a:r>
            <a:r>
              <a:rPr lang="en-GB" dirty="0"/>
              <a:t>moving upwards through year groups on an annual basis thereafter).</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00865" y="4928011"/>
            <a:ext cx="4524375" cy="1797255"/>
          </a:xfrm>
          <a:prstGeom prst="rect">
            <a:avLst/>
          </a:prstGeom>
        </p:spPr>
      </p:pic>
    </p:spTree>
    <p:extLst>
      <p:ext uri="{BB962C8B-B14F-4D97-AF65-F5344CB8AC3E}">
        <p14:creationId xmlns:p14="http://schemas.microsoft.com/office/powerpoint/2010/main" val="34283161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Welsh Government states:</a:t>
            </a:r>
          </a:p>
        </p:txBody>
      </p:sp>
      <p:sp>
        <p:nvSpPr>
          <p:cNvPr id="3" name="Content Placeholder 2"/>
          <p:cNvSpPr>
            <a:spLocks noGrp="1"/>
          </p:cNvSpPr>
          <p:nvPr>
            <p:ph idx="1"/>
          </p:nvPr>
        </p:nvSpPr>
        <p:spPr/>
        <p:txBody>
          <a:bodyPr/>
          <a:lstStyle/>
          <a:p>
            <a:endParaRPr lang="en-GB" dirty="0" smtClean="0"/>
          </a:p>
          <a:p>
            <a:pPr marL="0" indent="0">
              <a:buNone/>
            </a:pPr>
            <a:r>
              <a:rPr lang="en-GB" dirty="0" smtClean="0"/>
              <a:t>“</a:t>
            </a:r>
            <a:r>
              <a:rPr lang="en-GB" dirty="0"/>
              <a:t>The whole approach to developing young people aged 3 to 16 will change. The new curriculum will have more emphasis on equipping young people for life. It will build their ability to learn new skills and apply their subject knowledge more positively and creatively. As the world changes, they will be more able to adapt positively</a:t>
            </a:r>
            <a:r>
              <a:rPr lang="en-GB" dirty="0" smtClean="0"/>
              <a:t>.”</a:t>
            </a:r>
          </a:p>
          <a:p>
            <a:pPr marL="0" indent="0">
              <a:buNone/>
            </a:pPr>
            <a:endParaRPr lang="en-GB" dirty="0" smtClean="0"/>
          </a:p>
          <a:p>
            <a:r>
              <a:rPr lang="en-GB" dirty="0" smtClean="0"/>
              <a:t>The </a:t>
            </a:r>
            <a:r>
              <a:rPr lang="en-GB" dirty="0"/>
              <a:t>new curriculum will have six “Areas of Learning and Experience” (</a:t>
            </a:r>
            <a:r>
              <a:rPr lang="en-GB" dirty="0" err="1"/>
              <a:t>AoLE</a:t>
            </a:r>
            <a:r>
              <a:rPr lang="en-GB" dirty="0"/>
              <a:t>). One of these will focus on </a:t>
            </a:r>
            <a:r>
              <a:rPr lang="en-GB" b="1" i="1" dirty="0">
                <a:solidFill>
                  <a:srgbClr val="FF0000"/>
                </a:solidFill>
              </a:rPr>
              <a:t>health and well-being</a:t>
            </a:r>
          </a:p>
        </p:txBody>
      </p:sp>
    </p:spTree>
    <p:extLst>
      <p:ext uri="{BB962C8B-B14F-4D97-AF65-F5344CB8AC3E}">
        <p14:creationId xmlns:p14="http://schemas.microsoft.com/office/powerpoint/2010/main" val="201399470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role of education</a:t>
            </a:r>
            <a:endParaRPr lang="en-GB" b="1" dirty="0"/>
          </a:p>
        </p:txBody>
      </p:sp>
      <p:sp>
        <p:nvSpPr>
          <p:cNvPr id="3" name="Content Placeholder 2"/>
          <p:cNvSpPr>
            <a:spLocks noGrp="1"/>
          </p:cNvSpPr>
          <p:nvPr>
            <p:ph idx="1"/>
          </p:nvPr>
        </p:nvSpPr>
        <p:spPr>
          <a:xfrm>
            <a:off x="609600" y="1250950"/>
            <a:ext cx="10972800" cy="4937760"/>
          </a:xfrm>
        </p:spPr>
        <p:txBody>
          <a:bodyPr>
            <a:normAutofit/>
          </a:bodyPr>
          <a:lstStyle/>
          <a:p>
            <a:pPr marL="0" indent="0">
              <a:buNone/>
            </a:pPr>
            <a:r>
              <a:rPr lang="en-GB" b="1" dirty="0">
                <a:solidFill>
                  <a:srgbClr val="FF0000"/>
                </a:solidFill>
              </a:rPr>
              <a:t>There was a strong consensus in the evidence submitted to our inquiry that: </a:t>
            </a:r>
          </a:p>
          <a:p>
            <a:endParaRPr lang="en-GB" b="1" dirty="0" smtClean="0">
              <a:solidFill>
                <a:srgbClr val="FF0000"/>
              </a:solidFill>
            </a:endParaRPr>
          </a:p>
          <a:p>
            <a:r>
              <a:rPr lang="en-GB" dirty="0" smtClean="0"/>
              <a:t>education </a:t>
            </a:r>
            <a:r>
              <a:rPr lang="en-GB" dirty="0"/>
              <a:t>settings, including primary schools, secondary schools, colleges and universities, are key to promoting emotional well-being and good mental health; </a:t>
            </a:r>
          </a:p>
          <a:p>
            <a:pPr marL="0" indent="0">
              <a:buNone/>
            </a:pPr>
            <a:endParaRPr lang="en-GB" dirty="0" smtClean="0"/>
          </a:p>
          <a:p>
            <a:r>
              <a:rPr lang="en-GB" dirty="0" smtClean="0"/>
              <a:t>levels </a:t>
            </a:r>
            <a:r>
              <a:rPr lang="en-GB" dirty="0"/>
              <a:t>of stress and anxiety among pupils are rising, highlighting how important it is that schools and colleges help promote well-being and support children and young people to develop the resilience and skills needed to deal with stress and anxiety; </a:t>
            </a:r>
            <a:endParaRPr lang="en-GB" dirty="0" smtClean="0"/>
          </a:p>
          <a:p>
            <a:endParaRPr lang="en-GB" dirty="0"/>
          </a:p>
          <a:p>
            <a:r>
              <a:rPr lang="en-GB" dirty="0" smtClean="0"/>
              <a:t>it </a:t>
            </a:r>
            <a:r>
              <a:rPr lang="en-GB" dirty="0"/>
              <a:t>is crucial to develop a whole-school approach, embedding well-being into the entire school ethos, the curriculum, and staff training and professional development. </a:t>
            </a:r>
            <a:endParaRPr lang="en-GB" dirty="0" smtClean="0"/>
          </a:p>
          <a:p>
            <a:r>
              <a:rPr lang="en-GB" dirty="0" smtClean="0"/>
              <a:t>A </a:t>
            </a:r>
            <a:r>
              <a:rPr lang="en-GB" dirty="0"/>
              <a:t>substantial step change is needed to realise this ambition. Furthermore, a whole-school approach does not mean schools meeting pupils’ needs on their own – the involvement of a range of professionals from other agencies is needed;  </a:t>
            </a:r>
          </a:p>
        </p:txBody>
      </p:sp>
    </p:spTree>
    <p:extLst>
      <p:ext uri="{BB962C8B-B14F-4D97-AF65-F5344CB8AC3E}">
        <p14:creationId xmlns:p14="http://schemas.microsoft.com/office/powerpoint/2010/main" val="2267483973"/>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Once-in-a-generation opportunity </a:t>
            </a:r>
            <a:endParaRPr lang="en-GB" b="1" dirty="0"/>
          </a:p>
        </p:txBody>
      </p:sp>
      <p:sp>
        <p:nvSpPr>
          <p:cNvPr id="3" name="Content Placeholder 2"/>
          <p:cNvSpPr>
            <a:spLocks noGrp="1"/>
          </p:cNvSpPr>
          <p:nvPr>
            <p:ph idx="1"/>
          </p:nvPr>
        </p:nvSpPr>
        <p:spPr/>
        <p:txBody>
          <a:bodyPr>
            <a:normAutofit fontScale="92500" lnSpcReduction="20000"/>
          </a:bodyPr>
          <a:lstStyle/>
          <a:p>
            <a:r>
              <a:rPr lang="en-GB" dirty="0" smtClean="0"/>
              <a:t>the </a:t>
            </a:r>
            <a:r>
              <a:rPr lang="en-GB" dirty="0"/>
              <a:t>current reform of the curriculum presents a once-in-a-generation opportunity to mainstream emotional well-being and mental health in education; and </a:t>
            </a:r>
          </a:p>
          <a:p>
            <a:r>
              <a:rPr lang="en-GB" dirty="0" smtClean="0"/>
              <a:t>school-based </a:t>
            </a:r>
            <a:r>
              <a:rPr lang="en-GB" dirty="0"/>
              <a:t>staff, including teachers, often lack the confidence and capacity to help pupils with their emotional and mental health. There can be a particular fear of making things worse and therefore a tendency to refer to health professionals, adding to the pressures on already </a:t>
            </a:r>
            <a:r>
              <a:rPr lang="en-GB" dirty="0" smtClean="0"/>
              <a:t>in-demand.</a:t>
            </a:r>
          </a:p>
          <a:p>
            <a:endParaRPr lang="en-GB" dirty="0"/>
          </a:p>
          <a:p>
            <a:pPr marL="0" indent="0">
              <a:buNone/>
            </a:pPr>
            <a:r>
              <a:rPr lang="en-GB" b="1" dirty="0">
                <a:solidFill>
                  <a:srgbClr val="FF0000"/>
                </a:solidFill>
              </a:rPr>
              <a:t>The Samaritans summed up the general views articulated by stakeholders</a:t>
            </a:r>
            <a:r>
              <a:rPr lang="en-GB" dirty="0"/>
              <a:t>: </a:t>
            </a:r>
          </a:p>
          <a:p>
            <a:pPr marL="0" indent="0">
              <a:buNone/>
            </a:pPr>
            <a:r>
              <a:rPr lang="en-GB" dirty="0"/>
              <a:t>“</a:t>
            </a:r>
            <a:r>
              <a:rPr lang="en-GB" b="1" i="1" dirty="0"/>
              <a:t>Emotional health programmes in schools should be viewed as a form of promotion, prevention and early intervention which could reduce pressure on CAMHS, reduce specific mental health problems and increase academic achievement</a:t>
            </a:r>
            <a:r>
              <a:rPr lang="en-GB" dirty="0" smtClean="0"/>
              <a:t>.”</a:t>
            </a:r>
            <a:endParaRPr lang="en-GB" dirty="0"/>
          </a:p>
        </p:txBody>
      </p:sp>
    </p:spTree>
    <p:extLst>
      <p:ext uri="{BB962C8B-B14F-4D97-AF65-F5344CB8AC3E}">
        <p14:creationId xmlns:p14="http://schemas.microsoft.com/office/powerpoint/2010/main" val="10963563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Prevalence of emotional and mental health issues in school-age children </a:t>
            </a:r>
          </a:p>
        </p:txBody>
      </p:sp>
      <p:sp>
        <p:nvSpPr>
          <p:cNvPr id="3" name="Content Placeholder 2"/>
          <p:cNvSpPr>
            <a:spLocks noGrp="1"/>
          </p:cNvSpPr>
          <p:nvPr>
            <p:ph idx="1"/>
          </p:nvPr>
        </p:nvSpPr>
        <p:spPr/>
        <p:txBody>
          <a:bodyPr/>
          <a:lstStyle/>
          <a:p>
            <a:pPr marL="0" indent="0">
              <a:buNone/>
            </a:pPr>
            <a:r>
              <a:rPr lang="en-GB" b="1" dirty="0"/>
              <a:t>Action for Children highlighted that</a:t>
            </a:r>
            <a:r>
              <a:rPr lang="en-GB" dirty="0"/>
              <a:t>: </a:t>
            </a:r>
            <a:endParaRPr lang="en-GB" dirty="0" smtClean="0"/>
          </a:p>
          <a:p>
            <a:pPr marL="0" indent="0">
              <a:buNone/>
            </a:pPr>
            <a:endParaRPr lang="en-GB" dirty="0" smtClean="0"/>
          </a:p>
          <a:p>
            <a:pPr marL="0" indent="0">
              <a:buNone/>
            </a:pPr>
            <a:endParaRPr lang="en-GB" dirty="0"/>
          </a:p>
          <a:p>
            <a:r>
              <a:rPr lang="en-GB" dirty="0" smtClean="0"/>
              <a:t>the </a:t>
            </a:r>
            <a:r>
              <a:rPr lang="en-GB" dirty="0"/>
              <a:t>proportion of 15-16 year olds self-reporting anxiety or depression has doubled in recent years; </a:t>
            </a:r>
          </a:p>
          <a:p>
            <a:r>
              <a:rPr lang="en-GB" dirty="0" smtClean="0"/>
              <a:t>one </a:t>
            </a:r>
            <a:r>
              <a:rPr lang="en-GB" dirty="0"/>
              <a:t>in ten 5-16 year olds suffers a diagnosable mental health disorder; and </a:t>
            </a:r>
          </a:p>
          <a:p>
            <a:r>
              <a:rPr lang="en-GB" dirty="0" smtClean="0"/>
              <a:t>between </a:t>
            </a:r>
            <a:r>
              <a:rPr lang="en-GB" dirty="0"/>
              <a:t>10-15 per cent of teenagers have some symptoms of depression at any one </a:t>
            </a:r>
            <a:r>
              <a:rPr lang="en-GB" dirty="0" smtClean="0"/>
              <a:t>time.</a:t>
            </a:r>
          </a:p>
          <a:p>
            <a:endParaRPr lang="en-GB" dirty="0"/>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26275" y="1143000"/>
            <a:ext cx="1047750" cy="1047750"/>
          </a:xfrm>
          <a:prstGeom prst="rect">
            <a:avLst/>
          </a:prstGeom>
        </p:spPr>
      </p:pic>
    </p:spTree>
    <p:extLst>
      <p:ext uri="{BB962C8B-B14F-4D97-AF65-F5344CB8AC3E}">
        <p14:creationId xmlns:p14="http://schemas.microsoft.com/office/powerpoint/2010/main" val="257336290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In addition to the increase in prevalence of emotional, behavioural and mental health issues, head teachers’ representatives told us that those difficulties are more profound now than in the past and emerging among those of a much younger age than previously was the case: </a:t>
            </a:r>
          </a:p>
          <a:p>
            <a:r>
              <a:rPr lang="en-GB" dirty="0"/>
              <a:t>“…the mental health issues we have around children and young people now are quite serious, and far more serious than they were […] If I think back to the start of my career, which is probably about 20-odd years ago, in primary, I don’t recall seeing anything like the sorts of things we are seeing now amongst young people</a:t>
            </a:r>
          </a:p>
        </p:txBody>
      </p:sp>
    </p:spTree>
    <p:extLst>
      <p:ext uri="{BB962C8B-B14F-4D97-AF65-F5344CB8AC3E}">
        <p14:creationId xmlns:p14="http://schemas.microsoft.com/office/powerpoint/2010/main" val="370466352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b="1" dirty="0"/>
              <a:t>Contributing factors to the increase in prevalence of these issues that were cited included: </a:t>
            </a:r>
          </a:p>
          <a:p>
            <a:r>
              <a:rPr lang="en-GB" dirty="0" smtClean="0"/>
              <a:t>pressure </a:t>
            </a:r>
            <a:r>
              <a:rPr lang="en-GB" dirty="0"/>
              <a:t>to achieve academically (and associated restrictions on the scope for children and young people to do subjects other than English, maths and sciences, restricting their ability to do subjects they enjoy11); and </a:t>
            </a:r>
          </a:p>
          <a:p>
            <a:r>
              <a:rPr lang="en-GB" dirty="0"/>
              <a:t>t</a:t>
            </a:r>
            <a:r>
              <a:rPr lang="en-GB" dirty="0" smtClean="0"/>
              <a:t>he </a:t>
            </a:r>
            <a:r>
              <a:rPr lang="en-GB" dirty="0"/>
              <a:t>influence of – and pressure from – social media, exacerbated by its accessibility 24 hours a day</a:t>
            </a:r>
          </a:p>
        </p:txBody>
      </p:sp>
    </p:spTree>
    <p:extLst>
      <p:ext uri="{BB962C8B-B14F-4D97-AF65-F5344CB8AC3E}">
        <p14:creationId xmlns:p14="http://schemas.microsoft.com/office/powerpoint/2010/main" val="2840102934"/>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28600"/>
            <a:ext cx="10972800" cy="990600"/>
          </a:xfrm>
        </p:spPr>
        <p:txBody>
          <a:bodyPr/>
          <a:lstStyle/>
          <a:p>
            <a:r>
              <a:rPr lang="en-GB" b="1" dirty="0" smtClean="0"/>
              <a:t>Royal College of Psychiatrists </a:t>
            </a:r>
            <a:endParaRPr lang="en-GB" b="1" dirty="0"/>
          </a:p>
        </p:txBody>
      </p:sp>
      <p:sp>
        <p:nvSpPr>
          <p:cNvPr id="3" name="Content Placeholder 2"/>
          <p:cNvSpPr>
            <a:spLocks noGrp="1"/>
          </p:cNvSpPr>
          <p:nvPr>
            <p:ph idx="1"/>
          </p:nvPr>
        </p:nvSpPr>
        <p:spPr/>
        <p:txBody>
          <a:bodyPr>
            <a:normAutofit fontScale="92500" lnSpcReduction="20000"/>
          </a:bodyPr>
          <a:lstStyle/>
          <a:p>
            <a:endParaRPr lang="en-GB" dirty="0" smtClean="0"/>
          </a:p>
          <a:p>
            <a:r>
              <a:rPr lang="en-GB" dirty="0" smtClean="0"/>
              <a:t>Noted </a:t>
            </a:r>
            <a:r>
              <a:rPr lang="en-GB" dirty="0"/>
              <a:t>that while there had been higher levels of self-harm and distress among children and young people in recent years, levels of understanding of the reasons why are </a:t>
            </a:r>
            <a:r>
              <a:rPr lang="en-GB" dirty="0" smtClean="0"/>
              <a:t>poor.</a:t>
            </a:r>
          </a:p>
          <a:p>
            <a:r>
              <a:rPr lang="en-GB" dirty="0" smtClean="0"/>
              <a:t> </a:t>
            </a:r>
            <a:r>
              <a:rPr lang="en-GB" dirty="0"/>
              <a:t>The Royal College of Paediatrics and Child Health highlighted that a lack of data </a:t>
            </a:r>
            <a:r>
              <a:rPr lang="en-GB" dirty="0" smtClean="0"/>
              <a:t>hampers understanding </a:t>
            </a:r>
            <a:r>
              <a:rPr lang="en-GB" dirty="0"/>
              <a:t>of prevalence and the nature of the need, and limits services’ ability to plan provision in an informed way. </a:t>
            </a:r>
            <a:endParaRPr lang="en-GB" dirty="0" smtClean="0"/>
          </a:p>
          <a:p>
            <a:r>
              <a:rPr lang="en-GB" dirty="0" smtClean="0"/>
              <a:t>College </a:t>
            </a:r>
            <a:r>
              <a:rPr lang="en-GB" dirty="0"/>
              <a:t>representatives recommended the more regular updating of the CAMHS survey results for Great Britain, which has not released new data since 2004. </a:t>
            </a:r>
            <a:r>
              <a:rPr lang="en-GB" b="1" dirty="0">
                <a:solidFill>
                  <a:srgbClr val="FF0000"/>
                </a:solidFill>
              </a:rPr>
              <a:t>They warned, however, that the method used to measure prevalence is key. Counting medical diagnosis alone, without taking account of other distress or non-diagnosed conditions, would yield an analysis that only covered the “tip of the iceberg </a:t>
            </a:r>
          </a:p>
        </p:txBody>
      </p:sp>
    </p:spTree>
    <p:extLst>
      <p:ext uri="{BB962C8B-B14F-4D97-AF65-F5344CB8AC3E}">
        <p14:creationId xmlns:p14="http://schemas.microsoft.com/office/powerpoint/2010/main" val="233306663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World Health Organization</a:t>
            </a:r>
            <a:endParaRPr lang="en-GB" b="1" dirty="0"/>
          </a:p>
        </p:txBody>
      </p:sp>
      <p:sp>
        <p:nvSpPr>
          <p:cNvPr id="3" name="Content Placeholder 2"/>
          <p:cNvSpPr>
            <a:spLocks noGrp="1"/>
          </p:cNvSpPr>
          <p:nvPr>
            <p:ph idx="1"/>
          </p:nvPr>
        </p:nvSpPr>
        <p:spPr/>
        <p:txBody>
          <a:bodyPr/>
          <a:lstStyle/>
          <a:p>
            <a:r>
              <a:rPr lang="en-GB" dirty="0"/>
              <a:t>Current World Health Organization (WHO) guidelines state that less than two hours per day of recreational screen time should be consumed by children and young people. </a:t>
            </a:r>
            <a:endParaRPr lang="en-GB" dirty="0" smtClean="0"/>
          </a:p>
          <a:p>
            <a:endParaRPr lang="en-GB" dirty="0"/>
          </a:p>
          <a:p>
            <a:r>
              <a:rPr lang="en-GB" dirty="0" smtClean="0"/>
              <a:t>In </a:t>
            </a:r>
            <a:r>
              <a:rPr lang="en-GB" dirty="0"/>
              <a:t>May 2017, the WHO published a study of 42 European Region countries that showed the guideline is met only by a minority of adolescents. In terms of the percentage of children using a computer two or more hours on weekdays, the study </a:t>
            </a:r>
            <a:r>
              <a:rPr lang="en-GB" b="1" dirty="0">
                <a:solidFill>
                  <a:srgbClr val="FF0000"/>
                </a:solidFill>
              </a:rPr>
              <a:t>listed Wales as second highest of the 42 countries for boys and fourth highest for girls: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11850" y="4692650"/>
            <a:ext cx="2400300" cy="1993900"/>
          </a:xfrm>
          <a:prstGeom prst="rect">
            <a:avLst/>
          </a:prstGeom>
        </p:spPr>
      </p:pic>
    </p:spTree>
    <p:extLst>
      <p:ext uri="{BB962C8B-B14F-4D97-AF65-F5344CB8AC3E}">
        <p14:creationId xmlns:p14="http://schemas.microsoft.com/office/powerpoint/2010/main" val="1415059511"/>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Social Media</a:t>
            </a:r>
            <a:endParaRPr lang="en-GB" b="1" dirty="0"/>
          </a:p>
        </p:txBody>
      </p:sp>
      <p:sp>
        <p:nvSpPr>
          <p:cNvPr id="3" name="Content Placeholder 2"/>
          <p:cNvSpPr>
            <a:spLocks noGrp="1"/>
          </p:cNvSpPr>
          <p:nvPr>
            <p:ph idx="1"/>
          </p:nvPr>
        </p:nvSpPr>
        <p:spPr/>
        <p:txBody>
          <a:bodyPr/>
          <a:lstStyle/>
          <a:p>
            <a:r>
              <a:rPr lang="en-GB" dirty="0"/>
              <a:t>The lead author of the report stated that the rise in social media was having an impact on young people: </a:t>
            </a:r>
          </a:p>
          <a:p>
            <a:r>
              <a:rPr lang="en-GB" dirty="0"/>
              <a:t>“We know that a positive impact of social media is social connectedness and the sense of interaction. But we also know there are risks, such as cyberbullying and impact on mental health</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37375" y="3232150"/>
            <a:ext cx="3714750" cy="3048000"/>
          </a:xfrm>
          <a:prstGeom prst="rect">
            <a:avLst/>
          </a:prstGeom>
        </p:spPr>
      </p:pic>
    </p:spTree>
    <p:extLst>
      <p:ext uri="{BB962C8B-B14F-4D97-AF65-F5344CB8AC3E}">
        <p14:creationId xmlns:p14="http://schemas.microsoft.com/office/powerpoint/2010/main" val="3628433205"/>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b="1" dirty="0"/>
              <a:t>Commenting on the advent of social media, head teachers’ representatives said: </a:t>
            </a:r>
            <a:endParaRPr lang="en-GB" b="1" dirty="0" smtClean="0"/>
          </a:p>
          <a:p>
            <a:pPr marL="0" indent="0">
              <a:buNone/>
            </a:pPr>
            <a:endParaRPr lang="en-GB" b="1" dirty="0" smtClean="0"/>
          </a:p>
          <a:p>
            <a:pPr marL="0" indent="0">
              <a:buNone/>
            </a:pPr>
            <a:r>
              <a:rPr lang="en-GB" b="1" dirty="0" smtClean="0"/>
              <a:t>“</a:t>
            </a:r>
            <a:r>
              <a:rPr lang="en-GB" b="1" i="1" dirty="0"/>
              <a:t>We're always putting on an act in whatever role we have, children the same as adults, but when they got home [before social media existed] they could switch off. </a:t>
            </a:r>
            <a:r>
              <a:rPr lang="en-GB" b="1" i="1" dirty="0">
                <a:solidFill>
                  <a:srgbClr val="FF0000"/>
                </a:solidFill>
              </a:rPr>
              <a:t>Now, children don't switch off. They've got a device with them virtually all of the time. They're always on show, and we're starting to see that. Problems with social media and bullying through texting are becoming a real </a:t>
            </a:r>
            <a:r>
              <a:rPr lang="en-GB" b="1" i="1" dirty="0" smtClean="0">
                <a:solidFill>
                  <a:srgbClr val="FF0000"/>
                </a:solidFill>
              </a:rPr>
              <a:t>issue</a:t>
            </a:r>
            <a:r>
              <a:rPr lang="en-GB" b="1" i="1" dirty="0" smtClean="0"/>
              <a:t>”.</a:t>
            </a:r>
            <a:endParaRPr lang="en-GB" b="1" i="1" dirty="0"/>
          </a:p>
          <a:p>
            <a:endParaRPr lang="en-GB" b="1" dirty="0"/>
          </a:p>
        </p:txBody>
      </p:sp>
    </p:spTree>
    <p:extLst>
      <p:ext uri="{BB962C8B-B14F-4D97-AF65-F5344CB8AC3E}">
        <p14:creationId xmlns:p14="http://schemas.microsoft.com/office/powerpoint/2010/main" val="123755857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Demographics and mental health</a:t>
            </a:r>
            <a:endParaRPr lang="en-GB" b="1" dirty="0"/>
          </a:p>
        </p:txBody>
      </p:sp>
      <p:sp>
        <p:nvSpPr>
          <p:cNvPr id="3" name="Content Placeholder 2"/>
          <p:cNvSpPr>
            <a:spLocks noGrp="1"/>
          </p:cNvSpPr>
          <p:nvPr>
            <p:ph idx="1"/>
          </p:nvPr>
        </p:nvSpPr>
        <p:spPr/>
        <p:txBody>
          <a:bodyPr/>
          <a:lstStyle/>
          <a:p>
            <a:pPr marL="0" indent="0">
              <a:buNone/>
            </a:pPr>
            <a:r>
              <a:rPr lang="en-GB" b="1" dirty="0"/>
              <a:t>In relation to demographics and mental health, the Cabinet Secretary for Education said: </a:t>
            </a:r>
            <a:endParaRPr lang="en-GB" b="1" dirty="0" smtClean="0"/>
          </a:p>
          <a:p>
            <a:pPr marL="0" indent="0">
              <a:buNone/>
            </a:pPr>
            <a:endParaRPr lang="en-GB" b="1" dirty="0"/>
          </a:p>
          <a:p>
            <a:r>
              <a:rPr lang="en-GB" b="1" dirty="0"/>
              <a:t>“</a:t>
            </a:r>
            <a:r>
              <a:rPr lang="en-GB" b="1" i="1" dirty="0"/>
              <a:t>there is a direct correlation between a child experiencing ACEs [adverse childhood experiences], or the likelihood to experience ACEs, and issues around deprivation. We know that deprivation can have a massive impact on a child's mental health and well-being […] </a:t>
            </a:r>
            <a:r>
              <a:rPr lang="en-GB" b="1" i="1" dirty="0">
                <a:solidFill>
                  <a:srgbClr val="FF0000"/>
                </a:solidFill>
              </a:rPr>
              <a:t>but nobody [including the more affluent] is immune from mental distress and mental ill-health</a:t>
            </a:r>
            <a:r>
              <a:rPr lang="en-GB" i="1" dirty="0" smtClean="0">
                <a:solidFill>
                  <a:srgbClr val="FF0000"/>
                </a:solidFill>
              </a:rPr>
              <a:t>.”</a:t>
            </a:r>
            <a:endParaRPr lang="en-GB" i="1" dirty="0">
              <a:solidFill>
                <a:srgbClr val="FF0000"/>
              </a:solidFill>
            </a:endParaRPr>
          </a:p>
        </p:txBody>
      </p:sp>
    </p:spTree>
    <p:extLst>
      <p:ext uri="{BB962C8B-B14F-4D97-AF65-F5344CB8AC3E}">
        <p14:creationId xmlns:p14="http://schemas.microsoft.com/office/powerpoint/2010/main" val="65915204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Areas of Learning (</a:t>
            </a:r>
            <a:r>
              <a:rPr lang="en-GB" b="1" dirty="0" err="1" smtClean="0"/>
              <a:t>AoLE</a:t>
            </a:r>
            <a:r>
              <a:rPr lang="en-GB" b="1" dirty="0" smtClean="0"/>
              <a:t>)</a:t>
            </a:r>
            <a:endParaRPr lang="en-GB" b="1" dirty="0"/>
          </a:p>
        </p:txBody>
      </p:sp>
      <p:sp>
        <p:nvSpPr>
          <p:cNvPr id="3" name="Content Placeholder 2"/>
          <p:cNvSpPr>
            <a:spLocks noGrp="1"/>
          </p:cNvSpPr>
          <p:nvPr>
            <p:ph idx="1"/>
          </p:nvPr>
        </p:nvSpPr>
        <p:spPr/>
        <p:txBody>
          <a:bodyPr/>
          <a:lstStyle/>
          <a:p>
            <a:r>
              <a:rPr lang="en-GB" dirty="0" smtClean="0"/>
              <a:t>Graham Donaldson recommends that </a:t>
            </a:r>
            <a:r>
              <a:rPr lang="en-GB" dirty="0"/>
              <a:t>one of the four purposes of the curriculum should be that young people become healthy, confident individuals and that one of the six Areas of Learning Experience (</a:t>
            </a:r>
            <a:r>
              <a:rPr lang="en-GB" dirty="0" err="1"/>
              <a:t>AoLE</a:t>
            </a:r>
            <a:r>
              <a:rPr lang="en-GB" dirty="0"/>
              <a:t>) within the new curriculum should be </a:t>
            </a:r>
            <a:r>
              <a:rPr lang="en-GB" b="1" dirty="0">
                <a:solidFill>
                  <a:srgbClr val="FF0000"/>
                </a:solidFill>
              </a:rPr>
              <a:t>“health and well-being</a:t>
            </a:r>
            <a:r>
              <a:rPr lang="en-GB" dirty="0"/>
              <a:t>”. </a:t>
            </a:r>
          </a:p>
        </p:txBody>
      </p:sp>
    </p:spTree>
    <p:extLst>
      <p:ext uri="{BB962C8B-B14F-4D97-AF65-F5344CB8AC3E}">
        <p14:creationId xmlns:p14="http://schemas.microsoft.com/office/powerpoint/2010/main" val="3982059722"/>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Alignment between the new curriculum and the T4CYP Programme </a:t>
            </a:r>
          </a:p>
        </p:txBody>
      </p:sp>
      <p:sp>
        <p:nvSpPr>
          <p:cNvPr id="3" name="Content Placeholder 2"/>
          <p:cNvSpPr>
            <a:spLocks noGrp="1"/>
          </p:cNvSpPr>
          <p:nvPr>
            <p:ph idx="1"/>
          </p:nvPr>
        </p:nvSpPr>
        <p:spPr/>
        <p:txBody>
          <a:bodyPr>
            <a:normAutofit lnSpcReduction="10000"/>
          </a:bodyPr>
          <a:lstStyle/>
          <a:p>
            <a:pPr marL="0" indent="0">
              <a:buNone/>
            </a:pPr>
            <a:r>
              <a:rPr lang="en-GB" dirty="0"/>
              <a:t>The Children’s Commissioner for Wales expressed significant concerns about what she described as a lack of alignment between the T4CYP Programme and the development of the new curriculum. </a:t>
            </a:r>
            <a:r>
              <a:rPr lang="en-GB" dirty="0" smtClean="0"/>
              <a:t> </a:t>
            </a:r>
            <a:r>
              <a:rPr lang="en-GB" dirty="0" smtClean="0">
                <a:solidFill>
                  <a:srgbClr val="FF0000"/>
                </a:solidFill>
              </a:rPr>
              <a:t>Sally Holland highlighted</a:t>
            </a:r>
            <a:r>
              <a:rPr lang="en-GB" dirty="0" smtClean="0"/>
              <a:t>: </a:t>
            </a:r>
          </a:p>
          <a:p>
            <a:pPr marL="0" indent="0">
              <a:buNone/>
            </a:pPr>
            <a:endParaRPr lang="en-GB" dirty="0"/>
          </a:p>
          <a:p>
            <a:pPr lvl="1">
              <a:buFont typeface="Wingdings" panose="05000000000000000000" pitchFamily="2" charset="2"/>
              <a:buChar char="Ø"/>
            </a:pPr>
            <a:r>
              <a:rPr lang="en-GB" b="1" dirty="0" smtClean="0"/>
              <a:t>the </a:t>
            </a:r>
            <a:r>
              <a:rPr lang="en-GB" b="1" dirty="0"/>
              <a:t>need to “urgently” align these initiatives so that joint working can develop and a collective vision for schools’ roles in preventing mental ill health and intervening early can be agreed; and </a:t>
            </a:r>
          </a:p>
          <a:p>
            <a:pPr lvl="1"/>
            <a:r>
              <a:rPr lang="en-GB" b="1" dirty="0" smtClean="0"/>
              <a:t>that </a:t>
            </a:r>
            <a:r>
              <a:rPr lang="en-GB" b="1" dirty="0"/>
              <a:t>she found it “baffling” and “frustrating” that the T4CYP Programme and curriculum groups are “not sitting together and planning together, bringing the best of that health expertise and the best of that education expertise [together</a:t>
            </a:r>
            <a:r>
              <a:rPr lang="en-GB" b="1" dirty="0" smtClean="0"/>
              <a:t>]”</a:t>
            </a:r>
          </a:p>
          <a:p>
            <a:pPr lvl="1"/>
            <a:r>
              <a:rPr lang="en-GB" b="1" dirty="0">
                <a:hlinkClick r:id="rId2"/>
              </a:rPr>
              <a:t>https://www.childcomwales.org.uk</a:t>
            </a:r>
            <a:r>
              <a:rPr lang="en-GB" b="1" dirty="0" smtClean="0">
                <a:hlinkClick r:id="rId2"/>
              </a:rPr>
              <a:t>/</a:t>
            </a:r>
            <a:endParaRPr lang="en-GB" b="1" dirty="0" smtClean="0"/>
          </a:p>
          <a:p>
            <a:pPr lvl="1"/>
            <a:endParaRPr lang="en-GB" b="1" dirty="0"/>
          </a:p>
        </p:txBody>
      </p:sp>
    </p:spTree>
    <p:extLst>
      <p:ext uri="{BB962C8B-B14F-4D97-AF65-F5344CB8AC3E}">
        <p14:creationId xmlns:p14="http://schemas.microsoft.com/office/powerpoint/2010/main" val="3235092985"/>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Emotional well-being and mental health in the </a:t>
            </a:r>
            <a:r>
              <a:rPr lang="en-GB" b="1" dirty="0" smtClean="0"/>
              <a:t>curriculum</a:t>
            </a:r>
            <a:endParaRPr lang="en-GB" b="1" dirty="0"/>
          </a:p>
        </p:txBody>
      </p:sp>
      <p:sp>
        <p:nvSpPr>
          <p:cNvPr id="3" name="Content Placeholder 2"/>
          <p:cNvSpPr>
            <a:spLocks noGrp="1"/>
          </p:cNvSpPr>
          <p:nvPr>
            <p:ph idx="1"/>
          </p:nvPr>
        </p:nvSpPr>
        <p:spPr/>
        <p:txBody>
          <a:bodyPr>
            <a:normAutofit fontScale="92500" lnSpcReduction="10000"/>
          </a:bodyPr>
          <a:lstStyle/>
          <a:p>
            <a:endParaRPr lang="en-GB" dirty="0" smtClean="0"/>
          </a:p>
          <a:p>
            <a:r>
              <a:rPr lang="en-GB" dirty="0" smtClean="0"/>
              <a:t>Professor </a:t>
            </a:r>
            <a:r>
              <a:rPr lang="en-GB" dirty="0"/>
              <a:t>Graham Donaldson’s review of curriculum and assessment, Successful Futures, offered a once-in-a-generation opportunity to integrate emotional intelligence and healthy coping mechanisms into the new national curriculum in Wales. </a:t>
            </a:r>
            <a:endParaRPr lang="en-GB" dirty="0" smtClean="0"/>
          </a:p>
          <a:p>
            <a:r>
              <a:rPr lang="en-GB" dirty="0" smtClean="0"/>
              <a:t>Furthermore</a:t>
            </a:r>
            <a:r>
              <a:rPr lang="en-GB" dirty="0"/>
              <a:t>, several respondents called for wellbeing to be embedded into all aspects of school life, not simply “bolted on”, or covered in Personal and Social Education (PSE) lessons. </a:t>
            </a:r>
            <a:endParaRPr lang="en-GB" dirty="0" smtClean="0"/>
          </a:p>
          <a:p>
            <a:r>
              <a:rPr lang="en-GB" dirty="0" smtClean="0"/>
              <a:t>Some </a:t>
            </a:r>
            <a:r>
              <a:rPr lang="en-GB" dirty="0"/>
              <a:t>respondents, including the Samaritans, called for emotional health programmes to be a compulsory part of the curriculum. They argued that a preventative approach of this kind would reduce pressure on specialist and primary CAMHS services in </a:t>
            </a:r>
            <a:r>
              <a:rPr lang="en-GB" dirty="0" smtClean="0"/>
              <a:t>Wales.. </a:t>
            </a:r>
            <a:endParaRPr lang="en-GB" dirty="0"/>
          </a:p>
        </p:txBody>
      </p:sp>
    </p:spTree>
    <p:extLst>
      <p:ext uri="{BB962C8B-B14F-4D97-AF65-F5344CB8AC3E}">
        <p14:creationId xmlns:p14="http://schemas.microsoft.com/office/powerpoint/2010/main" val="329677951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T4CYP Programme</a:t>
            </a:r>
          </a:p>
        </p:txBody>
      </p:sp>
      <p:sp>
        <p:nvSpPr>
          <p:cNvPr id="3" name="Content Placeholder 2"/>
          <p:cNvSpPr>
            <a:spLocks noGrp="1"/>
          </p:cNvSpPr>
          <p:nvPr>
            <p:ph idx="1"/>
          </p:nvPr>
        </p:nvSpPr>
        <p:spPr/>
        <p:txBody>
          <a:bodyPr/>
          <a:lstStyle/>
          <a:p>
            <a:r>
              <a:rPr lang="en-GB" dirty="0"/>
              <a:t>The T4CYP Programme noted that there was more work to do with colleagues in education. They explained that well-being, resilience and early intervention work streams within the Programme had been merged and, over the next 12 months, a “much clearer route-map” would be needed with education about the expectations of schools (pioneer or not) and where other services, for example, health, could and should provide help and </a:t>
            </a:r>
            <a:r>
              <a:rPr lang="en-GB" dirty="0" smtClean="0"/>
              <a:t>support.</a:t>
            </a:r>
            <a:endParaRPr lang="en-GB" dirty="0"/>
          </a:p>
        </p:txBody>
      </p:sp>
    </p:spTree>
    <p:extLst>
      <p:ext uri="{BB962C8B-B14F-4D97-AF65-F5344CB8AC3E}">
        <p14:creationId xmlns:p14="http://schemas.microsoft.com/office/powerpoint/2010/main" val="248049857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Welsh Government on Curriculum reform and well-being </a:t>
            </a:r>
            <a:endParaRPr lang="en-GB" b="1" dirty="0"/>
          </a:p>
        </p:txBody>
      </p:sp>
      <p:sp>
        <p:nvSpPr>
          <p:cNvPr id="3" name="Content Placeholder 2"/>
          <p:cNvSpPr>
            <a:spLocks noGrp="1"/>
          </p:cNvSpPr>
          <p:nvPr>
            <p:ph idx="1"/>
          </p:nvPr>
        </p:nvSpPr>
        <p:spPr/>
        <p:txBody>
          <a:bodyPr/>
          <a:lstStyle/>
          <a:p>
            <a:pPr marL="0" indent="0">
              <a:buNone/>
            </a:pPr>
            <a:r>
              <a:rPr lang="en-GB" b="1" dirty="0"/>
              <a:t>The Welsh Government stated that: </a:t>
            </a:r>
          </a:p>
          <a:p>
            <a:r>
              <a:rPr lang="en-GB" dirty="0" smtClean="0"/>
              <a:t>the </a:t>
            </a:r>
            <a:r>
              <a:rPr lang="en-GB" dirty="0"/>
              <a:t>mental and emotional well-being of learners is being considered across all the Areas of Learning and Experience (</a:t>
            </a:r>
            <a:r>
              <a:rPr lang="en-GB" dirty="0" err="1"/>
              <a:t>AoLEs</a:t>
            </a:r>
            <a:r>
              <a:rPr lang="en-GB" dirty="0"/>
              <a:t>); </a:t>
            </a:r>
          </a:p>
          <a:p>
            <a:r>
              <a:rPr lang="en-GB" dirty="0" smtClean="0"/>
              <a:t>the </a:t>
            </a:r>
            <a:r>
              <a:rPr lang="en-GB" dirty="0"/>
              <a:t>Health and Well-being </a:t>
            </a:r>
            <a:r>
              <a:rPr lang="en-GB" dirty="0" err="1"/>
              <a:t>AoLE</a:t>
            </a:r>
            <a:r>
              <a:rPr lang="en-GB" dirty="0"/>
              <a:t> working group has considered in depth the role of mental and emotional well-being within the </a:t>
            </a:r>
            <a:r>
              <a:rPr lang="en-GB" dirty="0" err="1"/>
              <a:t>AoLE</a:t>
            </a:r>
            <a:r>
              <a:rPr lang="en-GB" dirty="0"/>
              <a:t>, working with a range of stakeholders and experts to ensure learners are supported to develop understanding and positive behaviours in this area; and </a:t>
            </a:r>
          </a:p>
          <a:p>
            <a:r>
              <a:rPr lang="en-GB" dirty="0" smtClean="0"/>
              <a:t>while </a:t>
            </a:r>
            <a:r>
              <a:rPr lang="en-GB" dirty="0"/>
              <a:t>the new curriculum will be instrumental, developing positive health and well-being in learners is a wider issue, which is highly dependent on a whole-school </a:t>
            </a:r>
            <a:r>
              <a:rPr lang="en-GB" dirty="0" smtClean="0"/>
              <a:t>approach.</a:t>
            </a:r>
            <a:endParaRPr lang="en-GB" dirty="0"/>
          </a:p>
        </p:txBody>
      </p:sp>
    </p:spTree>
    <p:extLst>
      <p:ext uri="{BB962C8B-B14F-4D97-AF65-F5344CB8AC3E}">
        <p14:creationId xmlns:p14="http://schemas.microsoft.com/office/powerpoint/2010/main" val="945792720"/>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Report</a:t>
            </a:r>
            <a:endParaRPr lang="en-GB" b="1" dirty="0"/>
          </a:p>
        </p:txBody>
      </p:sp>
      <p:sp>
        <p:nvSpPr>
          <p:cNvPr id="3" name="Content Placeholder 2"/>
          <p:cNvSpPr>
            <a:spLocks noGrp="1"/>
          </p:cNvSpPr>
          <p:nvPr>
            <p:ph idx="1"/>
          </p:nvPr>
        </p:nvSpPr>
        <p:spPr/>
        <p:txBody>
          <a:bodyPr>
            <a:normAutofit lnSpcReduction="10000"/>
          </a:bodyPr>
          <a:lstStyle/>
          <a:p>
            <a:r>
              <a:rPr lang="en-GB" dirty="0" smtClean="0"/>
              <a:t>Embedding </a:t>
            </a:r>
            <a:r>
              <a:rPr lang="en-GB" dirty="0"/>
              <a:t>well-being, emotional resilience, and healthy coping mechanisms in the new curriculum is vital. We agree with all those who gave evidence to us that the post-Donaldson reforms are a once-in-a-generation opportunity that cannot be missed. </a:t>
            </a:r>
            <a:endParaRPr lang="en-GB" dirty="0" smtClean="0"/>
          </a:p>
          <a:p>
            <a:r>
              <a:rPr lang="en-GB" dirty="0"/>
              <a:t>We welcome the work pioneer schools and those leading the Health and Well-being Area of Learning Experience are doing to develop the new curriculum in Wales. However, we share the Children’s Commissioner for Wales’s concerns that much more needs to be done to make this work as robust and multi-agency as it needs to be. We are particularly concerned to ensure that the practical reality of how we promote and support emotional and mental health on the ground is not lost in the large scale, high-level curriculum discussions currently underway. </a:t>
            </a:r>
          </a:p>
        </p:txBody>
      </p:sp>
    </p:spTree>
    <p:extLst>
      <p:ext uri="{BB962C8B-B14F-4D97-AF65-F5344CB8AC3E}">
        <p14:creationId xmlns:p14="http://schemas.microsoft.com/office/powerpoint/2010/main" val="1119090406"/>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 Boardroom</Template>
  <TotalTime>1686</TotalTime>
  <Words>2689</Words>
  <Application>Microsoft Office PowerPoint</Application>
  <PresentationFormat>Widescreen</PresentationFormat>
  <Paragraphs>132</Paragraphs>
  <Slides>29</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Arial</vt:lpstr>
      <vt:lpstr>Calibri</vt:lpstr>
      <vt:lpstr>Century Gothic</vt:lpstr>
      <vt:lpstr>Wingdings</vt:lpstr>
      <vt:lpstr>Wingdings 3</vt:lpstr>
      <vt:lpstr>Ion Boardroom</vt:lpstr>
      <vt:lpstr>Children and Young People Mental Health 12th March</vt:lpstr>
      <vt:lpstr>MIND OVER MATTER (REPORT) 2018</vt:lpstr>
      <vt:lpstr>How evidence was gathered</vt:lpstr>
      <vt:lpstr>PowerPoint Presentation</vt:lpstr>
      <vt:lpstr>Wide-range enquiry </vt:lpstr>
      <vt:lpstr>Context of report</vt:lpstr>
      <vt:lpstr>https://www.goodpractice.wales/t4cyp</vt:lpstr>
      <vt:lpstr>PowerPoint Presentation</vt:lpstr>
      <vt:lpstr>PowerPoint Presentation</vt:lpstr>
      <vt:lpstr>New service teams and targets</vt:lpstr>
      <vt:lpstr>PowerPoint Presentation</vt:lpstr>
      <vt:lpstr>Curriculum Reform</vt:lpstr>
      <vt:lpstr>The Welsh Government states:</vt:lpstr>
      <vt:lpstr>The role of education</vt:lpstr>
      <vt:lpstr>Once-in-a-generation opportunity </vt:lpstr>
      <vt:lpstr>Prevalence of emotional and mental health issues in school-age children </vt:lpstr>
      <vt:lpstr>PowerPoint Presentation</vt:lpstr>
      <vt:lpstr>PowerPoint Presentation</vt:lpstr>
      <vt:lpstr>Royal College of Psychiatrists </vt:lpstr>
      <vt:lpstr>World Health Organization</vt:lpstr>
      <vt:lpstr>Social Media</vt:lpstr>
      <vt:lpstr>PowerPoint Presentation</vt:lpstr>
      <vt:lpstr>Demographics and mental health</vt:lpstr>
      <vt:lpstr>Areas of Learning (AoLE)</vt:lpstr>
      <vt:lpstr>Alignment between the new curriculum and the T4CYP Programme </vt:lpstr>
      <vt:lpstr>Emotional well-being and mental health in the curriculum</vt:lpstr>
      <vt:lpstr>The T4CYP Programme</vt:lpstr>
      <vt:lpstr>Welsh Government on Curriculum reform and well-being </vt:lpstr>
      <vt:lpstr>The Report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and Young People</dc:title>
  <dc:creator>Catherine Slade</dc:creator>
  <cp:lastModifiedBy>Ruth Groff</cp:lastModifiedBy>
  <cp:revision>39</cp:revision>
  <dcterms:created xsi:type="dcterms:W3CDTF">2017-11-14T12:47:29Z</dcterms:created>
  <dcterms:modified xsi:type="dcterms:W3CDTF">2020-03-10T07:57:25Z</dcterms:modified>
</cp:coreProperties>
</file>