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03DD76-B125-0E4D-7F97-71C45A86CEB2}" v="339" dt="2026-02-12T17:21:14.1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6826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1617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7948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778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2863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9760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149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3518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45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9812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6051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7BB124-E5DB-48A6-AF97-71DB6BC436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9270601-6BD1-4C24-A566-3EF12E34B1F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993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iris.who.int/server/api/core/bitstreams/ca294183-3263-470f-a5fe-8e124ec48c72/content" TargetMode="External"/><Relationship Id="rId2" Type="http://schemas.openxmlformats.org/officeDocument/2006/relationships/hyperlink" Target="https://www.who.int/publications/i/item/978924156370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20193-0D1E-86FC-A977-71D2A2D4768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Understanding health and wellbeing through the life course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57CBFF-CBDC-B103-413D-7ED0580130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nicola service </a:t>
            </a:r>
          </a:p>
        </p:txBody>
      </p:sp>
    </p:spTree>
    <p:extLst>
      <p:ext uri="{BB962C8B-B14F-4D97-AF65-F5344CB8AC3E}">
        <p14:creationId xmlns:p14="http://schemas.microsoft.com/office/powerpoint/2010/main" val="3617247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518FB-9F17-6FBE-9101-060F781DC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30034-DD21-0F31-910A-96EFEA7C9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Health and wellbeing develop progressively across the lifespan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Outcomes are shaped by cumulative experiences rather than isolated events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The life course approach examines how: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Biological processes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Individual behaviours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Social and environmental contexts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interact over time to influence health (Ben-Shlomo and Kuh, 2002)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Emphasises that adult disease risk often originates in earlier life stages (Ben-Shlomo &amp; Kuh, 2002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063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9E3D0-5E75-FF22-42EB-13A59A027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Core Theoretical Concepts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B991B-F28C-FB98-D35C-E137874B90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4400" b="1" dirty="0">
                <a:ea typeface="+mn-lt"/>
                <a:cs typeface="+mn-lt"/>
              </a:rPr>
              <a:t>Long-term health </a:t>
            </a:r>
            <a:r>
              <a:rPr lang="en-GB" sz="4400" b="1" dirty="0" err="1">
                <a:ea typeface="+mn-lt"/>
                <a:cs typeface="+mn-lt"/>
              </a:rPr>
              <a:t>trajectories</a:t>
            </a:r>
            <a:r>
              <a:rPr lang="en-GB" sz="4400" dirty="0" err="1">
                <a:ea typeface="+mn-lt"/>
                <a:cs typeface="+mn-lt"/>
              </a:rPr>
              <a:t>shaped</a:t>
            </a:r>
            <a:r>
              <a:rPr lang="en-GB" sz="4400" dirty="0">
                <a:ea typeface="+mn-lt"/>
                <a:cs typeface="+mn-lt"/>
              </a:rPr>
              <a:t> by earlier exposures (Kuh et al., 2003)</a:t>
            </a:r>
            <a:endParaRPr lang="en-GB" sz="4400" dirty="0"/>
          </a:p>
          <a:p>
            <a:r>
              <a:rPr lang="en-GB" sz="4400" dirty="0">
                <a:ea typeface="+mn-lt"/>
                <a:cs typeface="+mn-lt"/>
              </a:rPr>
              <a:t>Health follows patterns shaped by earlier exposures and opportunities</a:t>
            </a:r>
            <a:endParaRPr lang="en-GB" dirty="0"/>
          </a:p>
          <a:p>
            <a:r>
              <a:rPr lang="en-GB" sz="4400" b="1" dirty="0">
                <a:ea typeface="+mn-lt"/>
                <a:cs typeface="+mn-lt"/>
              </a:rPr>
              <a:t>Critical and sensitive periods </a:t>
            </a:r>
            <a:r>
              <a:rPr lang="en-GB" sz="4400" dirty="0">
                <a:ea typeface="+mn-lt"/>
                <a:cs typeface="+mn-lt"/>
              </a:rPr>
              <a:t>where exposures have lasting impact (Ben-Shlomo and Kuh, 2002)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Certain stages (e.g., pregnancy, early childhood, adolescence) have lasting biological and psychological impact</a:t>
            </a:r>
            <a:endParaRPr lang="en-GB" dirty="0"/>
          </a:p>
          <a:p>
            <a:r>
              <a:rPr lang="en-GB" sz="4400" b="1" dirty="0">
                <a:ea typeface="+mn-lt"/>
                <a:cs typeface="+mn-lt"/>
              </a:rPr>
              <a:t>Accumulation of risk </a:t>
            </a:r>
            <a:r>
              <a:rPr lang="en-GB" sz="4400" dirty="0">
                <a:ea typeface="+mn-lt"/>
                <a:cs typeface="+mn-lt"/>
              </a:rPr>
              <a:t>the lifespan (Kuh et al., 2003)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Disadvantages (poverty, poor nutrition, stress) build up over time</a:t>
            </a:r>
            <a:endParaRPr lang="en-GB" dirty="0"/>
          </a:p>
          <a:p>
            <a:r>
              <a:rPr lang="en-GB" sz="4400" b="1" dirty="0">
                <a:ea typeface="+mn-lt"/>
                <a:cs typeface="+mn-lt"/>
              </a:rPr>
              <a:t>Protective factors </a:t>
            </a:r>
            <a:r>
              <a:rPr lang="en-GB" sz="4400" dirty="0">
                <a:ea typeface="+mn-lt"/>
                <a:cs typeface="+mn-lt"/>
              </a:rPr>
              <a:t>such as education and stable environments improve outcomes (Marmot et al., 2010)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Education, stable relationships, and supportive environments can improve long-term outcomes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These mechanisms explain how early conditions influence later chronic disease (Kuh et al., 2003)</a:t>
            </a:r>
            <a:endParaRPr lang="en-GB" dirty="0"/>
          </a:p>
          <a:p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8116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55431-FABC-A903-79DB-1413E92FB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Early Life Foundations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0E9B7-8EB9-84F4-4A72-B3806FD40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Health foundations begin at preconception and during pregnancy (Barker, 1997)</a:t>
            </a:r>
            <a:endParaRPr lang="en-US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Maternal health, nutrition, stress, and substance exposure affect </a:t>
            </a:r>
            <a:r>
              <a:rPr lang="en-GB" dirty="0" err="1">
                <a:ea typeface="+mn-lt"/>
                <a:cs typeface="+mn-lt"/>
              </a:rPr>
              <a:t>fetal</a:t>
            </a:r>
            <a:r>
              <a:rPr lang="en-GB" dirty="0">
                <a:ea typeface="+mn-lt"/>
                <a:cs typeface="+mn-lt"/>
              </a:rPr>
              <a:t> development (Barker, 1997)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Barker (1997) – early biological programming influences later cardiovascular and metabolic disease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Early childhood experiences shape : </a:t>
            </a:r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emotional and cognitive development (Kuh et al., 2003)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Social skills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Adverse Childhood Experiences (ACEs) increase risk of: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Mental illness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Substance misuse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Chronic disease in adulthood (</a:t>
            </a:r>
            <a:r>
              <a:rPr lang="en-GB" dirty="0" err="1">
                <a:ea typeface="+mn-lt"/>
                <a:cs typeface="+mn-lt"/>
              </a:rPr>
              <a:t>Felitti</a:t>
            </a:r>
            <a:r>
              <a:rPr lang="en-GB" dirty="0">
                <a:ea typeface="+mn-lt"/>
                <a:cs typeface="+mn-lt"/>
              </a:rPr>
              <a:t> et al., 1998)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3428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E7512-5631-3C1D-C7FA-9706DB620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Health Behaviours Across the Lifespan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C9E0C-9181-3754-7E06-DA8DC37E8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4000">
                <a:ea typeface="+mn-lt"/>
                <a:cs typeface="+mn-lt"/>
              </a:rPr>
              <a:t>Health behaviours are influenced by social, cultural, and economic context  (World Health Organization, 2008)</a:t>
            </a:r>
            <a:endParaRPr lang="en-GB" sz="4000" dirty="0">
              <a:ea typeface="+mn-lt"/>
              <a:cs typeface="+mn-lt"/>
            </a:endParaRPr>
          </a:p>
          <a:p>
            <a:r>
              <a:rPr lang="en-GB" sz="4000" dirty="0">
                <a:ea typeface="+mn-lt"/>
                <a:cs typeface="+mn-lt"/>
              </a:rPr>
              <a:t>Key behavioural factors:</a:t>
            </a:r>
            <a:endParaRPr lang="en-GB" dirty="0"/>
          </a:p>
          <a:p>
            <a:r>
              <a:rPr lang="en-GB" sz="4000" dirty="0">
                <a:ea typeface="+mn-lt"/>
                <a:cs typeface="+mn-lt"/>
              </a:rPr>
              <a:t>Nutrition and physical activity</a:t>
            </a:r>
            <a:endParaRPr lang="en-GB" dirty="0"/>
          </a:p>
          <a:p>
            <a:r>
              <a:rPr lang="en-GB" sz="4000" dirty="0">
                <a:ea typeface="+mn-lt"/>
                <a:cs typeface="+mn-lt"/>
              </a:rPr>
              <a:t>Smoking and alcohol use</a:t>
            </a:r>
            <a:endParaRPr lang="en-GB" dirty="0"/>
          </a:p>
          <a:p>
            <a:r>
              <a:rPr lang="en-GB" sz="4000" dirty="0">
                <a:ea typeface="+mn-lt"/>
                <a:cs typeface="+mn-lt"/>
              </a:rPr>
              <a:t>Sleep patterns and stress management</a:t>
            </a:r>
            <a:endParaRPr lang="en-GB" dirty="0"/>
          </a:p>
          <a:p>
            <a:r>
              <a:rPr lang="en-GB" sz="4000" dirty="0">
                <a:ea typeface="+mn-lt"/>
                <a:cs typeface="+mn-lt"/>
              </a:rPr>
              <a:t>Adolescence is a critical period for behaviour formation</a:t>
            </a:r>
            <a:endParaRPr lang="en-GB" dirty="0"/>
          </a:p>
          <a:p>
            <a:r>
              <a:rPr lang="en-GB" sz="4000">
                <a:ea typeface="+mn-lt"/>
                <a:cs typeface="+mn-lt"/>
              </a:rPr>
              <a:t>Behaviours formed in adolescence often persist into adulthood (Kuh et al., 2003)</a:t>
            </a:r>
            <a:endParaRPr lang="en-GB" sz="4000" dirty="0"/>
          </a:p>
          <a:p>
            <a:r>
              <a:rPr lang="en-GB" sz="4000">
                <a:ea typeface="+mn-lt"/>
                <a:cs typeface="+mn-lt"/>
              </a:rPr>
              <a:t>Behaviour change remains possible at any stage of life (Ben-Shlomo and Kuh, 2002)</a:t>
            </a:r>
            <a:endParaRPr lang="en-GB"/>
          </a:p>
          <a:p>
            <a:endParaRPr lang="en-GB" sz="4000" dirty="0"/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640470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D6AF-FD32-5D64-FEF5-3FAF04482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Social Determinants of Health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6189A-91CF-4BB3-9A8E-FBA5BE76C4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Font typeface="Arial"/>
              <a:buChar char="•"/>
            </a:pPr>
            <a:r>
              <a:rPr lang="en-GB" dirty="0"/>
              <a:t>Health is strongly shaped by wider social and economic conditions</a:t>
            </a:r>
            <a:endParaRPr lang="en-US"/>
          </a:p>
          <a:p>
            <a:pPr>
              <a:buFont typeface="Arial"/>
              <a:buChar char="•"/>
            </a:pPr>
            <a:r>
              <a:rPr lang="en-GB" dirty="0"/>
              <a:t>Key determinants include: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/>
              <a:t>Income and employment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/>
              <a:t>Education level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/>
              <a:t>Housing quality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/>
              <a:t>Access to healthcare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/>
              <a:t>These factors influence: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/>
              <a:t>Exposure to environmental risks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/>
              <a:t>Access to health-promoting resources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/>
              <a:t>Life opportunities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/>
              <a:t>Marmot et al. (2010) – health inequalities mirror social inequalities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/>
              <a:t>Therefore, improving health requires addressing structural disadvantage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421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7DB0B-2FEC-7132-DC1D-17B3B7DC6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Life Stages and Key Transitions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05A76-8DE9-32EB-D87A-CDB268356F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en-GB" sz="4400" dirty="0"/>
          </a:p>
          <a:p>
            <a:r>
              <a:rPr lang="en-GB" sz="4400" dirty="0">
                <a:ea typeface="+mn-lt"/>
                <a:cs typeface="+mn-lt"/>
              </a:rPr>
              <a:t>Health priorities evolve across life stages (World Health Organization, 2008)</a:t>
            </a:r>
          </a:p>
          <a:p>
            <a:r>
              <a:rPr lang="en-GB" sz="4400" dirty="0">
                <a:ea typeface="+mn-lt"/>
                <a:cs typeface="+mn-lt"/>
              </a:rPr>
              <a:t>Early life – growth, attachment, development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Adolescence – identity formation, mental health, risk-taking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Adulthood – employment, family responsibilities, chronic disease prevention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Later life – independence, managing long-term conditions, social support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Major transitions can alter health pathways: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Starting education or employment</a:t>
            </a:r>
            <a:endParaRPr lang="en-GB"/>
          </a:p>
          <a:p>
            <a:r>
              <a:rPr lang="en-GB" sz="4400" dirty="0">
                <a:ea typeface="+mn-lt"/>
                <a:cs typeface="+mn-lt"/>
              </a:rPr>
              <a:t>Parenthood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Retirement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Bereavement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These transitions may increase vulnerability or provide opportunities for positive change</a:t>
            </a:r>
            <a:endParaRPr lang="en-GB" dirty="0"/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284255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54CEA-6717-B20D-9927-C4C5FAFB6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Health Systems and Inequalities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5F06B-D795-0A91-703C-3D693DDE6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Different healthcare systems influence life course outcomes</a:t>
            </a:r>
            <a:endParaRPr lang="en-US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Universal systems (e.g., UK NHS) promote equitable access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Insurance-based systems may increase inequality (Marmot et al., 2010)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Early and universal interventions improve population health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Societal wealth, policy priorities, and social protection systems shape long-term health trajectories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2164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1B7FF-F60C-4334-E91C-04BF8BB27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Policy and Prevention Implications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DA4E8-78CC-0123-73F0-91D9EE26E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4400" dirty="0">
                <a:ea typeface="+mn-lt"/>
                <a:cs typeface="+mn-lt"/>
              </a:rPr>
              <a:t>Life course approach emphasises prevention over treatment (Ben-Shlomo and Kuh, 2002)</a:t>
            </a:r>
          </a:p>
          <a:p>
            <a:r>
              <a:rPr lang="en-GB" sz="4400" dirty="0">
                <a:ea typeface="+mn-lt"/>
                <a:cs typeface="+mn-lt"/>
              </a:rPr>
              <a:t>Shifts focus from reactive treatment to early prevention</a:t>
            </a:r>
            <a:endParaRPr lang="en-GB" sz="4400" dirty="0"/>
          </a:p>
          <a:p>
            <a:r>
              <a:rPr lang="en-GB" sz="4400" dirty="0">
                <a:ea typeface="+mn-lt"/>
                <a:cs typeface="+mn-lt"/>
              </a:rPr>
              <a:t>Prioritises investment in:</a:t>
            </a:r>
            <a:endParaRPr lang="en-GB"/>
          </a:p>
          <a:p>
            <a:r>
              <a:rPr lang="en-GB" sz="4400" dirty="0">
                <a:ea typeface="+mn-lt"/>
                <a:cs typeface="+mn-lt"/>
              </a:rPr>
              <a:t>Maternal and child health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Early education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Public health promotion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Supports interventions across all life stages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Recognises that reducing inequality improves population health overall</a:t>
            </a:r>
            <a:endParaRPr lang="en-GB" dirty="0"/>
          </a:p>
          <a:p>
            <a:r>
              <a:rPr lang="en-GB" sz="4400" dirty="0">
                <a:ea typeface="+mn-lt"/>
                <a:cs typeface="+mn-lt"/>
              </a:rPr>
              <a:t>Encourages sustainable, long-term public health strategies</a:t>
            </a:r>
            <a:endParaRPr lang="en-GB" dirty="0"/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964742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000A0-1AF5-DD52-F1B8-FB1650F58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Recommendations: Policy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69FF1-863B-D929-5F73-F6EF2B6ED8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Expand universal early years programmes (nutrition, parenting support, early education) (Kuh et al., 2003)</a:t>
            </a:r>
            <a:endParaRPr lang="en-US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Strengthen policies addressing child poverty and food insecurity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Embed life course principles within national health strategies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Increase funding for preventative public health initiatives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Develop cross-sector collaboration between health, education, and social services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064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6C58C-10E5-7F66-D8AE-73DC57EBF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Recommendations: Professional Practice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A3713-F168-7E15-4CEF-ABA8B6217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Integrate life course theory into healthcare and nursing education</a:t>
            </a:r>
            <a:endParaRPr lang="en-US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Train professionals to recognise social determinants of health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Promote trauma-informed care approaches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Develop strategies to reduce workforce burnout and attrition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Encourage holistic, person-centred assessment across all age groups (</a:t>
            </a:r>
            <a:r>
              <a:rPr lang="en-GB" dirty="0" err="1">
                <a:ea typeface="+mn-lt"/>
                <a:cs typeface="+mn-lt"/>
              </a:rPr>
              <a:t>Felitti</a:t>
            </a:r>
            <a:r>
              <a:rPr lang="en-GB" dirty="0">
                <a:ea typeface="+mn-lt"/>
                <a:cs typeface="+mn-lt"/>
              </a:rPr>
              <a:t> et al., 1998)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360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D94F2-71A6-CBC7-40BF-01AC44F58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Recommendations: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FCE29-B4F2-A55C-D5D6-735F6870D4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/>
              <a:buChar char="•"/>
            </a:pPr>
            <a:r>
              <a:rPr lang="en-GB" sz="4000" dirty="0">
                <a:ea typeface="+mn-lt"/>
                <a:cs typeface="+mn-lt"/>
              </a:rPr>
              <a:t>Increase longitudinal studies tracking health across the lifespan (Kuh et al., 2003)</a:t>
            </a:r>
            <a:endParaRPr lang="en-US" dirty="0"/>
          </a:p>
          <a:p>
            <a:pPr>
              <a:buFont typeface="Arial"/>
              <a:buChar char="•"/>
            </a:pPr>
            <a:r>
              <a:rPr lang="en-GB" sz="4000" dirty="0">
                <a:ea typeface="+mn-lt"/>
                <a:cs typeface="+mn-lt"/>
              </a:rPr>
              <a:t>Evaluate long-term outcomes of early interventions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sz="4000" dirty="0">
                <a:ea typeface="+mn-lt"/>
                <a:cs typeface="+mn-lt"/>
              </a:rPr>
              <a:t>Improve data collection on health inequalities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sz="4000" dirty="0">
                <a:ea typeface="+mn-lt"/>
                <a:cs typeface="+mn-lt"/>
              </a:rPr>
              <a:t>Use robust evidence (e.g., WHO frameworks) to inform policy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sz="4000" dirty="0">
                <a:ea typeface="+mn-lt"/>
                <a:cs typeface="+mn-lt"/>
              </a:rPr>
              <a:t>Strengthen interdisciplinary research linking biology and social science</a:t>
            </a:r>
            <a:endParaRPr lang="en-GB" dirty="0"/>
          </a:p>
          <a:p>
            <a:pPr marL="0" indent="0">
              <a:buNone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8957972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79414-64E3-D1B5-FA63-89A755909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05215-0B6C-1540-4D85-6E7C8BE178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Health and wellbeing are shaped by cumulative biological, behavioural, and social influences (Ben-Shlomo and Kuh, 2002)</a:t>
            </a:r>
            <a:endParaRPr lang="en-US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Early life experiences significantly influence adult physical and mental health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Health inequalities reflect structural and socioeconomic conditions rather than individual choice alone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Prevention and early intervention are more effective than late-stage treatment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Applying a life course approach supports equitable, sustainable, and evidence-based public health policy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566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CF7B9-AC54-AF67-F814-AA6E01DC1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9DC93-699B-69CD-B3AC-CA5F6D3B3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Barker, D.J.P. (1997) ‘Maternal nutrition, </a:t>
            </a:r>
            <a:r>
              <a:rPr lang="en-GB" dirty="0" err="1"/>
              <a:t>fetal</a:t>
            </a:r>
            <a:r>
              <a:rPr lang="en-GB" dirty="0"/>
              <a:t> nutrition, and disease in later life’, </a:t>
            </a:r>
            <a:r>
              <a:rPr lang="en-GB" i="1" dirty="0"/>
              <a:t>Nutrition</a:t>
            </a:r>
            <a:r>
              <a:rPr lang="en-GB" dirty="0"/>
              <a:t>, 13(9), pp. 807–813.</a:t>
            </a:r>
          </a:p>
          <a:p>
            <a:r>
              <a:rPr lang="en-GB" dirty="0"/>
              <a:t>Ben-Shlomo, Y. and Kuh, D. (2002) ‘A life course approach to chronic disease epidemiology’, </a:t>
            </a:r>
            <a:r>
              <a:rPr lang="en-GB" i="1" dirty="0"/>
              <a:t>International Journal of Epidemiology</a:t>
            </a:r>
            <a:r>
              <a:rPr lang="en-GB" dirty="0"/>
              <a:t>, 31(2), pp. 285–293.</a:t>
            </a:r>
          </a:p>
          <a:p>
            <a:r>
              <a:rPr lang="en-GB" dirty="0" err="1"/>
              <a:t>Felitti</a:t>
            </a:r>
            <a:r>
              <a:rPr lang="en-GB" dirty="0"/>
              <a:t>, V.J., Anda, R.F., Nordenberg, D., Williamson, D.F., Spitz, A.M., Edwards, V., Koss, M.P. and Marks, J.S. (1998) ‘Relationship of childhood abuse and household dysfunction to many of the leading causes of death in adults’, </a:t>
            </a:r>
            <a:r>
              <a:rPr lang="en-GB" i="1" dirty="0"/>
              <a:t>American Journal of Preventive Medicine</a:t>
            </a:r>
            <a:r>
              <a:rPr lang="en-GB" dirty="0"/>
              <a:t>, 14(4), pp. 245–258.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324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71943-74DB-AECA-8FA4-9A4514832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A7ACC-8894-2BA3-197A-186CBB2E4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6568"/>
            <a:ext cx="10515600" cy="46672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Kuh, D., Ben-Shlomo, Y., Lynch, J., Hallqvist, J. and Power, C. (2003) ‘Life course epidemiology’, </a:t>
            </a:r>
            <a:r>
              <a:rPr lang="en-GB" i="1" dirty="0"/>
              <a:t>Journal of Epidemiology and Community Health</a:t>
            </a:r>
            <a:r>
              <a:rPr lang="en-GB" dirty="0"/>
              <a:t>, 57(10), pp. 778–783.</a:t>
            </a:r>
          </a:p>
          <a:p>
            <a:r>
              <a:rPr lang="en-GB" dirty="0"/>
              <a:t>Marmot, M. (2010) </a:t>
            </a:r>
            <a:r>
              <a:rPr lang="en-GB" i="1" dirty="0"/>
              <a:t>Fair society healthy lives (the marmot review)</a:t>
            </a:r>
            <a:r>
              <a:rPr lang="en-GB" dirty="0"/>
              <a:t>, </a:t>
            </a:r>
            <a:r>
              <a:rPr lang="en-GB" i="1" dirty="0"/>
              <a:t>Institute of Health Equity</a:t>
            </a:r>
            <a:r>
              <a:rPr lang="en-GB" dirty="0"/>
              <a:t>. Available at: https://www.instituteofhealthequity.org/resources-reports/fair-society-healthy-lives-the-marmot-review (Accessed: 14 March 2026).</a:t>
            </a:r>
          </a:p>
          <a:p>
            <a:r>
              <a:rPr lang="en-GB" dirty="0"/>
              <a:t>World Health Organization (2008) </a:t>
            </a:r>
            <a:r>
              <a:rPr lang="en-GB" i="1" dirty="0"/>
              <a:t>Closing the gap in a generation: Health equity through action on the social determinants of health</a:t>
            </a:r>
            <a:r>
              <a:rPr lang="en-GB" dirty="0"/>
              <a:t>. Geneva: World Health Organization. Available at: </a:t>
            </a:r>
            <a:r>
              <a:rPr lang="en-GB" dirty="0">
                <a:hlinkClick r:id="rId2"/>
              </a:rPr>
              <a:t>https://www.who.int/publications/i/item/9789241563703</a:t>
            </a:r>
            <a:r>
              <a:rPr lang="en-GB" dirty="0"/>
              <a:t> (Accessed: 14th March 2026)</a:t>
            </a:r>
          </a:p>
          <a:p>
            <a:r>
              <a:rPr lang="en-GB" dirty="0"/>
              <a:t>World Health Organization (2010) </a:t>
            </a:r>
            <a:r>
              <a:rPr lang="en-GB" i="1" dirty="0"/>
              <a:t>A conceptual framework for action on the social determinants of health: Social Determinants of Health Discussion Paper 2</a:t>
            </a:r>
            <a:r>
              <a:rPr lang="en-GB" dirty="0"/>
              <a:t>. Geneva: World Health Organization. Available at: </a:t>
            </a:r>
            <a:r>
              <a:rPr lang="en-GB" dirty="0">
                <a:hlinkClick r:id="rId3"/>
              </a:rPr>
              <a:t>https://iris.who.int/server/api/core/bitstreams/ca294183-3263-470f-a5fe-8e124ec48c72/content</a:t>
            </a:r>
            <a:r>
              <a:rPr lang="en-GB" dirty="0"/>
              <a:t> (Accessed: 14th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006516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10" ma:contentTypeDescription="Create a new document." ma:contentTypeScope="" ma:versionID="9735f98ef06c6e6d12787cecae9bff45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210d809cae385ff379aa6ae5d74abd5f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BillingMetadata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BillingMetadata" ma:index="13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52C76B9-5B9C-46C8-AD0B-F93F2ED325E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ED60D83-5130-45E8-A8AB-CEDA8A9DEED2}">
  <ds:schemaRefs>
    <ds:schemaRef ds:uri="b4f9f7ee-5770-4a14-8925-17f3d16e50b7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337C326-8A54-411E-9DCE-FD4AC6D422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70</TotalTime>
  <Words>1006</Words>
  <Application>Microsoft Office PowerPoint</Application>
  <PresentationFormat>Widescreen</PresentationFormat>
  <Paragraphs>63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Gallery</vt:lpstr>
      <vt:lpstr>Understanding health and wellbeing through the life course</vt:lpstr>
      <vt:lpstr>Introduction</vt:lpstr>
      <vt:lpstr>Core Theoretical Concepts</vt:lpstr>
      <vt:lpstr>Early Life Foundations</vt:lpstr>
      <vt:lpstr>Health Behaviours Across the Lifespan</vt:lpstr>
      <vt:lpstr>Social Determinants of Health</vt:lpstr>
      <vt:lpstr>Life Stages and Key Transitions</vt:lpstr>
      <vt:lpstr>Health Systems and Inequalities</vt:lpstr>
      <vt:lpstr>Policy and Prevention Implications</vt:lpstr>
      <vt:lpstr>Recommendations: Policy</vt:lpstr>
      <vt:lpstr>Recommendations: Professional Practice</vt:lpstr>
      <vt:lpstr>Recommendations: Research</vt:lpstr>
      <vt:lpstr>Conclusion</vt:lpstr>
      <vt:lpstr>References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 Service (2511388)</dc:creator>
  <cp:lastModifiedBy>Nic Service (2511388)</cp:lastModifiedBy>
  <cp:revision>117</cp:revision>
  <dcterms:created xsi:type="dcterms:W3CDTF">2026-02-03T20:03:23Z</dcterms:created>
  <dcterms:modified xsi:type="dcterms:W3CDTF">2026-03-15T22:48:08Z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