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27"/>
  </p:notesMasterIdLst>
  <p:sldIdLst>
    <p:sldId id="256" r:id="rId5"/>
    <p:sldId id="257" r:id="rId6"/>
    <p:sldId id="263" r:id="rId7"/>
    <p:sldId id="279" r:id="rId8"/>
    <p:sldId id="269" r:id="rId9"/>
    <p:sldId id="267" r:id="rId10"/>
    <p:sldId id="270" r:id="rId11"/>
    <p:sldId id="266" r:id="rId12"/>
    <p:sldId id="273" r:id="rId13"/>
    <p:sldId id="271" r:id="rId14"/>
    <p:sldId id="276" r:id="rId15"/>
    <p:sldId id="262" r:id="rId16"/>
    <p:sldId id="277" r:id="rId17"/>
    <p:sldId id="282" r:id="rId18"/>
    <p:sldId id="285" r:id="rId19"/>
    <p:sldId id="283" r:id="rId20"/>
    <p:sldId id="281" r:id="rId21"/>
    <p:sldId id="284" r:id="rId22"/>
    <p:sldId id="286" r:id="rId23"/>
    <p:sldId id="288" r:id="rId24"/>
    <p:sldId id="290" r:id="rId25"/>
    <p:sldId id="287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797214-3AA2-4BB4-99BF-8AD49FE529AD}" v="1625" dt="2022-11-22T18:17:29.6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38834B-330E-4384-A71A-90DB1919EEAC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D4935D0-962C-4D02-965B-AF72095270B3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ERG Theory of Motivation</a:t>
          </a:r>
        </a:p>
      </dgm:t>
    </dgm:pt>
    <dgm:pt modelId="{BAF6B516-2B29-461B-8C20-4FAE769EF28F}" type="parTrans" cxnId="{7CFEA30E-95F4-4B95-A23B-67179A7EBFCB}">
      <dgm:prSet/>
      <dgm:spPr/>
      <dgm:t>
        <a:bodyPr/>
        <a:lstStyle/>
        <a:p>
          <a:endParaRPr lang="en-US"/>
        </a:p>
      </dgm:t>
    </dgm:pt>
    <dgm:pt modelId="{5218974E-218B-4356-8C58-50BD469F7F87}" type="sibTrans" cxnId="{7CFEA30E-95F4-4B95-A23B-67179A7EBFCB}">
      <dgm:prSet/>
      <dgm:spPr/>
      <dgm:t>
        <a:bodyPr/>
        <a:lstStyle/>
        <a:p>
          <a:endParaRPr lang="en-US"/>
        </a:p>
      </dgm:t>
    </dgm:pt>
    <dgm:pt modelId="{465D0537-B988-4F0F-BD19-E9163A6C70E9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Bargaining Theory of Wages</a:t>
          </a:r>
        </a:p>
      </dgm:t>
    </dgm:pt>
    <dgm:pt modelId="{7D32E605-24CC-429F-A9A1-D10E434A5ABC}" type="parTrans" cxnId="{9A9E00DE-C762-4214-B7F7-E5287AC5DD4A}">
      <dgm:prSet/>
      <dgm:spPr/>
      <dgm:t>
        <a:bodyPr/>
        <a:lstStyle/>
        <a:p>
          <a:endParaRPr lang="en-US"/>
        </a:p>
      </dgm:t>
    </dgm:pt>
    <dgm:pt modelId="{673A25F0-78CE-4D45-A1B6-370747888CBE}" type="sibTrans" cxnId="{9A9E00DE-C762-4214-B7F7-E5287AC5DD4A}">
      <dgm:prSet/>
      <dgm:spPr/>
      <dgm:t>
        <a:bodyPr/>
        <a:lstStyle/>
        <a:p>
          <a:endParaRPr lang="en-US"/>
        </a:p>
      </dgm:t>
    </dgm:pt>
    <dgm:pt modelId="{0052AD31-F1B7-4F06-B562-288ADFFF75A9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Human Capital Theory</a:t>
          </a:r>
        </a:p>
        <a:p>
          <a:endParaRPr lang="en-US" dirty="0"/>
        </a:p>
      </dgm:t>
    </dgm:pt>
    <dgm:pt modelId="{8E3F6196-A79A-4A1A-9302-F41A961B3A5D}" type="sibTrans" cxnId="{158544C7-3C64-443B-ACCE-508498D41122}">
      <dgm:prSet/>
      <dgm:spPr/>
      <dgm:t>
        <a:bodyPr/>
        <a:lstStyle/>
        <a:p>
          <a:endParaRPr lang="en-US"/>
        </a:p>
      </dgm:t>
    </dgm:pt>
    <dgm:pt modelId="{99E2E1AE-B30A-4143-8F76-D84554371C5F}" type="parTrans" cxnId="{158544C7-3C64-443B-ACCE-508498D41122}">
      <dgm:prSet/>
      <dgm:spPr/>
      <dgm:t>
        <a:bodyPr/>
        <a:lstStyle/>
        <a:p>
          <a:endParaRPr lang="en-US"/>
        </a:p>
      </dgm:t>
    </dgm:pt>
    <dgm:pt modelId="{B5D8773B-2D0E-428C-96EA-3FBA512C192A}" type="pres">
      <dgm:prSet presAssocID="{C338834B-330E-4384-A71A-90DB1919EEAC}" presName="outerComposite" presStyleCnt="0">
        <dgm:presLayoutVars>
          <dgm:chMax val="5"/>
          <dgm:dir/>
          <dgm:resizeHandles val="exact"/>
        </dgm:presLayoutVars>
      </dgm:prSet>
      <dgm:spPr/>
    </dgm:pt>
    <dgm:pt modelId="{5F395A16-F8E9-4756-A865-46DF4233D25B}" type="pres">
      <dgm:prSet presAssocID="{C338834B-330E-4384-A71A-90DB1919EEAC}" presName="dummyMaxCanvas" presStyleCnt="0">
        <dgm:presLayoutVars/>
      </dgm:prSet>
      <dgm:spPr/>
    </dgm:pt>
    <dgm:pt modelId="{6DB7B8C4-EB53-447E-8CFB-7AEA6B476DC5}" type="pres">
      <dgm:prSet presAssocID="{C338834B-330E-4384-A71A-90DB1919EEAC}" presName="ThreeNodes_1" presStyleLbl="node1" presStyleIdx="0" presStyleCnt="3">
        <dgm:presLayoutVars>
          <dgm:bulletEnabled val="1"/>
        </dgm:presLayoutVars>
      </dgm:prSet>
      <dgm:spPr/>
    </dgm:pt>
    <dgm:pt modelId="{3671857F-11E0-4A0F-A199-D32DEF74B8D7}" type="pres">
      <dgm:prSet presAssocID="{C338834B-330E-4384-A71A-90DB1919EEAC}" presName="ThreeNodes_2" presStyleLbl="node1" presStyleIdx="1" presStyleCnt="3">
        <dgm:presLayoutVars>
          <dgm:bulletEnabled val="1"/>
        </dgm:presLayoutVars>
      </dgm:prSet>
      <dgm:spPr/>
    </dgm:pt>
    <dgm:pt modelId="{34A38609-9113-4819-A65A-C8D29BCE75A1}" type="pres">
      <dgm:prSet presAssocID="{C338834B-330E-4384-A71A-90DB1919EEAC}" presName="ThreeNodes_3" presStyleLbl="node1" presStyleIdx="2" presStyleCnt="3">
        <dgm:presLayoutVars>
          <dgm:bulletEnabled val="1"/>
        </dgm:presLayoutVars>
      </dgm:prSet>
      <dgm:spPr/>
    </dgm:pt>
    <dgm:pt modelId="{A1A2C0F8-0B35-4A5B-9ECD-82F106136ED2}" type="pres">
      <dgm:prSet presAssocID="{C338834B-330E-4384-A71A-90DB1919EEAC}" presName="ThreeConn_1-2" presStyleLbl="fgAccFollowNode1" presStyleIdx="0" presStyleCnt="2">
        <dgm:presLayoutVars>
          <dgm:bulletEnabled val="1"/>
        </dgm:presLayoutVars>
      </dgm:prSet>
      <dgm:spPr/>
    </dgm:pt>
    <dgm:pt modelId="{9CBC3633-587D-45BD-9AD6-25B9A512E227}" type="pres">
      <dgm:prSet presAssocID="{C338834B-330E-4384-A71A-90DB1919EEAC}" presName="ThreeConn_2-3" presStyleLbl="fgAccFollowNode1" presStyleIdx="1" presStyleCnt="2">
        <dgm:presLayoutVars>
          <dgm:bulletEnabled val="1"/>
        </dgm:presLayoutVars>
      </dgm:prSet>
      <dgm:spPr/>
    </dgm:pt>
    <dgm:pt modelId="{A8400B06-F3A1-459E-95D4-F80D4FAECE05}" type="pres">
      <dgm:prSet presAssocID="{C338834B-330E-4384-A71A-90DB1919EEAC}" presName="ThreeNodes_1_text" presStyleLbl="node1" presStyleIdx="2" presStyleCnt="3">
        <dgm:presLayoutVars>
          <dgm:bulletEnabled val="1"/>
        </dgm:presLayoutVars>
      </dgm:prSet>
      <dgm:spPr/>
    </dgm:pt>
    <dgm:pt modelId="{D25F70CA-6D91-41A0-A83D-2F4ED5EA9999}" type="pres">
      <dgm:prSet presAssocID="{C338834B-330E-4384-A71A-90DB1919EEAC}" presName="ThreeNodes_2_text" presStyleLbl="node1" presStyleIdx="2" presStyleCnt="3">
        <dgm:presLayoutVars>
          <dgm:bulletEnabled val="1"/>
        </dgm:presLayoutVars>
      </dgm:prSet>
      <dgm:spPr/>
    </dgm:pt>
    <dgm:pt modelId="{10555296-1EA9-4966-AC4D-7C8D76B8E1AB}" type="pres">
      <dgm:prSet presAssocID="{C338834B-330E-4384-A71A-90DB1919EEA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CFEA30E-95F4-4B95-A23B-67179A7EBFCB}" srcId="{C338834B-330E-4384-A71A-90DB1919EEAC}" destId="{DD4935D0-962C-4D02-965B-AF72095270B3}" srcOrd="1" destOrd="0" parTransId="{BAF6B516-2B29-461B-8C20-4FAE769EF28F}" sibTransId="{5218974E-218B-4356-8C58-50BD469F7F87}"/>
    <dgm:cxn modelId="{2A8B1810-D921-4C0B-A7DB-6C52E3DFAADA}" type="presOf" srcId="{5218974E-218B-4356-8C58-50BD469F7F87}" destId="{9CBC3633-587D-45BD-9AD6-25B9A512E227}" srcOrd="0" destOrd="0" presId="urn:microsoft.com/office/officeart/2005/8/layout/vProcess5"/>
    <dgm:cxn modelId="{8B1A9B1E-5E2D-4223-8054-9D8C81543983}" type="presOf" srcId="{8E3F6196-A79A-4A1A-9302-F41A961B3A5D}" destId="{A1A2C0F8-0B35-4A5B-9ECD-82F106136ED2}" srcOrd="0" destOrd="0" presId="urn:microsoft.com/office/officeart/2005/8/layout/vProcess5"/>
    <dgm:cxn modelId="{C82CB9A3-88AB-48E4-8F1B-62D3F1C1E013}" type="presOf" srcId="{C338834B-330E-4384-A71A-90DB1919EEAC}" destId="{B5D8773B-2D0E-428C-96EA-3FBA512C192A}" srcOrd="0" destOrd="0" presId="urn:microsoft.com/office/officeart/2005/8/layout/vProcess5"/>
    <dgm:cxn modelId="{85360DAC-28E8-4EF2-A5ED-D31AFA35E6CB}" type="presOf" srcId="{0052AD31-F1B7-4F06-B562-288ADFFF75A9}" destId="{6DB7B8C4-EB53-447E-8CFB-7AEA6B476DC5}" srcOrd="0" destOrd="0" presId="urn:microsoft.com/office/officeart/2005/8/layout/vProcess5"/>
    <dgm:cxn modelId="{64776BB1-6BFC-47E4-8FFA-FD2CB92E357A}" type="presOf" srcId="{0052AD31-F1B7-4F06-B562-288ADFFF75A9}" destId="{A8400B06-F3A1-459E-95D4-F80D4FAECE05}" srcOrd="1" destOrd="0" presId="urn:microsoft.com/office/officeart/2005/8/layout/vProcess5"/>
    <dgm:cxn modelId="{158544C7-3C64-443B-ACCE-508498D41122}" srcId="{C338834B-330E-4384-A71A-90DB1919EEAC}" destId="{0052AD31-F1B7-4F06-B562-288ADFFF75A9}" srcOrd="0" destOrd="0" parTransId="{99E2E1AE-B30A-4143-8F76-D84554371C5F}" sibTransId="{8E3F6196-A79A-4A1A-9302-F41A961B3A5D}"/>
    <dgm:cxn modelId="{2275C8C9-CE03-4420-9DB7-D4B461B78785}" type="presOf" srcId="{465D0537-B988-4F0F-BD19-E9163A6C70E9}" destId="{34A38609-9113-4819-A65A-C8D29BCE75A1}" srcOrd="0" destOrd="0" presId="urn:microsoft.com/office/officeart/2005/8/layout/vProcess5"/>
    <dgm:cxn modelId="{9A9E00DE-C762-4214-B7F7-E5287AC5DD4A}" srcId="{C338834B-330E-4384-A71A-90DB1919EEAC}" destId="{465D0537-B988-4F0F-BD19-E9163A6C70E9}" srcOrd="2" destOrd="0" parTransId="{7D32E605-24CC-429F-A9A1-D10E434A5ABC}" sibTransId="{673A25F0-78CE-4D45-A1B6-370747888CBE}"/>
    <dgm:cxn modelId="{9C0434E8-B6A7-4521-9410-A51616A3C677}" type="presOf" srcId="{DD4935D0-962C-4D02-965B-AF72095270B3}" destId="{D25F70CA-6D91-41A0-A83D-2F4ED5EA9999}" srcOrd="1" destOrd="0" presId="urn:microsoft.com/office/officeart/2005/8/layout/vProcess5"/>
    <dgm:cxn modelId="{85C542F7-6206-4D0A-A3B5-8ABB83149459}" type="presOf" srcId="{DD4935D0-962C-4D02-965B-AF72095270B3}" destId="{3671857F-11E0-4A0F-A199-D32DEF74B8D7}" srcOrd="0" destOrd="0" presId="urn:microsoft.com/office/officeart/2005/8/layout/vProcess5"/>
    <dgm:cxn modelId="{4F61B9F9-CE2F-47B9-87CD-4EF02E6AD39B}" type="presOf" srcId="{465D0537-B988-4F0F-BD19-E9163A6C70E9}" destId="{10555296-1EA9-4966-AC4D-7C8D76B8E1AB}" srcOrd="1" destOrd="0" presId="urn:microsoft.com/office/officeart/2005/8/layout/vProcess5"/>
    <dgm:cxn modelId="{E0366814-D7B4-4583-8874-C69E8E41C1C9}" type="presParOf" srcId="{B5D8773B-2D0E-428C-96EA-3FBA512C192A}" destId="{5F395A16-F8E9-4756-A865-46DF4233D25B}" srcOrd="0" destOrd="0" presId="urn:microsoft.com/office/officeart/2005/8/layout/vProcess5"/>
    <dgm:cxn modelId="{DA653323-0153-47E1-BB38-F23CDAF3EDDA}" type="presParOf" srcId="{B5D8773B-2D0E-428C-96EA-3FBA512C192A}" destId="{6DB7B8C4-EB53-447E-8CFB-7AEA6B476DC5}" srcOrd="1" destOrd="0" presId="urn:microsoft.com/office/officeart/2005/8/layout/vProcess5"/>
    <dgm:cxn modelId="{72B8A161-F85D-4242-BD1C-142C2B6DD4CA}" type="presParOf" srcId="{B5D8773B-2D0E-428C-96EA-3FBA512C192A}" destId="{3671857F-11E0-4A0F-A199-D32DEF74B8D7}" srcOrd="2" destOrd="0" presId="urn:microsoft.com/office/officeart/2005/8/layout/vProcess5"/>
    <dgm:cxn modelId="{04F8DD4E-C79E-4037-A33A-E0B57F0D6D6B}" type="presParOf" srcId="{B5D8773B-2D0E-428C-96EA-3FBA512C192A}" destId="{34A38609-9113-4819-A65A-C8D29BCE75A1}" srcOrd="3" destOrd="0" presId="urn:microsoft.com/office/officeart/2005/8/layout/vProcess5"/>
    <dgm:cxn modelId="{2C6FD95D-B387-47D9-8497-0064A63EFB0D}" type="presParOf" srcId="{B5D8773B-2D0E-428C-96EA-3FBA512C192A}" destId="{A1A2C0F8-0B35-4A5B-9ECD-82F106136ED2}" srcOrd="4" destOrd="0" presId="urn:microsoft.com/office/officeart/2005/8/layout/vProcess5"/>
    <dgm:cxn modelId="{FF42C2CF-976D-45EB-AFB7-0E2F7F46D008}" type="presParOf" srcId="{B5D8773B-2D0E-428C-96EA-3FBA512C192A}" destId="{9CBC3633-587D-45BD-9AD6-25B9A512E227}" srcOrd="5" destOrd="0" presId="urn:microsoft.com/office/officeart/2005/8/layout/vProcess5"/>
    <dgm:cxn modelId="{252EC7B0-10C3-4983-904B-90178474D10F}" type="presParOf" srcId="{B5D8773B-2D0E-428C-96EA-3FBA512C192A}" destId="{A8400B06-F3A1-459E-95D4-F80D4FAECE05}" srcOrd="6" destOrd="0" presId="urn:microsoft.com/office/officeart/2005/8/layout/vProcess5"/>
    <dgm:cxn modelId="{773A3CC3-5392-427E-B266-0F07DDD33310}" type="presParOf" srcId="{B5D8773B-2D0E-428C-96EA-3FBA512C192A}" destId="{D25F70CA-6D91-41A0-A83D-2F4ED5EA9999}" srcOrd="7" destOrd="0" presId="urn:microsoft.com/office/officeart/2005/8/layout/vProcess5"/>
    <dgm:cxn modelId="{B7F9DBE6-5361-4AB4-840C-7784BA44D7B8}" type="presParOf" srcId="{B5D8773B-2D0E-428C-96EA-3FBA512C192A}" destId="{10555296-1EA9-4966-AC4D-7C8D76B8E1A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2BC28F-343C-4E7E-B988-DE08644258C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784CB5-C45D-4376-A32E-84F0B3F0FE57}">
      <dgm:prSet/>
      <dgm:spPr/>
      <dgm:t>
        <a:bodyPr/>
        <a:lstStyle/>
        <a:p>
          <a:r>
            <a:rPr lang="en-US"/>
            <a:t>Increases productivity and leads to economic growth</a:t>
          </a:r>
        </a:p>
      </dgm:t>
    </dgm:pt>
    <dgm:pt modelId="{B5666F0F-278A-4D75-8D05-52078D07408A}" type="parTrans" cxnId="{0AB9B64B-B8E6-48E9-B6F3-2B4A5F3F4C86}">
      <dgm:prSet/>
      <dgm:spPr/>
      <dgm:t>
        <a:bodyPr/>
        <a:lstStyle/>
        <a:p>
          <a:endParaRPr lang="en-US"/>
        </a:p>
      </dgm:t>
    </dgm:pt>
    <dgm:pt modelId="{C26D2C18-06B8-4A2B-A69E-E022CD1F0FCC}" type="sibTrans" cxnId="{0AB9B64B-B8E6-48E9-B6F3-2B4A5F3F4C86}">
      <dgm:prSet/>
      <dgm:spPr/>
      <dgm:t>
        <a:bodyPr/>
        <a:lstStyle/>
        <a:p>
          <a:endParaRPr lang="en-US"/>
        </a:p>
      </dgm:t>
    </dgm:pt>
    <dgm:pt modelId="{A952BF65-C7D7-44BE-93E2-F8DD55EE3D0A}">
      <dgm:prSet/>
      <dgm:spPr/>
      <dgm:t>
        <a:bodyPr/>
        <a:lstStyle/>
        <a:p>
          <a:r>
            <a:rPr lang="en-US"/>
            <a:t>Leads to higher income levels</a:t>
          </a:r>
        </a:p>
      </dgm:t>
    </dgm:pt>
    <dgm:pt modelId="{C8F90CC8-F4D7-445F-BE90-069CB6D3769A}" type="parTrans" cxnId="{0B770238-A12E-4A7C-90B1-F3168EDBF1DA}">
      <dgm:prSet/>
      <dgm:spPr/>
      <dgm:t>
        <a:bodyPr/>
        <a:lstStyle/>
        <a:p>
          <a:endParaRPr lang="en-US"/>
        </a:p>
      </dgm:t>
    </dgm:pt>
    <dgm:pt modelId="{19E3CBF3-D3FE-4648-9CBF-4FECE40EA3C4}" type="sibTrans" cxnId="{0B770238-A12E-4A7C-90B1-F3168EDBF1DA}">
      <dgm:prSet/>
      <dgm:spPr/>
      <dgm:t>
        <a:bodyPr/>
        <a:lstStyle/>
        <a:p>
          <a:endParaRPr lang="en-US"/>
        </a:p>
      </dgm:t>
    </dgm:pt>
    <dgm:pt modelId="{B7C02461-2547-4325-8D1D-94699B60E373}">
      <dgm:prSet/>
      <dgm:spPr/>
      <dgm:t>
        <a:bodyPr/>
        <a:lstStyle/>
        <a:p>
          <a:r>
            <a:rPr lang="en-US"/>
            <a:t>Benefits employee morale</a:t>
          </a:r>
        </a:p>
      </dgm:t>
    </dgm:pt>
    <dgm:pt modelId="{0BDF011D-4956-45F8-9D96-6D1C5F54CC0A}" type="parTrans" cxnId="{08B209B9-8D74-4E9E-8E25-C44ED093B1B9}">
      <dgm:prSet/>
      <dgm:spPr/>
      <dgm:t>
        <a:bodyPr/>
        <a:lstStyle/>
        <a:p>
          <a:endParaRPr lang="en-US"/>
        </a:p>
      </dgm:t>
    </dgm:pt>
    <dgm:pt modelId="{1433C390-AC1D-44F8-9FA1-FF5E48F375D0}" type="sibTrans" cxnId="{08B209B9-8D74-4E9E-8E25-C44ED093B1B9}">
      <dgm:prSet/>
      <dgm:spPr/>
      <dgm:t>
        <a:bodyPr/>
        <a:lstStyle/>
        <a:p>
          <a:endParaRPr lang="en-US"/>
        </a:p>
      </dgm:t>
    </dgm:pt>
    <dgm:pt modelId="{A659E2AA-CAC5-4312-B27C-FB8188C64194}">
      <dgm:prSet/>
      <dgm:spPr/>
      <dgm:t>
        <a:bodyPr/>
        <a:lstStyle/>
        <a:p>
          <a:r>
            <a:rPr lang="en-US" dirty="0"/>
            <a:t>Significant impact on governments` and companies` policies</a:t>
          </a:r>
        </a:p>
      </dgm:t>
    </dgm:pt>
    <dgm:pt modelId="{AA5AB404-886F-4274-9B9A-6E6CF964D15B}" type="parTrans" cxnId="{1668E847-AC5D-4B84-855D-A20FD80A6201}">
      <dgm:prSet/>
      <dgm:spPr/>
      <dgm:t>
        <a:bodyPr/>
        <a:lstStyle/>
        <a:p>
          <a:endParaRPr lang="en-US"/>
        </a:p>
      </dgm:t>
    </dgm:pt>
    <dgm:pt modelId="{B90E14D0-65CA-41DE-AD59-6FAF7A515646}" type="sibTrans" cxnId="{1668E847-AC5D-4B84-855D-A20FD80A6201}">
      <dgm:prSet/>
      <dgm:spPr/>
      <dgm:t>
        <a:bodyPr/>
        <a:lstStyle/>
        <a:p>
          <a:endParaRPr lang="en-US"/>
        </a:p>
      </dgm:t>
    </dgm:pt>
    <dgm:pt modelId="{2F2ECA25-59FD-4630-B2A0-147EDB7D626B}" type="pres">
      <dgm:prSet presAssocID="{A92BC28F-343C-4E7E-B988-DE08644258C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B530422-BCD1-4645-8C52-ECB0BA3FCC70}" type="pres">
      <dgm:prSet presAssocID="{D9784CB5-C45D-4376-A32E-84F0B3F0FE57}" presName="hierRoot1" presStyleCnt="0"/>
      <dgm:spPr/>
    </dgm:pt>
    <dgm:pt modelId="{E3742E4D-59FF-49B6-AD8B-6588D80FDF20}" type="pres">
      <dgm:prSet presAssocID="{D9784CB5-C45D-4376-A32E-84F0B3F0FE57}" presName="composite" presStyleCnt="0"/>
      <dgm:spPr/>
    </dgm:pt>
    <dgm:pt modelId="{CBB59607-016D-4D0C-95DF-1F64F95ED27F}" type="pres">
      <dgm:prSet presAssocID="{D9784CB5-C45D-4376-A32E-84F0B3F0FE57}" presName="background" presStyleLbl="node0" presStyleIdx="0" presStyleCnt="4"/>
      <dgm:spPr/>
    </dgm:pt>
    <dgm:pt modelId="{5B996B2E-630D-4B2F-B16D-A2C1FC52B506}" type="pres">
      <dgm:prSet presAssocID="{D9784CB5-C45D-4376-A32E-84F0B3F0FE57}" presName="text" presStyleLbl="fgAcc0" presStyleIdx="0" presStyleCnt="4">
        <dgm:presLayoutVars>
          <dgm:chPref val="3"/>
        </dgm:presLayoutVars>
      </dgm:prSet>
      <dgm:spPr/>
    </dgm:pt>
    <dgm:pt modelId="{6C8DAB75-A7C3-4E50-903B-3B134DA1E278}" type="pres">
      <dgm:prSet presAssocID="{D9784CB5-C45D-4376-A32E-84F0B3F0FE57}" presName="hierChild2" presStyleCnt="0"/>
      <dgm:spPr/>
    </dgm:pt>
    <dgm:pt modelId="{AB642A7C-EE13-4B51-9637-46DC87A2E796}" type="pres">
      <dgm:prSet presAssocID="{A952BF65-C7D7-44BE-93E2-F8DD55EE3D0A}" presName="hierRoot1" presStyleCnt="0"/>
      <dgm:spPr/>
    </dgm:pt>
    <dgm:pt modelId="{5656EBE6-F09D-4DEE-BA04-4CC9DB103F1B}" type="pres">
      <dgm:prSet presAssocID="{A952BF65-C7D7-44BE-93E2-F8DD55EE3D0A}" presName="composite" presStyleCnt="0"/>
      <dgm:spPr/>
    </dgm:pt>
    <dgm:pt modelId="{6EBD81FA-9448-4AA8-A98C-99A9BEFE623A}" type="pres">
      <dgm:prSet presAssocID="{A952BF65-C7D7-44BE-93E2-F8DD55EE3D0A}" presName="background" presStyleLbl="node0" presStyleIdx="1" presStyleCnt="4"/>
      <dgm:spPr/>
    </dgm:pt>
    <dgm:pt modelId="{3F3CC061-7348-48C0-86C2-3B8D9DBCFBD0}" type="pres">
      <dgm:prSet presAssocID="{A952BF65-C7D7-44BE-93E2-F8DD55EE3D0A}" presName="text" presStyleLbl="fgAcc0" presStyleIdx="1" presStyleCnt="4">
        <dgm:presLayoutVars>
          <dgm:chPref val="3"/>
        </dgm:presLayoutVars>
      </dgm:prSet>
      <dgm:spPr/>
    </dgm:pt>
    <dgm:pt modelId="{7CDD5144-26E7-4CEE-B2E5-00F6DD708D53}" type="pres">
      <dgm:prSet presAssocID="{A952BF65-C7D7-44BE-93E2-F8DD55EE3D0A}" presName="hierChild2" presStyleCnt="0"/>
      <dgm:spPr/>
    </dgm:pt>
    <dgm:pt modelId="{4C965923-58D2-446E-BC26-49FBD13F5588}" type="pres">
      <dgm:prSet presAssocID="{B7C02461-2547-4325-8D1D-94699B60E373}" presName="hierRoot1" presStyleCnt="0"/>
      <dgm:spPr/>
    </dgm:pt>
    <dgm:pt modelId="{232BAA76-DB60-443F-B504-3DC33D6D69F4}" type="pres">
      <dgm:prSet presAssocID="{B7C02461-2547-4325-8D1D-94699B60E373}" presName="composite" presStyleCnt="0"/>
      <dgm:spPr/>
    </dgm:pt>
    <dgm:pt modelId="{787F8313-A7CA-4BF0-8811-0D85C6FD8DE7}" type="pres">
      <dgm:prSet presAssocID="{B7C02461-2547-4325-8D1D-94699B60E373}" presName="background" presStyleLbl="node0" presStyleIdx="2" presStyleCnt="4"/>
      <dgm:spPr/>
    </dgm:pt>
    <dgm:pt modelId="{22EC7758-FD05-439B-927F-992B780002AA}" type="pres">
      <dgm:prSet presAssocID="{B7C02461-2547-4325-8D1D-94699B60E373}" presName="text" presStyleLbl="fgAcc0" presStyleIdx="2" presStyleCnt="4">
        <dgm:presLayoutVars>
          <dgm:chPref val="3"/>
        </dgm:presLayoutVars>
      </dgm:prSet>
      <dgm:spPr/>
    </dgm:pt>
    <dgm:pt modelId="{C12BA8BA-A0E4-45F7-8066-CCBDABCF3B3A}" type="pres">
      <dgm:prSet presAssocID="{B7C02461-2547-4325-8D1D-94699B60E373}" presName="hierChild2" presStyleCnt="0"/>
      <dgm:spPr/>
    </dgm:pt>
    <dgm:pt modelId="{D6567394-F335-48DC-A58F-BB1D6DE9A58F}" type="pres">
      <dgm:prSet presAssocID="{A659E2AA-CAC5-4312-B27C-FB8188C64194}" presName="hierRoot1" presStyleCnt="0"/>
      <dgm:spPr/>
    </dgm:pt>
    <dgm:pt modelId="{6C40D183-3D27-4C4D-94E6-57BB3F9CC703}" type="pres">
      <dgm:prSet presAssocID="{A659E2AA-CAC5-4312-B27C-FB8188C64194}" presName="composite" presStyleCnt="0"/>
      <dgm:spPr/>
    </dgm:pt>
    <dgm:pt modelId="{40402DE7-D1FB-4BF6-94BD-8CFA7C0766AA}" type="pres">
      <dgm:prSet presAssocID="{A659E2AA-CAC5-4312-B27C-FB8188C64194}" presName="background" presStyleLbl="node0" presStyleIdx="3" presStyleCnt="4"/>
      <dgm:spPr/>
    </dgm:pt>
    <dgm:pt modelId="{15B2DBEF-8F2E-476F-BCB4-9FF85F5617B9}" type="pres">
      <dgm:prSet presAssocID="{A659E2AA-CAC5-4312-B27C-FB8188C64194}" presName="text" presStyleLbl="fgAcc0" presStyleIdx="3" presStyleCnt="4">
        <dgm:presLayoutVars>
          <dgm:chPref val="3"/>
        </dgm:presLayoutVars>
      </dgm:prSet>
      <dgm:spPr/>
    </dgm:pt>
    <dgm:pt modelId="{420FC47B-D7A8-4C9E-A199-E6CDC00362CF}" type="pres">
      <dgm:prSet presAssocID="{A659E2AA-CAC5-4312-B27C-FB8188C64194}" presName="hierChild2" presStyleCnt="0"/>
      <dgm:spPr/>
    </dgm:pt>
  </dgm:ptLst>
  <dgm:cxnLst>
    <dgm:cxn modelId="{04B6B421-34A3-4EFB-8D85-885F2422FCB1}" type="presOf" srcId="{D9784CB5-C45D-4376-A32E-84F0B3F0FE57}" destId="{5B996B2E-630D-4B2F-B16D-A2C1FC52B506}" srcOrd="0" destOrd="0" presId="urn:microsoft.com/office/officeart/2005/8/layout/hierarchy1"/>
    <dgm:cxn modelId="{0B770238-A12E-4A7C-90B1-F3168EDBF1DA}" srcId="{A92BC28F-343C-4E7E-B988-DE08644258C7}" destId="{A952BF65-C7D7-44BE-93E2-F8DD55EE3D0A}" srcOrd="1" destOrd="0" parTransId="{C8F90CC8-F4D7-445F-BE90-069CB6D3769A}" sibTransId="{19E3CBF3-D3FE-4648-9CBF-4FECE40EA3C4}"/>
    <dgm:cxn modelId="{DADF9461-1076-41C2-BD46-EC63E4BA388B}" type="presOf" srcId="{A92BC28F-343C-4E7E-B988-DE08644258C7}" destId="{2F2ECA25-59FD-4630-B2A0-147EDB7D626B}" srcOrd="0" destOrd="0" presId="urn:microsoft.com/office/officeart/2005/8/layout/hierarchy1"/>
    <dgm:cxn modelId="{1668E847-AC5D-4B84-855D-A20FD80A6201}" srcId="{A92BC28F-343C-4E7E-B988-DE08644258C7}" destId="{A659E2AA-CAC5-4312-B27C-FB8188C64194}" srcOrd="3" destOrd="0" parTransId="{AA5AB404-886F-4274-9B9A-6E6CF964D15B}" sibTransId="{B90E14D0-65CA-41DE-AD59-6FAF7A515646}"/>
    <dgm:cxn modelId="{0AB9B64B-B8E6-48E9-B6F3-2B4A5F3F4C86}" srcId="{A92BC28F-343C-4E7E-B988-DE08644258C7}" destId="{D9784CB5-C45D-4376-A32E-84F0B3F0FE57}" srcOrd="0" destOrd="0" parTransId="{B5666F0F-278A-4D75-8D05-52078D07408A}" sibTransId="{C26D2C18-06B8-4A2B-A69E-E022CD1F0FCC}"/>
    <dgm:cxn modelId="{08B209B9-8D74-4E9E-8E25-C44ED093B1B9}" srcId="{A92BC28F-343C-4E7E-B988-DE08644258C7}" destId="{B7C02461-2547-4325-8D1D-94699B60E373}" srcOrd="2" destOrd="0" parTransId="{0BDF011D-4956-45F8-9D96-6D1C5F54CC0A}" sibTransId="{1433C390-AC1D-44F8-9FA1-FF5E48F375D0}"/>
    <dgm:cxn modelId="{BAF243BA-C9D6-48B0-90BF-D8B7EFD7DB3C}" type="presOf" srcId="{A952BF65-C7D7-44BE-93E2-F8DD55EE3D0A}" destId="{3F3CC061-7348-48C0-86C2-3B8D9DBCFBD0}" srcOrd="0" destOrd="0" presId="urn:microsoft.com/office/officeart/2005/8/layout/hierarchy1"/>
    <dgm:cxn modelId="{00ECB1C5-98AD-4381-B09F-330CD3ACE5C4}" type="presOf" srcId="{B7C02461-2547-4325-8D1D-94699B60E373}" destId="{22EC7758-FD05-439B-927F-992B780002AA}" srcOrd="0" destOrd="0" presId="urn:microsoft.com/office/officeart/2005/8/layout/hierarchy1"/>
    <dgm:cxn modelId="{D39B4BFB-B254-40E7-93FD-F8DCDE3F7D7E}" type="presOf" srcId="{A659E2AA-CAC5-4312-B27C-FB8188C64194}" destId="{15B2DBEF-8F2E-476F-BCB4-9FF85F5617B9}" srcOrd="0" destOrd="0" presId="urn:microsoft.com/office/officeart/2005/8/layout/hierarchy1"/>
    <dgm:cxn modelId="{F37AD29F-2D01-4F37-8966-1AC64AC0EC42}" type="presParOf" srcId="{2F2ECA25-59FD-4630-B2A0-147EDB7D626B}" destId="{4B530422-BCD1-4645-8C52-ECB0BA3FCC70}" srcOrd="0" destOrd="0" presId="urn:microsoft.com/office/officeart/2005/8/layout/hierarchy1"/>
    <dgm:cxn modelId="{A483C393-BCB9-4188-AFA7-FA22E1DF0DD1}" type="presParOf" srcId="{4B530422-BCD1-4645-8C52-ECB0BA3FCC70}" destId="{E3742E4D-59FF-49B6-AD8B-6588D80FDF20}" srcOrd="0" destOrd="0" presId="urn:microsoft.com/office/officeart/2005/8/layout/hierarchy1"/>
    <dgm:cxn modelId="{3AD9C2D6-2522-4C82-8323-C3F80618C3BD}" type="presParOf" srcId="{E3742E4D-59FF-49B6-AD8B-6588D80FDF20}" destId="{CBB59607-016D-4D0C-95DF-1F64F95ED27F}" srcOrd="0" destOrd="0" presId="urn:microsoft.com/office/officeart/2005/8/layout/hierarchy1"/>
    <dgm:cxn modelId="{791CF7B2-8527-4349-A7A2-BE24A937FF93}" type="presParOf" srcId="{E3742E4D-59FF-49B6-AD8B-6588D80FDF20}" destId="{5B996B2E-630D-4B2F-B16D-A2C1FC52B506}" srcOrd="1" destOrd="0" presId="urn:microsoft.com/office/officeart/2005/8/layout/hierarchy1"/>
    <dgm:cxn modelId="{BBBDDC7A-4C29-4505-A4FC-20E608288BB4}" type="presParOf" srcId="{4B530422-BCD1-4645-8C52-ECB0BA3FCC70}" destId="{6C8DAB75-A7C3-4E50-903B-3B134DA1E278}" srcOrd="1" destOrd="0" presId="urn:microsoft.com/office/officeart/2005/8/layout/hierarchy1"/>
    <dgm:cxn modelId="{25617B96-E0BD-4DDC-B0ED-9532FCBF7C82}" type="presParOf" srcId="{2F2ECA25-59FD-4630-B2A0-147EDB7D626B}" destId="{AB642A7C-EE13-4B51-9637-46DC87A2E796}" srcOrd="1" destOrd="0" presId="urn:microsoft.com/office/officeart/2005/8/layout/hierarchy1"/>
    <dgm:cxn modelId="{37F572BF-FB5C-49A6-A057-1B9DA296D978}" type="presParOf" srcId="{AB642A7C-EE13-4B51-9637-46DC87A2E796}" destId="{5656EBE6-F09D-4DEE-BA04-4CC9DB103F1B}" srcOrd="0" destOrd="0" presId="urn:microsoft.com/office/officeart/2005/8/layout/hierarchy1"/>
    <dgm:cxn modelId="{B2D5A8D8-646B-4D30-85B0-3D1D3A0C0FD9}" type="presParOf" srcId="{5656EBE6-F09D-4DEE-BA04-4CC9DB103F1B}" destId="{6EBD81FA-9448-4AA8-A98C-99A9BEFE623A}" srcOrd="0" destOrd="0" presId="urn:microsoft.com/office/officeart/2005/8/layout/hierarchy1"/>
    <dgm:cxn modelId="{4802CE14-79DE-4ABA-90A8-980262D706C2}" type="presParOf" srcId="{5656EBE6-F09D-4DEE-BA04-4CC9DB103F1B}" destId="{3F3CC061-7348-48C0-86C2-3B8D9DBCFBD0}" srcOrd="1" destOrd="0" presId="urn:microsoft.com/office/officeart/2005/8/layout/hierarchy1"/>
    <dgm:cxn modelId="{D9DB8E45-3E59-4945-9FBB-231D06C2C197}" type="presParOf" srcId="{AB642A7C-EE13-4B51-9637-46DC87A2E796}" destId="{7CDD5144-26E7-4CEE-B2E5-00F6DD708D53}" srcOrd="1" destOrd="0" presId="urn:microsoft.com/office/officeart/2005/8/layout/hierarchy1"/>
    <dgm:cxn modelId="{1FE788B6-6B8C-48D8-8D5D-62A5E3E461C6}" type="presParOf" srcId="{2F2ECA25-59FD-4630-B2A0-147EDB7D626B}" destId="{4C965923-58D2-446E-BC26-49FBD13F5588}" srcOrd="2" destOrd="0" presId="urn:microsoft.com/office/officeart/2005/8/layout/hierarchy1"/>
    <dgm:cxn modelId="{ACE7E266-E1BA-4AEF-B537-CA75588F5EC9}" type="presParOf" srcId="{4C965923-58D2-446E-BC26-49FBD13F5588}" destId="{232BAA76-DB60-443F-B504-3DC33D6D69F4}" srcOrd="0" destOrd="0" presId="urn:microsoft.com/office/officeart/2005/8/layout/hierarchy1"/>
    <dgm:cxn modelId="{1E677382-F622-44CC-835F-9FFC8D28633D}" type="presParOf" srcId="{232BAA76-DB60-443F-B504-3DC33D6D69F4}" destId="{787F8313-A7CA-4BF0-8811-0D85C6FD8DE7}" srcOrd="0" destOrd="0" presId="urn:microsoft.com/office/officeart/2005/8/layout/hierarchy1"/>
    <dgm:cxn modelId="{ED360C57-DDCC-4824-A6FB-9DEC9DA072B1}" type="presParOf" srcId="{232BAA76-DB60-443F-B504-3DC33D6D69F4}" destId="{22EC7758-FD05-439B-927F-992B780002AA}" srcOrd="1" destOrd="0" presId="urn:microsoft.com/office/officeart/2005/8/layout/hierarchy1"/>
    <dgm:cxn modelId="{2F8B523B-F753-4653-AD98-406AAA844812}" type="presParOf" srcId="{4C965923-58D2-446E-BC26-49FBD13F5588}" destId="{C12BA8BA-A0E4-45F7-8066-CCBDABCF3B3A}" srcOrd="1" destOrd="0" presId="urn:microsoft.com/office/officeart/2005/8/layout/hierarchy1"/>
    <dgm:cxn modelId="{9F89323E-EFE6-4035-9388-8B5058899F30}" type="presParOf" srcId="{2F2ECA25-59FD-4630-B2A0-147EDB7D626B}" destId="{D6567394-F335-48DC-A58F-BB1D6DE9A58F}" srcOrd="3" destOrd="0" presId="urn:microsoft.com/office/officeart/2005/8/layout/hierarchy1"/>
    <dgm:cxn modelId="{9D9CB3E2-D6FF-49D6-8A49-FEEB3BA44140}" type="presParOf" srcId="{D6567394-F335-48DC-A58F-BB1D6DE9A58F}" destId="{6C40D183-3D27-4C4D-94E6-57BB3F9CC703}" srcOrd="0" destOrd="0" presId="urn:microsoft.com/office/officeart/2005/8/layout/hierarchy1"/>
    <dgm:cxn modelId="{B3E3EC70-71DF-40B1-A9B4-D7C65CBC1858}" type="presParOf" srcId="{6C40D183-3D27-4C4D-94E6-57BB3F9CC703}" destId="{40402DE7-D1FB-4BF6-94BD-8CFA7C0766AA}" srcOrd="0" destOrd="0" presId="urn:microsoft.com/office/officeart/2005/8/layout/hierarchy1"/>
    <dgm:cxn modelId="{6394193B-0D1E-4DB9-B6B7-6F5C99EE0AC2}" type="presParOf" srcId="{6C40D183-3D27-4C4D-94E6-57BB3F9CC703}" destId="{15B2DBEF-8F2E-476F-BCB4-9FF85F5617B9}" srcOrd="1" destOrd="0" presId="urn:microsoft.com/office/officeart/2005/8/layout/hierarchy1"/>
    <dgm:cxn modelId="{80D586AC-7FE1-4E4D-A0EB-EE83857B69DB}" type="presParOf" srcId="{D6567394-F335-48DC-A58F-BB1D6DE9A58F}" destId="{420FC47B-D7A8-4C9E-A199-E6CDC00362C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6A542D-3D05-46B4-A47E-FF1E908E591D}" type="doc">
      <dgm:prSet loTypeId="urn:microsoft.com/office/officeart/2005/8/layout/vProcess5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494F415-28CE-47A1-B289-50BFE649185B}">
      <dgm:prSet custT="1"/>
      <dgm:spPr/>
      <dgm:t>
        <a:bodyPr/>
        <a:lstStyle/>
        <a:p>
          <a:r>
            <a:rPr lang="en-US" sz="1800" dirty="0">
              <a:solidFill>
                <a:schemeClr val="accent1">
                  <a:lumMod val="50000"/>
                </a:schemeClr>
              </a:solidFill>
            </a:rPr>
            <a:t>Ignores the role of worker`s experience and ability, despite its importance for employers</a:t>
          </a:r>
        </a:p>
      </dgm:t>
    </dgm:pt>
    <dgm:pt modelId="{3813D9F2-C696-44A2-A801-9D01305310CE}" type="parTrans" cxnId="{7B9F1A18-F718-4D81-9CD4-ADFAFB9DC0E0}">
      <dgm:prSet/>
      <dgm:spPr/>
      <dgm:t>
        <a:bodyPr/>
        <a:lstStyle/>
        <a:p>
          <a:endParaRPr lang="en-US"/>
        </a:p>
      </dgm:t>
    </dgm:pt>
    <dgm:pt modelId="{B8FCE257-2851-4836-AF08-F88ABA27DB6D}" type="sibTrans" cxnId="{7B9F1A18-F718-4D81-9CD4-ADFAFB9DC0E0}">
      <dgm:prSet/>
      <dgm:spPr/>
      <dgm:t>
        <a:bodyPr/>
        <a:lstStyle/>
        <a:p>
          <a:endParaRPr lang="en-US"/>
        </a:p>
      </dgm:t>
    </dgm:pt>
    <dgm:pt modelId="{A6E20868-0DAA-4EEA-BE9C-A3A0EFF6AEFD}">
      <dgm:prSet custT="1"/>
      <dgm:spPr/>
      <dgm:t>
        <a:bodyPr/>
        <a:lstStyle/>
        <a:p>
          <a:r>
            <a:rPr lang="en-US" sz="1800" dirty="0">
              <a:solidFill>
                <a:schemeClr val="accent1">
                  <a:lumMod val="50000"/>
                </a:schemeClr>
              </a:solidFill>
            </a:rPr>
            <a:t>Neglects the role of informal learning/training (by doing/from experience)</a:t>
          </a:r>
        </a:p>
      </dgm:t>
    </dgm:pt>
    <dgm:pt modelId="{8F074EE7-D098-4D03-8287-D5E66D8602EB}" type="parTrans" cxnId="{88C6BE73-3D5F-4524-9D50-CE2852A2B85C}">
      <dgm:prSet/>
      <dgm:spPr/>
      <dgm:t>
        <a:bodyPr/>
        <a:lstStyle/>
        <a:p>
          <a:endParaRPr lang="en-US"/>
        </a:p>
      </dgm:t>
    </dgm:pt>
    <dgm:pt modelId="{F3819FAB-18B4-40C1-830E-6A4022550E5B}" type="sibTrans" cxnId="{88C6BE73-3D5F-4524-9D50-CE2852A2B85C}">
      <dgm:prSet/>
      <dgm:spPr/>
      <dgm:t>
        <a:bodyPr/>
        <a:lstStyle/>
        <a:p>
          <a:endParaRPr lang="en-US"/>
        </a:p>
      </dgm:t>
    </dgm:pt>
    <dgm:pt modelId="{FED1168E-709F-4738-A20F-D39E46EEB61D}">
      <dgm:prSet custT="1"/>
      <dgm:spPr/>
      <dgm:t>
        <a:bodyPr/>
        <a:lstStyle/>
        <a:p>
          <a:r>
            <a:rPr lang="en-US" sz="1900" b="1" dirty="0"/>
            <a:t>   </a:t>
          </a:r>
          <a:r>
            <a:rPr lang="en-US" sz="1800" b="0" dirty="0">
              <a:solidFill>
                <a:schemeClr val="accent1">
                  <a:lumMod val="50000"/>
                </a:schemeClr>
              </a:solidFill>
            </a:rPr>
            <a:t>Largely ignores the role of non-cognitive </a:t>
          </a:r>
        </a:p>
        <a:p>
          <a:r>
            <a:rPr lang="en-US" sz="1800" b="0" dirty="0">
              <a:solidFill>
                <a:schemeClr val="accent1">
                  <a:lumMod val="50000"/>
                </a:schemeClr>
              </a:solidFill>
            </a:rPr>
            <a:t>   skills and abilities</a:t>
          </a:r>
        </a:p>
      </dgm:t>
    </dgm:pt>
    <dgm:pt modelId="{AAAE8EBF-C95D-47A2-AEF4-4A0DE6267EED}" type="parTrans" cxnId="{2B973E0B-DA46-47B9-A183-69D6C066ABEB}">
      <dgm:prSet/>
      <dgm:spPr/>
      <dgm:t>
        <a:bodyPr/>
        <a:lstStyle/>
        <a:p>
          <a:endParaRPr lang="en-US"/>
        </a:p>
      </dgm:t>
    </dgm:pt>
    <dgm:pt modelId="{23F8890B-0D09-45E3-B96F-975DD7E71446}" type="sibTrans" cxnId="{2B973E0B-DA46-47B9-A183-69D6C066ABEB}">
      <dgm:prSet/>
      <dgm:spPr/>
      <dgm:t>
        <a:bodyPr/>
        <a:lstStyle/>
        <a:p>
          <a:endParaRPr lang="en-US"/>
        </a:p>
      </dgm:t>
    </dgm:pt>
    <dgm:pt modelId="{27E9D4C8-A22A-4AAF-949C-1D52207029A4}" type="pres">
      <dgm:prSet presAssocID="{DE6A542D-3D05-46B4-A47E-FF1E908E591D}" presName="outerComposite" presStyleCnt="0">
        <dgm:presLayoutVars>
          <dgm:chMax val="5"/>
          <dgm:dir/>
          <dgm:resizeHandles val="exact"/>
        </dgm:presLayoutVars>
      </dgm:prSet>
      <dgm:spPr/>
    </dgm:pt>
    <dgm:pt modelId="{57E015C6-9D5D-406A-94B5-74BF79BAFB86}" type="pres">
      <dgm:prSet presAssocID="{DE6A542D-3D05-46B4-A47E-FF1E908E591D}" presName="dummyMaxCanvas" presStyleCnt="0">
        <dgm:presLayoutVars/>
      </dgm:prSet>
      <dgm:spPr/>
    </dgm:pt>
    <dgm:pt modelId="{75E2403D-C6ED-48A9-B1A0-61F2C30BE956}" type="pres">
      <dgm:prSet presAssocID="{DE6A542D-3D05-46B4-A47E-FF1E908E591D}" presName="ThreeNodes_1" presStyleLbl="node1" presStyleIdx="0" presStyleCnt="3">
        <dgm:presLayoutVars>
          <dgm:bulletEnabled val="1"/>
        </dgm:presLayoutVars>
      </dgm:prSet>
      <dgm:spPr/>
    </dgm:pt>
    <dgm:pt modelId="{805C867E-E864-4FCE-A91C-5C0648A1A215}" type="pres">
      <dgm:prSet presAssocID="{DE6A542D-3D05-46B4-A47E-FF1E908E591D}" presName="ThreeNodes_2" presStyleLbl="node1" presStyleIdx="1" presStyleCnt="3" custScaleX="104959">
        <dgm:presLayoutVars>
          <dgm:bulletEnabled val="1"/>
        </dgm:presLayoutVars>
      </dgm:prSet>
      <dgm:spPr/>
    </dgm:pt>
    <dgm:pt modelId="{ACDE80B0-1C3E-4CB8-BD60-97CBF755CEAA}" type="pres">
      <dgm:prSet presAssocID="{DE6A542D-3D05-46B4-A47E-FF1E908E591D}" presName="ThreeNodes_3" presStyleLbl="node1" presStyleIdx="2" presStyleCnt="3">
        <dgm:presLayoutVars>
          <dgm:bulletEnabled val="1"/>
        </dgm:presLayoutVars>
      </dgm:prSet>
      <dgm:spPr/>
    </dgm:pt>
    <dgm:pt modelId="{462E29E1-9ABD-4442-910A-85CE56C58D17}" type="pres">
      <dgm:prSet presAssocID="{DE6A542D-3D05-46B4-A47E-FF1E908E591D}" presName="ThreeConn_1-2" presStyleLbl="fgAccFollowNode1" presStyleIdx="0" presStyleCnt="2">
        <dgm:presLayoutVars>
          <dgm:bulletEnabled val="1"/>
        </dgm:presLayoutVars>
      </dgm:prSet>
      <dgm:spPr/>
    </dgm:pt>
    <dgm:pt modelId="{3CAD4300-CCAD-4ABD-84D5-8BABF59E3572}" type="pres">
      <dgm:prSet presAssocID="{DE6A542D-3D05-46B4-A47E-FF1E908E591D}" presName="ThreeConn_2-3" presStyleLbl="fgAccFollowNode1" presStyleIdx="1" presStyleCnt="2">
        <dgm:presLayoutVars>
          <dgm:bulletEnabled val="1"/>
        </dgm:presLayoutVars>
      </dgm:prSet>
      <dgm:spPr/>
    </dgm:pt>
    <dgm:pt modelId="{8ED60B61-2360-4710-98B8-D313E5932D13}" type="pres">
      <dgm:prSet presAssocID="{DE6A542D-3D05-46B4-A47E-FF1E908E591D}" presName="ThreeNodes_1_text" presStyleLbl="node1" presStyleIdx="2" presStyleCnt="3">
        <dgm:presLayoutVars>
          <dgm:bulletEnabled val="1"/>
        </dgm:presLayoutVars>
      </dgm:prSet>
      <dgm:spPr/>
    </dgm:pt>
    <dgm:pt modelId="{C75EA065-D339-402D-8024-442D3B4F3644}" type="pres">
      <dgm:prSet presAssocID="{DE6A542D-3D05-46B4-A47E-FF1E908E591D}" presName="ThreeNodes_2_text" presStyleLbl="node1" presStyleIdx="2" presStyleCnt="3">
        <dgm:presLayoutVars>
          <dgm:bulletEnabled val="1"/>
        </dgm:presLayoutVars>
      </dgm:prSet>
      <dgm:spPr/>
    </dgm:pt>
    <dgm:pt modelId="{F3F4E079-D754-4621-B46C-126CDB84BA54}" type="pres">
      <dgm:prSet presAssocID="{DE6A542D-3D05-46B4-A47E-FF1E908E591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B973E0B-DA46-47B9-A183-69D6C066ABEB}" srcId="{DE6A542D-3D05-46B4-A47E-FF1E908E591D}" destId="{FED1168E-709F-4738-A20F-D39E46EEB61D}" srcOrd="2" destOrd="0" parTransId="{AAAE8EBF-C95D-47A2-AEF4-4A0DE6267EED}" sibTransId="{23F8890B-0D09-45E3-B96F-975DD7E71446}"/>
    <dgm:cxn modelId="{7B9F1A18-F718-4D81-9CD4-ADFAFB9DC0E0}" srcId="{DE6A542D-3D05-46B4-A47E-FF1E908E591D}" destId="{4494F415-28CE-47A1-B289-50BFE649185B}" srcOrd="0" destOrd="0" parTransId="{3813D9F2-C696-44A2-A801-9D01305310CE}" sibTransId="{B8FCE257-2851-4836-AF08-F88ABA27DB6D}"/>
    <dgm:cxn modelId="{C518701A-6CBE-4231-BB55-0E9F12643886}" type="presOf" srcId="{FED1168E-709F-4738-A20F-D39E46EEB61D}" destId="{ACDE80B0-1C3E-4CB8-BD60-97CBF755CEAA}" srcOrd="0" destOrd="0" presId="urn:microsoft.com/office/officeart/2005/8/layout/vProcess5"/>
    <dgm:cxn modelId="{3690031B-8F72-49CE-BD8C-D8193036D76C}" type="presOf" srcId="{DE6A542D-3D05-46B4-A47E-FF1E908E591D}" destId="{27E9D4C8-A22A-4AAF-949C-1D52207029A4}" srcOrd="0" destOrd="0" presId="urn:microsoft.com/office/officeart/2005/8/layout/vProcess5"/>
    <dgm:cxn modelId="{E2200E1E-39EF-4FA3-AAB1-438893714B8D}" type="presOf" srcId="{4494F415-28CE-47A1-B289-50BFE649185B}" destId="{8ED60B61-2360-4710-98B8-D313E5932D13}" srcOrd="1" destOrd="0" presId="urn:microsoft.com/office/officeart/2005/8/layout/vProcess5"/>
    <dgm:cxn modelId="{8699C837-FB6F-4914-B4BB-1ED48BBA19FC}" type="presOf" srcId="{A6E20868-0DAA-4EEA-BE9C-A3A0EFF6AEFD}" destId="{C75EA065-D339-402D-8024-442D3B4F3644}" srcOrd="1" destOrd="0" presId="urn:microsoft.com/office/officeart/2005/8/layout/vProcess5"/>
    <dgm:cxn modelId="{2D001451-779B-48F9-ADE0-0EB704FA8084}" type="presOf" srcId="{FED1168E-709F-4738-A20F-D39E46EEB61D}" destId="{F3F4E079-D754-4621-B46C-126CDB84BA54}" srcOrd="1" destOrd="0" presId="urn:microsoft.com/office/officeart/2005/8/layout/vProcess5"/>
    <dgm:cxn modelId="{88C6BE73-3D5F-4524-9D50-CE2852A2B85C}" srcId="{DE6A542D-3D05-46B4-A47E-FF1E908E591D}" destId="{A6E20868-0DAA-4EEA-BE9C-A3A0EFF6AEFD}" srcOrd="1" destOrd="0" parTransId="{8F074EE7-D098-4D03-8287-D5E66D8602EB}" sibTransId="{F3819FAB-18B4-40C1-830E-6A4022550E5B}"/>
    <dgm:cxn modelId="{3DCC7A8F-219D-4E57-9228-B2C48691083A}" type="presOf" srcId="{B8FCE257-2851-4836-AF08-F88ABA27DB6D}" destId="{462E29E1-9ABD-4442-910A-85CE56C58D17}" srcOrd="0" destOrd="0" presId="urn:microsoft.com/office/officeart/2005/8/layout/vProcess5"/>
    <dgm:cxn modelId="{17364C99-402A-4E17-AFDD-7A20916DD9C2}" type="presOf" srcId="{F3819FAB-18B4-40C1-830E-6A4022550E5B}" destId="{3CAD4300-CCAD-4ABD-84D5-8BABF59E3572}" srcOrd="0" destOrd="0" presId="urn:microsoft.com/office/officeart/2005/8/layout/vProcess5"/>
    <dgm:cxn modelId="{F81AB99D-9921-4F74-94EF-D0BF49F979F8}" type="presOf" srcId="{4494F415-28CE-47A1-B289-50BFE649185B}" destId="{75E2403D-C6ED-48A9-B1A0-61F2C30BE956}" srcOrd="0" destOrd="0" presId="urn:microsoft.com/office/officeart/2005/8/layout/vProcess5"/>
    <dgm:cxn modelId="{252F11CD-1C2C-46AE-9DB7-BFD82A4F69A6}" type="presOf" srcId="{A6E20868-0DAA-4EEA-BE9C-A3A0EFF6AEFD}" destId="{805C867E-E864-4FCE-A91C-5C0648A1A215}" srcOrd="0" destOrd="0" presId="urn:microsoft.com/office/officeart/2005/8/layout/vProcess5"/>
    <dgm:cxn modelId="{C65D3AE0-ECBA-402C-A1A5-54B97F0523C8}" type="presParOf" srcId="{27E9D4C8-A22A-4AAF-949C-1D52207029A4}" destId="{57E015C6-9D5D-406A-94B5-74BF79BAFB86}" srcOrd="0" destOrd="0" presId="urn:microsoft.com/office/officeart/2005/8/layout/vProcess5"/>
    <dgm:cxn modelId="{1388234E-D91B-450C-BE6A-26486DDCFA24}" type="presParOf" srcId="{27E9D4C8-A22A-4AAF-949C-1D52207029A4}" destId="{75E2403D-C6ED-48A9-B1A0-61F2C30BE956}" srcOrd="1" destOrd="0" presId="urn:microsoft.com/office/officeart/2005/8/layout/vProcess5"/>
    <dgm:cxn modelId="{224AD2A0-7A14-4C4C-99CD-7CB82EDC7E66}" type="presParOf" srcId="{27E9D4C8-A22A-4AAF-949C-1D52207029A4}" destId="{805C867E-E864-4FCE-A91C-5C0648A1A215}" srcOrd="2" destOrd="0" presId="urn:microsoft.com/office/officeart/2005/8/layout/vProcess5"/>
    <dgm:cxn modelId="{CBEFD068-C480-4AA2-8535-DF74801D1C6A}" type="presParOf" srcId="{27E9D4C8-A22A-4AAF-949C-1D52207029A4}" destId="{ACDE80B0-1C3E-4CB8-BD60-97CBF755CEAA}" srcOrd="3" destOrd="0" presId="urn:microsoft.com/office/officeart/2005/8/layout/vProcess5"/>
    <dgm:cxn modelId="{18651722-BE52-457A-BFBA-21C779696C44}" type="presParOf" srcId="{27E9D4C8-A22A-4AAF-949C-1D52207029A4}" destId="{462E29E1-9ABD-4442-910A-85CE56C58D17}" srcOrd="4" destOrd="0" presId="urn:microsoft.com/office/officeart/2005/8/layout/vProcess5"/>
    <dgm:cxn modelId="{36E29BFE-D525-4F8E-B4CB-C438B5179D62}" type="presParOf" srcId="{27E9D4C8-A22A-4AAF-949C-1D52207029A4}" destId="{3CAD4300-CCAD-4ABD-84D5-8BABF59E3572}" srcOrd="5" destOrd="0" presId="urn:microsoft.com/office/officeart/2005/8/layout/vProcess5"/>
    <dgm:cxn modelId="{FD275AAE-DB02-4099-8D30-A8C70155D656}" type="presParOf" srcId="{27E9D4C8-A22A-4AAF-949C-1D52207029A4}" destId="{8ED60B61-2360-4710-98B8-D313E5932D13}" srcOrd="6" destOrd="0" presId="urn:microsoft.com/office/officeart/2005/8/layout/vProcess5"/>
    <dgm:cxn modelId="{96DC087E-C473-4983-866D-E452A83D451C}" type="presParOf" srcId="{27E9D4C8-A22A-4AAF-949C-1D52207029A4}" destId="{C75EA065-D339-402D-8024-442D3B4F3644}" srcOrd="7" destOrd="0" presId="urn:microsoft.com/office/officeart/2005/8/layout/vProcess5"/>
    <dgm:cxn modelId="{0ACEC7FB-B488-4870-A2C2-10F45072A488}" type="presParOf" srcId="{27E9D4C8-A22A-4AAF-949C-1D52207029A4}" destId="{F3F4E079-D754-4621-B46C-126CDB84BA5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BA4BD4D-08B3-41F2-881D-F2DD75F0D2C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A99C4E7-35FA-4FB2-B14C-3D735DBD8C8D}">
      <dgm:prSet/>
      <dgm:spPr/>
      <dgm:t>
        <a:bodyPr/>
        <a:lstStyle/>
        <a:p>
          <a:r>
            <a:rPr lang="en-US" dirty="0"/>
            <a:t>Developed by </a:t>
          </a:r>
          <a:r>
            <a:rPr lang="en-US" b="1" dirty="0"/>
            <a:t>Clayton Alderfer</a:t>
          </a:r>
          <a:r>
            <a:rPr lang="en-US" dirty="0"/>
            <a:t>, based on Maslow`s Hierarchy of Needs</a:t>
          </a:r>
        </a:p>
      </dgm:t>
    </dgm:pt>
    <dgm:pt modelId="{1E2275C2-922D-4B0C-93A3-0DF5037FAA72}" type="parTrans" cxnId="{32118BEF-CBBB-4E32-982B-E6973FFF5DD0}">
      <dgm:prSet/>
      <dgm:spPr/>
      <dgm:t>
        <a:bodyPr/>
        <a:lstStyle/>
        <a:p>
          <a:endParaRPr lang="en-US"/>
        </a:p>
      </dgm:t>
    </dgm:pt>
    <dgm:pt modelId="{6EA0B5BD-BC74-4A82-B02B-356F699207E7}" type="sibTrans" cxnId="{32118BEF-CBBB-4E32-982B-E6973FFF5DD0}">
      <dgm:prSet/>
      <dgm:spPr/>
      <dgm:t>
        <a:bodyPr/>
        <a:lstStyle/>
        <a:p>
          <a:endParaRPr lang="en-US"/>
        </a:p>
      </dgm:t>
    </dgm:pt>
    <dgm:pt modelId="{04D76861-3A3A-41AB-8996-12BF35A994AA}">
      <dgm:prSet/>
      <dgm:spPr/>
      <dgm:t>
        <a:bodyPr/>
        <a:lstStyle/>
        <a:p>
          <a:r>
            <a:rPr lang="en-US" dirty="0"/>
            <a:t>The employees are motivated by </a:t>
          </a:r>
          <a:r>
            <a:rPr lang="en-US" b="1" dirty="0"/>
            <a:t>three categories of needs</a:t>
          </a:r>
          <a:r>
            <a:rPr lang="en-US" dirty="0"/>
            <a:t>: existence, relatedness and growth (ERG)</a:t>
          </a:r>
        </a:p>
      </dgm:t>
    </dgm:pt>
    <dgm:pt modelId="{EF435911-69A0-4D54-828F-584018FFC0D2}" type="parTrans" cxnId="{5893F9AC-F55C-4DBF-BDDD-6BDEC654862B}">
      <dgm:prSet/>
      <dgm:spPr/>
      <dgm:t>
        <a:bodyPr/>
        <a:lstStyle/>
        <a:p>
          <a:endParaRPr lang="en-US"/>
        </a:p>
      </dgm:t>
    </dgm:pt>
    <dgm:pt modelId="{0B605977-B796-4DE8-8B81-6C1392BBA47A}" type="sibTrans" cxnId="{5893F9AC-F55C-4DBF-BDDD-6BDEC654862B}">
      <dgm:prSet/>
      <dgm:spPr/>
      <dgm:t>
        <a:bodyPr/>
        <a:lstStyle/>
        <a:p>
          <a:endParaRPr lang="en-US"/>
        </a:p>
      </dgm:t>
    </dgm:pt>
    <dgm:pt modelId="{B6B981A8-6064-41FE-8BC0-8C13F4F8753A}">
      <dgm:prSet/>
      <dgm:spPr/>
      <dgm:t>
        <a:bodyPr/>
        <a:lstStyle/>
        <a:p>
          <a:r>
            <a:rPr lang="en-US" dirty="0"/>
            <a:t>Human`s priorities and motivations </a:t>
          </a:r>
          <a:r>
            <a:rPr lang="en-US" b="1" dirty="0"/>
            <a:t>can fluctuate up and down between different levels of needs </a:t>
          </a:r>
          <a:r>
            <a:rPr lang="en-US" dirty="0"/>
            <a:t>depending on their circumstances and life views</a:t>
          </a:r>
        </a:p>
      </dgm:t>
    </dgm:pt>
    <dgm:pt modelId="{EC328EA0-2DE0-4C92-B80B-E08CBD732C34}" type="parTrans" cxnId="{466D6D08-6F25-4995-A12F-71A2AE570924}">
      <dgm:prSet/>
      <dgm:spPr/>
      <dgm:t>
        <a:bodyPr/>
        <a:lstStyle/>
        <a:p>
          <a:endParaRPr lang="en-US"/>
        </a:p>
      </dgm:t>
    </dgm:pt>
    <dgm:pt modelId="{C3A81E3F-6CEB-44DD-B048-102CD6B31E04}" type="sibTrans" cxnId="{466D6D08-6F25-4995-A12F-71A2AE570924}">
      <dgm:prSet/>
      <dgm:spPr/>
      <dgm:t>
        <a:bodyPr/>
        <a:lstStyle/>
        <a:p>
          <a:endParaRPr lang="en-US"/>
        </a:p>
      </dgm:t>
    </dgm:pt>
    <dgm:pt modelId="{328DE03C-90E2-4EF4-9C9B-FE9ADEE12488}">
      <dgm:prSet/>
      <dgm:spPr/>
      <dgm:t>
        <a:bodyPr/>
        <a:lstStyle/>
        <a:p>
          <a:r>
            <a:rPr lang="en-US" dirty="0"/>
            <a:t>To be truly motivated </a:t>
          </a:r>
          <a:r>
            <a:rPr lang="en-US" b="1" dirty="0"/>
            <a:t>multiple levels of needs </a:t>
          </a:r>
          <a:r>
            <a:rPr lang="en-US" dirty="0"/>
            <a:t>must be </a:t>
          </a:r>
          <a:r>
            <a:rPr lang="en-US" b="1" dirty="0"/>
            <a:t>simultaneously met </a:t>
          </a:r>
        </a:p>
      </dgm:t>
    </dgm:pt>
    <dgm:pt modelId="{9CB9ECE4-7BC5-4E5C-84B7-B3407D7FD08D}" type="parTrans" cxnId="{854DE208-7CCD-41FE-8A33-14D58C06EA94}">
      <dgm:prSet/>
      <dgm:spPr/>
      <dgm:t>
        <a:bodyPr/>
        <a:lstStyle/>
        <a:p>
          <a:endParaRPr lang="en-US"/>
        </a:p>
      </dgm:t>
    </dgm:pt>
    <dgm:pt modelId="{9D205203-1129-42FD-917E-09E0117873D9}" type="sibTrans" cxnId="{854DE208-7CCD-41FE-8A33-14D58C06EA94}">
      <dgm:prSet/>
      <dgm:spPr/>
      <dgm:t>
        <a:bodyPr/>
        <a:lstStyle/>
        <a:p>
          <a:endParaRPr lang="en-US"/>
        </a:p>
      </dgm:t>
    </dgm:pt>
    <dgm:pt modelId="{51EA402D-FEA1-4788-9B39-F6FB9AECFBA6}" type="pres">
      <dgm:prSet presAssocID="{5BA4BD4D-08B3-41F2-881D-F2DD75F0D2C9}" presName="vert0" presStyleCnt="0">
        <dgm:presLayoutVars>
          <dgm:dir/>
          <dgm:animOne val="branch"/>
          <dgm:animLvl val="lvl"/>
        </dgm:presLayoutVars>
      </dgm:prSet>
      <dgm:spPr/>
    </dgm:pt>
    <dgm:pt modelId="{A45BFED6-257E-47D5-8B9E-C57BFFE84C46}" type="pres">
      <dgm:prSet presAssocID="{6A99C4E7-35FA-4FB2-B14C-3D735DBD8C8D}" presName="thickLine" presStyleLbl="alignNode1" presStyleIdx="0" presStyleCnt="4"/>
      <dgm:spPr/>
    </dgm:pt>
    <dgm:pt modelId="{EA5C1432-7465-4D28-959B-C4F1ADC3B6D6}" type="pres">
      <dgm:prSet presAssocID="{6A99C4E7-35FA-4FB2-B14C-3D735DBD8C8D}" presName="horz1" presStyleCnt="0"/>
      <dgm:spPr/>
    </dgm:pt>
    <dgm:pt modelId="{68237DBA-3076-4A98-A5FD-DE1C5DEDE578}" type="pres">
      <dgm:prSet presAssocID="{6A99C4E7-35FA-4FB2-B14C-3D735DBD8C8D}" presName="tx1" presStyleLbl="revTx" presStyleIdx="0" presStyleCnt="4"/>
      <dgm:spPr/>
    </dgm:pt>
    <dgm:pt modelId="{A25FAD01-E2B7-472D-B77D-0E6EF111794A}" type="pres">
      <dgm:prSet presAssocID="{6A99C4E7-35FA-4FB2-B14C-3D735DBD8C8D}" presName="vert1" presStyleCnt="0"/>
      <dgm:spPr/>
    </dgm:pt>
    <dgm:pt modelId="{5E489D95-3C88-47FA-A484-58E802DE6A09}" type="pres">
      <dgm:prSet presAssocID="{04D76861-3A3A-41AB-8996-12BF35A994AA}" presName="thickLine" presStyleLbl="alignNode1" presStyleIdx="1" presStyleCnt="4"/>
      <dgm:spPr/>
    </dgm:pt>
    <dgm:pt modelId="{7088D864-3FEE-44DE-929B-DB14DE425787}" type="pres">
      <dgm:prSet presAssocID="{04D76861-3A3A-41AB-8996-12BF35A994AA}" presName="horz1" presStyleCnt="0"/>
      <dgm:spPr/>
    </dgm:pt>
    <dgm:pt modelId="{F0F1CD52-4DE9-4902-A7F8-8CF6BF1FCF13}" type="pres">
      <dgm:prSet presAssocID="{04D76861-3A3A-41AB-8996-12BF35A994AA}" presName="tx1" presStyleLbl="revTx" presStyleIdx="1" presStyleCnt="4"/>
      <dgm:spPr/>
    </dgm:pt>
    <dgm:pt modelId="{BB7B3653-7192-48D9-B4A0-EC8B7F7A78E4}" type="pres">
      <dgm:prSet presAssocID="{04D76861-3A3A-41AB-8996-12BF35A994AA}" presName="vert1" presStyleCnt="0"/>
      <dgm:spPr/>
    </dgm:pt>
    <dgm:pt modelId="{823C32D0-4493-417D-88CA-171D37C37770}" type="pres">
      <dgm:prSet presAssocID="{B6B981A8-6064-41FE-8BC0-8C13F4F8753A}" presName="thickLine" presStyleLbl="alignNode1" presStyleIdx="2" presStyleCnt="4"/>
      <dgm:spPr/>
    </dgm:pt>
    <dgm:pt modelId="{DC3470B1-95C7-4900-8206-06CB4293E713}" type="pres">
      <dgm:prSet presAssocID="{B6B981A8-6064-41FE-8BC0-8C13F4F8753A}" presName="horz1" presStyleCnt="0"/>
      <dgm:spPr/>
    </dgm:pt>
    <dgm:pt modelId="{651705E1-F9D9-43BF-97FC-6B03BAB13FD9}" type="pres">
      <dgm:prSet presAssocID="{B6B981A8-6064-41FE-8BC0-8C13F4F8753A}" presName="tx1" presStyleLbl="revTx" presStyleIdx="2" presStyleCnt="4"/>
      <dgm:spPr/>
    </dgm:pt>
    <dgm:pt modelId="{1EE47F72-66DE-4397-B9CA-42B59F5254AA}" type="pres">
      <dgm:prSet presAssocID="{B6B981A8-6064-41FE-8BC0-8C13F4F8753A}" presName="vert1" presStyleCnt="0"/>
      <dgm:spPr/>
    </dgm:pt>
    <dgm:pt modelId="{A134F94C-0F88-449F-AEC6-2FA414D97313}" type="pres">
      <dgm:prSet presAssocID="{328DE03C-90E2-4EF4-9C9B-FE9ADEE12488}" presName="thickLine" presStyleLbl="alignNode1" presStyleIdx="3" presStyleCnt="4"/>
      <dgm:spPr/>
    </dgm:pt>
    <dgm:pt modelId="{41E9F7D5-303F-41CA-B096-D405738A1A65}" type="pres">
      <dgm:prSet presAssocID="{328DE03C-90E2-4EF4-9C9B-FE9ADEE12488}" presName="horz1" presStyleCnt="0"/>
      <dgm:spPr/>
    </dgm:pt>
    <dgm:pt modelId="{8689D7AA-7D9F-4316-AC77-40293719C8B8}" type="pres">
      <dgm:prSet presAssocID="{328DE03C-90E2-4EF4-9C9B-FE9ADEE12488}" presName="tx1" presStyleLbl="revTx" presStyleIdx="3" presStyleCnt="4"/>
      <dgm:spPr/>
    </dgm:pt>
    <dgm:pt modelId="{ADBED6C6-EE64-4832-9BEE-53764A7D49F8}" type="pres">
      <dgm:prSet presAssocID="{328DE03C-90E2-4EF4-9C9B-FE9ADEE12488}" presName="vert1" presStyleCnt="0"/>
      <dgm:spPr/>
    </dgm:pt>
  </dgm:ptLst>
  <dgm:cxnLst>
    <dgm:cxn modelId="{466D6D08-6F25-4995-A12F-71A2AE570924}" srcId="{5BA4BD4D-08B3-41F2-881D-F2DD75F0D2C9}" destId="{B6B981A8-6064-41FE-8BC0-8C13F4F8753A}" srcOrd="2" destOrd="0" parTransId="{EC328EA0-2DE0-4C92-B80B-E08CBD732C34}" sibTransId="{C3A81E3F-6CEB-44DD-B048-102CD6B31E04}"/>
    <dgm:cxn modelId="{854DE208-7CCD-41FE-8A33-14D58C06EA94}" srcId="{5BA4BD4D-08B3-41F2-881D-F2DD75F0D2C9}" destId="{328DE03C-90E2-4EF4-9C9B-FE9ADEE12488}" srcOrd="3" destOrd="0" parTransId="{9CB9ECE4-7BC5-4E5C-84B7-B3407D7FD08D}" sibTransId="{9D205203-1129-42FD-917E-09E0117873D9}"/>
    <dgm:cxn modelId="{16D58812-DC30-42DA-9F4E-AAE88C32B837}" type="presOf" srcId="{5BA4BD4D-08B3-41F2-881D-F2DD75F0D2C9}" destId="{51EA402D-FEA1-4788-9B39-F6FB9AECFBA6}" srcOrd="0" destOrd="0" presId="urn:microsoft.com/office/officeart/2008/layout/LinedList"/>
    <dgm:cxn modelId="{3120F61B-0515-4CA7-92DB-27BD5ED6D9CC}" type="presOf" srcId="{328DE03C-90E2-4EF4-9C9B-FE9ADEE12488}" destId="{8689D7AA-7D9F-4316-AC77-40293719C8B8}" srcOrd="0" destOrd="0" presId="urn:microsoft.com/office/officeart/2008/layout/LinedList"/>
    <dgm:cxn modelId="{EBC71767-D7B1-486C-9954-294C8651B984}" type="presOf" srcId="{6A99C4E7-35FA-4FB2-B14C-3D735DBD8C8D}" destId="{68237DBA-3076-4A98-A5FD-DE1C5DEDE578}" srcOrd="0" destOrd="0" presId="urn:microsoft.com/office/officeart/2008/layout/LinedList"/>
    <dgm:cxn modelId="{0CAAB07C-B038-47D4-AF5B-089C34572304}" type="presOf" srcId="{B6B981A8-6064-41FE-8BC0-8C13F4F8753A}" destId="{651705E1-F9D9-43BF-97FC-6B03BAB13FD9}" srcOrd="0" destOrd="0" presId="urn:microsoft.com/office/officeart/2008/layout/LinedList"/>
    <dgm:cxn modelId="{5893F9AC-F55C-4DBF-BDDD-6BDEC654862B}" srcId="{5BA4BD4D-08B3-41F2-881D-F2DD75F0D2C9}" destId="{04D76861-3A3A-41AB-8996-12BF35A994AA}" srcOrd="1" destOrd="0" parTransId="{EF435911-69A0-4D54-828F-584018FFC0D2}" sibTransId="{0B605977-B796-4DE8-8B81-6C1392BBA47A}"/>
    <dgm:cxn modelId="{C8424FD1-AA04-4308-8E56-E1914BB9690B}" type="presOf" srcId="{04D76861-3A3A-41AB-8996-12BF35A994AA}" destId="{F0F1CD52-4DE9-4902-A7F8-8CF6BF1FCF13}" srcOrd="0" destOrd="0" presId="urn:microsoft.com/office/officeart/2008/layout/LinedList"/>
    <dgm:cxn modelId="{32118BEF-CBBB-4E32-982B-E6973FFF5DD0}" srcId="{5BA4BD4D-08B3-41F2-881D-F2DD75F0D2C9}" destId="{6A99C4E7-35FA-4FB2-B14C-3D735DBD8C8D}" srcOrd="0" destOrd="0" parTransId="{1E2275C2-922D-4B0C-93A3-0DF5037FAA72}" sibTransId="{6EA0B5BD-BC74-4A82-B02B-356F699207E7}"/>
    <dgm:cxn modelId="{002B0B0A-FCFE-4156-9D62-55AE15CAAD38}" type="presParOf" srcId="{51EA402D-FEA1-4788-9B39-F6FB9AECFBA6}" destId="{A45BFED6-257E-47D5-8B9E-C57BFFE84C46}" srcOrd="0" destOrd="0" presId="urn:microsoft.com/office/officeart/2008/layout/LinedList"/>
    <dgm:cxn modelId="{E951E663-6C76-4B1A-B5F0-31D61E51B501}" type="presParOf" srcId="{51EA402D-FEA1-4788-9B39-F6FB9AECFBA6}" destId="{EA5C1432-7465-4D28-959B-C4F1ADC3B6D6}" srcOrd="1" destOrd="0" presId="urn:microsoft.com/office/officeart/2008/layout/LinedList"/>
    <dgm:cxn modelId="{4921CF09-4BB9-4BEF-8E5E-A75D039C9C87}" type="presParOf" srcId="{EA5C1432-7465-4D28-959B-C4F1ADC3B6D6}" destId="{68237DBA-3076-4A98-A5FD-DE1C5DEDE578}" srcOrd="0" destOrd="0" presId="urn:microsoft.com/office/officeart/2008/layout/LinedList"/>
    <dgm:cxn modelId="{019400AA-E393-4FE0-93E7-E20F44FFA8CF}" type="presParOf" srcId="{EA5C1432-7465-4D28-959B-C4F1ADC3B6D6}" destId="{A25FAD01-E2B7-472D-B77D-0E6EF111794A}" srcOrd="1" destOrd="0" presId="urn:microsoft.com/office/officeart/2008/layout/LinedList"/>
    <dgm:cxn modelId="{293F0641-11C6-4842-978E-18C033DED541}" type="presParOf" srcId="{51EA402D-FEA1-4788-9B39-F6FB9AECFBA6}" destId="{5E489D95-3C88-47FA-A484-58E802DE6A09}" srcOrd="2" destOrd="0" presId="urn:microsoft.com/office/officeart/2008/layout/LinedList"/>
    <dgm:cxn modelId="{1CBD8E87-5DE8-43F5-B579-74816F73268B}" type="presParOf" srcId="{51EA402D-FEA1-4788-9B39-F6FB9AECFBA6}" destId="{7088D864-3FEE-44DE-929B-DB14DE425787}" srcOrd="3" destOrd="0" presId="urn:microsoft.com/office/officeart/2008/layout/LinedList"/>
    <dgm:cxn modelId="{2CA8794C-5CC7-4AB6-8464-CAD7860411C0}" type="presParOf" srcId="{7088D864-3FEE-44DE-929B-DB14DE425787}" destId="{F0F1CD52-4DE9-4902-A7F8-8CF6BF1FCF13}" srcOrd="0" destOrd="0" presId="urn:microsoft.com/office/officeart/2008/layout/LinedList"/>
    <dgm:cxn modelId="{D434D440-450F-46ED-ACBA-A3C30A1746A5}" type="presParOf" srcId="{7088D864-3FEE-44DE-929B-DB14DE425787}" destId="{BB7B3653-7192-48D9-B4A0-EC8B7F7A78E4}" srcOrd="1" destOrd="0" presId="urn:microsoft.com/office/officeart/2008/layout/LinedList"/>
    <dgm:cxn modelId="{5EEB14BF-E04A-474E-B017-AB9EA3BD6CE9}" type="presParOf" srcId="{51EA402D-FEA1-4788-9B39-F6FB9AECFBA6}" destId="{823C32D0-4493-417D-88CA-171D37C37770}" srcOrd="4" destOrd="0" presId="urn:microsoft.com/office/officeart/2008/layout/LinedList"/>
    <dgm:cxn modelId="{79659824-DFAD-47AA-AD0D-093A0BCA211B}" type="presParOf" srcId="{51EA402D-FEA1-4788-9B39-F6FB9AECFBA6}" destId="{DC3470B1-95C7-4900-8206-06CB4293E713}" srcOrd="5" destOrd="0" presId="urn:microsoft.com/office/officeart/2008/layout/LinedList"/>
    <dgm:cxn modelId="{B7512464-1252-44A2-9532-D996C50799F9}" type="presParOf" srcId="{DC3470B1-95C7-4900-8206-06CB4293E713}" destId="{651705E1-F9D9-43BF-97FC-6B03BAB13FD9}" srcOrd="0" destOrd="0" presId="urn:microsoft.com/office/officeart/2008/layout/LinedList"/>
    <dgm:cxn modelId="{397F3FA0-634F-40AA-B95D-82425A853E8A}" type="presParOf" srcId="{DC3470B1-95C7-4900-8206-06CB4293E713}" destId="{1EE47F72-66DE-4397-B9CA-42B59F5254AA}" srcOrd="1" destOrd="0" presId="urn:microsoft.com/office/officeart/2008/layout/LinedList"/>
    <dgm:cxn modelId="{8F045FF0-D3F2-4A89-A1A5-CF4A535D3718}" type="presParOf" srcId="{51EA402D-FEA1-4788-9B39-F6FB9AECFBA6}" destId="{A134F94C-0F88-449F-AEC6-2FA414D97313}" srcOrd="6" destOrd="0" presId="urn:microsoft.com/office/officeart/2008/layout/LinedList"/>
    <dgm:cxn modelId="{CBC07BFB-EF2A-4F75-8770-434338D2CCBF}" type="presParOf" srcId="{51EA402D-FEA1-4788-9B39-F6FB9AECFBA6}" destId="{41E9F7D5-303F-41CA-B096-D405738A1A65}" srcOrd="7" destOrd="0" presId="urn:microsoft.com/office/officeart/2008/layout/LinedList"/>
    <dgm:cxn modelId="{C066648C-6E76-4263-8E89-7685AA9B9F8B}" type="presParOf" srcId="{41E9F7D5-303F-41CA-B096-D405738A1A65}" destId="{8689D7AA-7D9F-4316-AC77-40293719C8B8}" srcOrd="0" destOrd="0" presId="urn:microsoft.com/office/officeart/2008/layout/LinedList"/>
    <dgm:cxn modelId="{0554C666-82C7-4B40-BFB9-0FB009F41F6A}" type="presParOf" srcId="{41E9F7D5-303F-41CA-B096-D405738A1A65}" destId="{ADBED6C6-EE64-4832-9BEE-53764A7D49F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2772CF3-452E-4912-9FE3-BA9FD16C56E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A9BC4F9-E410-4BD8-85B4-AFD5E9D40ECF}">
      <dgm:prSet custT="1"/>
      <dgm:spPr/>
      <dgm:t>
        <a:bodyPr/>
        <a:lstStyle/>
        <a:p>
          <a:r>
            <a:rPr lang="en-US" sz="3200" dirty="0">
              <a:solidFill>
                <a:srgbClr val="FF0000"/>
              </a:solidFill>
            </a:rPr>
            <a:t>Satisfaction – Progression</a:t>
          </a:r>
        </a:p>
        <a:p>
          <a:r>
            <a:rPr lang="en-US" sz="2400" dirty="0"/>
            <a:t>- Progressing to higher-level needs upon satisfying lower-level needs</a:t>
          </a:r>
        </a:p>
        <a:p>
          <a:endParaRPr lang="en-US" sz="1700" dirty="0"/>
        </a:p>
      </dgm:t>
    </dgm:pt>
    <dgm:pt modelId="{ED853539-E36B-4F32-94A1-F6F2906CA26B}" type="parTrans" cxnId="{BE846E28-D443-4C71-9497-221A9C80947A}">
      <dgm:prSet/>
      <dgm:spPr/>
      <dgm:t>
        <a:bodyPr/>
        <a:lstStyle/>
        <a:p>
          <a:endParaRPr lang="en-US"/>
        </a:p>
      </dgm:t>
    </dgm:pt>
    <dgm:pt modelId="{564180AD-CCB5-4F56-B0EE-02DFA105C7CE}" type="sibTrans" cxnId="{BE846E28-D443-4C71-9497-221A9C80947A}">
      <dgm:prSet/>
      <dgm:spPr/>
      <dgm:t>
        <a:bodyPr/>
        <a:lstStyle/>
        <a:p>
          <a:endParaRPr lang="en-US"/>
        </a:p>
      </dgm:t>
    </dgm:pt>
    <dgm:pt modelId="{5BE36295-505A-45BD-852D-B4FC8E5521EB}">
      <dgm:prSet custT="1"/>
      <dgm:spPr/>
      <dgm:t>
        <a:bodyPr/>
        <a:lstStyle/>
        <a:p>
          <a:r>
            <a:rPr lang="en-US" sz="3200" dirty="0">
              <a:solidFill>
                <a:srgbClr val="FF0000"/>
              </a:solidFill>
            </a:rPr>
            <a:t>Frustration – Regression</a:t>
          </a:r>
        </a:p>
        <a:p>
          <a:r>
            <a:rPr lang="en-US" sz="2400" dirty="0"/>
            <a:t>- Regressing to lower-level needs, due to unfulfilled higher-level needs, because they appear easier to satisfy</a:t>
          </a:r>
        </a:p>
      </dgm:t>
    </dgm:pt>
    <dgm:pt modelId="{83F4E6CC-E1E8-44E4-BC71-999DB86373C9}" type="parTrans" cxnId="{BCA6B5DE-EC64-45D5-BB08-F10ECBB36722}">
      <dgm:prSet/>
      <dgm:spPr/>
      <dgm:t>
        <a:bodyPr/>
        <a:lstStyle/>
        <a:p>
          <a:endParaRPr lang="en-US"/>
        </a:p>
      </dgm:t>
    </dgm:pt>
    <dgm:pt modelId="{051DDEFC-3175-4B6E-907F-819318D7E03E}" type="sibTrans" cxnId="{BCA6B5DE-EC64-45D5-BB08-F10ECBB36722}">
      <dgm:prSet/>
      <dgm:spPr/>
      <dgm:t>
        <a:bodyPr/>
        <a:lstStyle/>
        <a:p>
          <a:endParaRPr lang="en-US"/>
        </a:p>
      </dgm:t>
    </dgm:pt>
    <dgm:pt modelId="{5EC942FA-217E-4047-A5FA-999E4E4C90EC}">
      <dgm:prSet custT="1"/>
      <dgm:spPr/>
      <dgm:t>
        <a:bodyPr/>
        <a:lstStyle/>
        <a:p>
          <a:r>
            <a:rPr lang="en-US" sz="3200" dirty="0">
              <a:solidFill>
                <a:srgbClr val="FF0000"/>
              </a:solidFill>
            </a:rPr>
            <a:t>Satisfaction – Strengthening</a:t>
          </a:r>
        </a:p>
        <a:p>
          <a:r>
            <a:rPr lang="en-US" sz="2400" dirty="0"/>
            <a:t>-continual strengthening a current level due to satisfied needs</a:t>
          </a:r>
        </a:p>
      </dgm:t>
    </dgm:pt>
    <dgm:pt modelId="{84F163B0-792E-4529-BA86-62499CAEF1CC}" type="parTrans" cxnId="{D69341F0-0C6E-4F31-8C9D-6E02ADB35EDA}">
      <dgm:prSet/>
      <dgm:spPr/>
      <dgm:t>
        <a:bodyPr/>
        <a:lstStyle/>
        <a:p>
          <a:endParaRPr lang="en-US"/>
        </a:p>
      </dgm:t>
    </dgm:pt>
    <dgm:pt modelId="{A299D6F4-3837-4A48-9B09-22C901C98768}" type="sibTrans" cxnId="{D69341F0-0C6E-4F31-8C9D-6E02ADB35EDA}">
      <dgm:prSet/>
      <dgm:spPr/>
      <dgm:t>
        <a:bodyPr/>
        <a:lstStyle/>
        <a:p>
          <a:endParaRPr lang="en-US"/>
        </a:p>
      </dgm:t>
    </dgm:pt>
    <dgm:pt modelId="{D33744B1-A66C-40E1-9988-8FDFBB0343BF}" type="pres">
      <dgm:prSet presAssocID="{D2772CF3-452E-4912-9FE3-BA9FD16C56E0}" presName="root" presStyleCnt="0">
        <dgm:presLayoutVars>
          <dgm:dir/>
          <dgm:resizeHandles val="exact"/>
        </dgm:presLayoutVars>
      </dgm:prSet>
      <dgm:spPr/>
    </dgm:pt>
    <dgm:pt modelId="{668BE264-5440-4B88-BBCB-ED703AA00A30}" type="pres">
      <dgm:prSet presAssocID="{3A9BC4F9-E410-4BD8-85B4-AFD5E9D40ECF}" presName="compNode" presStyleCnt="0"/>
      <dgm:spPr/>
    </dgm:pt>
    <dgm:pt modelId="{AAE10017-1F4F-4BD9-BC70-62ADBBE895C7}" type="pres">
      <dgm:prSet presAssocID="{3A9BC4F9-E410-4BD8-85B4-AFD5E9D40ECF}" presName="bgRect" presStyleLbl="bgShp" presStyleIdx="0" presStyleCnt="3"/>
      <dgm:spPr/>
    </dgm:pt>
    <dgm:pt modelId="{6718FF05-5009-4487-80B9-01848636C239}" type="pres">
      <dgm:prSet presAssocID="{3A9BC4F9-E410-4BD8-85B4-AFD5E9D40EC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16829FA-62B2-41FB-AEDA-A5B78552A31C}" type="pres">
      <dgm:prSet presAssocID="{3A9BC4F9-E410-4BD8-85B4-AFD5E9D40ECF}" presName="spaceRect" presStyleCnt="0"/>
      <dgm:spPr/>
    </dgm:pt>
    <dgm:pt modelId="{F1F4B403-7A0F-45A2-8D3A-754514C3EBAE}" type="pres">
      <dgm:prSet presAssocID="{3A9BC4F9-E410-4BD8-85B4-AFD5E9D40ECF}" presName="parTx" presStyleLbl="revTx" presStyleIdx="0" presStyleCnt="3" custScaleX="100000">
        <dgm:presLayoutVars>
          <dgm:chMax val="0"/>
          <dgm:chPref val="0"/>
        </dgm:presLayoutVars>
      </dgm:prSet>
      <dgm:spPr/>
    </dgm:pt>
    <dgm:pt modelId="{18B5802D-0E09-4FD3-AC59-66E976D8DC02}" type="pres">
      <dgm:prSet presAssocID="{564180AD-CCB5-4F56-B0EE-02DFA105C7CE}" presName="sibTrans" presStyleCnt="0"/>
      <dgm:spPr/>
    </dgm:pt>
    <dgm:pt modelId="{36A8A747-67E8-4709-B927-B5EFC46E3172}" type="pres">
      <dgm:prSet presAssocID="{5BE36295-505A-45BD-852D-B4FC8E5521EB}" presName="compNode" presStyleCnt="0"/>
      <dgm:spPr/>
    </dgm:pt>
    <dgm:pt modelId="{5E799DBE-092F-4938-84EC-557E497F7659}" type="pres">
      <dgm:prSet presAssocID="{5BE36295-505A-45BD-852D-B4FC8E5521EB}" presName="bgRect" presStyleLbl="bgShp" presStyleIdx="1" presStyleCnt="3"/>
      <dgm:spPr/>
    </dgm:pt>
    <dgm:pt modelId="{C3537598-D180-44EE-B908-0AD8D2F0A308}" type="pres">
      <dgm:prSet presAssocID="{5BE36295-505A-45BD-852D-B4FC8E5521E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d Face with No Fill"/>
        </a:ext>
      </dgm:extLst>
    </dgm:pt>
    <dgm:pt modelId="{A956F6F4-533F-4868-A58C-4EC78F218C0E}" type="pres">
      <dgm:prSet presAssocID="{5BE36295-505A-45BD-852D-B4FC8E5521EB}" presName="spaceRect" presStyleCnt="0"/>
      <dgm:spPr/>
    </dgm:pt>
    <dgm:pt modelId="{43501F02-9D8F-482D-A909-3AAB7D1FAA82}" type="pres">
      <dgm:prSet presAssocID="{5BE36295-505A-45BD-852D-B4FC8E5521EB}" presName="parTx" presStyleLbl="revTx" presStyleIdx="1" presStyleCnt="3">
        <dgm:presLayoutVars>
          <dgm:chMax val="0"/>
          <dgm:chPref val="0"/>
        </dgm:presLayoutVars>
      </dgm:prSet>
      <dgm:spPr/>
    </dgm:pt>
    <dgm:pt modelId="{DB1EEF02-82AB-42E1-B159-F84D76A7689F}" type="pres">
      <dgm:prSet presAssocID="{051DDEFC-3175-4B6E-907F-819318D7E03E}" presName="sibTrans" presStyleCnt="0"/>
      <dgm:spPr/>
    </dgm:pt>
    <dgm:pt modelId="{37255FCE-5C4B-40E5-A68A-665F175613EC}" type="pres">
      <dgm:prSet presAssocID="{5EC942FA-217E-4047-A5FA-999E4E4C90EC}" presName="compNode" presStyleCnt="0"/>
      <dgm:spPr/>
    </dgm:pt>
    <dgm:pt modelId="{75211163-EA9C-4405-B161-9A914A4B808F}" type="pres">
      <dgm:prSet presAssocID="{5EC942FA-217E-4047-A5FA-999E4E4C90EC}" presName="bgRect" presStyleLbl="bgShp" presStyleIdx="2" presStyleCnt="3"/>
      <dgm:spPr/>
    </dgm:pt>
    <dgm:pt modelId="{2957B92B-7232-4425-AEF8-81412A1675C9}" type="pres">
      <dgm:prSet presAssocID="{5EC942FA-217E-4047-A5FA-999E4E4C90E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FBC8ADE-1F02-4D8E-AB45-1A4D1F73C2CC}" type="pres">
      <dgm:prSet presAssocID="{5EC942FA-217E-4047-A5FA-999E4E4C90EC}" presName="spaceRect" presStyleCnt="0"/>
      <dgm:spPr/>
    </dgm:pt>
    <dgm:pt modelId="{FD414674-B1C1-4884-8D92-7866548F90AB}" type="pres">
      <dgm:prSet presAssocID="{5EC942FA-217E-4047-A5FA-999E4E4C90E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E846E28-D443-4C71-9497-221A9C80947A}" srcId="{D2772CF3-452E-4912-9FE3-BA9FD16C56E0}" destId="{3A9BC4F9-E410-4BD8-85B4-AFD5E9D40ECF}" srcOrd="0" destOrd="0" parTransId="{ED853539-E36B-4F32-94A1-F6F2906CA26B}" sibTransId="{564180AD-CCB5-4F56-B0EE-02DFA105C7CE}"/>
    <dgm:cxn modelId="{D0773F6F-8A4A-472C-85F5-48A2B30A6C39}" type="presOf" srcId="{5EC942FA-217E-4047-A5FA-999E4E4C90EC}" destId="{FD414674-B1C1-4884-8D92-7866548F90AB}" srcOrd="0" destOrd="0" presId="urn:microsoft.com/office/officeart/2018/2/layout/IconVerticalSolidList"/>
    <dgm:cxn modelId="{69255099-A690-435B-AD74-2F454D9DDA90}" type="presOf" srcId="{5BE36295-505A-45BD-852D-B4FC8E5521EB}" destId="{43501F02-9D8F-482D-A909-3AAB7D1FAA82}" srcOrd="0" destOrd="0" presId="urn:microsoft.com/office/officeart/2018/2/layout/IconVerticalSolidList"/>
    <dgm:cxn modelId="{BCA6B5DE-EC64-45D5-BB08-F10ECBB36722}" srcId="{D2772CF3-452E-4912-9FE3-BA9FD16C56E0}" destId="{5BE36295-505A-45BD-852D-B4FC8E5521EB}" srcOrd="1" destOrd="0" parTransId="{83F4E6CC-E1E8-44E4-BC71-999DB86373C9}" sibTransId="{051DDEFC-3175-4B6E-907F-819318D7E03E}"/>
    <dgm:cxn modelId="{6CCE1BE3-59F5-4E5C-9F1C-BC6418AE317B}" type="presOf" srcId="{3A9BC4F9-E410-4BD8-85B4-AFD5E9D40ECF}" destId="{F1F4B403-7A0F-45A2-8D3A-754514C3EBAE}" srcOrd="0" destOrd="0" presId="urn:microsoft.com/office/officeart/2018/2/layout/IconVerticalSolidList"/>
    <dgm:cxn modelId="{D69341F0-0C6E-4F31-8C9D-6E02ADB35EDA}" srcId="{D2772CF3-452E-4912-9FE3-BA9FD16C56E0}" destId="{5EC942FA-217E-4047-A5FA-999E4E4C90EC}" srcOrd="2" destOrd="0" parTransId="{84F163B0-792E-4529-BA86-62499CAEF1CC}" sibTransId="{A299D6F4-3837-4A48-9B09-22C901C98768}"/>
    <dgm:cxn modelId="{831447FE-F37B-415D-84EA-C03A47C24AD0}" type="presOf" srcId="{D2772CF3-452E-4912-9FE3-BA9FD16C56E0}" destId="{D33744B1-A66C-40E1-9988-8FDFBB0343BF}" srcOrd="0" destOrd="0" presId="urn:microsoft.com/office/officeart/2018/2/layout/IconVerticalSolidList"/>
    <dgm:cxn modelId="{6F24D25F-856D-4241-B4CE-00D8300F9425}" type="presParOf" srcId="{D33744B1-A66C-40E1-9988-8FDFBB0343BF}" destId="{668BE264-5440-4B88-BBCB-ED703AA00A30}" srcOrd="0" destOrd="0" presId="urn:microsoft.com/office/officeart/2018/2/layout/IconVerticalSolidList"/>
    <dgm:cxn modelId="{626A454D-E0E4-44BA-B064-6DDF06CDEC65}" type="presParOf" srcId="{668BE264-5440-4B88-BBCB-ED703AA00A30}" destId="{AAE10017-1F4F-4BD9-BC70-62ADBBE895C7}" srcOrd="0" destOrd="0" presId="urn:microsoft.com/office/officeart/2018/2/layout/IconVerticalSolidList"/>
    <dgm:cxn modelId="{A096A52E-62A9-4DE2-93AD-A7B46AA732A5}" type="presParOf" srcId="{668BE264-5440-4B88-BBCB-ED703AA00A30}" destId="{6718FF05-5009-4487-80B9-01848636C239}" srcOrd="1" destOrd="0" presId="urn:microsoft.com/office/officeart/2018/2/layout/IconVerticalSolidList"/>
    <dgm:cxn modelId="{329BD3B9-C0EF-46DC-954D-5BB1608BCB50}" type="presParOf" srcId="{668BE264-5440-4B88-BBCB-ED703AA00A30}" destId="{D16829FA-62B2-41FB-AEDA-A5B78552A31C}" srcOrd="2" destOrd="0" presId="urn:microsoft.com/office/officeart/2018/2/layout/IconVerticalSolidList"/>
    <dgm:cxn modelId="{133706F0-9E6F-4D99-A91F-809028098783}" type="presParOf" srcId="{668BE264-5440-4B88-BBCB-ED703AA00A30}" destId="{F1F4B403-7A0F-45A2-8D3A-754514C3EBAE}" srcOrd="3" destOrd="0" presId="urn:microsoft.com/office/officeart/2018/2/layout/IconVerticalSolidList"/>
    <dgm:cxn modelId="{99E68E07-E86E-486C-8E74-18F2B2651A7B}" type="presParOf" srcId="{D33744B1-A66C-40E1-9988-8FDFBB0343BF}" destId="{18B5802D-0E09-4FD3-AC59-66E976D8DC02}" srcOrd="1" destOrd="0" presId="urn:microsoft.com/office/officeart/2018/2/layout/IconVerticalSolidList"/>
    <dgm:cxn modelId="{2B8BE51E-F3C0-46D8-B8A2-4824A31ACA82}" type="presParOf" srcId="{D33744B1-A66C-40E1-9988-8FDFBB0343BF}" destId="{36A8A747-67E8-4709-B927-B5EFC46E3172}" srcOrd="2" destOrd="0" presId="urn:microsoft.com/office/officeart/2018/2/layout/IconVerticalSolidList"/>
    <dgm:cxn modelId="{7F5A7ECB-00F2-4A0F-A776-60403F046303}" type="presParOf" srcId="{36A8A747-67E8-4709-B927-B5EFC46E3172}" destId="{5E799DBE-092F-4938-84EC-557E497F7659}" srcOrd="0" destOrd="0" presId="urn:microsoft.com/office/officeart/2018/2/layout/IconVerticalSolidList"/>
    <dgm:cxn modelId="{843A61E5-5D22-43E1-96CF-1164E0A8894E}" type="presParOf" srcId="{36A8A747-67E8-4709-B927-B5EFC46E3172}" destId="{C3537598-D180-44EE-B908-0AD8D2F0A308}" srcOrd="1" destOrd="0" presId="urn:microsoft.com/office/officeart/2018/2/layout/IconVerticalSolidList"/>
    <dgm:cxn modelId="{BE86E398-B2E5-471C-B481-F9BAA630D317}" type="presParOf" srcId="{36A8A747-67E8-4709-B927-B5EFC46E3172}" destId="{A956F6F4-533F-4868-A58C-4EC78F218C0E}" srcOrd="2" destOrd="0" presId="urn:microsoft.com/office/officeart/2018/2/layout/IconVerticalSolidList"/>
    <dgm:cxn modelId="{DA80A3CE-0974-4FBA-8EDB-0B98F6E6057B}" type="presParOf" srcId="{36A8A747-67E8-4709-B927-B5EFC46E3172}" destId="{43501F02-9D8F-482D-A909-3AAB7D1FAA82}" srcOrd="3" destOrd="0" presId="urn:microsoft.com/office/officeart/2018/2/layout/IconVerticalSolidList"/>
    <dgm:cxn modelId="{0C4AD6C4-C695-45AC-A62F-D4203F60B95B}" type="presParOf" srcId="{D33744B1-A66C-40E1-9988-8FDFBB0343BF}" destId="{DB1EEF02-82AB-42E1-B159-F84D76A7689F}" srcOrd="3" destOrd="0" presId="urn:microsoft.com/office/officeart/2018/2/layout/IconVerticalSolidList"/>
    <dgm:cxn modelId="{4848CEBE-EE13-4E19-B820-1603ED756642}" type="presParOf" srcId="{D33744B1-A66C-40E1-9988-8FDFBB0343BF}" destId="{37255FCE-5C4B-40E5-A68A-665F175613EC}" srcOrd="4" destOrd="0" presId="urn:microsoft.com/office/officeart/2018/2/layout/IconVerticalSolidList"/>
    <dgm:cxn modelId="{9753419F-E2D8-4615-B397-9FC17C6E38E1}" type="presParOf" srcId="{37255FCE-5C4B-40E5-A68A-665F175613EC}" destId="{75211163-EA9C-4405-B161-9A914A4B808F}" srcOrd="0" destOrd="0" presId="urn:microsoft.com/office/officeart/2018/2/layout/IconVerticalSolidList"/>
    <dgm:cxn modelId="{1B571609-F760-4604-82D8-9E8FADD17312}" type="presParOf" srcId="{37255FCE-5C4B-40E5-A68A-665F175613EC}" destId="{2957B92B-7232-4425-AEF8-81412A1675C9}" srcOrd="1" destOrd="0" presId="urn:microsoft.com/office/officeart/2018/2/layout/IconVerticalSolidList"/>
    <dgm:cxn modelId="{C19C8E85-1DBC-4DE0-9DF2-1C5496BABB06}" type="presParOf" srcId="{37255FCE-5C4B-40E5-A68A-665F175613EC}" destId="{0FBC8ADE-1F02-4D8E-AB45-1A4D1F73C2CC}" srcOrd="2" destOrd="0" presId="urn:microsoft.com/office/officeart/2018/2/layout/IconVerticalSolidList"/>
    <dgm:cxn modelId="{9AB61F48-7797-452F-B06B-78406DCAB47F}" type="presParOf" srcId="{37255FCE-5C4B-40E5-A68A-665F175613EC}" destId="{FD414674-B1C1-4884-8D92-7866548F90A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2772CF3-452E-4912-9FE3-BA9FD16C56E0}" type="doc">
      <dgm:prSet loTypeId="urn:microsoft.com/office/officeart/2008/layout/LinedList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3A9BC4F9-E410-4BD8-85B4-AFD5E9D40ECF}">
      <dgm:prSet/>
      <dgm:spPr/>
      <dgm:t>
        <a:bodyPr/>
        <a:lstStyle/>
        <a:p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Different needs categories are not ranked</a:t>
          </a:r>
        </a:p>
        <a:p>
          <a:endParaRPr lang="en-US" dirty="0"/>
        </a:p>
      </dgm:t>
    </dgm:pt>
    <dgm:pt modelId="{ED853539-E36B-4F32-94A1-F6F2906CA26B}" type="parTrans" cxnId="{BE846E28-D443-4C71-9497-221A9C80947A}">
      <dgm:prSet/>
      <dgm:spPr/>
      <dgm:t>
        <a:bodyPr/>
        <a:lstStyle/>
        <a:p>
          <a:endParaRPr lang="en-US"/>
        </a:p>
      </dgm:t>
    </dgm:pt>
    <dgm:pt modelId="{564180AD-CCB5-4F56-B0EE-02DFA105C7CE}" type="sibTrans" cxnId="{BE846E28-D443-4C71-9497-221A9C80947A}">
      <dgm:prSet/>
      <dgm:spPr/>
      <dgm:t>
        <a:bodyPr/>
        <a:lstStyle/>
        <a:p>
          <a:endParaRPr lang="en-US"/>
        </a:p>
      </dgm:t>
    </dgm:pt>
    <dgm:pt modelId="{5BE36295-505A-45BD-852D-B4FC8E5521EB}">
      <dgm:prSet/>
      <dgm:spPr/>
      <dgm:t>
        <a:bodyPr/>
        <a:lstStyle/>
        <a:p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Includes a frustration-regression process</a:t>
          </a:r>
        </a:p>
      </dgm:t>
    </dgm:pt>
    <dgm:pt modelId="{83F4E6CC-E1E8-44E4-BC71-999DB86373C9}" type="parTrans" cxnId="{BCA6B5DE-EC64-45D5-BB08-F10ECBB36722}">
      <dgm:prSet/>
      <dgm:spPr/>
      <dgm:t>
        <a:bodyPr/>
        <a:lstStyle/>
        <a:p>
          <a:endParaRPr lang="en-US"/>
        </a:p>
      </dgm:t>
    </dgm:pt>
    <dgm:pt modelId="{051DDEFC-3175-4B6E-907F-819318D7E03E}" type="sibTrans" cxnId="{BCA6B5DE-EC64-45D5-BB08-F10ECBB36722}">
      <dgm:prSet/>
      <dgm:spPr/>
      <dgm:t>
        <a:bodyPr/>
        <a:lstStyle/>
        <a:p>
          <a:endParaRPr lang="en-US"/>
        </a:p>
      </dgm:t>
    </dgm:pt>
    <dgm:pt modelId="{5EC942FA-217E-4047-A5FA-999E4E4C90EC}">
      <dgm:prSet/>
      <dgm:spPr/>
      <dgm:t>
        <a:bodyPr/>
        <a:lstStyle/>
        <a:p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The order of importance of needs differ for different people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F163B0-792E-4529-BA86-62499CAEF1CC}" type="parTrans" cxnId="{D69341F0-0C6E-4F31-8C9D-6E02ADB35EDA}">
      <dgm:prSet/>
      <dgm:spPr/>
      <dgm:t>
        <a:bodyPr/>
        <a:lstStyle/>
        <a:p>
          <a:endParaRPr lang="en-US"/>
        </a:p>
      </dgm:t>
    </dgm:pt>
    <dgm:pt modelId="{A299D6F4-3837-4A48-9B09-22C901C98768}" type="sibTrans" cxnId="{D69341F0-0C6E-4F31-8C9D-6E02ADB35EDA}">
      <dgm:prSet/>
      <dgm:spPr/>
      <dgm:t>
        <a:bodyPr/>
        <a:lstStyle/>
        <a:p>
          <a:endParaRPr lang="en-US"/>
        </a:p>
      </dgm:t>
    </dgm:pt>
    <dgm:pt modelId="{3D0DADF5-2DA8-4AA6-A6E7-D8F9A0104FE0}" type="pres">
      <dgm:prSet presAssocID="{D2772CF3-452E-4912-9FE3-BA9FD16C56E0}" presName="vert0" presStyleCnt="0">
        <dgm:presLayoutVars>
          <dgm:dir/>
          <dgm:animOne val="branch"/>
          <dgm:animLvl val="lvl"/>
        </dgm:presLayoutVars>
      </dgm:prSet>
      <dgm:spPr/>
    </dgm:pt>
    <dgm:pt modelId="{900AC3A6-84B3-40C5-BA13-04CD298517A5}" type="pres">
      <dgm:prSet presAssocID="{3A9BC4F9-E410-4BD8-85B4-AFD5E9D40ECF}" presName="thickLine" presStyleLbl="alignNode1" presStyleIdx="0" presStyleCnt="3"/>
      <dgm:spPr/>
    </dgm:pt>
    <dgm:pt modelId="{1D28B90A-9008-4242-9E2C-221E06AA37C8}" type="pres">
      <dgm:prSet presAssocID="{3A9BC4F9-E410-4BD8-85B4-AFD5E9D40ECF}" presName="horz1" presStyleCnt="0"/>
      <dgm:spPr/>
    </dgm:pt>
    <dgm:pt modelId="{0D367B92-4CC9-4098-8D34-BB7F2AD9AD59}" type="pres">
      <dgm:prSet presAssocID="{3A9BC4F9-E410-4BD8-85B4-AFD5E9D40ECF}" presName="tx1" presStyleLbl="revTx" presStyleIdx="0" presStyleCnt="3"/>
      <dgm:spPr/>
    </dgm:pt>
    <dgm:pt modelId="{6C01EE26-CAEE-475D-8D15-66A6AF922FF9}" type="pres">
      <dgm:prSet presAssocID="{3A9BC4F9-E410-4BD8-85B4-AFD5E9D40ECF}" presName="vert1" presStyleCnt="0"/>
      <dgm:spPr/>
    </dgm:pt>
    <dgm:pt modelId="{822AB4FF-AA68-4383-8C93-338FE7DD7A56}" type="pres">
      <dgm:prSet presAssocID="{5BE36295-505A-45BD-852D-B4FC8E5521EB}" presName="thickLine" presStyleLbl="alignNode1" presStyleIdx="1" presStyleCnt="3"/>
      <dgm:spPr/>
    </dgm:pt>
    <dgm:pt modelId="{CA26CA9D-0A07-4354-B44F-EC4DFC2FC391}" type="pres">
      <dgm:prSet presAssocID="{5BE36295-505A-45BD-852D-B4FC8E5521EB}" presName="horz1" presStyleCnt="0"/>
      <dgm:spPr/>
    </dgm:pt>
    <dgm:pt modelId="{6E455478-EF60-4A86-BE6E-DFE63033C3F8}" type="pres">
      <dgm:prSet presAssocID="{5BE36295-505A-45BD-852D-B4FC8E5521EB}" presName="tx1" presStyleLbl="revTx" presStyleIdx="1" presStyleCnt="3"/>
      <dgm:spPr/>
    </dgm:pt>
    <dgm:pt modelId="{4EFF267D-5BF0-4825-AAF5-EB83F4A0315F}" type="pres">
      <dgm:prSet presAssocID="{5BE36295-505A-45BD-852D-B4FC8E5521EB}" presName="vert1" presStyleCnt="0"/>
      <dgm:spPr/>
    </dgm:pt>
    <dgm:pt modelId="{E8D3DF1F-446A-47A7-9712-4FA5EDEE9DFB}" type="pres">
      <dgm:prSet presAssocID="{5EC942FA-217E-4047-A5FA-999E4E4C90EC}" presName="thickLine" presStyleLbl="alignNode1" presStyleIdx="2" presStyleCnt="3"/>
      <dgm:spPr/>
    </dgm:pt>
    <dgm:pt modelId="{A531D2E9-0B71-4739-A724-3EC5349275B9}" type="pres">
      <dgm:prSet presAssocID="{5EC942FA-217E-4047-A5FA-999E4E4C90EC}" presName="horz1" presStyleCnt="0"/>
      <dgm:spPr/>
    </dgm:pt>
    <dgm:pt modelId="{3E924490-7260-4F32-9C92-4F90580566D2}" type="pres">
      <dgm:prSet presAssocID="{5EC942FA-217E-4047-A5FA-999E4E4C90EC}" presName="tx1" presStyleLbl="revTx" presStyleIdx="2" presStyleCnt="3"/>
      <dgm:spPr/>
    </dgm:pt>
    <dgm:pt modelId="{3885FBD3-7688-4282-B17F-1D73A72928A8}" type="pres">
      <dgm:prSet presAssocID="{5EC942FA-217E-4047-A5FA-999E4E4C90EC}" presName="vert1" presStyleCnt="0"/>
      <dgm:spPr/>
    </dgm:pt>
  </dgm:ptLst>
  <dgm:cxnLst>
    <dgm:cxn modelId="{68CF6823-64B3-4FDC-BC8B-1DFD341B9D24}" type="presOf" srcId="{5BE36295-505A-45BD-852D-B4FC8E5521EB}" destId="{6E455478-EF60-4A86-BE6E-DFE63033C3F8}" srcOrd="0" destOrd="0" presId="urn:microsoft.com/office/officeart/2008/layout/LinedList"/>
    <dgm:cxn modelId="{BE846E28-D443-4C71-9497-221A9C80947A}" srcId="{D2772CF3-452E-4912-9FE3-BA9FD16C56E0}" destId="{3A9BC4F9-E410-4BD8-85B4-AFD5E9D40ECF}" srcOrd="0" destOrd="0" parTransId="{ED853539-E36B-4F32-94A1-F6F2906CA26B}" sibTransId="{564180AD-CCB5-4F56-B0EE-02DFA105C7CE}"/>
    <dgm:cxn modelId="{563D5D7B-41C2-45CC-962C-70B2B72C9996}" type="presOf" srcId="{D2772CF3-452E-4912-9FE3-BA9FD16C56E0}" destId="{3D0DADF5-2DA8-4AA6-A6E7-D8F9A0104FE0}" srcOrd="0" destOrd="0" presId="urn:microsoft.com/office/officeart/2008/layout/LinedList"/>
    <dgm:cxn modelId="{6F2E8CCA-026C-45BA-894B-C97FD25DD5D6}" type="presOf" srcId="{5EC942FA-217E-4047-A5FA-999E4E4C90EC}" destId="{3E924490-7260-4F32-9C92-4F90580566D2}" srcOrd="0" destOrd="0" presId="urn:microsoft.com/office/officeart/2008/layout/LinedList"/>
    <dgm:cxn modelId="{3C0923DE-5F6C-482D-B4EE-760A7FDA8EA0}" type="presOf" srcId="{3A9BC4F9-E410-4BD8-85B4-AFD5E9D40ECF}" destId="{0D367B92-4CC9-4098-8D34-BB7F2AD9AD59}" srcOrd="0" destOrd="0" presId="urn:microsoft.com/office/officeart/2008/layout/LinedList"/>
    <dgm:cxn modelId="{BCA6B5DE-EC64-45D5-BB08-F10ECBB36722}" srcId="{D2772CF3-452E-4912-9FE3-BA9FD16C56E0}" destId="{5BE36295-505A-45BD-852D-B4FC8E5521EB}" srcOrd="1" destOrd="0" parTransId="{83F4E6CC-E1E8-44E4-BC71-999DB86373C9}" sibTransId="{051DDEFC-3175-4B6E-907F-819318D7E03E}"/>
    <dgm:cxn modelId="{D69341F0-0C6E-4F31-8C9D-6E02ADB35EDA}" srcId="{D2772CF3-452E-4912-9FE3-BA9FD16C56E0}" destId="{5EC942FA-217E-4047-A5FA-999E4E4C90EC}" srcOrd="2" destOrd="0" parTransId="{84F163B0-792E-4529-BA86-62499CAEF1CC}" sibTransId="{A299D6F4-3837-4A48-9B09-22C901C98768}"/>
    <dgm:cxn modelId="{D8D7DAF9-7040-41FA-AB24-003C0495795F}" type="presParOf" srcId="{3D0DADF5-2DA8-4AA6-A6E7-D8F9A0104FE0}" destId="{900AC3A6-84B3-40C5-BA13-04CD298517A5}" srcOrd="0" destOrd="0" presId="urn:microsoft.com/office/officeart/2008/layout/LinedList"/>
    <dgm:cxn modelId="{CA28F0D0-BE66-4B46-B776-CD999631F518}" type="presParOf" srcId="{3D0DADF5-2DA8-4AA6-A6E7-D8F9A0104FE0}" destId="{1D28B90A-9008-4242-9E2C-221E06AA37C8}" srcOrd="1" destOrd="0" presId="urn:microsoft.com/office/officeart/2008/layout/LinedList"/>
    <dgm:cxn modelId="{C19A0FF0-6629-4CCD-B5D3-7F2F1BF34575}" type="presParOf" srcId="{1D28B90A-9008-4242-9E2C-221E06AA37C8}" destId="{0D367B92-4CC9-4098-8D34-BB7F2AD9AD59}" srcOrd="0" destOrd="0" presId="urn:microsoft.com/office/officeart/2008/layout/LinedList"/>
    <dgm:cxn modelId="{039BB005-00B0-4A05-953B-00A36D704E74}" type="presParOf" srcId="{1D28B90A-9008-4242-9E2C-221E06AA37C8}" destId="{6C01EE26-CAEE-475D-8D15-66A6AF922FF9}" srcOrd="1" destOrd="0" presId="urn:microsoft.com/office/officeart/2008/layout/LinedList"/>
    <dgm:cxn modelId="{CC3B0C8D-312F-4370-A2EA-8DF88FB8AE15}" type="presParOf" srcId="{3D0DADF5-2DA8-4AA6-A6E7-D8F9A0104FE0}" destId="{822AB4FF-AA68-4383-8C93-338FE7DD7A56}" srcOrd="2" destOrd="0" presId="urn:microsoft.com/office/officeart/2008/layout/LinedList"/>
    <dgm:cxn modelId="{98003367-CBD8-4A98-815A-AF70215CC8FE}" type="presParOf" srcId="{3D0DADF5-2DA8-4AA6-A6E7-D8F9A0104FE0}" destId="{CA26CA9D-0A07-4354-B44F-EC4DFC2FC391}" srcOrd="3" destOrd="0" presId="urn:microsoft.com/office/officeart/2008/layout/LinedList"/>
    <dgm:cxn modelId="{A6DB751B-FD71-487C-804A-B0B97E3079C3}" type="presParOf" srcId="{CA26CA9D-0A07-4354-B44F-EC4DFC2FC391}" destId="{6E455478-EF60-4A86-BE6E-DFE63033C3F8}" srcOrd="0" destOrd="0" presId="urn:microsoft.com/office/officeart/2008/layout/LinedList"/>
    <dgm:cxn modelId="{3260D871-50FD-405B-A664-C046591D1C37}" type="presParOf" srcId="{CA26CA9D-0A07-4354-B44F-EC4DFC2FC391}" destId="{4EFF267D-5BF0-4825-AAF5-EB83F4A0315F}" srcOrd="1" destOrd="0" presId="urn:microsoft.com/office/officeart/2008/layout/LinedList"/>
    <dgm:cxn modelId="{B8DDD464-E7F3-4155-9F59-933FE86D12ED}" type="presParOf" srcId="{3D0DADF5-2DA8-4AA6-A6E7-D8F9A0104FE0}" destId="{E8D3DF1F-446A-47A7-9712-4FA5EDEE9DFB}" srcOrd="4" destOrd="0" presId="urn:microsoft.com/office/officeart/2008/layout/LinedList"/>
    <dgm:cxn modelId="{6E911A59-CAC3-4257-A3AA-DC4F6A42D226}" type="presParOf" srcId="{3D0DADF5-2DA8-4AA6-A6E7-D8F9A0104FE0}" destId="{A531D2E9-0B71-4739-A724-3EC5349275B9}" srcOrd="5" destOrd="0" presId="urn:microsoft.com/office/officeart/2008/layout/LinedList"/>
    <dgm:cxn modelId="{90AA5184-3B56-421A-A39B-7E8B31963E76}" type="presParOf" srcId="{A531D2E9-0B71-4739-A724-3EC5349275B9}" destId="{3E924490-7260-4F32-9C92-4F90580566D2}" srcOrd="0" destOrd="0" presId="urn:microsoft.com/office/officeart/2008/layout/LinedList"/>
    <dgm:cxn modelId="{6D7ACD64-2810-4D91-934C-97D31C9E4150}" type="presParOf" srcId="{A531D2E9-0B71-4739-A724-3EC5349275B9}" destId="{3885FBD3-7688-4282-B17F-1D73A72928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1DB92A2-869A-4F92-BCC3-F50221EF07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C77B3E0-D008-478B-8AFD-8981E21AE83C}">
      <dgm:prSet/>
      <dgm:spPr/>
      <dgm:t>
        <a:bodyPr/>
        <a:lstStyle/>
        <a:p>
          <a:r>
            <a:rPr lang="en-US"/>
            <a:t>Work and performance centered theory</a:t>
          </a:r>
        </a:p>
      </dgm:t>
    </dgm:pt>
    <dgm:pt modelId="{71A027BD-DB57-4F16-8EA2-76D0F7BAD7A6}" type="parTrans" cxnId="{9CA5996A-2C61-4581-AA9F-611BFBD6E89B}">
      <dgm:prSet/>
      <dgm:spPr/>
      <dgm:t>
        <a:bodyPr/>
        <a:lstStyle/>
        <a:p>
          <a:endParaRPr lang="en-US"/>
        </a:p>
      </dgm:t>
    </dgm:pt>
    <dgm:pt modelId="{5EE4C2B7-E6E3-437A-A451-B8351F30130F}" type="sibTrans" cxnId="{9CA5996A-2C61-4581-AA9F-611BFBD6E89B}">
      <dgm:prSet/>
      <dgm:spPr/>
      <dgm:t>
        <a:bodyPr/>
        <a:lstStyle/>
        <a:p>
          <a:endParaRPr lang="en-US"/>
        </a:p>
      </dgm:t>
    </dgm:pt>
    <dgm:pt modelId="{336DEAC2-95B3-4C56-A698-451752F86102}">
      <dgm:prSet/>
      <dgm:spPr/>
      <dgm:t>
        <a:bodyPr/>
        <a:lstStyle/>
        <a:p>
          <a:r>
            <a:rPr lang="en-US"/>
            <a:t>More direct and simple to understand</a:t>
          </a:r>
        </a:p>
      </dgm:t>
    </dgm:pt>
    <dgm:pt modelId="{DB18A752-E567-45DB-8134-8235366DC6BC}" type="parTrans" cxnId="{1F9BECE0-4A48-4F53-A9B9-0BB51302228F}">
      <dgm:prSet/>
      <dgm:spPr/>
      <dgm:t>
        <a:bodyPr/>
        <a:lstStyle/>
        <a:p>
          <a:endParaRPr lang="en-US"/>
        </a:p>
      </dgm:t>
    </dgm:pt>
    <dgm:pt modelId="{C0770503-37EC-4D30-BBBB-5C8413BD0B0B}" type="sibTrans" cxnId="{1F9BECE0-4A48-4F53-A9B9-0BB51302228F}">
      <dgm:prSet/>
      <dgm:spPr/>
      <dgm:t>
        <a:bodyPr/>
        <a:lstStyle/>
        <a:p>
          <a:endParaRPr lang="en-US"/>
        </a:p>
      </dgm:t>
    </dgm:pt>
    <dgm:pt modelId="{4CA5FD8F-6E37-4E36-91E7-AEF7843BC3E0}">
      <dgm:prSet/>
      <dgm:spPr/>
      <dgm:t>
        <a:bodyPr/>
        <a:lstStyle/>
        <a:p>
          <a:r>
            <a:rPr lang="en-US"/>
            <a:t>More flexible and more realistic, the hierarchy is determined on individual basis considering differences among people, </a:t>
          </a:r>
        </a:p>
      </dgm:t>
    </dgm:pt>
    <dgm:pt modelId="{F9203EC6-1D14-4C59-B885-80CC25E34F42}" type="parTrans" cxnId="{87227A1A-45C5-449A-B0D4-EEFA6A478923}">
      <dgm:prSet/>
      <dgm:spPr/>
      <dgm:t>
        <a:bodyPr/>
        <a:lstStyle/>
        <a:p>
          <a:endParaRPr lang="en-US"/>
        </a:p>
      </dgm:t>
    </dgm:pt>
    <dgm:pt modelId="{9FB69D11-6B17-4459-BFE3-0700AB7F6C84}" type="sibTrans" cxnId="{87227A1A-45C5-449A-B0D4-EEFA6A478923}">
      <dgm:prSet/>
      <dgm:spPr/>
      <dgm:t>
        <a:bodyPr/>
        <a:lstStyle/>
        <a:p>
          <a:endParaRPr lang="en-US"/>
        </a:p>
      </dgm:t>
    </dgm:pt>
    <dgm:pt modelId="{FE8498BD-6EA5-458A-B2FE-BE8900E2F974}" type="pres">
      <dgm:prSet presAssocID="{41DB92A2-869A-4F92-BCC3-F50221EF07E8}" presName="root" presStyleCnt="0">
        <dgm:presLayoutVars>
          <dgm:dir/>
          <dgm:resizeHandles val="exact"/>
        </dgm:presLayoutVars>
      </dgm:prSet>
      <dgm:spPr/>
    </dgm:pt>
    <dgm:pt modelId="{59522362-622C-4457-A721-96796D5F32B6}" type="pres">
      <dgm:prSet presAssocID="{AC77B3E0-D008-478B-8AFD-8981E21AE83C}" presName="compNode" presStyleCnt="0"/>
      <dgm:spPr/>
    </dgm:pt>
    <dgm:pt modelId="{209DFAF5-840D-43F9-BD03-93DE2DC6B0A7}" type="pres">
      <dgm:prSet presAssocID="{AC77B3E0-D008-478B-8AFD-8981E21AE83C}" presName="bgRect" presStyleLbl="bgShp" presStyleIdx="0" presStyleCnt="3"/>
      <dgm:spPr/>
    </dgm:pt>
    <dgm:pt modelId="{A468DC8E-2396-4428-8DAF-001B5D91B9BF}" type="pres">
      <dgm:prSet presAssocID="{AC77B3E0-D008-478B-8AFD-8981E21AE83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282F9C6-30AE-4A32-87CF-0A5291709BB3}" type="pres">
      <dgm:prSet presAssocID="{AC77B3E0-D008-478B-8AFD-8981E21AE83C}" presName="spaceRect" presStyleCnt="0"/>
      <dgm:spPr/>
    </dgm:pt>
    <dgm:pt modelId="{270A6B93-B1A6-49E7-A33A-2849BEAA3277}" type="pres">
      <dgm:prSet presAssocID="{AC77B3E0-D008-478B-8AFD-8981E21AE83C}" presName="parTx" presStyleLbl="revTx" presStyleIdx="0" presStyleCnt="3">
        <dgm:presLayoutVars>
          <dgm:chMax val="0"/>
          <dgm:chPref val="0"/>
        </dgm:presLayoutVars>
      </dgm:prSet>
      <dgm:spPr/>
    </dgm:pt>
    <dgm:pt modelId="{E5832126-C865-4D96-9BF9-C013FA6A2E72}" type="pres">
      <dgm:prSet presAssocID="{5EE4C2B7-E6E3-437A-A451-B8351F30130F}" presName="sibTrans" presStyleCnt="0"/>
      <dgm:spPr/>
    </dgm:pt>
    <dgm:pt modelId="{30FBC323-47A2-4C3E-ACF1-58837E01BBE5}" type="pres">
      <dgm:prSet presAssocID="{336DEAC2-95B3-4C56-A698-451752F86102}" presName="compNode" presStyleCnt="0"/>
      <dgm:spPr/>
    </dgm:pt>
    <dgm:pt modelId="{A6CA8C63-3908-47FB-8C75-C2B5E61E30E3}" type="pres">
      <dgm:prSet presAssocID="{336DEAC2-95B3-4C56-A698-451752F86102}" presName="bgRect" presStyleLbl="bgShp" presStyleIdx="1" presStyleCnt="3"/>
      <dgm:spPr/>
    </dgm:pt>
    <dgm:pt modelId="{8F239012-1E76-42EB-A21E-AC509302BE56}" type="pres">
      <dgm:prSet presAssocID="{336DEAC2-95B3-4C56-A698-451752F8610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116B531-9E5C-4243-B9F8-4E5C9A3F7144}" type="pres">
      <dgm:prSet presAssocID="{336DEAC2-95B3-4C56-A698-451752F86102}" presName="spaceRect" presStyleCnt="0"/>
      <dgm:spPr/>
    </dgm:pt>
    <dgm:pt modelId="{AB513A75-1A23-44BF-87AD-2C9E53E13DEA}" type="pres">
      <dgm:prSet presAssocID="{336DEAC2-95B3-4C56-A698-451752F86102}" presName="parTx" presStyleLbl="revTx" presStyleIdx="1" presStyleCnt="3">
        <dgm:presLayoutVars>
          <dgm:chMax val="0"/>
          <dgm:chPref val="0"/>
        </dgm:presLayoutVars>
      </dgm:prSet>
      <dgm:spPr/>
    </dgm:pt>
    <dgm:pt modelId="{62AE923C-B1F7-4373-8C52-C3C6F90AAFFC}" type="pres">
      <dgm:prSet presAssocID="{C0770503-37EC-4D30-BBBB-5C8413BD0B0B}" presName="sibTrans" presStyleCnt="0"/>
      <dgm:spPr/>
    </dgm:pt>
    <dgm:pt modelId="{D0CEE913-4DF9-4FAA-BC68-8E1955F976A6}" type="pres">
      <dgm:prSet presAssocID="{4CA5FD8F-6E37-4E36-91E7-AEF7843BC3E0}" presName="compNode" presStyleCnt="0"/>
      <dgm:spPr/>
    </dgm:pt>
    <dgm:pt modelId="{8DBE92AC-0A56-4002-9BC9-27C800637E5C}" type="pres">
      <dgm:prSet presAssocID="{4CA5FD8F-6E37-4E36-91E7-AEF7843BC3E0}" presName="bgRect" presStyleLbl="bgShp" presStyleIdx="2" presStyleCnt="3"/>
      <dgm:spPr/>
    </dgm:pt>
    <dgm:pt modelId="{E7B55528-F51A-42C8-9592-DA5CF0FC4B5E}" type="pres">
      <dgm:prSet presAssocID="{4CA5FD8F-6E37-4E36-91E7-AEF7843BC3E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ABA713DC-AECA-4987-B964-F78618F392B7}" type="pres">
      <dgm:prSet presAssocID="{4CA5FD8F-6E37-4E36-91E7-AEF7843BC3E0}" presName="spaceRect" presStyleCnt="0"/>
      <dgm:spPr/>
    </dgm:pt>
    <dgm:pt modelId="{5B29A9FC-D383-4303-A24B-3FC6EEDF29E0}" type="pres">
      <dgm:prSet presAssocID="{4CA5FD8F-6E37-4E36-91E7-AEF7843BC3E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E6A9F05-19F2-41B3-BD9F-F408B4DB9F64}" type="presOf" srcId="{41DB92A2-869A-4F92-BCC3-F50221EF07E8}" destId="{FE8498BD-6EA5-458A-B2FE-BE8900E2F974}" srcOrd="0" destOrd="0" presId="urn:microsoft.com/office/officeart/2018/2/layout/IconVerticalSolidList"/>
    <dgm:cxn modelId="{DE134E07-B3CF-43E9-93C7-B84997EA0D69}" type="presOf" srcId="{AC77B3E0-D008-478B-8AFD-8981E21AE83C}" destId="{270A6B93-B1A6-49E7-A33A-2849BEAA3277}" srcOrd="0" destOrd="0" presId="urn:microsoft.com/office/officeart/2018/2/layout/IconVerticalSolidList"/>
    <dgm:cxn modelId="{E1C4C617-EE16-4C51-AE1B-031A1BB7BD68}" type="presOf" srcId="{336DEAC2-95B3-4C56-A698-451752F86102}" destId="{AB513A75-1A23-44BF-87AD-2C9E53E13DEA}" srcOrd="0" destOrd="0" presId="urn:microsoft.com/office/officeart/2018/2/layout/IconVerticalSolidList"/>
    <dgm:cxn modelId="{87227A1A-45C5-449A-B0D4-EEFA6A478923}" srcId="{41DB92A2-869A-4F92-BCC3-F50221EF07E8}" destId="{4CA5FD8F-6E37-4E36-91E7-AEF7843BC3E0}" srcOrd="2" destOrd="0" parTransId="{F9203EC6-1D14-4C59-B885-80CC25E34F42}" sibTransId="{9FB69D11-6B17-4459-BFE3-0700AB7F6C84}"/>
    <dgm:cxn modelId="{9CA5996A-2C61-4581-AA9F-611BFBD6E89B}" srcId="{41DB92A2-869A-4F92-BCC3-F50221EF07E8}" destId="{AC77B3E0-D008-478B-8AFD-8981E21AE83C}" srcOrd="0" destOrd="0" parTransId="{71A027BD-DB57-4F16-8EA2-76D0F7BAD7A6}" sibTransId="{5EE4C2B7-E6E3-437A-A451-B8351F30130F}"/>
    <dgm:cxn modelId="{93CE0656-AEA5-482D-B32B-001B7E3CEEFB}" type="presOf" srcId="{4CA5FD8F-6E37-4E36-91E7-AEF7843BC3E0}" destId="{5B29A9FC-D383-4303-A24B-3FC6EEDF29E0}" srcOrd="0" destOrd="0" presId="urn:microsoft.com/office/officeart/2018/2/layout/IconVerticalSolidList"/>
    <dgm:cxn modelId="{1F9BECE0-4A48-4F53-A9B9-0BB51302228F}" srcId="{41DB92A2-869A-4F92-BCC3-F50221EF07E8}" destId="{336DEAC2-95B3-4C56-A698-451752F86102}" srcOrd="1" destOrd="0" parTransId="{DB18A752-E567-45DB-8134-8235366DC6BC}" sibTransId="{C0770503-37EC-4D30-BBBB-5C8413BD0B0B}"/>
    <dgm:cxn modelId="{BE4DB441-3FDA-494F-A074-2D264066594F}" type="presParOf" srcId="{FE8498BD-6EA5-458A-B2FE-BE8900E2F974}" destId="{59522362-622C-4457-A721-96796D5F32B6}" srcOrd="0" destOrd="0" presId="urn:microsoft.com/office/officeart/2018/2/layout/IconVerticalSolidList"/>
    <dgm:cxn modelId="{45B37A67-1391-471F-8940-42B9960AAA3A}" type="presParOf" srcId="{59522362-622C-4457-A721-96796D5F32B6}" destId="{209DFAF5-840D-43F9-BD03-93DE2DC6B0A7}" srcOrd="0" destOrd="0" presId="urn:microsoft.com/office/officeart/2018/2/layout/IconVerticalSolidList"/>
    <dgm:cxn modelId="{1CEF5F54-819E-4A58-A365-EC806F2416C5}" type="presParOf" srcId="{59522362-622C-4457-A721-96796D5F32B6}" destId="{A468DC8E-2396-4428-8DAF-001B5D91B9BF}" srcOrd="1" destOrd="0" presId="urn:microsoft.com/office/officeart/2018/2/layout/IconVerticalSolidList"/>
    <dgm:cxn modelId="{939935DB-99BC-4F11-9AA1-51DBCFA9E835}" type="presParOf" srcId="{59522362-622C-4457-A721-96796D5F32B6}" destId="{8282F9C6-30AE-4A32-87CF-0A5291709BB3}" srcOrd="2" destOrd="0" presId="urn:microsoft.com/office/officeart/2018/2/layout/IconVerticalSolidList"/>
    <dgm:cxn modelId="{1984F9C2-C5B6-4FBC-ABBF-FA46C3AE36AC}" type="presParOf" srcId="{59522362-622C-4457-A721-96796D5F32B6}" destId="{270A6B93-B1A6-49E7-A33A-2849BEAA3277}" srcOrd="3" destOrd="0" presId="urn:microsoft.com/office/officeart/2018/2/layout/IconVerticalSolidList"/>
    <dgm:cxn modelId="{58B1CBCE-5CC6-463F-B80F-6EBB7D2D9BC1}" type="presParOf" srcId="{FE8498BD-6EA5-458A-B2FE-BE8900E2F974}" destId="{E5832126-C865-4D96-9BF9-C013FA6A2E72}" srcOrd="1" destOrd="0" presId="urn:microsoft.com/office/officeart/2018/2/layout/IconVerticalSolidList"/>
    <dgm:cxn modelId="{F2899EB1-DF7A-49F5-ABA1-B0800E529BBF}" type="presParOf" srcId="{FE8498BD-6EA5-458A-B2FE-BE8900E2F974}" destId="{30FBC323-47A2-4C3E-ACF1-58837E01BBE5}" srcOrd="2" destOrd="0" presId="urn:microsoft.com/office/officeart/2018/2/layout/IconVerticalSolidList"/>
    <dgm:cxn modelId="{AF6B90C8-5EAC-4636-B426-0BC293092DBF}" type="presParOf" srcId="{30FBC323-47A2-4C3E-ACF1-58837E01BBE5}" destId="{A6CA8C63-3908-47FB-8C75-C2B5E61E30E3}" srcOrd="0" destOrd="0" presId="urn:microsoft.com/office/officeart/2018/2/layout/IconVerticalSolidList"/>
    <dgm:cxn modelId="{4B5D497D-4703-45AA-BC84-6D67CB32526B}" type="presParOf" srcId="{30FBC323-47A2-4C3E-ACF1-58837E01BBE5}" destId="{8F239012-1E76-42EB-A21E-AC509302BE56}" srcOrd="1" destOrd="0" presId="urn:microsoft.com/office/officeart/2018/2/layout/IconVerticalSolidList"/>
    <dgm:cxn modelId="{8A405870-B917-403F-8424-343B67DC5AEE}" type="presParOf" srcId="{30FBC323-47A2-4C3E-ACF1-58837E01BBE5}" destId="{F116B531-9E5C-4243-B9F8-4E5C9A3F7144}" srcOrd="2" destOrd="0" presId="urn:microsoft.com/office/officeart/2018/2/layout/IconVerticalSolidList"/>
    <dgm:cxn modelId="{38B7EBB3-AC6C-4EF0-9F76-94B40DB00999}" type="presParOf" srcId="{30FBC323-47A2-4C3E-ACF1-58837E01BBE5}" destId="{AB513A75-1A23-44BF-87AD-2C9E53E13DEA}" srcOrd="3" destOrd="0" presId="urn:microsoft.com/office/officeart/2018/2/layout/IconVerticalSolidList"/>
    <dgm:cxn modelId="{BB5744A7-5B3C-4FC6-8496-904999B2189E}" type="presParOf" srcId="{FE8498BD-6EA5-458A-B2FE-BE8900E2F974}" destId="{62AE923C-B1F7-4373-8C52-C3C6F90AAFFC}" srcOrd="3" destOrd="0" presId="urn:microsoft.com/office/officeart/2018/2/layout/IconVerticalSolidList"/>
    <dgm:cxn modelId="{23261E67-9F21-46A9-A4A8-B9CD7BD79F24}" type="presParOf" srcId="{FE8498BD-6EA5-458A-B2FE-BE8900E2F974}" destId="{D0CEE913-4DF9-4FAA-BC68-8E1955F976A6}" srcOrd="4" destOrd="0" presId="urn:microsoft.com/office/officeart/2018/2/layout/IconVerticalSolidList"/>
    <dgm:cxn modelId="{D05C53F5-4DCD-4099-B645-6CCA8975CE39}" type="presParOf" srcId="{D0CEE913-4DF9-4FAA-BC68-8E1955F976A6}" destId="{8DBE92AC-0A56-4002-9BC9-27C800637E5C}" srcOrd="0" destOrd="0" presId="urn:microsoft.com/office/officeart/2018/2/layout/IconVerticalSolidList"/>
    <dgm:cxn modelId="{E128F9D7-9E1F-455A-B138-FD58AAA6A8B9}" type="presParOf" srcId="{D0CEE913-4DF9-4FAA-BC68-8E1955F976A6}" destId="{E7B55528-F51A-42C8-9592-DA5CF0FC4B5E}" srcOrd="1" destOrd="0" presId="urn:microsoft.com/office/officeart/2018/2/layout/IconVerticalSolidList"/>
    <dgm:cxn modelId="{1293034F-4756-4249-9898-BAC6411DCD5B}" type="presParOf" srcId="{D0CEE913-4DF9-4FAA-BC68-8E1955F976A6}" destId="{ABA713DC-AECA-4987-B964-F78618F392B7}" srcOrd="2" destOrd="0" presId="urn:microsoft.com/office/officeart/2018/2/layout/IconVerticalSolidList"/>
    <dgm:cxn modelId="{7CB76DD9-6DE5-4F40-A9BA-1A64A41145CA}" type="presParOf" srcId="{D0CEE913-4DF9-4FAA-BC68-8E1955F976A6}" destId="{5B29A9FC-D383-4303-A24B-3FC6EEDF29E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F9D4B7D-8F79-465D-83DE-3671C61CA5F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F74CB6B-E62B-4046-A551-CD0D5765F5F8}">
      <dgm:prSet/>
      <dgm:spPr/>
      <dgm:t>
        <a:bodyPr/>
        <a:lstStyle/>
        <a:p>
          <a:r>
            <a:rPr lang="en-US" dirty="0"/>
            <a:t>Doesn`t provide clear guidelines on determining gaps in individual`s needs ( requires assessment of the person to determine which of the needs are the most important at given point)</a:t>
          </a:r>
        </a:p>
      </dgm:t>
    </dgm:pt>
    <dgm:pt modelId="{F8E20C9F-CC13-405F-A3F7-FCA9955CE88A}" type="parTrans" cxnId="{AA6474F4-91CB-4EDA-B5A9-99BE7DD3D5B1}">
      <dgm:prSet/>
      <dgm:spPr/>
      <dgm:t>
        <a:bodyPr/>
        <a:lstStyle/>
        <a:p>
          <a:endParaRPr lang="en-US"/>
        </a:p>
      </dgm:t>
    </dgm:pt>
    <dgm:pt modelId="{B8EE2EBC-1978-4AA7-B045-489ED7D364AF}" type="sibTrans" cxnId="{AA6474F4-91CB-4EDA-B5A9-99BE7DD3D5B1}">
      <dgm:prSet/>
      <dgm:spPr/>
      <dgm:t>
        <a:bodyPr/>
        <a:lstStyle/>
        <a:p>
          <a:endParaRPr lang="en-US"/>
        </a:p>
      </dgm:t>
    </dgm:pt>
    <dgm:pt modelId="{45D901A1-DDB5-4E9B-AF3A-FBB005CF6FA0}">
      <dgm:prSet/>
      <dgm:spPr/>
      <dgm:t>
        <a:bodyPr/>
        <a:lstStyle/>
        <a:p>
          <a:r>
            <a:rPr lang="en-US"/>
            <a:t>Relatively new; not </a:t>
          </a:r>
          <a:r>
            <a:rPr lang="en-US" dirty="0"/>
            <a:t>supported with research; too early to determine the overall validity of the theory         </a:t>
          </a:r>
        </a:p>
      </dgm:t>
    </dgm:pt>
    <dgm:pt modelId="{4C4243BF-23B1-480C-A894-1CB840872819}" type="parTrans" cxnId="{8FFF055B-AE05-4D90-86BA-4092A50EBB92}">
      <dgm:prSet/>
      <dgm:spPr/>
      <dgm:t>
        <a:bodyPr/>
        <a:lstStyle/>
        <a:p>
          <a:endParaRPr lang="en-US"/>
        </a:p>
      </dgm:t>
    </dgm:pt>
    <dgm:pt modelId="{BA9CA4BD-C755-477E-8B9B-1A6C3955ACDB}" type="sibTrans" cxnId="{8FFF055B-AE05-4D90-86BA-4092A50EBB92}">
      <dgm:prSet/>
      <dgm:spPr/>
      <dgm:t>
        <a:bodyPr/>
        <a:lstStyle/>
        <a:p>
          <a:endParaRPr lang="en-US"/>
        </a:p>
      </dgm:t>
    </dgm:pt>
    <dgm:pt modelId="{8A3D6382-10F6-4B56-9444-43A3A318A6C6}" type="pres">
      <dgm:prSet presAssocID="{2F9D4B7D-8F79-465D-83DE-3671C61CA5FD}" presName="root" presStyleCnt="0">
        <dgm:presLayoutVars>
          <dgm:dir/>
          <dgm:resizeHandles val="exact"/>
        </dgm:presLayoutVars>
      </dgm:prSet>
      <dgm:spPr/>
    </dgm:pt>
    <dgm:pt modelId="{8C437261-C003-4227-A3A8-5B0F4514AF77}" type="pres">
      <dgm:prSet presAssocID="{FF74CB6B-E62B-4046-A551-CD0D5765F5F8}" presName="compNode" presStyleCnt="0"/>
      <dgm:spPr/>
    </dgm:pt>
    <dgm:pt modelId="{1AEC482A-8C87-4004-82B1-AEFA32A5625E}" type="pres">
      <dgm:prSet presAssocID="{FF74CB6B-E62B-4046-A551-CD0D5765F5F8}" presName="bgRect" presStyleLbl="bgShp" presStyleIdx="0" presStyleCnt="2"/>
      <dgm:spPr/>
    </dgm:pt>
    <dgm:pt modelId="{CCD67430-1A95-4C4F-9874-A540F020FDC2}" type="pres">
      <dgm:prSet presAssocID="{FF74CB6B-E62B-4046-A551-CD0D5765F5F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D78FFF7-F7DC-47F9-B29E-33535B420CDD}" type="pres">
      <dgm:prSet presAssocID="{FF74CB6B-E62B-4046-A551-CD0D5765F5F8}" presName="spaceRect" presStyleCnt="0"/>
      <dgm:spPr/>
    </dgm:pt>
    <dgm:pt modelId="{72001E4A-D22C-465B-8223-73CD0AB89E0E}" type="pres">
      <dgm:prSet presAssocID="{FF74CB6B-E62B-4046-A551-CD0D5765F5F8}" presName="parTx" presStyleLbl="revTx" presStyleIdx="0" presStyleCnt="2">
        <dgm:presLayoutVars>
          <dgm:chMax val="0"/>
          <dgm:chPref val="0"/>
        </dgm:presLayoutVars>
      </dgm:prSet>
      <dgm:spPr/>
    </dgm:pt>
    <dgm:pt modelId="{0CFF3973-F8F0-4CE3-9C79-1B4776615D74}" type="pres">
      <dgm:prSet presAssocID="{B8EE2EBC-1978-4AA7-B045-489ED7D364AF}" presName="sibTrans" presStyleCnt="0"/>
      <dgm:spPr/>
    </dgm:pt>
    <dgm:pt modelId="{7677077E-E979-4D28-8066-802A35E73439}" type="pres">
      <dgm:prSet presAssocID="{45D901A1-DDB5-4E9B-AF3A-FBB005CF6FA0}" presName="compNode" presStyleCnt="0"/>
      <dgm:spPr/>
    </dgm:pt>
    <dgm:pt modelId="{91A870F2-1C6E-43AF-A23B-0CC28D543D4F}" type="pres">
      <dgm:prSet presAssocID="{45D901A1-DDB5-4E9B-AF3A-FBB005CF6FA0}" presName="bgRect" presStyleLbl="bgShp" presStyleIdx="1" presStyleCnt="2"/>
      <dgm:spPr/>
    </dgm:pt>
    <dgm:pt modelId="{48D63685-A7A5-494B-9385-A510C7F6DE2E}" type="pres">
      <dgm:prSet presAssocID="{45D901A1-DDB5-4E9B-AF3A-FBB005CF6FA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86B8503E-664E-4641-A3F4-56F72ACB463E}" type="pres">
      <dgm:prSet presAssocID="{45D901A1-DDB5-4E9B-AF3A-FBB005CF6FA0}" presName="spaceRect" presStyleCnt="0"/>
      <dgm:spPr/>
    </dgm:pt>
    <dgm:pt modelId="{AF2661ED-80A9-400B-ACFE-BF62AD97DA80}" type="pres">
      <dgm:prSet presAssocID="{45D901A1-DDB5-4E9B-AF3A-FBB005CF6FA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FFF055B-AE05-4D90-86BA-4092A50EBB92}" srcId="{2F9D4B7D-8F79-465D-83DE-3671C61CA5FD}" destId="{45D901A1-DDB5-4E9B-AF3A-FBB005CF6FA0}" srcOrd="1" destOrd="0" parTransId="{4C4243BF-23B1-480C-A894-1CB840872819}" sibTransId="{BA9CA4BD-C755-477E-8B9B-1A6C3955ACDB}"/>
    <dgm:cxn modelId="{DF24D16A-FBD5-49DE-B343-B8FAB7B61AA0}" type="presOf" srcId="{45D901A1-DDB5-4E9B-AF3A-FBB005CF6FA0}" destId="{AF2661ED-80A9-400B-ACFE-BF62AD97DA80}" srcOrd="0" destOrd="0" presId="urn:microsoft.com/office/officeart/2018/2/layout/IconVerticalSolidList"/>
    <dgm:cxn modelId="{7C41457B-806A-4F26-8A24-88E09DDECBFA}" type="presOf" srcId="{FF74CB6B-E62B-4046-A551-CD0D5765F5F8}" destId="{72001E4A-D22C-465B-8223-73CD0AB89E0E}" srcOrd="0" destOrd="0" presId="urn:microsoft.com/office/officeart/2018/2/layout/IconVerticalSolidList"/>
    <dgm:cxn modelId="{AA6474F4-91CB-4EDA-B5A9-99BE7DD3D5B1}" srcId="{2F9D4B7D-8F79-465D-83DE-3671C61CA5FD}" destId="{FF74CB6B-E62B-4046-A551-CD0D5765F5F8}" srcOrd="0" destOrd="0" parTransId="{F8E20C9F-CC13-405F-A3F7-FCA9955CE88A}" sibTransId="{B8EE2EBC-1978-4AA7-B045-489ED7D364AF}"/>
    <dgm:cxn modelId="{D22AFDF9-ED39-4184-AACE-ADADF5CC80E3}" type="presOf" srcId="{2F9D4B7D-8F79-465D-83DE-3671C61CA5FD}" destId="{8A3D6382-10F6-4B56-9444-43A3A318A6C6}" srcOrd="0" destOrd="0" presId="urn:microsoft.com/office/officeart/2018/2/layout/IconVerticalSolidList"/>
    <dgm:cxn modelId="{B9EEE7C5-7545-4DAB-A56D-A8538B7EE2B7}" type="presParOf" srcId="{8A3D6382-10F6-4B56-9444-43A3A318A6C6}" destId="{8C437261-C003-4227-A3A8-5B0F4514AF77}" srcOrd="0" destOrd="0" presId="urn:microsoft.com/office/officeart/2018/2/layout/IconVerticalSolidList"/>
    <dgm:cxn modelId="{AE51B8D7-338F-4545-ADDA-8FD24E4E7F8E}" type="presParOf" srcId="{8C437261-C003-4227-A3A8-5B0F4514AF77}" destId="{1AEC482A-8C87-4004-82B1-AEFA32A5625E}" srcOrd="0" destOrd="0" presId="urn:microsoft.com/office/officeart/2018/2/layout/IconVerticalSolidList"/>
    <dgm:cxn modelId="{0B32ACDB-0C52-4400-A671-0C1AD3DA4C43}" type="presParOf" srcId="{8C437261-C003-4227-A3A8-5B0F4514AF77}" destId="{CCD67430-1A95-4C4F-9874-A540F020FDC2}" srcOrd="1" destOrd="0" presId="urn:microsoft.com/office/officeart/2018/2/layout/IconVerticalSolidList"/>
    <dgm:cxn modelId="{6400E436-5B64-4954-BAA3-A81C2AD9D09F}" type="presParOf" srcId="{8C437261-C003-4227-A3A8-5B0F4514AF77}" destId="{BD78FFF7-F7DC-47F9-B29E-33535B420CDD}" srcOrd="2" destOrd="0" presId="urn:microsoft.com/office/officeart/2018/2/layout/IconVerticalSolidList"/>
    <dgm:cxn modelId="{FEED212C-9DB1-4075-BED4-2D061D1A2222}" type="presParOf" srcId="{8C437261-C003-4227-A3A8-5B0F4514AF77}" destId="{72001E4A-D22C-465B-8223-73CD0AB89E0E}" srcOrd="3" destOrd="0" presId="urn:microsoft.com/office/officeart/2018/2/layout/IconVerticalSolidList"/>
    <dgm:cxn modelId="{942A3BE9-85ED-4B4E-B263-A11A46DDF27C}" type="presParOf" srcId="{8A3D6382-10F6-4B56-9444-43A3A318A6C6}" destId="{0CFF3973-F8F0-4CE3-9C79-1B4776615D74}" srcOrd="1" destOrd="0" presId="urn:microsoft.com/office/officeart/2018/2/layout/IconVerticalSolidList"/>
    <dgm:cxn modelId="{30177CD1-AD64-4EF5-940F-FFDAC55FA126}" type="presParOf" srcId="{8A3D6382-10F6-4B56-9444-43A3A318A6C6}" destId="{7677077E-E979-4D28-8066-802A35E73439}" srcOrd="2" destOrd="0" presId="urn:microsoft.com/office/officeart/2018/2/layout/IconVerticalSolidList"/>
    <dgm:cxn modelId="{027417DA-47BC-428D-85CA-2BF760ED665D}" type="presParOf" srcId="{7677077E-E979-4D28-8066-802A35E73439}" destId="{91A870F2-1C6E-43AF-A23B-0CC28D543D4F}" srcOrd="0" destOrd="0" presId="urn:microsoft.com/office/officeart/2018/2/layout/IconVerticalSolidList"/>
    <dgm:cxn modelId="{078E6773-E0A1-4624-9042-F7ABF1F786B9}" type="presParOf" srcId="{7677077E-E979-4D28-8066-802A35E73439}" destId="{48D63685-A7A5-494B-9385-A510C7F6DE2E}" srcOrd="1" destOrd="0" presId="urn:microsoft.com/office/officeart/2018/2/layout/IconVerticalSolidList"/>
    <dgm:cxn modelId="{5D7B95C9-E8DC-4DB8-AA74-8FCE4DE5E655}" type="presParOf" srcId="{7677077E-E979-4D28-8066-802A35E73439}" destId="{86B8503E-664E-4641-A3F4-56F72ACB463E}" srcOrd="2" destOrd="0" presId="urn:microsoft.com/office/officeart/2018/2/layout/IconVerticalSolidList"/>
    <dgm:cxn modelId="{8395ECDC-5A56-4DCF-B5D7-733C1AA37D01}" type="presParOf" srcId="{7677077E-E979-4D28-8066-802A35E73439}" destId="{AF2661ED-80A9-400B-ACFE-BF62AD97DA8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EEA1A56-2035-4095-878D-98F58923F43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D8A0CB6-496E-42D0-A809-C0060D5271B4}">
      <dgm:prSet custT="1"/>
      <dgm:spPr/>
      <dgm:t>
        <a:bodyPr/>
        <a:lstStyle/>
        <a:p>
          <a:r>
            <a:rPr lang="en-US" sz="1600" dirty="0"/>
            <a:t>Workers as </a:t>
          </a:r>
          <a:r>
            <a:rPr lang="en-US" sz="1800" b="1" dirty="0"/>
            <a:t>members of a trade </a:t>
          </a:r>
          <a:r>
            <a:rPr lang="en-US" sz="1600" dirty="0"/>
            <a:t>union have strong bargaining power</a:t>
          </a:r>
        </a:p>
        <a:p>
          <a:r>
            <a:rPr lang="en-US" sz="1500" dirty="0"/>
            <a:t> </a:t>
          </a:r>
        </a:p>
      </dgm:t>
    </dgm:pt>
    <dgm:pt modelId="{CDB24F84-24C6-41F2-A30A-3512FAE3F3E6}" type="parTrans" cxnId="{82FCAA34-48E0-4CE3-AB59-874892C2E979}">
      <dgm:prSet/>
      <dgm:spPr/>
      <dgm:t>
        <a:bodyPr/>
        <a:lstStyle/>
        <a:p>
          <a:endParaRPr lang="en-US"/>
        </a:p>
      </dgm:t>
    </dgm:pt>
    <dgm:pt modelId="{7F46756C-3C1A-4378-8BA2-D7C7D6B70E6A}" type="sibTrans" cxnId="{82FCAA34-48E0-4CE3-AB59-874892C2E979}">
      <dgm:prSet/>
      <dgm:spPr/>
      <dgm:t>
        <a:bodyPr/>
        <a:lstStyle/>
        <a:p>
          <a:endParaRPr lang="en-US"/>
        </a:p>
      </dgm:t>
    </dgm:pt>
    <dgm:pt modelId="{63BB6724-4F2F-4329-9A0F-9C0B0AF18987}">
      <dgm:prSet custT="1"/>
      <dgm:spPr/>
      <dgm:t>
        <a:bodyPr/>
        <a:lstStyle/>
        <a:p>
          <a:r>
            <a:rPr lang="en-US" sz="1800" b="1" dirty="0"/>
            <a:t>Professionals (white collar) </a:t>
          </a:r>
          <a:r>
            <a:rPr lang="en-US" sz="1600" dirty="0"/>
            <a:t>– strong bargaining position </a:t>
          </a:r>
        </a:p>
        <a:p>
          <a:r>
            <a:rPr lang="en-US" sz="1500" dirty="0"/>
            <a:t>(difficult to replace)</a:t>
          </a:r>
        </a:p>
      </dgm:t>
    </dgm:pt>
    <dgm:pt modelId="{E3CEED8C-2BA7-4DC1-8CBE-1096CB5121CF}" type="parTrans" cxnId="{8317BB3A-2432-4D05-A907-AEF66330375C}">
      <dgm:prSet/>
      <dgm:spPr/>
      <dgm:t>
        <a:bodyPr/>
        <a:lstStyle/>
        <a:p>
          <a:endParaRPr lang="en-US"/>
        </a:p>
      </dgm:t>
    </dgm:pt>
    <dgm:pt modelId="{D5E801B6-EF34-40C9-B391-C4652B293939}" type="sibTrans" cxnId="{8317BB3A-2432-4D05-A907-AEF66330375C}">
      <dgm:prSet/>
      <dgm:spPr/>
      <dgm:t>
        <a:bodyPr/>
        <a:lstStyle/>
        <a:p>
          <a:endParaRPr lang="en-US"/>
        </a:p>
      </dgm:t>
    </dgm:pt>
    <dgm:pt modelId="{EFE58CA5-7C77-4EB1-89BC-8EDF39FDEDFC}">
      <dgm:prSet custT="1"/>
      <dgm:spPr/>
      <dgm:t>
        <a:bodyPr/>
        <a:lstStyle/>
        <a:p>
          <a:r>
            <a:rPr lang="en-US" sz="1800" b="1" dirty="0"/>
            <a:t>Unskilled workers (blue collar) </a:t>
          </a:r>
          <a:r>
            <a:rPr lang="en-US" sz="1500" dirty="0"/>
            <a:t>– </a:t>
          </a:r>
          <a:r>
            <a:rPr lang="en-US" sz="1600" dirty="0"/>
            <a:t>reduced bargaining power </a:t>
          </a:r>
        </a:p>
        <a:p>
          <a:r>
            <a:rPr lang="en-US" sz="1500" dirty="0"/>
            <a:t>(not organized as a union, relatively easily to replace)</a:t>
          </a:r>
        </a:p>
      </dgm:t>
    </dgm:pt>
    <dgm:pt modelId="{8CE41D3F-35DB-452E-8C5F-7A5F0EBA0532}" type="parTrans" cxnId="{49BB88FF-651F-460E-8957-44E491DCCEA6}">
      <dgm:prSet/>
      <dgm:spPr/>
      <dgm:t>
        <a:bodyPr/>
        <a:lstStyle/>
        <a:p>
          <a:endParaRPr lang="en-US"/>
        </a:p>
      </dgm:t>
    </dgm:pt>
    <dgm:pt modelId="{DD33AF45-3E36-4556-8F17-A2B18712590F}" type="sibTrans" cxnId="{49BB88FF-651F-460E-8957-44E491DCCEA6}">
      <dgm:prSet/>
      <dgm:spPr/>
      <dgm:t>
        <a:bodyPr/>
        <a:lstStyle/>
        <a:p>
          <a:endParaRPr lang="en-US"/>
        </a:p>
      </dgm:t>
    </dgm:pt>
    <dgm:pt modelId="{3D9864D9-5496-4BAD-B195-2D75B80F52A2}">
      <dgm:prSet custT="1"/>
      <dgm:spPr/>
      <dgm:t>
        <a:bodyPr/>
        <a:lstStyle/>
        <a:p>
          <a:r>
            <a:rPr lang="en-US" sz="1800" b="1" dirty="0"/>
            <a:t>Public sector vs private sector</a:t>
          </a:r>
        </a:p>
      </dgm:t>
    </dgm:pt>
    <dgm:pt modelId="{33F46DDC-AE90-46B9-A848-23F8868A160C}" type="parTrans" cxnId="{E7D8E7A9-401F-416B-B0D8-F7DBB33E68CD}">
      <dgm:prSet/>
      <dgm:spPr/>
      <dgm:t>
        <a:bodyPr/>
        <a:lstStyle/>
        <a:p>
          <a:endParaRPr lang="en-US"/>
        </a:p>
      </dgm:t>
    </dgm:pt>
    <dgm:pt modelId="{CBDD0274-8725-4CB4-AFEA-D8C3C0C2BA2E}" type="sibTrans" cxnId="{E7D8E7A9-401F-416B-B0D8-F7DBB33E68CD}">
      <dgm:prSet/>
      <dgm:spPr/>
      <dgm:t>
        <a:bodyPr/>
        <a:lstStyle/>
        <a:p>
          <a:endParaRPr lang="en-US"/>
        </a:p>
      </dgm:t>
    </dgm:pt>
    <dgm:pt modelId="{677AE6F3-EC9F-441C-AC5A-AA1BFD1F1063}">
      <dgm:prSet custT="1"/>
      <dgm:spPr/>
      <dgm:t>
        <a:bodyPr/>
        <a:lstStyle/>
        <a:p>
          <a:r>
            <a:rPr lang="en-US" sz="1800" b="1" dirty="0"/>
            <a:t>Governments</a:t>
          </a:r>
          <a:r>
            <a:rPr lang="en-US" sz="1500" dirty="0"/>
            <a:t> are:</a:t>
          </a:r>
        </a:p>
        <a:p>
          <a:r>
            <a:rPr lang="en-US" sz="1500" dirty="0"/>
            <a:t>- more willing to negotiate with trade unions </a:t>
          </a:r>
        </a:p>
        <a:p>
          <a:r>
            <a:rPr lang="en-US" sz="1500" dirty="0"/>
            <a:t>- likely to ensure that the national minimum wage is provided for all workers</a:t>
          </a:r>
        </a:p>
      </dgm:t>
    </dgm:pt>
    <dgm:pt modelId="{EB63B05E-79CF-48CE-9249-9EB762FFD2CE}" type="parTrans" cxnId="{2146F545-3AF6-434E-BF4F-30C1F114EED8}">
      <dgm:prSet/>
      <dgm:spPr/>
      <dgm:t>
        <a:bodyPr/>
        <a:lstStyle/>
        <a:p>
          <a:endParaRPr lang="en-US"/>
        </a:p>
      </dgm:t>
    </dgm:pt>
    <dgm:pt modelId="{D37FA8A5-74EC-4219-89B0-C889AB6640CA}" type="sibTrans" cxnId="{2146F545-3AF6-434E-BF4F-30C1F114EED8}">
      <dgm:prSet/>
      <dgm:spPr/>
      <dgm:t>
        <a:bodyPr/>
        <a:lstStyle/>
        <a:p>
          <a:endParaRPr lang="en-US"/>
        </a:p>
      </dgm:t>
    </dgm:pt>
    <dgm:pt modelId="{050F8A27-FA3A-4926-9C68-348644E49090}" type="pres">
      <dgm:prSet presAssocID="{4EEA1A56-2035-4095-878D-98F58923F438}" presName="linear" presStyleCnt="0">
        <dgm:presLayoutVars>
          <dgm:animLvl val="lvl"/>
          <dgm:resizeHandles val="exact"/>
        </dgm:presLayoutVars>
      </dgm:prSet>
      <dgm:spPr/>
    </dgm:pt>
    <dgm:pt modelId="{99135D65-6F30-46DA-98C2-AA8371E7A68F}" type="pres">
      <dgm:prSet presAssocID="{6D8A0CB6-496E-42D0-A809-C0060D5271B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0C77403-5A18-4EC6-BB48-1F87D54442D8}" type="pres">
      <dgm:prSet presAssocID="{7F46756C-3C1A-4378-8BA2-D7C7D6B70E6A}" presName="spacer" presStyleCnt="0"/>
      <dgm:spPr/>
    </dgm:pt>
    <dgm:pt modelId="{6BEEDA13-2076-43C5-A3EC-6B0BB0D7D32C}" type="pres">
      <dgm:prSet presAssocID="{63BB6724-4F2F-4329-9A0F-9C0B0AF1898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8408985-3A4E-4675-BC69-C1B4FD5E4BF9}" type="pres">
      <dgm:prSet presAssocID="{D5E801B6-EF34-40C9-B391-C4652B293939}" presName="spacer" presStyleCnt="0"/>
      <dgm:spPr/>
    </dgm:pt>
    <dgm:pt modelId="{557CFE0C-9F73-4707-BA77-923720CBE1EA}" type="pres">
      <dgm:prSet presAssocID="{EFE58CA5-7C77-4EB1-89BC-8EDF39FDEDF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DDBAF08-8E9B-4CCF-93FC-1F0655AEAA43}" type="pres">
      <dgm:prSet presAssocID="{DD33AF45-3E36-4556-8F17-A2B18712590F}" presName="spacer" presStyleCnt="0"/>
      <dgm:spPr/>
    </dgm:pt>
    <dgm:pt modelId="{C369F285-3E6E-4BF5-ABA3-ADC1A048B66E}" type="pres">
      <dgm:prSet presAssocID="{3D9864D9-5496-4BAD-B195-2D75B80F52A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9FE376C-B01B-419D-90E5-BEF0560D474D}" type="pres">
      <dgm:prSet presAssocID="{CBDD0274-8725-4CB4-AFEA-D8C3C0C2BA2E}" presName="spacer" presStyleCnt="0"/>
      <dgm:spPr/>
    </dgm:pt>
    <dgm:pt modelId="{A605C9AA-F2E1-452E-BBF5-3E698701122F}" type="pres">
      <dgm:prSet presAssocID="{677AE6F3-EC9F-441C-AC5A-AA1BFD1F1063}" presName="parentText" presStyleLbl="node1" presStyleIdx="4" presStyleCnt="5" custScaleY="140742">
        <dgm:presLayoutVars>
          <dgm:chMax val="0"/>
          <dgm:bulletEnabled val="1"/>
        </dgm:presLayoutVars>
      </dgm:prSet>
      <dgm:spPr/>
    </dgm:pt>
  </dgm:ptLst>
  <dgm:cxnLst>
    <dgm:cxn modelId="{82FCAA34-48E0-4CE3-AB59-874892C2E979}" srcId="{4EEA1A56-2035-4095-878D-98F58923F438}" destId="{6D8A0CB6-496E-42D0-A809-C0060D5271B4}" srcOrd="0" destOrd="0" parTransId="{CDB24F84-24C6-41F2-A30A-3512FAE3F3E6}" sibTransId="{7F46756C-3C1A-4378-8BA2-D7C7D6B70E6A}"/>
    <dgm:cxn modelId="{A1A27F39-D560-48AE-9A7F-BD359C555F5F}" type="presOf" srcId="{4EEA1A56-2035-4095-878D-98F58923F438}" destId="{050F8A27-FA3A-4926-9C68-348644E49090}" srcOrd="0" destOrd="0" presId="urn:microsoft.com/office/officeart/2005/8/layout/vList2"/>
    <dgm:cxn modelId="{8317BB3A-2432-4D05-A907-AEF66330375C}" srcId="{4EEA1A56-2035-4095-878D-98F58923F438}" destId="{63BB6724-4F2F-4329-9A0F-9C0B0AF18987}" srcOrd="1" destOrd="0" parTransId="{E3CEED8C-2BA7-4DC1-8CBE-1096CB5121CF}" sibTransId="{D5E801B6-EF34-40C9-B391-C4652B293939}"/>
    <dgm:cxn modelId="{A4AF6E63-5ED1-472E-8B66-990F625E8E0F}" type="presOf" srcId="{6D8A0CB6-496E-42D0-A809-C0060D5271B4}" destId="{99135D65-6F30-46DA-98C2-AA8371E7A68F}" srcOrd="0" destOrd="0" presId="urn:microsoft.com/office/officeart/2005/8/layout/vList2"/>
    <dgm:cxn modelId="{2146F545-3AF6-434E-BF4F-30C1F114EED8}" srcId="{4EEA1A56-2035-4095-878D-98F58923F438}" destId="{677AE6F3-EC9F-441C-AC5A-AA1BFD1F1063}" srcOrd="4" destOrd="0" parTransId="{EB63B05E-79CF-48CE-9249-9EB762FFD2CE}" sibTransId="{D37FA8A5-74EC-4219-89B0-C889AB6640CA}"/>
    <dgm:cxn modelId="{39CB784F-6F48-4AB9-AA38-DB690EE6E8F1}" type="presOf" srcId="{3D9864D9-5496-4BAD-B195-2D75B80F52A2}" destId="{C369F285-3E6E-4BF5-ABA3-ADC1A048B66E}" srcOrd="0" destOrd="0" presId="urn:microsoft.com/office/officeart/2005/8/layout/vList2"/>
    <dgm:cxn modelId="{1863C294-1D34-4C04-BAFE-62CA5DA10559}" type="presOf" srcId="{63BB6724-4F2F-4329-9A0F-9C0B0AF18987}" destId="{6BEEDA13-2076-43C5-A3EC-6B0BB0D7D32C}" srcOrd="0" destOrd="0" presId="urn:microsoft.com/office/officeart/2005/8/layout/vList2"/>
    <dgm:cxn modelId="{E7D8E7A9-401F-416B-B0D8-F7DBB33E68CD}" srcId="{4EEA1A56-2035-4095-878D-98F58923F438}" destId="{3D9864D9-5496-4BAD-B195-2D75B80F52A2}" srcOrd="3" destOrd="0" parTransId="{33F46DDC-AE90-46B9-A848-23F8868A160C}" sibTransId="{CBDD0274-8725-4CB4-AFEA-D8C3C0C2BA2E}"/>
    <dgm:cxn modelId="{33ACD9C5-A1F5-4BB5-A718-F68EFAA1FB3C}" type="presOf" srcId="{EFE58CA5-7C77-4EB1-89BC-8EDF39FDEDFC}" destId="{557CFE0C-9F73-4707-BA77-923720CBE1EA}" srcOrd="0" destOrd="0" presId="urn:microsoft.com/office/officeart/2005/8/layout/vList2"/>
    <dgm:cxn modelId="{9B7A7DF8-97E5-4ED7-BC6F-699B3EFAC3BE}" type="presOf" srcId="{677AE6F3-EC9F-441C-AC5A-AA1BFD1F1063}" destId="{A605C9AA-F2E1-452E-BBF5-3E698701122F}" srcOrd="0" destOrd="0" presId="urn:microsoft.com/office/officeart/2005/8/layout/vList2"/>
    <dgm:cxn modelId="{49BB88FF-651F-460E-8957-44E491DCCEA6}" srcId="{4EEA1A56-2035-4095-878D-98F58923F438}" destId="{EFE58CA5-7C77-4EB1-89BC-8EDF39FDEDFC}" srcOrd="2" destOrd="0" parTransId="{8CE41D3F-35DB-452E-8C5F-7A5F0EBA0532}" sibTransId="{DD33AF45-3E36-4556-8F17-A2B18712590F}"/>
    <dgm:cxn modelId="{B6CA5887-7DB4-4E15-8902-2374232D1490}" type="presParOf" srcId="{050F8A27-FA3A-4926-9C68-348644E49090}" destId="{99135D65-6F30-46DA-98C2-AA8371E7A68F}" srcOrd="0" destOrd="0" presId="urn:microsoft.com/office/officeart/2005/8/layout/vList2"/>
    <dgm:cxn modelId="{2140B444-E713-457F-9771-A14531144FCB}" type="presParOf" srcId="{050F8A27-FA3A-4926-9C68-348644E49090}" destId="{60C77403-5A18-4EC6-BB48-1F87D54442D8}" srcOrd="1" destOrd="0" presId="urn:microsoft.com/office/officeart/2005/8/layout/vList2"/>
    <dgm:cxn modelId="{75C021C5-8B18-4D46-8462-9592DCB0668D}" type="presParOf" srcId="{050F8A27-FA3A-4926-9C68-348644E49090}" destId="{6BEEDA13-2076-43C5-A3EC-6B0BB0D7D32C}" srcOrd="2" destOrd="0" presId="urn:microsoft.com/office/officeart/2005/8/layout/vList2"/>
    <dgm:cxn modelId="{FEE6C1CE-FC97-4556-AB00-4FFCA6147ADB}" type="presParOf" srcId="{050F8A27-FA3A-4926-9C68-348644E49090}" destId="{08408985-3A4E-4675-BC69-C1B4FD5E4BF9}" srcOrd="3" destOrd="0" presId="urn:microsoft.com/office/officeart/2005/8/layout/vList2"/>
    <dgm:cxn modelId="{F20D00E7-DBBC-4E0D-A01F-70A58AD3A214}" type="presParOf" srcId="{050F8A27-FA3A-4926-9C68-348644E49090}" destId="{557CFE0C-9F73-4707-BA77-923720CBE1EA}" srcOrd="4" destOrd="0" presId="urn:microsoft.com/office/officeart/2005/8/layout/vList2"/>
    <dgm:cxn modelId="{96470878-C6F6-479E-9382-320E82AA332C}" type="presParOf" srcId="{050F8A27-FA3A-4926-9C68-348644E49090}" destId="{7DDBAF08-8E9B-4CCF-93FC-1F0655AEAA43}" srcOrd="5" destOrd="0" presId="urn:microsoft.com/office/officeart/2005/8/layout/vList2"/>
    <dgm:cxn modelId="{46C4268E-E0C9-4841-8522-96FDD4F81EF1}" type="presParOf" srcId="{050F8A27-FA3A-4926-9C68-348644E49090}" destId="{C369F285-3E6E-4BF5-ABA3-ADC1A048B66E}" srcOrd="6" destOrd="0" presId="urn:microsoft.com/office/officeart/2005/8/layout/vList2"/>
    <dgm:cxn modelId="{8918CF99-0B93-401F-B193-64ED92FC64B3}" type="presParOf" srcId="{050F8A27-FA3A-4926-9C68-348644E49090}" destId="{F9FE376C-B01B-419D-90E5-BEF0560D474D}" srcOrd="7" destOrd="0" presId="urn:microsoft.com/office/officeart/2005/8/layout/vList2"/>
    <dgm:cxn modelId="{45E01B33-B310-4569-9387-C0B4BC2BA304}" type="presParOf" srcId="{050F8A27-FA3A-4926-9C68-348644E49090}" destId="{A605C9AA-F2E1-452E-BBF5-3E698701122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A9F72CF-471D-4798-9FF3-60ABAD668E69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49B7751-968F-43A8-86AB-29F2F4224E5E}">
      <dgm:prSet/>
      <dgm:spPr/>
      <dgm:t>
        <a:bodyPr/>
        <a:lstStyle/>
        <a:p>
          <a:r>
            <a:rPr lang="en-US"/>
            <a:t>Very effective in communicating workforce voice to the employer</a:t>
          </a:r>
        </a:p>
      </dgm:t>
    </dgm:pt>
    <dgm:pt modelId="{B0DD466D-F240-4703-B93D-897E8B580FAD}" type="parTrans" cxnId="{5CACE11E-AA39-4A4A-BD60-B6A67B69F13C}">
      <dgm:prSet/>
      <dgm:spPr/>
      <dgm:t>
        <a:bodyPr/>
        <a:lstStyle/>
        <a:p>
          <a:endParaRPr lang="en-US"/>
        </a:p>
      </dgm:t>
    </dgm:pt>
    <dgm:pt modelId="{D1ED1969-38A8-46EB-8314-5639C2B758DA}" type="sibTrans" cxnId="{5CACE11E-AA39-4A4A-BD60-B6A67B69F13C}">
      <dgm:prSet/>
      <dgm:spPr/>
      <dgm:t>
        <a:bodyPr/>
        <a:lstStyle/>
        <a:p>
          <a:endParaRPr lang="en-US"/>
        </a:p>
      </dgm:t>
    </dgm:pt>
    <dgm:pt modelId="{5B255240-A93E-4246-AF63-50B701F3D165}">
      <dgm:prSet/>
      <dgm:spPr/>
      <dgm:t>
        <a:bodyPr/>
        <a:lstStyle/>
        <a:p>
          <a:r>
            <a:rPr lang="en-US"/>
            <a:t>Eliminates pay inequality within a whole firm or industry</a:t>
          </a:r>
        </a:p>
      </dgm:t>
    </dgm:pt>
    <dgm:pt modelId="{814F3D17-C432-4E2E-BF86-AE03C8F6EE7B}" type="parTrans" cxnId="{92C92806-4166-47D2-AABA-70887D8ED5E3}">
      <dgm:prSet/>
      <dgm:spPr/>
      <dgm:t>
        <a:bodyPr/>
        <a:lstStyle/>
        <a:p>
          <a:endParaRPr lang="en-US"/>
        </a:p>
      </dgm:t>
    </dgm:pt>
    <dgm:pt modelId="{2E97BE3B-A175-4C3B-B5DC-D9B3F4DEDF81}" type="sibTrans" cxnId="{92C92806-4166-47D2-AABA-70887D8ED5E3}">
      <dgm:prSet/>
      <dgm:spPr/>
      <dgm:t>
        <a:bodyPr/>
        <a:lstStyle/>
        <a:p>
          <a:endParaRPr lang="en-US"/>
        </a:p>
      </dgm:t>
    </dgm:pt>
    <dgm:pt modelId="{10C71130-D5D1-4E0C-A675-333793A7A6A9}">
      <dgm:prSet/>
      <dgm:spPr/>
      <dgm:t>
        <a:bodyPr/>
        <a:lstStyle/>
        <a:p>
          <a:r>
            <a:rPr lang="en-US"/>
            <a:t>Reduces the risk of pay going down due to a competition of number of applicants for a single vacancy</a:t>
          </a:r>
        </a:p>
      </dgm:t>
    </dgm:pt>
    <dgm:pt modelId="{7872D6BD-C2AF-4D10-8562-6CC2C7056482}" type="parTrans" cxnId="{3DC98401-2B89-4B94-B0A5-3C2045E0793F}">
      <dgm:prSet/>
      <dgm:spPr/>
      <dgm:t>
        <a:bodyPr/>
        <a:lstStyle/>
        <a:p>
          <a:endParaRPr lang="en-US"/>
        </a:p>
      </dgm:t>
    </dgm:pt>
    <dgm:pt modelId="{CC85620D-6371-4785-AF70-F2A72D1B7B01}" type="sibTrans" cxnId="{3DC98401-2B89-4B94-B0A5-3C2045E0793F}">
      <dgm:prSet/>
      <dgm:spPr/>
      <dgm:t>
        <a:bodyPr/>
        <a:lstStyle/>
        <a:p>
          <a:endParaRPr lang="en-US"/>
        </a:p>
      </dgm:t>
    </dgm:pt>
    <dgm:pt modelId="{91DF496C-A936-46C9-877E-0D39E7E6B90A}" type="pres">
      <dgm:prSet presAssocID="{4A9F72CF-471D-4798-9FF3-60ABAD668E69}" presName="vert0" presStyleCnt="0">
        <dgm:presLayoutVars>
          <dgm:dir/>
          <dgm:animOne val="branch"/>
          <dgm:animLvl val="lvl"/>
        </dgm:presLayoutVars>
      </dgm:prSet>
      <dgm:spPr/>
    </dgm:pt>
    <dgm:pt modelId="{18023599-2AD5-44A7-9C25-55F11E0ADC2C}" type="pres">
      <dgm:prSet presAssocID="{949B7751-968F-43A8-86AB-29F2F4224E5E}" presName="thickLine" presStyleLbl="alignNode1" presStyleIdx="0" presStyleCnt="3"/>
      <dgm:spPr/>
    </dgm:pt>
    <dgm:pt modelId="{E715C2C6-7588-4CE7-8D76-7141C12DEB33}" type="pres">
      <dgm:prSet presAssocID="{949B7751-968F-43A8-86AB-29F2F4224E5E}" presName="horz1" presStyleCnt="0"/>
      <dgm:spPr/>
    </dgm:pt>
    <dgm:pt modelId="{C489413D-C3B8-4EBD-9FC2-A84E607347CD}" type="pres">
      <dgm:prSet presAssocID="{949B7751-968F-43A8-86AB-29F2F4224E5E}" presName="tx1" presStyleLbl="revTx" presStyleIdx="0" presStyleCnt="3"/>
      <dgm:spPr/>
    </dgm:pt>
    <dgm:pt modelId="{F7C13277-8082-459D-975A-B171093D123E}" type="pres">
      <dgm:prSet presAssocID="{949B7751-968F-43A8-86AB-29F2F4224E5E}" presName="vert1" presStyleCnt="0"/>
      <dgm:spPr/>
    </dgm:pt>
    <dgm:pt modelId="{07827A61-E4B3-4F0D-BA85-2E9CF9DD3373}" type="pres">
      <dgm:prSet presAssocID="{5B255240-A93E-4246-AF63-50B701F3D165}" presName="thickLine" presStyleLbl="alignNode1" presStyleIdx="1" presStyleCnt="3"/>
      <dgm:spPr/>
    </dgm:pt>
    <dgm:pt modelId="{2A4031A8-314A-4AA4-B613-36B89082F41F}" type="pres">
      <dgm:prSet presAssocID="{5B255240-A93E-4246-AF63-50B701F3D165}" presName="horz1" presStyleCnt="0"/>
      <dgm:spPr/>
    </dgm:pt>
    <dgm:pt modelId="{D98A84CB-BD41-4D5A-B155-2BC98F7D2674}" type="pres">
      <dgm:prSet presAssocID="{5B255240-A93E-4246-AF63-50B701F3D165}" presName="tx1" presStyleLbl="revTx" presStyleIdx="1" presStyleCnt="3"/>
      <dgm:spPr/>
    </dgm:pt>
    <dgm:pt modelId="{A0C7F738-F76D-44D0-8B39-FA201D89F48C}" type="pres">
      <dgm:prSet presAssocID="{5B255240-A93E-4246-AF63-50B701F3D165}" presName="vert1" presStyleCnt="0"/>
      <dgm:spPr/>
    </dgm:pt>
    <dgm:pt modelId="{79BB240D-D57B-46AB-AD3C-99035287AAC3}" type="pres">
      <dgm:prSet presAssocID="{10C71130-D5D1-4E0C-A675-333793A7A6A9}" presName="thickLine" presStyleLbl="alignNode1" presStyleIdx="2" presStyleCnt="3"/>
      <dgm:spPr/>
    </dgm:pt>
    <dgm:pt modelId="{4BCE4478-4234-4323-BD68-32475AFA3FB4}" type="pres">
      <dgm:prSet presAssocID="{10C71130-D5D1-4E0C-A675-333793A7A6A9}" presName="horz1" presStyleCnt="0"/>
      <dgm:spPr/>
    </dgm:pt>
    <dgm:pt modelId="{9D5F2346-4C2B-4227-9C76-993D73FF5B19}" type="pres">
      <dgm:prSet presAssocID="{10C71130-D5D1-4E0C-A675-333793A7A6A9}" presName="tx1" presStyleLbl="revTx" presStyleIdx="2" presStyleCnt="3"/>
      <dgm:spPr/>
    </dgm:pt>
    <dgm:pt modelId="{38557B03-9B35-4BCC-8640-17AE1338FD26}" type="pres">
      <dgm:prSet presAssocID="{10C71130-D5D1-4E0C-A675-333793A7A6A9}" presName="vert1" presStyleCnt="0"/>
      <dgm:spPr/>
    </dgm:pt>
  </dgm:ptLst>
  <dgm:cxnLst>
    <dgm:cxn modelId="{3DC98401-2B89-4B94-B0A5-3C2045E0793F}" srcId="{4A9F72CF-471D-4798-9FF3-60ABAD668E69}" destId="{10C71130-D5D1-4E0C-A675-333793A7A6A9}" srcOrd="2" destOrd="0" parTransId="{7872D6BD-C2AF-4D10-8562-6CC2C7056482}" sibTransId="{CC85620D-6371-4785-AF70-F2A72D1B7B01}"/>
    <dgm:cxn modelId="{92C92806-4166-47D2-AABA-70887D8ED5E3}" srcId="{4A9F72CF-471D-4798-9FF3-60ABAD668E69}" destId="{5B255240-A93E-4246-AF63-50B701F3D165}" srcOrd="1" destOrd="0" parTransId="{814F3D17-C432-4E2E-BF86-AE03C8F6EE7B}" sibTransId="{2E97BE3B-A175-4C3B-B5DC-D9B3F4DEDF81}"/>
    <dgm:cxn modelId="{1FFED409-D9CE-4755-B859-AA289CF450B1}" type="presOf" srcId="{5B255240-A93E-4246-AF63-50B701F3D165}" destId="{D98A84CB-BD41-4D5A-B155-2BC98F7D2674}" srcOrd="0" destOrd="0" presId="urn:microsoft.com/office/officeart/2008/layout/LinedList"/>
    <dgm:cxn modelId="{3B050C14-64E1-4865-B82B-FBA2DB0FB545}" type="presOf" srcId="{4A9F72CF-471D-4798-9FF3-60ABAD668E69}" destId="{91DF496C-A936-46C9-877E-0D39E7E6B90A}" srcOrd="0" destOrd="0" presId="urn:microsoft.com/office/officeart/2008/layout/LinedList"/>
    <dgm:cxn modelId="{5CACE11E-AA39-4A4A-BD60-B6A67B69F13C}" srcId="{4A9F72CF-471D-4798-9FF3-60ABAD668E69}" destId="{949B7751-968F-43A8-86AB-29F2F4224E5E}" srcOrd="0" destOrd="0" parTransId="{B0DD466D-F240-4703-B93D-897E8B580FAD}" sibTransId="{D1ED1969-38A8-46EB-8314-5639C2B758DA}"/>
    <dgm:cxn modelId="{E322989D-1471-4408-8F18-88884DD39B44}" type="presOf" srcId="{10C71130-D5D1-4E0C-A675-333793A7A6A9}" destId="{9D5F2346-4C2B-4227-9C76-993D73FF5B19}" srcOrd="0" destOrd="0" presId="urn:microsoft.com/office/officeart/2008/layout/LinedList"/>
    <dgm:cxn modelId="{F5ED85E2-9925-4B04-97B7-6C86CACEDC5D}" type="presOf" srcId="{949B7751-968F-43A8-86AB-29F2F4224E5E}" destId="{C489413D-C3B8-4EBD-9FC2-A84E607347CD}" srcOrd="0" destOrd="0" presId="urn:microsoft.com/office/officeart/2008/layout/LinedList"/>
    <dgm:cxn modelId="{573B759F-6DB9-4A33-AEF0-09A9DB90B460}" type="presParOf" srcId="{91DF496C-A936-46C9-877E-0D39E7E6B90A}" destId="{18023599-2AD5-44A7-9C25-55F11E0ADC2C}" srcOrd="0" destOrd="0" presId="urn:microsoft.com/office/officeart/2008/layout/LinedList"/>
    <dgm:cxn modelId="{FFB09AB1-05AB-420E-9CF3-A5E6BD77133F}" type="presParOf" srcId="{91DF496C-A936-46C9-877E-0D39E7E6B90A}" destId="{E715C2C6-7588-4CE7-8D76-7141C12DEB33}" srcOrd="1" destOrd="0" presId="urn:microsoft.com/office/officeart/2008/layout/LinedList"/>
    <dgm:cxn modelId="{B9064528-CC7B-49DB-952F-31D707B1DD25}" type="presParOf" srcId="{E715C2C6-7588-4CE7-8D76-7141C12DEB33}" destId="{C489413D-C3B8-4EBD-9FC2-A84E607347CD}" srcOrd="0" destOrd="0" presId="urn:microsoft.com/office/officeart/2008/layout/LinedList"/>
    <dgm:cxn modelId="{15AD5F20-BD0C-4903-9017-F0C7AB3DEA21}" type="presParOf" srcId="{E715C2C6-7588-4CE7-8D76-7141C12DEB33}" destId="{F7C13277-8082-459D-975A-B171093D123E}" srcOrd="1" destOrd="0" presId="urn:microsoft.com/office/officeart/2008/layout/LinedList"/>
    <dgm:cxn modelId="{7EAD671F-0023-47B6-A790-1BF6F09334B5}" type="presParOf" srcId="{91DF496C-A936-46C9-877E-0D39E7E6B90A}" destId="{07827A61-E4B3-4F0D-BA85-2E9CF9DD3373}" srcOrd="2" destOrd="0" presId="urn:microsoft.com/office/officeart/2008/layout/LinedList"/>
    <dgm:cxn modelId="{781447BA-DE1B-4838-BA4F-6736ECFAFA79}" type="presParOf" srcId="{91DF496C-A936-46C9-877E-0D39E7E6B90A}" destId="{2A4031A8-314A-4AA4-B613-36B89082F41F}" srcOrd="3" destOrd="0" presId="urn:microsoft.com/office/officeart/2008/layout/LinedList"/>
    <dgm:cxn modelId="{C13301A2-1EAF-4C32-8BA3-998B38345A79}" type="presParOf" srcId="{2A4031A8-314A-4AA4-B613-36B89082F41F}" destId="{D98A84CB-BD41-4D5A-B155-2BC98F7D2674}" srcOrd="0" destOrd="0" presId="urn:microsoft.com/office/officeart/2008/layout/LinedList"/>
    <dgm:cxn modelId="{9EBA6685-185F-4A0A-9B74-CB0BB989FF85}" type="presParOf" srcId="{2A4031A8-314A-4AA4-B613-36B89082F41F}" destId="{A0C7F738-F76D-44D0-8B39-FA201D89F48C}" srcOrd="1" destOrd="0" presId="urn:microsoft.com/office/officeart/2008/layout/LinedList"/>
    <dgm:cxn modelId="{40D17C79-6B8D-4161-8971-F0EE2172BC59}" type="presParOf" srcId="{91DF496C-A936-46C9-877E-0D39E7E6B90A}" destId="{79BB240D-D57B-46AB-AD3C-99035287AAC3}" srcOrd="4" destOrd="0" presId="urn:microsoft.com/office/officeart/2008/layout/LinedList"/>
    <dgm:cxn modelId="{181E3861-7D95-435A-A1C2-629C1ECC1829}" type="presParOf" srcId="{91DF496C-A936-46C9-877E-0D39E7E6B90A}" destId="{4BCE4478-4234-4323-BD68-32475AFA3FB4}" srcOrd="5" destOrd="0" presId="urn:microsoft.com/office/officeart/2008/layout/LinedList"/>
    <dgm:cxn modelId="{DEDC6A2E-1BB3-435B-8D37-3904188851F5}" type="presParOf" srcId="{4BCE4478-4234-4323-BD68-32475AFA3FB4}" destId="{9D5F2346-4C2B-4227-9C76-993D73FF5B19}" srcOrd="0" destOrd="0" presId="urn:microsoft.com/office/officeart/2008/layout/LinedList"/>
    <dgm:cxn modelId="{4E0F7C99-21B9-43F9-A5D3-EF52D993E38A}" type="presParOf" srcId="{4BCE4478-4234-4323-BD68-32475AFA3FB4}" destId="{38557B03-9B35-4BCC-8640-17AE1338FD2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9B6226F-B8C3-479E-A70B-69638E6723E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E9BA5A8-BE8A-46A5-BB21-725EF8C7B1BA}">
      <dgm:prSet/>
      <dgm:spPr/>
      <dgm:t>
        <a:bodyPr/>
        <a:lstStyle/>
        <a:p>
          <a:r>
            <a:rPr lang="en-US" dirty="0"/>
            <a:t>Could cause wages to be pushed too high at the expense of lower employment</a:t>
          </a:r>
        </a:p>
      </dgm:t>
    </dgm:pt>
    <dgm:pt modelId="{0D7F8DF1-67DF-41DE-94DC-FB95799B79A3}" type="parTrans" cxnId="{DF9A81BB-95CC-40AA-92E6-E943BAD0E473}">
      <dgm:prSet/>
      <dgm:spPr/>
      <dgm:t>
        <a:bodyPr/>
        <a:lstStyle/>
        <a:p>
          <a:endParaRPr lang="en-US"/>
        </a:p>
      </dgm:t>
    </dgm:pt>
    <dgm:pt modelId="{A8CA168B-878A-47B0-AD99-59E30D376FF5}" type="sibTrans" cxnId="{DF9A81BB-95CC-40AA-92E6-E943BAD0E473}">
      <dgm:prSet/>
      <dgm:spPr/>
      <dgm:t>
        <a:bodyPr/>
        <a:lstStyle/>
        <a:p>
          <a:endParaRPr lang="en-US"/>
        </a:p>
      </dgm:t>
    </dgm:pt>
    <dgm:pt modelId="{06C3E1C7-37EB-4983-A92B-B63EFC3D6172}">
      <dgm:prSet/>
      <dgm:spPr/>
      <dgm:t>
        <a:bodyPr/>
        <a:lstStyle/>
        <a:p>
          <a:r>
            <a:rPr lang="en-US"/>
            <a:t>Industrial actions are very expensive tools causing too many lost working hours and output lost to the economy</a:t>
          </a:r>
        </a:p>
      </dgm:t>
    </dgm:pt>
    <dgm:pt modelId="{1D9CF9EE-93FF-4904-9485-B322F42AA6BB}" type="parTrans" cxnId="{5E5D682D-CF9B-44BF-8C48-D83776CF2920}">
      <dgm:prSet/>
      <dgm:spPr/>
      <dgm:t>
        <a:bodyPr/>
        <a:lstStyle/>
        <a:p>
          <a:endParaRPr lang="en-US"/>
        </a:p>
      </dgm:t>
    </dgm:pt>
    <dgm:pt modelId="{1FAC69FE-6F4B-402D-A033-1B285DA76705}" type="sibTrans" cxnId="{5E5D682D-CF9B-44BF-8C48-D83776CF2920}">
      <dgm:prSet/>
      <dgm:spPr/>
      <dgm:t>
        <a:bodyPr/>
        <a:lstStyle/>
        <a:p>
          <a:endParaRPr lang="en-US"/>
        </a:p>
      </dgm:t>
    </dgm:pt>
    <dgm:pt modelId="{EB51D049-C933-4847-8153-CB31ED99CB92}">
      <dgm:prSet/>
      <dgm:spPr/>
      <dgm:t>
        <a:bodyPr/>
        <a:lstStyle/>
        <a:p>
          <a:r>
            <a:rPr lang="en-US"/>
            <a:t>Can lead to decline in relations between employers and employees and to a loss of productivity</a:t>
          </a:r>
        </a:p>
      </dgm:t>
    </dgm:pt>
    <dgm:pt modelId="{5D3463C0-7113-47CE-BFEC-89B6B989105F}" type="parTrans" cxnId="{760C9268-33B2-4E88-99C2-2E3A6BF56F54}">
      <dgm:prSet/>
      <dgm:spPr/>
      <dgm:t>
        <a:bodyPr/>
        <a:lstStyle/>
        <a:p>
          <a:endParaRPr lang="en-US"/>
        </a:p>
      </dgm:t>
    </dgm:pt>
    <dgm:pt modelId="{D9300B41-DDAF-40AB-AC13-A693E3AE7700}" type="sibTrans" cxnId="{760C9268-33B2-4E88-99C2-2E3A6BF56F54}">
      <dgm:prSet/>
      <dgm:spPr/>
      <dgm:t>
        <a:bodyPr/>
        <a:lstStyle/>
        <a:p>
          <a:endParaRPr lang="en-US"/>
        </a:p>
      </dgm:t>
    </dgm:pt>
    <dgm:pt modelId="{020E5C68-F716-4716-B38A-D0BC1E074758}" type="pres">
      <dgm:prSet presAssocID="{59B6226F-B8C3-479E-A70B-69638E6723E4}" presName="root" presStyleCnt="0">
        <dgm:presLayoutVars>
          <dgm:dir/>
          <dgm:resizeHandles val="exact"/>
        </dgm:presLayoutVars>
      </dgm:prSet>
      <dgm:spPr/>
    </dgm:pt>
    <dgm:pt modelId="{562FEA1A-9020-4156-9BD0-C7732A0E4116}" type="pres">
      <dgm:prSet presAssocID="{AE9BA5A8-BE8A-46A5-BB21-725EF8C7B1BA}" presName="compNode" presStyleCnt="0"/>
      <dgm:spPr/>
    </dgm:pt>
    <dgm:pt modelId="{37154917-A30B-4711-9071-663B6A1D7AC3}" type="pres">
      <dgm:prSet presAssocID="{AE9BA5A8-BE8A-46A5-BB21-725EF8C7B1BA}" presName="bgRect" presStyleLbl="bgShp" presStyleIdx="0" presStyleCnt="3"/>
      <dgm:spPr/>
    </dgm:pt>
    <dgm:pt modelId="{80809348-5BC1-456E-8055-6E6573FEF1C0}" type="pres">
      <dgm:prSet presAssocID="{AE9BA5A8-BE8A-46A5-BB21-725EF8C7B1B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C5413FF-E52B-4E42-9688-B1310EC36A53}" type="pres">
      <dgm:prSet presAssocID="{AE9BA5A8-BE8A-46A5-BB21-725EF8C7B1BA}" presName="spaceRect" presStyleCnt="0"/>
      <dgm:spPr/>
    </dgm:pt>
    <dgm:pt modelId="{A4697D13-02A1-4856-8443-F5E85241594B}" type="pres">
      <dgm:prSet presAssocID="{AE9BA5A8-BE8A-46A5-BB21-725EF8C7B1BA}" presName="parTx" presStyleLbl="revTx" presStyleIdx="0" presStyleCnt="3">
        <dgm:presLayoutVars>
          <dgm:chMax val="0"/>
          <dgm:chPref val="0"/>
        </dgm:presLayoutVars>
      </dgm:prSet>
      <dgm:spPr/>
    </dgm:pt>
    <dgm:pt modelId="{DF456729-B7D4-4840-B8E0-503A7B0552FC}" type="pres">
      <dgm:prSet presAssocID="{A8CA168B-878A-47B0-AD99-59E30D376FF5}" presName="sibTrans" presStyleCnt="0"/>
      <dgm:spPr/>
    </dgm:pt>
    <dgm:pt modelId="{54FFA0F6-D90E-41DF-8955-C2E5DABCC1CF}" type="pres">
      <dgm:prSet presAssocID="{06C3E1C7-37EB-4983-A92B-B63EFC3D6172}" presName="compNode" presStyleCnt="0"/>
      <dgm:spPr/>
    </dgm:pt>
    <dgm:pt modelId="{AF1FFB8A-DEF4-4C4F-80B8-55F919A54676}" type="pres">
      <dgm:prSet presAssocID="{06C3E1C7-37EB-4983-A92B-B63EFC3D6172}" presName="bgRect" presStyleLbl="bgShp" presStyleIdx="1" presStyleCnt="3"/>
      <dgm:spPr/>
    </dgm:pt>
    <dgm:pt modelId="{E043C535-3E52-48CB-B314-7A10DD7DC14D}" type="pres">
      <dgm:prSet presAssocID="{06C3E1C7-37EB-4983-A92B-B63EFC3D617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858D6DD6-FF3D-4D81-B46C-0FED597D97D2}" type="pres">
      <dgm:prSet presAssocID="{06C3E1C7-37EB-4983-A92B-B63EFC3D6172}" presName="spaceRect" presStyleCnt="0"/>
      <dgm:spPr/>
    </dgm:pt>
    <dgm:pt modelId="{B902AC69-A727-4C9A-8029-D650E74D2942}" type="pres">
      <dgm:prSet presAssocID="{06C3E1C7-37EB-4983-A92B-B63EFC3D6172}" presName="parTx" presStyleLbl="revTx" presStyleIdx="1" presStyleCnt="3">
        <dgm:presLayoutVars>
          <dgm:chMax val="0"/>
          <dgm:chPref val="0"/>
        </dgm:presLayoutVars>
      </dgm:prSet>
      <dgm:spPr/>
    </dgm:pt>
    <dgm:pt modelId="{B4481297-22BF-41AC-8EB1-B8452D2D3A01}" type="pres">
      <dgm:prSet presAssocID="{1FAC69FE-6F4B-402D-A033-1B285DA76705}" presName="sibTrans" presStyleCnt="0"/>
      <dgm:spPr/>
    </dgm:pt>
    <dgm:pt modelId="{E7E55454-22AD-43E1-84CC-78D0FE762234}" type="pres">
      <dgm:prSet presAssocID="{EB51D049-C933-4847-8153-CB31ED99CB92}" presName="compNode" presStyleCnt="0"/>
      <dgm:spPr/>
    </dgm:pt>
    <dgm:pt modelId="{041AF5BC-7812-41E3-9CCA-06A8CCFA7E2B}" type="pres">
      <dgm:prSet presAssocID="{EB51D049-C933-4847-8153-CB31ED99CB92}" presName="bgRect" presStyleLbl="bgShp" presStyleIdx="2" presStyleCnt="3"/>
      <dgm:spPr/>
    </dgm:pt>
    <dgm:pt modelId="{817428C2-C1FB-4411-854E-2A88BF3020AD}" type="pres">
      <dgm:prSet presAssocID="{EB51D049-C933-4847-8153-CB31ED99CB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AA7B99EF-D759-4C94-9128-086C8BCA94F0}" type="pres">
      <dgm:prSet presAssocID="{EB51D049-C933-4847-8153-CB31ED99CB92}" presName="spaceRect" presStyleCnt="0"/>
      <dgm:spPr/>
    </dgm:pt>
    <dgm:pt modelId="{126192F3-43C3-4ADE-BD3A-162A848046EC}" type="pres">
      <dgm:prSet presAssocID="{EB51D049-C933-4847-8153-CB31ED99CB9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032FA0A-F701-4AFA-9801-22BB374CB1CA}" type="presOf" srcId="{06C3E1C7-37EB-4983-A92B-B63EFC3D6172}" destId="{B902AC69-A727-4C9A-8029-D650E74D2942}" srcOrd="0" destOrd="0" presId="urn:microsoft.com/office/officeart/2018/2/layout/IconVerticalSolidList"/>
    <dgm:cxn modelId="{5E5D682D-CF9B-44BF-8C48-D83776CF2920}" srcId="{59B6226F-B8C3-479E-A70B-69638E6723E4}" destId="{06C3E1C7-37EB-4983-A92B-B63EFC3D6172}" srcOrd="1" destOrd="0" parTransId="{1D9CF9EE-93FF-4904-9485-B322F42AA6BB}" sibTransId="{1FAC69FE-6F4B-402D-A033-1B285DA76705}"/>
    <dgm:cxn modelId="{760C9268-33B2-4E88-99C2-2E3A6BF56F54}" srcId="{59B6226F-B8C3-479E-A70B-69638E6723E4}" destId="{EB51D049-C933-4847-8153-CB31ED99CB92}" srcOrd="2" destOrd="0" parTransId="{5D3463C0-7113-47CE-BFEC-89B6B989105F}" sibTransId="{D9300B41-DDAF-40AB-AC13-A693E3AE7700}"/>
    <dgm:cxn modelId="{73EDC06E-9248-4196-BB76-94BDA8A86AC8}" type="presOf" srcId="{AE9BA5A8-BE8A-46A5-BB21-725EF8C7B1BA}" destId="{A4697D13-02A1-4856-8443-F5E85241594B}" srcOrd="0" destOrd="0" presId="urn:microsoft.com/office/officeart/2018/2/layout/IconVerticalSolidList"/>
    <dgm:cxn modelId="{DF9A81BB-95CC-40AA-92E6-E943BAD0E473}" srcId="{59B6226F-B8C3-479E-A70B-69638E6723E4}" destId="{AE9BA5A8-BE8A-46A5-BB21-725EF8C7B1BA}" srcOrd="0" destOrd="0" parTransId="{0D7F8DF1-67DF-41DE-94DC-FB95799B79A3}" sibTransId="{A8CA168B-878A-47B0-AD99-59E30D376FF5}"/>
    <dgm:cxn modelId="{704ED2BE-EAFC-4FE3-92C2-40C5C8B91F2E}" type="presOf" srcId="{EB51D049-C933-4847-8153-CB31ED99CB92}" destId="{126192F3-43C3-4ADE-BD3A-162A848046EC}" srcOrd="0" destOrd="0" presId="urn:microsoft.com/office/officeart/2018/2/layout/IconVerticalSolidList"/>
    <dgm:cxn modelId="{6493D2C5-F506-47F2-8196-209EDC79E34B}" type="presOf" srcId="{59B6226F-B8C3-479E-A70B-69638E6723E4}" destId="{020E5C68-F716-4716-B38A-D0BC1E074758}" srcOrd="0" destOrd="0" presId="urn:microsoft.com/office/officeart/2018/2/layout/IconVerticalSolidList"/>
    <dgm:cxn modelId="{AD252B57-A53B-4921-87F2-9E03978D6BA7}" type="presParOf" srcId="{020E5C68-F716-4716-B38A-D0BC1E074758}" destId="{562FEA1A-9020-4156-9BD0-C7732A0E4116}" srcOrd="0" destOrd="0" presId="urn:microsoft.com/office/officeart/2018/2/layout/IconVerticalSolidList"/>
    <dgm:cxn modelId="{5FDBC4A7-70EB-4090-A9FC-E9FC9AF08EB0}" type="presParOf" srcId="{562FEA1A-9020-4156-9BD0-C7732A0E4116}" destId="{37154917-A30B-4711-9071-663B6A1D7AC3}" srcOrd="0" destOrd="0" presId="urn:microsoft.com/office/officeart/2018/2/layout/IconVerticalSolidList"/>
    <dgm:cxn modelId="{58791AF2-9C0B-4EF0-9BDD-2B3BCBB6DE0A}" type="presParOf" srcId="{562FEA1A-9020-4156-9BD0-C7732A0E4116}" destId="{80809348-5BC1-456E-8055-6E6573FEF1C0}" srcOrd="1" destOrd="0" presId="urn:microsoft.com/office/officeart/2018/2/layout/IconVerticalSolidList"/>
    <dgm:cxn modelId="{065A7118-B9A9-43E6-A5D0-94256C5C1167}" type="presParOf" srcId="{562FEA1A-9020-4156-9BD0-C7732A0E4116}" destId="{2C5413FF-E52B-4E42-9688-B1310EC36A53}" srcOrd="2" destOrd="0" presId="urn:microsoft.com/office/officeart/2018/2/layout/IconVerticalSolidList"/>
    <dgm:cxn modelId="{86826757-171B-402A-84C5-4B860C0578D7}" type="presParOf" srcId="{562FEA1A-9020-4156-9BD0-C7732A0E4116}" destId="{A4697D13-02A1-4856-8443-F5E85241594B}" srcOrd="3" destOrd="0" presId="urn:microsoft.com/office/officeart/2018/2/layout/IconVerticalSolidList"/>
    <dgm:cxn modelId="{F8B22588-DFCE-4832-9D21-E39E1B3D18E1}" type="presParOf" srcId="{020E5C68-F716-4716-B38A-D0BC1E074758}" destId="{DF456729-B7D4-4840-B8E0-503A7B0552FC}" srcOrd="1" destOrd="0" presId="urn:microsoft.com/office/officeart/2018/2/layout/IconVerticalSolidList"/>
    <dgm:cxn modelId="{1AB00559-8757-4790-9700-785725AA198F}" type="presParOf" srcId="{020E5C68-F716-4716-B38A-D0BC1E074758}" destId="{54FFA0F6-D90E-41DF-8955-C2E5DABCC1CF}" srcOrd="2" destOrd="0" presId="urn:microsoft.com/office/officeart/2018/2/layout/IconVerticalSolidList"/>
    <dgm:cxn modelId="{D786CB01-5881-48D8-B97F-CB5F59ABA150}" type="presParOf" srcId="{54FFA0F6-D90E-41DF-8955-C2E5DABCC1CF}" destId="{AF1FFB8A-DEF4-4C4F-80B8-55F919A54676}" srcOrd="0" destOrd="0" presId="urn:microsoft.com/office/officeart/2018/2/layout/IconVerticalSolidList"/>
    <dgm:cxn modelId="{E48CB38D-1272-4509-9E4A-E8ED99CC150B}" type="presParOf" srcId="{54FFA0F6-D90E-41DF-8955-C2E5DABCC1CF}" destId="{E043C535-3E52-48CB-B314-7A10DD7DC14D}" srcOrd="1" destOrd="0" presId="urn:microsoft.com/office/officeart/2018/2/layout/IconVerticalSolidList"/>
    <dgm:cxn modelId="{6FFF7861-ABAB-4A0E-8426-FAAD1728CE89}" type="presParOf" srcId="{54FFA0F6-D90E-41DF-8955-C2E5DABCC1CF}" destId="{858D6DD6-FF3D-4D81-B46C-0FED597D97D2}" srcOrd="2" destOrd="0" presId="urn:microsoft.com/office/officeart/2018/2/layout/IconVerticalSolidList"/>
    <dgm:cxn modelId="{766ADDA6-BD7C-47A0-AB1D-6AB52A27C436}" type="presParOf" srcId="{54FFA0F6-D90E-41DF-8955-C2E5DABCC1CF}" destId="{B902AC69-A727-4C9A-8029-D650E74D2942}" srcOrd="3" destOrd="0" presId="urn:microsoft.com/office/officeart/2018/2/layout/IconVerticalSolidList"/>
    <dgm:cxn modelId="{F27EFAEE-C916-4E72-86D3-35297B382FDA}" type="presParOf" srcId="{020E5C68-F716-4716-B38A-D0BC1E074758}" destId="{B4481297-22BF-41AC-8EB1-B8452D2D3A01}" srcOrd="3" destOrd="0" presId="urn:microsoft.com/office/officeart/2018/2/layout/IconVerticalSolidList"/>
    <dgm:cxn modelId="{C2FBCA89-2D0C-4126-A367-6FC19E438CCA}" type="presParOf" srcId="{020E5C68-F716-4716-B38A-D0BC1E074758}" destId="{E7E55454-22AD-43E1-84CC-78D0FE762234}" srcOrd="4" destOrd="0" presId="urn:microsoft.com/office/officeart/2018/2/layout/IconVerticalSolidList"/>
    <dgm:cxn modelId="{12C3BCAE-B803-4CCA-922E-F6E51D121D47}" type="presParOf" srcId="{E7E55454-22AD-43E1-84CC-78D0FE762234}" destId="{041AF5BC-7812-41E3-9CCA-06A8CCFA7E2B}" srcOrd="0" destOrd="0" presId="urn:microsoft.com/office/officeart/2018/2/layout/IconVerticalSolidList"/>
    <dgm:cxn modelId="{F14D9FD5-BA5F-47AB-BC30-DE8BAB153344}" type="presParOf" srcId="{E7E55454-22AD-43E1-84CC-78D0FE762234}" destId="{817428C2-C1FB-4411-854E-2A88BF3020AD}" srcOrd="1" destOrd="0" presId="urn:microsoft.com/office/officeart/2018/2/layout/IconVerticalSolidList"/>
    <dgm:cxn modelId="{7A6D15FB-8957-4C0A-AA8E-3CDD3F416166}" type="presParOf" srcId="{E7E55454-22AD-43E1-84CC-78D0FE762234}" destId="{AA7B99EF-D759-4C94-9128-086C8BCA94F0}" srcOrd="2" destOrd="0" presId="urn:microsoft.com/office/officeart/2018/2/layout/IconVerticalSolidList"/>
    <dgm:cxn modelId="{4BC7AAB7-8DE9-420C-9328-2099E6BB027C}" type="presParOf" srcId="{E7E55454-22AD-43E1-84CC-78D0FE762234}" destId="{126192F3-43C3-4ADE-BD3A-162A848046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B7B8C4-EB53-447E-8CFB-7AEA6B476DC5}">
      <dsp:nvSpPr>
        <dsp:cNvPr id="0" name=""/>
        <dsp:cNvSpPr/>
      </dsp:nvSpPr>
      <dsp:spPr>
        <a:xfrm>
          <a:off x="0" y="0"/>
          <a:ext cx="9197340" cy="10590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Human Capital Theory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31018" y="31018"/>
        <a:ext cx="8054575" cy="996982"/>
      </dsp:txXfrm>
    </dsp:sp>
    <dsp:sp modelId="{3671857F-11E0-4A0F-A199-D32DEF74B8D7}">
      <dsp:nvSpPr>
        <dsp:cNvPr id="0" name=""/>
        <dsp:cNvSpPr/>
      </dsp:nvSpPr>
      <dsp:spPr>
        <a:xfrm>
          <a:off x="811529" y="1235521"/>
          <a:ext cx="9197340" cy="10590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574745"/>
                <a:satOff val="-9386"/>
                <a:lumOff val="58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574745"/>
                <a:satOff val="-9386"/>
                <a:lumOff val="58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ERG Theory of Motivation</a:t>
          </a:r>
        </a:p>
      </dsp:txBody>
      <dsp:txXfrm>
        <a:off x="842547" y="1266539"/>
        <a:ext cx="7635411" cy="996982"/>
      </dsp:txXfrm>
    </dsp:sp>
    <dsp:sp modelId="{34A38609-9113-4819-A65A-C8D29BCE75A1}">
      <dsp:nvSpPr>
        <dsp:cNvPr id="0" name=""/>
        <dsp:cNvSpPr/>
      </dsp:nvSpPr>
      <dsp:spPr>
        <a:xfrm>
          <a:off x="1623059" y="2471043"/>
          <a:ext cx="9197340" cy="10590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149490"/>
                <a:satOff val="-18772"/>
                <a:lumOff val="117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1149490"/>
                <a:satOff val="-18772"/>
                <a:lumOff val="117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Bargaining Theory of Wages</a:t>
          </a:r>
        </a:p>
      </dsp:txBody>
      <dsp:txXfrm>
        <a:off x="1654077" y="2502061"/>
        <a:ext cx="7635411" cy="996982"/>
      </dsp:txXfrm>
    </dsp:sp>
    <dsp:sp modelId="{A1A2C0F8-0B35-4A5B-9ECD-82F106136ED2}">
      <dsp:nvSpPr>
        <dsp:cNvPr id="0" name=""/>
        <dsp:cNvSpPr/>
      </dsp:nvSpPr>
      <dsp:spPr>
        <a:xfrm>
          <a:off x="8508977" y="803089"/>
          <a:ext cx="688362" cy="68836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8663858" y="803089"/>
        <a:ext cx="378600" cy="517992"/>
      </dsp:txXfrm>
    </dsp:sp>
    <dsp:sp modelId="{9CBC3633-587D-45BD-9AD6-25B9A512E227}">
      <dsp:nvSpPr>
        <dsp:cNvPr id="0" name=""/>
        <dsp:cNvSpPr/>
      </dsp:nvSpPr>
      <dsp:spPr>
        <a:xfrm>
          <a:off x="9320507" y="2031550"/>
          <a:ext cx="688362" cy="68836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492659"/>
            <a:satOff val="-27750"/>
            <a:lumOff val="-129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1492659"/>
              <a:satOff val="-27750"/>
              <a:lumOff val="-129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9475388" y="2031550"/>
        <a:ext cx="378600" cy="5179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B59607-016D-4D0C-95DF-1F64F95ED27F}">
      <dsp:nvSpPr>
        <dsp:cNvPr id="0" name=""/>
        <dsp:cNvSpPr/>
      </dsp:nvSpPr>
      <dsp:spPr>
        <a:xfrm>
          <a:off x="3170" y="899652"/>
          <a:ext cx="2263407" cy="1437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996B2E-630D-4B2F-B16D-A2C1FC52B506}">
      <dsp:nvSpPr>
        <dsp:cNvPr id="0" name=""/>
        <dsp:cNvSpPr/>
      </dsp:nvSpPr>
      <dsp:spPr>
        <a:xfrm>
          <a:off x="254659" y="1138568"/>
          <a:ext cx="2263407" cy="1437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Increases productivity and leads to economic growth</a:t>
          </a:r>
        </a:p>
      </dsp:txBody>
      <dsp:txXfrm>
        <a:off x="296755" y="1180664"/>
        <a:ext cx="2179215" cy="1353072"/>
      </dsp:txXfrm>
    </dsp:sp>
    <dsp:sp modelId="{6EBD81FA-9448-4AA8-A98C-99A9BEFE623A}">
      <dsp:nvSpPr>
        <dsp:cNvPr id="0" name=""/>
        <dsp:cNvSpPr/>
      </dsp:nvSpPr>
      <dsp:spPr>
        <a:xfrm>
          <a:off x="2769557" y="899652"/>
          <a:ext cx="2263407" cy="1437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3CC061-7348-48C0-86C2-3B8D9DBCFBD0}">
      <dsp:nvSpPr>
        <dsp:cNvPr id="0" name=""/>
        <dsp:cNvSpPr/>
      </dsp:nvSpPr>
      <dsp:spPr>
        <a:xfrm>
          <a:off x="3021047" y="1138568"/>
          <a:ext cx="2263407" cy="1437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Leads to higher income levels</a:t>
          </a:r>
        </a:p>
      </dsp:txBody>
      <dsp:txXfrm>
        <a:off x="3063143" y="1180664"/>
        <a:ext cx="2179215" cy="1353072"/>
      </dsp:txXfrm>
    </dsp:sp>
    <dsp:sp modelId="{787F8313-A7CA-4BF0-8811-0D85C6FD8DE7}">
      <dsp:nvSpPr>
        <dsp:cNvPr id="0" name=""/>
        <dsp:cNvSpPr/>
      </dsp:nvSpPr>
      <dsp:spPr>
        <a:xfrm>
          <a:off x="5535944" y="899652"/>
          <a:ext cx="2263407" cy="1437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EC7758-FD05-439B-927F-992B780002AA}">
      <dsp:nvSpPr>
        <dsp:cNvPr id="0" name=""/>
        <dsp:cNvSpPr/>
      </dsp:nvSpPr>
      <dsp:spPr>
        <a:xfrm>
          <a:off x="5787434" y="1138568"/>
          <a:ext cx="2263407" cy="1437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Benefits employee morale</a:t>
          </a:r>
        </a:p>
      </dsp:txBody>
      <dsp:txXfrm>
        <a:off x="5829530" y="1180664"/>
        <a:ext cx="2179215" cy="1353072"/>
      </dsp:txXfrm>
    </dsp:sp>
    <dsp:sp modelId="{40402DE7-D1FB-4BF6-94BD-8CFA7C0766AA}">
      <dsp:nvSpPr>
        <dsp:cNvPr id="0" name=""/>
        <dsp:cNvSpPr/>
      </dsp:nvSpPr>
      <dsp:spPr>
        <a:xfrm>
          <a:off x="8302332" y="899652"/>
          <a:ext cx="2263407" cy="1437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B2DBEF-8F2E-476F-BCB4-9FF85F5617B9}">
      <dsp:nvSpPr>
        <dsp:cNvPr id="0" name=""/>
        <dsp:cNvSpPr/>
      </dsp:nvSpPr>
      <dsp:spPr>
        <a:xfrm>
          <a:off x="8553822" y="1138568"/>
          <a:ext cx="2263407" cy="1437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Significant impact on governments` and companies` policies</a:t>
          </a:r>
        </a:p>
      </dsp:txBody>
      <dsp:txXfrm>
        <a:off x="8595918" y="1180664"/>
        <a:ext cx="2179215" cy="13530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E2403D-C6ED-48A9-B1A0-61F2C30BE956}">
      <dsp:nvSpPr>
        <dsp:cNvPr id="0" name=""/>
        <dsp:cNvSpPr/>
      </dsp:nvSpPr>
      <dsp:spPr>
        <a:xfrm>
          <a:off x="0" y="0"/>
          <a:ext cx="6421197" cy="10888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accent1">
                  <a:lumMod val="50000"/>
                </a:schemeClr>
              </a:solidFill>
            </a:rPr>
            <a:t>Ignores the role of worker`s experience and ability, despite its importance for employers</a:t>
          </a:r>
        </a:p>
      </dsp:txBody>
      <dsp:txXfrm>
        <a:off x="31891" y="31891"/>
        <a:ext cx="5246255" cy="1025057"/>
      </dsp:txXfrm>
    </dsp:sp>
    <dsp:sp modelId="{805C867E-E864-4FCE-A91C-5C0648A1A215}">
      <dsp:nvSpPr>
        <dsp:cNvPr id="0" name=""/>
        <dsp:cNvSpPr/>
      </dsp:nvSpPr>
      <dsp:spPr>
        <a:xfrm>
          <a:off x="407362" y="1270312"/>
          <a:ext cx="6739624" cy="1088839"/>
        </a:xfrm>
        <a:prstGeom prst="roundRect">
          <a:avLst>
            <a:gd name="adj" fmla="val 10000"/>
          </a:avLst>
        </a:prstGeom>
        <a:solidFill>
          <a:schemeClr val="accent2">
            <a:hueOff val="574745"/>
            <a:satOff val="-9386"/>
            <a:lumOff val="58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accent1">
                  <a:lumMod val="50000"/>
                </a:schemeClr>
              </a:solidFill>
            </a:rPr>
            <a:t>Neglects the role of informal learning/training (by doing/from experience)</a:t>
          </a:r>
        </a:p>
      </dsp:txBody>
      <dsp:txXfrm>
        <a:off x="439253" y="1302203"/>
        <a:ext cx="5338327" cy="1025057"/>
      </dsp:txXfrm>
    </dsp:sp>
    <dsp:sp modelId="{ACDE80B0-1C3E-4CB8-BD60-97CBF755CEAA}">
      <dsp:nvSpPr>
        <dsp:cNvPr id="0" name=""/>
        <dsp:cNvSpPr/>
      </dsp:nvSpPr>
      <dsp:spPr>
        <a:xfrm>
          <a:off x="1133152" y="2540624"/>
          <a:ext cx="6421197" cy="1088839"/>
        </a:xfrm>
        <a:prstGeom prst="roundRect">
          <a:avLst>
            <a:gd name="adj" fmla="val 10000"/>
          </a:avLst>
        </a:prstGeom>
        <a:solidFill>
          <a:schemeClr val="accent2">
            <a:hueOff val="1149490"/>
            <a:satOff val="-18772"/>
            <a:lumOff val="11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   </a:t>
          </a:r>
          <a:r>
            <a:rPr lang="en-US" sz="1800" b="0" kern="1200" dirty="0">
              <a:solidFill>
                <a:schemeClr val="accent1">
                  <a:lumMod val="50000"/>
                </a:schemeClr>
              </a:solidFill>
            </a:rPr>
            <a:t>Largely ignores the role of non-cognitive 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accent1">
                  <a:lumMod val="50000"/>
                </a:schemeClr>
              </a:solidFill>
            </a:rPr>
            <a:t>   skills and abilities</a:t>
          </a:r>
        </a:p>
      </dsp:txBody>
      <dsp:txXfrm>
        <a:off x="1165043" y="2572515"/>
        <a:ext cx="5083093" cy="1025057"/>
      </dsp:txXfrm>
    </dsp:sp>
    <dsp:sp modelId="{462E29E1-9ABD-4442-910A-85CE56C58D17}">
      <dsp:nvSpPr>
        <dsp:cNvPr id="0" name=""/>
        <dsp:cNvSpPr/>
      </dsp:nvSpPr>
      <dsp:spPr>
        <a:xfrm>
          <a:off x="5713452" y="825703"/>
          <a:ext cx="707745" cy="70774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5872695" y="825703"/>
        <a:ext cx="389259" cy="532578"/>
      </dsp:txXfrm>
    </dsp:sp>
    <dsp:sp modelId="{3CAD4300-CCAD-4ABD-84D5-8BABF59E3572}">
      <dsp:nvSpPr>
        <dsp:cNvPr id="0" name=""/>
        <dsp:cNvSpPr/>
      </dsp:nvSpPr>
      <dsp:spPr>
        <a:xfrm>
          <a:off x="6280028" y="2088756"/>
          <a:ext cx="707745" cy="70774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492659"/>
            <a:satOff val="-27750"/>
            <a:lumOff val="-129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492659"/>
              <a:satOff val="-27750"/>
              <a:lumOff val="-12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6439271" y="2088756"/>
        <a:ext cx="389259" cy="5325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5BFED6-257E-47D5-8B9E-C57BFFE84C46}">
      <dsp:nvSpPr>
        <dsp:cNvPr id="0" name=""/>
        <dsp:cNvSpPr/>
      </dsp:nvSpPr>
      <dsp:spPr>
        <a:xfrm>
          <a:off x="0" y="0"/>
          <a:ext cx="57559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237DBA-3076-4A98-A5FD-DE1C5DEDE578}">
      <dsp:nvSpPr>
        <dsp:cNvPr id="0" name=""/>
        <dsp:cNvSpPr/>
      </dsp:nvSpPr>
      <dsp:spPr>
        <a:xfrm>
          <a:off x="0" y="0"/>
          <a:ext cx="5755949" cy="11744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Developed by </a:t>
          </a:r>
          <a:r>
            <a:rPr lang="en-US" sz="1800" b="1" kern="1200" dirty="0"/>
            <a:t>Clayton Alderfer</a:t>
          </a:r>
          <a:r>
            <a:rPr lang="en-US" sz="1800" kern="1200" dirty="0"/>
            <a:t>, based on Maslow`s Hierarchy of Needs</a:t>
          </a:r>
        </a:p>
      </dsp:txBody>
      <dsp:txXfrm>
        <a:off x="0" y="0"/>
        <a:ext cx="5755949" cy="1174473"/>
      </dsp:txXfrm>
    </dsp:sp>
    <dsp:sp modelId="{5E489D95-3C88-47FA-A484-58E802DE6A09}">
      <dsp:nvSpPr>
        <dsp:cNvPr id="0" name=""/>
        <dsp:cNvSpPr/>
      </dsp:nvSpPr>
      <dsp:spPr>
        <a:xfrm>
          <a:off x="0" y="1174473"/>
          <a:ext cx="57559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F1CD52-4DE9-4902-A7F8-8CF6BF1FCF13}">
      <dsp:nvSpPr>
        <dsp:cNvPr id="0" name=""/>
        <dsp:cNvSpPr/>
      </dsp:nvSpPr>
      <dsp:spPr>
        <a:xfrm>
          <a:off x="0" y="1174473"/>
          <a:ext cx="5755949" cy="11744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 employees are motivated by </a:t>
          </a:r>
          <a:r>
            <a:rPr lang="en-US" sz="1800" b="1" kern="1200" dirty="0"/>
            <a:t>three categories of needs</a:t>
          </a:r>
          <a:r>
            <a:rPr lang="en-US" sz="1800" kern="1200" dirty="0"/>
            <a:t>: existence, relatedness and growth (ERG)</a:t>
          </a:r>
        </a:p>
      </dsp:txBody>
      <dsp:txXfrm>
        <a:off x="0" y="1174473"/>
        <a:ext cx="5755949" cy="1174473"/>
      </dsp:txXfrm>
    </dsp:sp>
    <dsp:sp modelId="{823C32D0-4493-417D-88CA-171D37C37770}">
      <dsp:nvSpPr>
        <dsp:cNvPr id="0" name=""/>
        <dsp:cNvSpPr/>
      </dsp:nvSpPr>
      <dsp:spPr>
        <a:xfrm>
          <a:off x="0" y="2348947"/>
          <a:ext cx="57559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1705E1-F9D9-43BF-97FC-6B03BAB13FD9}">
      <dsp:nvSpPr>
        <dsp:cNvPr id="0" name=""/>
        <dsp:cNvSpPr/>
      </dsp:nvSpPr>
      <dsp:spPr>
        <a:xfrm>
          <a:off x="0" y="2348947"/>
          <a:ext cx="5755949" cy="11744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Human`s priorities and motivations </a:t>
          </a:r>
          <a:r>
            <a:rPr lang="en-US" sz="1800" b="1" kern="1200" dirty="0"/>
            <a:t>can fluctuate up and down between different levels of needs </a:t>
          </a:r>
          <a:r>
            <a:rPr lang="en-US" sz="1800" kern="1200" dirty="0"/>
            <a:t>depending on their circumstances and life views</a:t>
          </a:r>
        </a:p>
      </dsp:txBody>
      <dsp:txXfrm>
        <a:off x="0" y="2348947"/>
        <a:ext cx="5755949" cy="1174473"/>
      </dsp:txXfrm>
    </dsp:sp>
    <dsp:sp modelId="{A134F94C-0F88-449F-AEC6-2FA414D97313}">
      <dsp:nvSpPr>
        <dsp:cNvPr id="0" name=""/>
        <dsp:cNvSpPr/>
      </dsp:nvSpPr>
      <dsp:spPr>
        <a:xfrm>
          <a:off x="0" y="3523421"/>
          <a:ext cx="57559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89D7AA-7D9F-4316-AC77-40293719C8B8}">
      <dsp:nvSpPr>
        <dsp:cNvPr id="0" name=""/>
        <dsp:cNvSpPr/>
      </dsp:nvSpPr>
      <dsp:spPr>
        <a:xfrm>
          <a:off x="0" y="3523421"/>
          <a:ext cx="5755949" cy="11744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To be truly motivated </a:t>
          </a:r>
          <a:r>
            <a:rPr lang="en-US" sz="1800" b="1" kern="1200" dirty="0"/>
            <a:t>multiple levels of needs </a:t>
          </a:r>
          <a:r>
            <a:rPr lang="en-US" sz="1800" kern="1200" dirty="0"/>
            <a:t>must be </a:t>
          </a:r>
          <a:r>
            <a:rPr lang="en-US" sz="1800" b="1" kern="1200" dirty="0"/>
            <a:t>simultaneously met </a:t>
          </a:r>
        </a:p>
      </dsp:txBody>
      <dsp:txXfrm>
        <a:off x="0" y="3523421"/>
        <a:ext cx="5755949" cy="11744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10017-1F4F-4BD9-BC70-62ADBBE895C7}">
      <dsp:nvSpPr>
        <dsp:cNvPr id="0" name=""/>
        <dsp:cNvSpPr/>
      </dsp:nvSpPr>
      <dsp:spPr>
        <a:xfrm>
          <a:off x="0" y="3659"/>
          <a:ext cx="8355189" cy="1553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18FF05-5009-4487-80B9-01848636C239}">
      <dsp:nvSpPr>
        <dsp:cNvPr id="0" name=""/>
        <dsp:cNvSpPr/>
      </dsp:nvSpPr>
      <dsp:spPr>
        <a:xfrm>
          <a:off x="469917" y="353184"/>
          <a:ext cx="855229" cy="8543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4B403-7A0F-45A2-8D3A-754514C3EBAE}">
      <dsp:nvSpPr>
        <dsp:cNvPr id="0" name=""/>
        <dsp:cNvSpPr/>
      </dsp:nvSpPr>
      <dsp:spPr>
        <a:xfrm>
          <a:off x="1795064" y="3659"/>
          <a:ext cx="6026472" cy="1554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567" tIns="164567" rIns="164567" bIns="164567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rgbClr val="FF0000"/>
              </a:solidFill>
            </a:rPr>
            <a:t>Satisfaction – Progression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- Progressing to higher-level needs upon satisfying lower-level needs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/>
        </a:p>
      </dsp:txBody>
      <dsp:txXfrm>
        <a:off x="1795064" y="3659"/>
        <a:ext cx="6026472" cy="1554963"/>
      </dsp:txXfrm>
    </dsp:sp>
    <dsp:sp modelId="{5E799DBE-092F-4938-84EC-557E497F7659}">
      <dsp:nvSpPr>
        <dsp:cNvPr id="0" name=""/>
        <dsp:cNvSpPr/>
      </dsp:nvSpPr>
      <dsp:spPr>
        <a:xfrm>
          <a:off x="0" y="1796703"/>
          <a:ext cx="8355189" cy="1553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537598-D180-44EE-B908-0AD8D2F0A308}">
      <dsp:nvSpPr>
        <dsp:cNvPr id="0" name=""/>
        <dsp:cNvSpPr/>
      </dsp:nvSpPr>
      <dsp:spPr>
        <a:xfrm>
          <a:off x="469917" y="2146228"/>
          <a:ext cx="855229" cy="8543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501F02-9D8F-482D-A909-3AAB7D1FAA82}">
      <dsp:nvSpPr>
        <dsp:cNvPr id="0" name=""/>
        <dsp:cNvSpPr/>
      </dsp:nvSpPr>
      <dsp:spPr>
        <a:xfrm>
          <a:off x="1795064" y="1796703"/>
          <a:ext cx="6026472" cy="1554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567" tIns="164567" rIns="164567" bIns="164567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rgbClr val="FF0000"/>
              </a:solidFill>
            </a:rPr>
            <a:t>Frustration – Regression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- Regressing to lower-level needs, due to unfulfilled higher-level needs, because they appear easier to satisfy</a:t>
          </a:r>
        </a:p>
      </dsp:txBody>
      <dsp:txXfrm>
        <a:off x="1795064" y="1796703"/>
        <a:ext cx="6026472" cy="1554963"/>
      </dsp:txXfrm>
    </dsp:sp>
    <dsp:sp modelId="{75211163-EA9C-4405-B161-9A914A4B808F}">
      <dsp:nvSpPr>
        <dsp:cNvPr id="0" name=""/>
        <dsp:cNvSpPr/>
      </dsp:nvSpPr>
      <dsp:spPr>
        <a:xfrm>
          <a:off x="0" y="3589747"/>
          <a:ext cx="8355189" cy="1553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57B92B-7232-4425-AEF8-81412A1675C9}">
      <dsp:nvSpPr>
        <dsp:cNvPr id="0" name=""/>
        <dsp:cNvSpPr/>
      </dsp:nvSpPr>
      <dsp:spPr>
        <a:xfrm>
          <a:off x="469917" y="3939272"/>
          <a:ext cx="855229" cy="8543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414674-B1C1-4884-8D92-7866548F90AB}">
      <dsp:nvSpPr>
        <dsp:cNvPr id="0" name=""/>
        <dsp:cNvSpPr/>
      </dsp:nvSpPr>
      <dsp:spPr>
        <a:xfrm>
          <a:off x="1795064" y="3589747"/>
          <a:ext cx="6026472" cy="1554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567" tIns="164567" rIns="164567" bIns="164567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rgbClr val="FF0000"/>
              </a:solidFill>
            </a:rPr>
            <a:t>Satisfaction – Strengthening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-continual strengthening a current level due to satisfied needs</a:t>
          </a:r>
        </a:p>
      </dsp:txBody>
      <dsp:txXfrm>
        <a:off x="1795064" y="3589747"/>
        <a:ext cx="6026472" cy="15549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0AC3A6-84B3-40C5-BA13-04CD298517A5}">
      <dsp:nvSpPr>
        <dsp:cNvPr id="0" name=""/>
        <dsp:cNvSpPr/>
      </dsp:nvSpPr>
      <dsp:spPr>
        <a:xfrm>
          <a:off x="0" y="1411"/>
          <a:ext cx="700459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367B92-4CC9-4098-8D34-BB7F2AD9AD59}">
      <dsp:nvSpPr>
        <dsp:cNvPr id="0" name=""/>
        <dsp:cNvSpPr/>
      </dsp:nvSpPr>
      <dsp:spPr>
        <a:xfrm>
          <a:off x="0" y="1411"/>
          <a:ext cx="7004590" cy="962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Arial" panose="020B0604020202020204" pitchFamily="34" charset="0"/>
              <a:cs typeface="Arial" panose="020B0604020202020204" pitchFamily="34" charset="0"/>
            </a:rPr>
            <a:t>Different needs categories are not ranked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0" y="1411"/>
        <a:ext cx="7004590" cy="962598"/>
      </dsp:txXfrm>
    </dsp:sp>
    <dsp:sp modelId="{822AB4FF-AA68-4383-8C93-338FE7DD7A56}">
      <dsp:nvSpPr>
        <dsp:cNvPr id="0" name=""/>
        <dsp:cNvSpPr/>
      </dsp:nvSpPr>
      <dsp:spPr>
        <a:xfrm>
          <a:off x="0" y="964010"/>
          <a:ext cx="700459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455478-EF60-4A86-BE6E-DFE63033C3F8}">
      <dsp:nvSpPr>
        <dsp:cNvPr id="0" name=""/>
        <dsp:cNvSpPr/>
      </dsp:nvSpPr>
      <dsp:spPr>
        <a:xfrm>
          <a:off x="0" y="964010"/>
          <a:ext cx="7004590" cy="962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Arial" panose="020B0604020202020204" pitchFamily="34" charset="0"/>
              <a:cs typeface="Arial" panose="020B0604020202020204" pitchFamily="34" charset="0"/>
            </a:rPr>
            <a:t>Includes a frustration-regression process</a:t>
          </a:r>
        </a:p>
      </dsp:txBody>
      <dsp:txXfrm>
        <a:off x="0" y="964010"/>
        <a:ext cx="7004590" cy="962598"/>
      </dsp:txXfrm>
    </dsp:sp>
    <dsp:sp modelId="{E8D3DF1F-446A-47A7-9712-4FA5EDEE9DFB}">
      <dsp:nvSpPr>
        <dsp:cNvPr id="0" name=""/>
        <dsp:cNvSpPr/>
      </dsp:nvSpPr>
      <dsp:spPr>
        <a:xfrm>
          <a:off x="0" y="1926608"/>
          <a:ext cx="700459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924490-7260-4F32-9C92-4F90580566D2}">
      <dsp:nvSpPr>
        <dsp:cNvPr id="0" name=""/>
        <dsp:cNvSpPr/>
      </dsp:nvSpPr>
      <dsp:spPr>
        <a:xfrm>
          <a:off x="0" y="1926608"/>
          <a:ext cx="7004590" cy="962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Arial" panose="020B0604020202020204" pitchFamily="34" charset="0"/>
              <a:cs typeface="Arial" panose="020B0604020202020204" pitchFamily="34" charset="0"/>
            </a:rPr>
            <a:t>The order of importance of needs differ for different people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926608"/>
        <a:ext cx="7004590" cy="96259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9DFAF5-840D-43F9-BD03-93DE2DC6B0A7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68DC8E-2396-4428-8DAF-001B5D91B9BF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0A6B93-B1A6-49E7-A33A-2849BEAA3277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Work and performance centered theory</a:t>
          </a:r>
        </a:p>
      </dsp:txBody>
      <dsp:txXfrm>
        <a:off x="1797316" y="665"/>
        <a:ext cx="4492909" cy="1556118"/>
      </dsp:txXfrm>
    </dsp:sp>
    <dsp:sp modelId="{A6CA8C63-3908-47FB-8C75-C2B5E61E30E3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239012-1E76-42EB-A21E-AC509302BE56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513A75-1A23-44BF-87AD-2C9E53E13DEA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More direct and simple to understand</a:t>
          </a:r>
        </a:p>
      </dsp:txBody>
      <dsp:txXfrm>
        <a:off x="1797316" y="1945813"/>
        <a:ext cx="4492909" cy="1556118"/>
      </dsp:txXfrm>
    </dsp:sp>
    <dsp:sp modelId="{8DBE92AC-0A56-4002-9BC9-27C800637E5C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B55528-F51A-42C8-9592-DA5CF0FC4B5E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29A9FC-D383-4303-A24B-3FC6EEDF29E0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More flexible and more realistic, the hierarchy is determined on individual basis considering differences among people, </a:t>
          </a:r>
        </a:p>
      </dsp:txBody>
      <dsp:txXfrm>
        <a:off x="1797316" y="3890961"/>
        <a:ext cx="4492909" cy="15561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EC482A-8C87-4004-82B1-AEFA32A5625E}">
      <dsp:nvSpPr>
        <dsp:cNvPr id="0" name=""/>
        <dsp:cNvSpPr/>
      </dsp:nvSpPr>
      <dsp:spPr>
        <a:xfrm>
          <a:off x="0" y="885258"/>
          <a:ext cx="6290226" cy="16343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D67430-1A95-4C4F-9874-A540F020FDC2}">
      <dsp:nvSpPr>
        <dsp:cNvPr id="0" name=""/>
        <dsp:cNvSpPr/>
      </dsp:nvSpPr>
      <dsp:spPr>
        <a:xfrm>
          <a:off x="494382" y="1252981"/>
          <a:ext cx="898877" cy="8988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001E4A-D22C-465B-8223-73CD0AB89E0E}">
      <dsp:nvSpPr>
        <dsp:cNvPr id="0" name=""/>
        <dsp:cNvSpPr/>
      </dsp:nvSpPr>
      <dsp:spPr>
        <a:xfrm>
          <a:off x="1887643" y="885258"/>
          <a:ext cx="4402582" cy="16343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966" tIns="172966" rIns="172966" bIns="17296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Doesn`t provide clear guidelines on determining gaps in individual`s needs ( requires assessment of the person to determine which of the needs are the most important at given point)</a:t>
          </a:r>
        </a:p>
      </dsp:txBody>
      <dsp:txXfrm>
        <a:off x="1887643" y="885258"/>
        <a:ext cx="4402582" cy="1634323"/>
      </dsp:txXfrm>
    </dsp:sp>
    <dsp:sp modelId="{91A870F2-1C6E-43AF-A23B-0CC28D543D4F}">
      <dsp:nvSpPr>
        <dsp:cNvPr id="0" name=""/>
        <dsp:cNvSpPr/>
      </dsp:nvSpPr>
      <dsp:spPr>
        <a:xfrm>
          <a:off x="0" y="2928162"/>
          <a:ext cx="6290226" cy="16343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D63685-A7A5-494B-9385-A510C7F6DE2E}">
      <dsp:nvSpPr>
        <dsp:cNvPr id="0" name=""/>
        <dsp:cNvSpPr/>
      </dsp:nvSpPr>
      <dsp:spPr>
        <a:xfrm>
          <a:off x="494382" y="3295885"/>
          <a:ext cx="898877" cy="8988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2661ED-80A9-400B-ACFE-BF62AD97DA80}">
      <dsp:nvSpPr>
        <dsp:cNvPr id="0" name=""/>
        <dsp:cNvSpPr/>
      </dsp:nvSpPr>
      <dsp:spPr>
        <a:xfrm>
          <a:off x="1887643" y="2928162"/>
          <a:ext cx="4402582" cy="16343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966" tIns="172966" rIns="172966" bIns="17296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Relatively new; not </a:t>
          </a:r>
          <a:r>
            <a:rPr lang="en-US" sz="1700" kern="1200" dirty="0"/>
            <a:t>supported with research; too early to determine the overall validity of the theory         </a:t>
          </a:r>
        </a:p>
      </dsp:txBody>
      <dsp:txXfrm>
        <a:off x="1887643" y="2928162"/>
        <a:ext cx="4402582" cy="163432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135D65-6F30-46DA-98C2-AA8371E7A68F}">
      <dsp:nvSpPr>
        <dsp:cNvPr id="0" name=""/>
        <dsp:cNvSpPr/>
      </dsp:nvSpPr>
      <dsp:spPr>
        <a:xfrm>
          <a:off x="0" y="876696"/>
          <a:ext cx="7527234" cy="7948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Workers as </a:t>
          </a:r>
          <a:r>
            <a:rPr lang="en-US" sz="1800" b="1" kern="1200" dirty="0"/>
            <a:t>members of a trade </a:t>
          </a:r>
          <a:r>
            <a:rPr lang="en-US" sz="1600" kern="1200" dirty="0"/>
            <a:t>union have strong bargaining power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 </a:t>
          </a:r>
        </a:p>
      </dsp:txBody>
      <dsp:txXfrm>
        <a:off x="38803" y="915499"/>
        <a:ext cx="7449628" cy="717286"/>
      </dsp:txXfrm>
    </dsp:sp>
    <dsp:sp modelId="{6BEEDA13-2076-43C5-A3EC-6B0BB0D7D32C}">
      <dsp:nvSpPr>
        <dsp:cNvPr id="0" name=""/>
        <dsp:cNvSpPr/>
      </dsp:nvSpPr>
      <dsp:spPr>
        <a:xfrm>
          <a:off x="0" y="1685974"/>
          <a:ext cx="7527234" cy="7948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Professionals (white collar) </a:t>
          </a:r>
          <a:r>
            <a:rPr lang="en-US" sz="1600" kern="1200" dirty="0"/>
            <a:t>– strong bargaining position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(difficult to replace)</a:t>
          </a:r>
        </a:p>
      </dsp:txBody>
      <dsp:txXfrm>
        <a:off x="38803" y="1724777"/>
        <a:ext cx="7449628" cy="717286"/>
      </dsp:txXfrm>
    </dsp:sp>
    <dsp:sp modelId="{557CFE0C-9F73-4707-BA77-923720CBE1EA}">
      <dsp:nvSpPr>
        <dsp:cNvPr id="0" name=""/>
        <dsp:cNvSpPr/>
      </dsp:nvSpPr>
      <dsp:spPr>
        <a:xfrm>
          <a:off x="0" y="2495252"/>
          <a:ext cx="7527234" cy="7948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Unskilled workers (blue collar) </a:t>
          </a:r>
          <a:r>
            <a:rPr lang="en-US" sz="1500" kern="1200" dirty="0"/>
            <a:t>– </a:t>
          </a:r>
          <a:r>
            <a:rPr lang="en-US" sz="1600" kern="1200" dirty="0"/>
            <a:t>reduced bargaining power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(not organized as a union, relatively easily to replace)</a:t>
          </a:r>
        </a:p>
      </dsp:txBody>
      <dsp:txXfrm>
        <a:off x="38803" y="2534055"/>
        <a:ext cx="7449628" cy="717286"/>
      </dsp:txXfrm>
    </dsp:sp>
    <dsp:sp modelId="{C369F285-3E6E-4BF5-ABA3-ADC1A048B66E}">
      <dsp:nvSpPr>
        <dsp:cNvPr id="0" name=""/>
        <dsp:cNvSpPr/>
      </dsp:nvSpPr>
      <dsp:spPr>
        <a:xfrm>
          <a:off x="0" y="3304530"/>
          <a:ext cx="7527234" cy="7948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Public sector vs private sector</a:t>
          </a:r>
        </a:p>
      </dsp:txBody>
      <dsp:txXfrm>
        <a:off x="38803" y="3343333"/>
        <a:ext cx="7449628" cy="717286"/>
      </dsp:txXfrm>
    </dsp:sp>
    <dsp:sp modelId="{A605C9AA-F2E1-452E-BBF5-3E698701122F}">
      <dsp:nvSpPr>
        <dsp:cNvPr id="0" name=""/>
        <dsp:cNvSpPr/>
      </dsp:nvSpPr>
      <dsp:spPr>
        <a:xfrm>
          <a:off x="0" y="4113808"/>
          <a:ext cx="7527234" cy="11187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Governments</a:t>
          </a:r>
          <a:r>
            <a:rPr lang="en-US" sz="1500" kern="1200" dirty="0"/>
            <a:t> are: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- more willing to negotiate with trade unions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- likely to ensure that the national minimum wage is provided for all workers</a:t>
          </a:r>
        </a:p>
      </dsp:txBody>
      <dsp:txXfrm>
        <a:off x="54613" y="4168421"/>
        <a:ext cx="7418008" cy="100952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023599-2AD5-44A7-9C25-55F11E0ADC2C}">
      <dsp:nvSpPr>
        <dsp:cNvPr id="0" name=""/>
        <dsp:cNvSpPr/>
      </dsp:nvSpPr>
      <dsp:spPr>
        <a:xfrm>
          <a:off x="0" y="2484"/>
          <a:ext cx="6403994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489413D-C3B8-4EBD-9FC2-A84E607347CD}">
      <dsp:nvSpPr>
        <dsp:cNvPr id="0" name=""/>
        <dsp:cNvSpPr/>
      </dsp:nvSpPr>
      <dsp:spPr>
        <a:xfrm>
          <a:off x="0" y="2484"/>
          <a:ext cx="6403994" cy="16941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Very effective in communicating workforce voice to the employer</a:t>
          </a:r>
        </a:p>
      </dsp:txBody>
      <dsp:txXfrm>
        <a:off x="0" y="2484"/>
        <a:ext cx="6403994" cy="1694146"/>
      </dsp:txXfrm>
    </dsp:sp>
    <dsp:sp modelId="{07827A61-E4B3-4F0D-BA85-2E9CF9DD3373}">
      <dsp:nvSpPr>
        <dsp:cNvPr id="0" name=""/>
        <dsp:cNvSpPr/>
      </dsp:nvSpPr>
      <dsp:spPr>
        <a:xfrm>
          <a:off x="0" y="1696631"/>
          <a:ext cx="6403994" cy="0"/>
        </a:xfrm>
        <a:prstGeom prst="line">
          <a:avLst/>
        </a:prstGeom>
        <a:gradFill rotWithShape="0">
          <a:gsLst>
            <a:gs pos="0">
              <a:schemeClr val="accent5">
                <a:hueOff val="1163773"/>
                <a:satOff val="3877"/>
                <a:lumOff val="441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1163773"/>
                <a:satOff val="3877"/>
                <a:lumOff val="441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1163773"/>
              <a:satOff val="3877"/>
              <a:lumOff val="4412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8A84CB-BD41-4D5A-B155-2BC98F7D2674}">
      <dsp:nvSpPr>
        <dsp:cNvPr id="0" name=""/>
        <dsp:cNvSpPr/>
      </dsp:nvSpPr>
      <dsp:spPr>
        <a:xfrm>
          <a:off x="0" y="1696631"/>
          <a:ext cx="6403994" cy="16941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Eliminates pay inequality within a whole firm or industry</a:t>
          </a:r>
        </a:p>
      </dsp:txBody>
      <dsp:txXfrm>
        <a:off x="0" y="1696631"/>
        <a:ext cx="6403994" cy="1694146"/>
      </dsp:txXfrm>
    </dsp:sp>
    <dsp:sp modelId="{79BB240D-D57B-46AB-AD3C-99035287AAC3}">
      <dsp:nvSpPr>
        <dsp:cNvPr id="0" name=""/>
        <dsp:cNvSpPr/>
      </dsp:nvSpPr>
      <dsp:spPr>
        <a:xfrm>
          <a:off x="0" y="3390777"/>
          <a:ext cx="6403994" cy="0"/>
        </a:xfrm>
        <a:prstGeom prst="line">
          <a:avLst/>
        </a:prstGeom>
        <a:gradFill rotWithShape="0">
          <a:gsLst>
            <a:gs pos="0">
              <a:schemeClr val="accent5">
                <a:hueOff val="2327545"/>
                <a:satOff val="7755"/>
                <a:lumOff val="882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2327545"/>
                <a:satOff val="7755"/>
                <a:lumOff val="882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2327545"/>
              <a:satOff val="7755"/>
              <a:lumOff val="882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D5F2346-4C2B-4227-9C76-993D73FF5B19}">
      <dsp:nvSpPr>
        <dsp:cNvPr id="0" name=""/>
        <dsp:cNvSpPr/>
      </dsp:nvSpPr>
      <dsp:spPr>
        <a:xfrm>
          <a:off x="0" y="3390777"/>
          <a:ext cx="6403994" cy="16941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Reduces the risk of pay going down due to a competition of number of applicants for a single vacancy</a:t>
          </a:r>
        </a:p>
      </dsp:txBody>
      <dsp:txXfrm>
        <a:off x="0" y="3390777"/>
        <a:ext cx="6403994" cy="169414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154917-A30B-4711-9071-663B6A1D7AC3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809348-5BC1-456E-8055-6E6573FEF1C0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697D13-02A1-4856-8443-F5E85241594B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Could cause wages to be pushed too high at the expense of lower employment</a:t>
          </a:r>
        </a:p>
      </dsp:txBody>
      <dsp:txXfrm>
        <a:off x="1797316" y="665"/>
        <a:ext cx="4492909" cy="1556118"/>
      </dsp:txXfrm>
    </dsp:sp>
    <dsp:sp modelId="{AF1FFB8A-DEF4-4C4F-80B8-55F919A54676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43C535-3E52-48CB-B314-7A10DD7DC14D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02AC69-A727-4C9A-8029-D650E74D2942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Industrial actions are very expensive tools causing too many lost working hours and output lost to the economy</a:t>
          </a:r>
        </a:p>
      </dsp:txBody>
      <dsp:txXfrm>
        <a:off x="1797316" y="1945813"/>
        <a:ext cx="4492909" cy="1556118"/>
      </dsp:txXfrm>
    </dsp:sp>
    <dsp:sp modelId="{041AF5BC-7812-41E3-9CCA-06A8CCFA7E2B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7428C2-C1FB-4411-854E-2A88BF3020AD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6192F3-43C3-4ADE-BD3A-162A848046EC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Can lead to decline in relations between employers and employees and to a loss of productivity</a:t>
          </a:r>
        </a:p>
      </dsp:txBody>
      <dsp:txXfrm>
        <a:off x="1797316" y="3890961"/>
        <a:ext cx="4492909" cy="15561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0A0D5-8F98-4CC1-A28E-021F0B6B475C}" type="datetimeFigureOut">
              <a:rPr lang="en-US" smtClean="0"/>
              <a:t>11/22/2022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3C52C-5E29-41AF-BAA3-8217E886DA0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961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A750590-9F9A-443B-9295-A3931D8194B1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5B4BE-627A-4EC1-99E1-6F1AA97AB802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8BFACF8-E63D-4673-A128-83547867BB7A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ED6AC-4FBA-40BD-BE75-20DB64DA4BAD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33C87-D201-458A-93C0-8EDD9AC92D93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6829-5A25-485A-91B1-5D6D58BB9F23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F5CD-23D0-4DD1-85B1-71F1825FB3EC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A5035-C284-496A-B076-BA73A8FA5D8B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EB420-1875-490A-8C4B-7AAB939FBE08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05F-452B-497C-9BD6-2CDB6902F369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D3F7C6B-C82D-4D42-9929-D6E7E11D9A64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0CF4779-62E8-4B21-A5D7-0AFB9DBD4358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9D3375-5CD0-4576-BF96-ADFF24726FF8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CD1F8-971E-4F8C-8737-750C12E93E08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D1621-FA30-4D98-85E5-1409E6BEECDC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6F347-1B2F-4097-AEB5-4A26FB45D67A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CC1DEE0-34E5-4E0F-BEC1-4B8835F82CD1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59126-4846-4E88-BDD9-5585CC877E47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8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1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evistaespacios.com/a18v39n09/18390926.html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www.britannica.com/topic/labour-%20economics/Theory-of-bargaining#ref54004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process.st/human-capital-theory/" TargetMode="External"/><Relationship Id="rId5" Type="http://schemas.openxmlformats.org/officeDocument/2006/relationships/hyperlink" Target="https://www.oecd-ilibrary.org/sites/068bb29d-en/index.html?itemId=/content/component/068bb29d-en" TargetMode="External"/><Relationship Id="rId4" Type="http://schemas.openxmlformats.org/officeDocument/2006/relationships/hyperlink" Target="https://www.regent.edu/journal/emerging-leadership-journeys/alderfers-erg-theory-of-motivation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www.oecd-ilibrary.org/sites/068bb29d-en/index.html?itemId=/content/component/068bb29d-en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orldofwork.io/2019/02/alderfers-erg-theory-of-motivation/" TargetMode="External"/><Relationship Id="rId5" Type="http://schemas.openxmlformats.org/officeDocument/2006/relationships/hyperlink" Target="https://www.betterup.com/blog/human-capital" TargetMode="External"/><Relationship Id="rId4" Type="http://schemas.openxmlformats.org/officeDocument/2006/relationships/hyperlink" Target="https://sites.google.com/site/hrmineducation/key-concepts-in-hrm/the-human-cap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E5CD8D-E704-46A1-BC3E-9A644A9FFD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028" y="965200"/>
            <a:ext cx="6170943" cy="4329641"/>
          </a:xfrm>
        </p:spPr>
        <p:txBody>
          <a:bodyPr anchor="ctr">
            <a:normAutofit/>
          </a:bodyPr>
          <a:lstStyle/>
          <a:p>
            <a:br>
              <a:rPr lang="en-US" sz="4200"/>
            </a:br>
            <a:r>
              <a:rPr lang="en-US" sz="4200"/>
              <a:t>University of wales </a:t>
            </a:r>
            <a:br>
              <a:rPr lang="en-US" sz="4200"/>
            </a:br>
            <a:r>
              <a:rPr lang="en-US" sz="4200"/>
              <a:t>Trinity Saint David</a:t>
            </a:r>
            <a:br>
              <a:rPr lang="en-US" sz="4200"/>
            </a:br>
            <a:br>
              <a:rPr lang="en-US" sz="4200"/>
            </a:br>
            <a:r>
              <a:rPr lang="en-US" sz="4200"/>
              <a:t>Human Resource management</a:t>
            </a:r>
            <a:br>
              <a:rPr lang="en-US" sz="4200"/>
            </a:br>
            <a:endParaRPr lang="en-US" sz="4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09A740-48C5-4AE5-879B-F567D3D7AC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965200"/>
            <a:ext cx="3367361" cy="4329641"/>
          </a:xfrm>
        </p:spPr>
        <p:txBody>
          <a:bodyPr anchor="ctr">
            <a:normAutofit/>
          </a:bodyPr>
          <a:lstStyle/>
          <a:p>
            <a:pPr algn="r"/>
            <a:r>
              <a:rPr lang="en-US"/>
              <a:t>Daniela Ivanovska 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4664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/>
              <a:t>HRM theories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5E6EBFEA-498C-D6A2-CDD1-0C453C9B20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7874097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4233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39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" name="Picture 41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Human Capital Theory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0075E1C-7953-E8F3-B070-248F493892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6008" y="829994"/>
            <a:ext cx="7555992" cy="5388691"/>
          </a:xfrm>
        </p:spPr>
        <p:txBody>
          <a:bodyPr>
            <a:normAutofit fontScale="92500"/>
          </a:bodyPr>
          <a:lstStyle/>
          <a:p>
            <a:r>
              <a:rPr lang="en-US" dirty="0"/>
              <a:t>Origins in </a:t>
            </a:r>
            <a:r>
              <a:rPr lang="en-US" b="1" dirty="0"/>
              <a:t>Adam Smith</a:t>
            </a:r>
            <a:r>
              <a:rPr lang="en-US" dirty="0"/>
              <a:t>`s “The Wealth of Nations” (1776)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Later </a:t>
            </a:r>
            <a:r>
              <a:rPr lang="en-US" b="1" dirty="0"/>
              <a:t>Theodore Shultz and Gary Becker </a:t>
            </a:r>
            <a:r>
              <a:rPr lang="en-US" dirty="0"/>
              <a:t>used “investment in people” and “human capital”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Suggests that education and training increase the productivity of workers by imparting useful knowledge and skills, hence raising workers` future income by increasing their lifetime earnings. Researchers have long understood that human  capital, especially one`s education and training, plays a key role in both employee and firm performance (Becker,1993)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Before managed by HCM Department, today known as the Human Resources Department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65311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D94F7C0-1344-4B3C-AFCB-E7F006BB5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EC584A2-4215-4DB8-AE1F-E3768D77E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2B9B42-3E49-CF24-AB2E-3258BFB59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260" y="1363313"/>
            <a:ext cx="3977639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20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impact of Human capital on productivity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88C38A2-9120-1E82-11AC-31E771E6C9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96159" y="970671"/>
            <a:ext cx="7132015" cy="469860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D2A0B60-9465-DD3B-59E6-D465FE012097}"/>
              </a:ext>
            </a:extLst>
          </p:cNvPr>
          <p:cNvSpPr txBox="1"/>
          <p:nvPr/>
        </p:nvSpPr>
        <p:spPr>
          <a:xfrm>
            <a:off x="4596159" y="5801974"/>
            <a:ext cx="397763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Figure 1. Model of Human Capital Theory</a:t>
            </a:r>
          </a:p>
        </p:txBody>
      </p:sp>
    </p:spTree>
    <p:extLst>
      <p:ext uri="{BB962C8B-B14F-4D97-AF65-F5344CB8AC3E}">
        <p14:creationId xmlns:p14="http://schemas.microsoft.com/office/powerpoint/2010/main" val="785511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6A178-4D25-DAB7-7F1E-8899D357C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597" y="141877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/>
              <a:t>Human Capital  </a:t>
            </a:r>
            <a:r>
              <a:rPr lang="en-US" dirty="0">
                <a:solidFill>
                  <a:srgbClr val="FF0000"/>
                </a:solidFill>
              </a:rPr>
              <a:t>contemporary view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19CFC8-8762-DF6D-1855-8D336E110BA9}"/>
              </a:ext>
            </a:extLst>
          </p:cNvPr>
          <p:cNvSpPr txBox="1"/>
          <p:nvPr/>
        </p:nvSpPr>
        <p:spPr>
          <a:xfrm>
            <a:off x="2573625" y="6030200"/>
            <a:ext cx="435733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Figure 2. Contemporary view of Human Capital</a:t>
            </a:r>
          </a:p>
        </p:txBody>
      </p:sp>
      <p:pic>
        <p:nvPicPr>
          <p:cNvPr id="1026" name="Picture 2" descr="infographic-what-makes-up-human-capital">
            <a:extLst>
              <a:ext uri="{FF2B5EF4-FFF2-40B4-BE49-F238E27FC236}">
                <a16:creationId xmlns:a16="http://schemas.microsoft.com/office/drawing/2014/main" id="{EAE87F6A-07E7-42E2-A96E-8AB71DF3FB3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3625" y="1434905"/>
            <a:ext cx="7442572" cy="4487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9082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5">
            <a:extLst>
              <a:ext uri="{FF2B5EF4-FFF2-40B4-BE49-F238E27FC236}">
                <a16:creationId xmlns:a16="http://schemas.microsoft.com/office/drawing/2014/main" id="{EFECDA1F-977F-40AF-840D-D05BB091D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id="{BB9FECD2-89B7-4AC3-8D54-9733D60AF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29">
            <a:extLst>
              <a:ext uri="{FF2B5EF4-FFF2-40B4-BE49-F238E27FC236}">
                <a16:creationId xmlns:a16="http://schemas.microsoft.com/office/drawing/2014/main" id="{2F54C189-4A4C-4899-9585-5281DA208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6153" y="764373"/>
            <a:ext cx="9320048" cy="129302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Human capital theory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advantages</a:t>
            </a: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85910EE0-0A94-1A3C-4824-23C84889D9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1706608"/>
              </p:ext>
            </p:extLst>
          </p:nvPr>
        </p:nvGraphicFramePr>
        <p:xfrm>
          <a:off x="685800" y="2743200"/>
          <a:ext cx="10820400" cy="3475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17207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170" y="1498777"/>
            <a:ext cx="3521830" cy="2784532"/>
          </a:xfrm>
        </p:spPr>
        <p:txBody>
          <a:bodyPr anchor="t">
            <a:normAutofit/>
          </a:bodyPr>
          <a:lstStyle/>
          <a:p>
            <a:r>
              <a:rPr lang="en-US" sz="3100" dirty="0">
                <a:solidFill>
                  <a:srgbClr val="FF0000"/>
                </a:solidFill>
              </a:rPr>
              <a:t>Human capital theory </a:t>
            </a:r>
            <a:br>
              <a:rPr lang="en-US" sz="3100" dirty="0"/>
            </a:br>
            <a:r>
              <a:rPr lang="en-US" sz="3100" dirty="0"/>
              <a:t>disadvantages</a:t>
            </a: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CE98C00B-17F4-4965-AAD2-03C2BF4D3D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9828702"/>
              </p:ext>
            </p:extLst>
          </p:nvPr>
        </p:nvGraphicFramePr>
        <p:xfrm>
          <a:off x="4350827" y="1614268"/>
          <a:ext cx="7554350" cy="3629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0BF5E5B-AE9E-E5A7-5917-D5D421C7576F}"/>
              </a:ext>
            </a:extLst>
          </p:cNvPr>
          <p:cNvSpPr txBox="1"/>
          <p:nvPr/>
        </p:nvSpPr>
        <p:spPr>
          <a:xfrm>
            <a:off x="9051235" y="6154741"/>
            <a:ext cx="250466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dirty="0">
                <a:effectLst/>
                <a:latin typeface="Arial" panose="020B0604020202020204" pitchFamily="34" charset="0"/>
              </a:rPr>
              <a:t>(McCracken, M., </a:t>
            </a:r>
            <a:r>
              <a:rPr lang="en-US" sz="1400" b="0" i="1" dirty="0">
                <a:effectLst/>
                <a:latin typeface="Arial" panose="020B0604020202020204" pitchFamily="34" charset="0"/>
              </a:rPr>
              <a:t>et al., </a:t>
            </a:r>
            <a:r>
              <a:rPr lang="en-US" sz="1400" b="0" i="0" dirty="0">
                <a:effectLst/>
                <a:latin typeface="Arial" panose="020B0604020202020204" pitchFamily="34" charset="0"/>
              </a:rPr>
              <a:t>2017</a:t>
            </a:r>
            <a:r>
              <a:rPr lang="en-US" sz="1400" dirty="0">
                <a:latin typeface="Arial" panose="020B0604020202020204" pitchFamily="34" charset="0"/>
              </a:rPr>
              <a:t>)</a:t>
            </a:r>
            <a:r>
              <a:rPr lang="en-US" sz="1400" b="0" i="0" dirty="0">
                <a:effectLst/>
                <a:latin typeface="Arial" panose="020B0604020202020204" pitchFamily="34" charset="0"/>
              </a:rPr>
              <a:t>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757793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7B60D3-A57B-5919-8468-05754B794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r>
              <a:rPr lang="en-US" sz="3600" dirty="0"/>
              <a:t>ERG Theory of motivation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2B3DDD19-FCC4-7EDB-57C1-AEC3133AED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7400097"/>
              </p:ext>
            </p:extLst>
          </p:nvPr>
        </p:nvGraphicFramePr>
        <p:xfrm>
          <a:off x="5057825" y="987287"/>
          <a:ext cx="5755949" cy="46978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F87E08B-7EBE-9460-A742-9D84F80C1888}"/>
              </a:ext>
            </a:extLst>
          </p:cNvPr>
          <p:cNvSpPr txBox="1"/>
          <p:nvPr/>
        </p:nvSpPr>
        <p:spPr>
          <a:xfrm>
            <a:off x="8116957" y="6298443"/>
            <a:ext cx="396902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(Arnolds C.A. and Boshoff C., 2002)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366296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60D3-A57B-5919-8468-05754B7940E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04800" y="2671916"/>
            <a:ext cx="4324260" cy="12938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Categories of needs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F83CF5-9065-8792-1184-A6222E596B42}"/>
              </a:ext>
            </a:extLst>
          </p:cNvPr>
          <p:cNvSpPr txBox="1"/>
          <p:nvPr/>
        </p:nvSpPr>
        <p:spPr>
          <a:xfrm>
            <a:off x="4764819" y="5915259"/>
            <a:ext cx="7029616" cy="3817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Figure 3. Comparison of Maslow`s and Alderfer`s categories of needs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3889A81-5D64-4460-D9B6-33F787CFB2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1331" y="1177997"/>
            <a:ext cx="6513342" cy="4737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8625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7">
            <a:extLst>
              <a:ext uri="{FF2B5EF4-FFF2-40B4-BE49-F238E27FC236}">
                <a16:creationId xmlns:a16="http://schemas.microsoft.com/office/drawing/2014/main" id="{30BD2399-7475-404C-BAC9-E55E16769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9">
            <a:extLst>
              <a:ext uri="{FF2B5EF4-FFF2-40B4-BE49-F238E27FC236}">
                <a16:creationId xmlns:a16="http://schemas.microsoft.com/office/drawing/2014/main" id="{0D748104-6E76-4AD9-9940-82154F97E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7B60D3-A57B-5919-8468-05754B794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988" y="1066163"/>
            <a:ext cx="3428847" cy="5148371"/>
          </a:xfrm>
        </p:spPr>
        <p:txBody>
          <a:bodyPr>
            <a:normAutofit/>
          </a:bodyPr>
          <a:lstStyle/>
          <a:p>
            <a:r>
              <a:rPr lang="en-US" sz="3200" dirty="0"/>
              <a:t>Relationships among the different categories of needs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5149DF4A-DF85-B99E-D0AD-84D07DF3D9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0759592"/>
              </p:ext>
            </p:extLst>
          </p:nvPr>
        </p:nvGraphicFramePr>
        <p:xfrm>
          <a:off x="3700823" y="1066163"/>
          <a:ext cx="8355189" cy="51483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6E99142-10AA-F6CF-799E-80A70BD3B133}"/>
              </a:ext>
            </a:extLst>
          </p:cNvPr>
          <p:cNvSpPr txBox="1"/>
          <p:nvPr/>
        </p:nvSpPr>
        <p:spPr>
          <a:xfrm>
            <a:off x="10137913" y="6349388"/>
            <a:ext cx="1524000" cy="311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(Ball, 2012)</a:t>
            </a:r>
            <a:endParaRPr lang="en-US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728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60D3-A57B-5919-8468-05754B794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170" y="1287131"/>
            <a:ext cx="3521830" cy="4953741"/>
          </a:xfrm>
        </p:spPr>
        <p:txBody>
          <a:bodyPr anchor="t">
            <a:normAutofit/>
          </a:bodyPr>
          <a:lstStyle/>
          <a:p>
            <a:r>
              <a:rPr lang="en-US"/>
              <a:t>Differences with </a:t>
            </a:r>
            <a:r>
              <a:rPr lang="en-US">
                <a:solidFill>
                  <a:srgbClr val="FF0000"/>
                </a:solidFill>
              </a:rPr>
              <a:t>Maslow's model</a:t>
            </a:r>
            <a:br>
              <a:rPr lang="en-US"/>
            </a:br>
            <a:endParaRPr lang="en-US" dirty="0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5149DF4A-DF85-B99E-D0AD-84D07DF3D9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3048832"/>
              </p:ext>
            </p:extLst>
          </p:nvPr>
        </p:nvGraphicFramePr>
        <p:xfrm>
          <a:off x="4501610" y="1260628"/>
          <a:ext cx="7004590" cy="2890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1A8E039-6406-8F44-AF78-5A212BAFEC85}"/>
              </a:ext>
            </a:extLst>
          </p:cNvPr>
          <p:cNvSpPr txBox="1"/>
          <p:nvPr/>
        </p:nvSpPr>
        <p:spPr>
          <a:xfrm>
            <a:off x="10061713" y="5840611"/>
            <a:ext cx="1444487" cy="311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(Ball, 2012)</a:t>
            </a:r>
            <a:endParaRPr lang="en-US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87980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>
            <a:extLst>
              <a:ext uri="{FF2B5EF4-FFF2-40B4-BE49-F238E27FC236}">
                <a16:creationId xmlns:a16="http://schemas.microsoft.com/office/drawing/2014/main" id="{030FD700-069E-45B7-99EE-9FD40B196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39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33F94F-ED9B-47CB-ADA4-0564338AC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400" dirty="0">
                <a:solidFill>
                  <a:srgbClr val="FF0000"/>
                </a:solidFill>
              </a:rPr>
              <a:t>Advantages </a:t>
            </a:r>
            <a:r>
              <a:rPr lang="en-US" sz="3400" dirty="0">
                <a:solidFill>
                  <a:schemeClr val="bg1"/>
                </a:solidFill>
              </a:rPr>
              <a:t>of ERG Theory OF MOTIVATION</a:t>
            </a:r>
          </a:p>
        </p:txBody>
      </p:sp>
      <p:graphicFrame>
        <p:nvGraphicFramePr>
          <p:cNvPr id="33" name="Text Placeholder 2">
            <a:extLst>
              <a:ext uri="{FF2B5EF4-FFF2-40B4-BE49-F238E27FC236}">
                <a16:creationId xmlns:a16="http://schemas.microsoft.com/office/drawing/2014/main" id="{20BC9229-26A3-6083-4F23-376080EDD6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51078902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894208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8">
            <a:extLst>
              <a:ext uri="{FF2B5EF4-FFF2-40B4-BE49-F238E27FC236}">
                <a16:creationId xmlns:a16="http://schemas.microsoft.com/office/drawing/2014/main" id="{030FD700-069E-45B7-99EE-9FD40B196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28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2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Picture 34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38" name="Picture 36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E95951-4F99-25DD-77E2-AD89235A8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2800" dirty="0">
                <a:solidFill>
                  <a:srgbClr val="FF0000"/>
                </a:solidFill>
              </a:rPr>
              <a:t>Disadvantages</a:t>
            </a:r>
            <a:r>
              <a:rPr lang="en-US" sz="2800" dirty="0">
                <a:solidFill>
                  <a:schemeClr val="bg1"/>
                </a:solidFill>
              </a:rPr>
              <a:t>                                of ERG Theory of motivation  </a:t>
            </a:r>
          </a:p>
        </p:txBody>
      </p:sp>
      <p:graphicFrame>
        <p:nvGraphicFramePr>
          <p:cNvPr id="39" name="Text Placeholder 2">
            <a:extLst>
              <a:ext uri="{FF2B5EF4-FFF2-40B4-BE49-F238E27FC236}">
                <a16:creationId xmlns:a16="http://schemas.microsoft.com/office/drawing/2014/main" id="{B7B06D64-CB00-B72F-4304-96B06060FA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72270259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28160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39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" name="Picture 41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448878" cy="5148371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 bargaining theory of wages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0075E1C-7953-E8F3-B070-248F493892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6008" y="829994"/>
            <a:ext cx="7555992" cy="570332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First suggested in </a:t>
            </a:r>
            <a:r>
              <a:rPr lang="en-US" b="1" dirty="0"/>
              <a:t>Adam Smith</a:t>
            </a:r>
            <a:r>
              <a:rPr lang="en-US" dirty="0"/>
              <a:t>`s “The Wealth of Nations” (1776)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Developed by </a:t>
            </a:r>
            <a:r>
              <a:rPr lang="en-US" b="1" dirty="0"/>
              <a:t>John Davidson </a:t>
            </a:r>
            <a:r>
              <a:rPr lang="en-US" dirty="0"/>
              <a:t>in “The Bargaining Theory of Wages” (1898)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States that “determination of wages is an extremely complicated process involving numerous influences that interact to establish the relative bargaining strength of the parties” (Britannica, 2022)</a:t>
            </a:r>
          </a:p>
          <a:p>
            <a:endParaRPr lang="en-US" dirty="0"/>
          </a:p>
          <a:p>
            <a:r>
              <a:rPr lang="en-US" u="sng" dirty="0"/>
              <a:t>Determination of wages </a:t>
            </a:r>
            <a:r>
              <a:rPr lang="en-US" dirty="0"/>
              <a:t>depends on the relative bargaining power of two parties – workers (unions) and employers </a:t>
            </a:r>
            <a:r>
              <a:rPr lang="en-US" u="sng" dirty="0"/>
              <a:t>within a range of rates of pay </a:t>
            </a:r>
          </a:p>
          <a:p>
            <a:pPr marL="0" indent="0">
              <a:buNone/>
            </a:pPr>
            <a:endParaRPr lang="en-US" u="sng" dirty="0"/>
          </a:p>
          <a:p>
            <a:r>
              <a:rPr lang="en-US" dirty="0"/>
              <a:t>Very </a:t>
            </a:r>
            <a:r>
              <a:rPr lang="en-US" u="sng" dirty="0"/>
              <a:t>attractive to the labour organizations</a:t>
            </a:r>
          </a:p>
          <a:p>
            <a:pPr marL="457200" lvl="1" indent="0" algn="just">
              <a:buNone/>
            </a:pPr>
            <a:endParaRPr lang="en-US" sz="1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3131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10333-37B5-073D-6497-BC585FE0B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/>
              <a:t>Bargaining power of workers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9531F-AC4A-70AE-A972-3E3868926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94560"/>
            <a:ext cx="58166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Increasing factors:</a:t>
            </a:r>
          </a:p>
          <a:p>
            <a:r>
              <a:rPr lang="en-US" dirty="0"/>
              <a:t>Unique skills and qualifications</a:t>
            </a:r>
          </a:p>
          <a:p>
            <a:r>
              <a:rPr lang="en-US" dirty="0"/>
              <a:t>Well organized Trade Unions</a:t>
            </a:r>
          </a:p>
          <a:p>
            <a:r>
              <a:rPr lang="en-US" dirty="0"/>
              <a:t>Higher union density</a:t>
            </a:r>
          </a:p>
          <a:p>
            <a:r>
              <a:rPr lang="en-US" dirty="0"/>
              <a:t>Profitable firm</a:t>
            </a:r>
          </a:p>
          <a:p>
            <a:r>
              <a:rPr lang="en-US" dirty="0"/>
              <a:t>Higher share of costs</a:t>
            </a:r>
          </a:p>
          <a:p>
            <a:r>
              <a:rPr lang="en-US" dirty="0"/>
              <a:t>Key good production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814AB1AE-FF8B-DED7-4845-DC7720EEDA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24" r="2533" b="-1"/>
          <a:stretch/>
        </p:blipFill>
        <p:spPr>
          <a:xfrm>
            <a:off x="6096000" y="1955409"/>
            <a:ext cx="5410200" cy="3798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9935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9DE2AE9-2DBF-825B-72B5-02E5D34E71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521" y="2254908"/>
            <a:ext cx="4079631" cy="2901547"/>
          </a:xfrm>
          <a:prstGeom prst="rect">
            <a:avLst/>
          </a:prstGeom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688F004C-33EB-9B13-C76E-86311CD2B7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2881669"/>
              </p:ext>
            </p:extLst>
          </p:nvPr>
        </p:nvGraphicFramePr>
        <p:xfrm>
          <a:off x="4441517" y="374374"/>
          <a:ext cx="7527234" cy="61092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407A668E-E651-6E53-C445-B02EA73B1763}"/>
              </a:ext>
            </a:extLst>
          </p:cNvPr>
          <p:cNvSpPr txBox="1"/>
          <p:nvPr/>
        </p:nvSpPr>
        <p:spPr>
          <a:xfrm>
            <a:off x="132521" y="5156455"/>
            <a:ext cx="3551583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https://europeanjournalists.org/blog/2015/08/11/workshop-collective-bargaining-for-atypical-workers-8-9-september-2015-dublin</a:t>
            </a:r>
            <a:r>
              <a:rPr lang="en-US" sz="900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31905566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03FFF8D3-2EF3-4286-935A-D01BE3C85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CD8CCB43-545E-4064-8BB8-5C492D0F5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2568A9-247A-7E5F-5294-58379D858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043" y="2480386"/>
            <a:ext cx="3306744" cy="1293028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The role </a:t>
            </a:r>
            <a:r>
              <a:rPr lang="en-US" sz="3200" dirty="0">
                <a:solidFill>
                  <a:schemeClr val="bg1"/>
                </a:solidFill>
              </a:rPr>
              <a:t>of collective bargaining</a:t>
            </a:r>
          </a:p>
        </p:txBody>
      </p:sp>
      <p:sp useBgFill="1">
        <p:nvSpPr>
          <p:cNvPr id="24" name="Rounded Rectangle 14">
            <a:extLst>
              <a:ext uri="{FF2B5EF4-FFF2-40B4-BE49-F238E27FC236}">
                <a16:creationId xmlns:a16="http://schemas.microsoft.com/office/drawing/2014/main" id="{E6C57836-126B-4938-8C7A-3C3BCB59D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5714B86-89CB-CBC9-FCAC-BB5853D77A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3014" y="1167619"/>
            <a:ext cx="6485207" cy="49377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F243728-7734-148B-8603-5E16DE0668D6}"/>
              </a:ext>
            </a:extLst>
          </p:cNvPr>
          <p:cNvSpPr txBox="1"/>
          <p:nvPr/>
        </p:nvSpPr>
        <p:spPr>
          <a:xfrm>
            <a:off x="4636008" y="6206834"/>
            <a:ext cx="48407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Figure 4. The role of Collective Bargaining</a:t>
            </a:r>
          </a:p>
        </p:txBody>
      </p:sp>
    </p:spTree>
    <p:extLst>
      <p:ext uri="{BB962C8B-B14F-4D97-AF65-F5344CB8AC3E}">
        <p14:creationId xmlns:p14="http://schemas.microsoft.com/office/powerpoint/2010/main" val="12297740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BD2399-7475-404C-BAC9-E55E16769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D748104-6E76-4AD9-9940-82154F97E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3A3690-869B-C7BE-43FE-8F58F6393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Advantages</a:t>
            </a:r>
            <a:r>
              <a:rPr lang="en-US" sz="3200" dirty="0"/>
              <a:t> of                   collective bargaining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BA1AB8-457A-2A32-9C1B-426664356D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8798756"/>
              </p:ext>
            </p:extLst>
          </p:nvPr>
        </p:nvGraphicFramePr>
        <p:xfrm>
          <a:off x="4678344" y="1127125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46486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A52FA7-0469-E6C8-89EA-93E820A9C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Disadvantages </a:t>
            </a:r>
            <a:r>
              <a:rPr lang="en-US" sz="2800" dirty="0">
                <a:solidFill>
                  <a:schemeClr val="bg1"/>
                </a:solidFill>
              </a:rPr>
              <a:t>of collective bargaining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E3AB67-FEBF-8D7C-EB70-24CB911006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9077186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170688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1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F1F3EF-67AD-9C0B-03FD-FD81751FB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600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E98C45-CAF0-EB99-B04C-60E9457EF7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636009" y="987287"/>
            <a:ext cx="7420004" cy="5723002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1800" b="0" i="0" dirty="0">
              <a:effectLst/>
            </a:endParaRPr>
          </a:p>
          <a:p>
            <a:endParaRPr lang="en-US" sz="1800" b="0" i="0" dirty="0">
              <a:effectLst/>
            </a:endParaRPr>
          </a:p>
          <a:p>
            <a:endParaRPr lang="en-US" sz="1800" b="0" i="0" dirty="0">
              <a:effectLst/>
            </a:endParaRPr>
          </a:p>
          <a:p>
            <a:endParaRPr lang="en-US" sz="18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40465B3-C32F-793E-2831-70D235F6CB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0113" y="351113"/>
            <a:ext cx="6798365" cy="2800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Arnolds C.A. and Boshoff C. (2002)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Compensation, esteem valence and job performance: an empirical assessment of Alderfer's ERG theory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Human Resource Management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13(4), p. 697-719, ISSN: 0958-5192,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DOI: 10.1080/09585190210125868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Ball B. (2012)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Summary of Motivation Theories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retrieved on www.yourcoach.be&gt;uploads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Becker, G.S. (1993).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Human Capital: A Theoretical and Empirical Analysis with Special Reference to Education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3</a:t>
            </a:r>
            <a:r>
              <a:rPr kumimoji="0" lang="en-US" altLang="en-US" sz="1100" b="0" i="0" u="none" strike="noStrike" cap="none" normalizeH="0" baseline="3000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rd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Chicago: University of Chicago Press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Caulton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J.R. (2012)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‘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Development and Use of the Theory of ERG: A Literature Review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Emerging Leadership Journeys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Vol.5(1). Available at: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accent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https://www.regent.edu/journal/emerging-leadership-journeys/alderfers-erg-theory-of-motivation/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accent6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Denk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O.,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Garnero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A.,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Hijzen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A. and Martin S. (2019)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‘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Role of Collective Bargaining Systems for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Labour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Market Performance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OECD Library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accent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accent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https://www.oecd-ilibrary.org/sites/068bb29d-en/index.html?itemId=/content/component/068bb29d-en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accent6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CED46C-B5B1-60D9-829A-1179CF709BB4}"/>
              </a:ext>
            </a:extLst>
          </p:cNvPr>
          <p:cNvSpPr txBox="1"/>
          <p:nvPr/>
        </p:nvSpPr>
        <p:spPr>
          <a:xfrm>
            <a:off x="4880113" y="3273494"/>
            <a:ext cx="6967330" cy="29801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Drakos</a:t>
            </a:r>
            <a:r>
              <a:rPr lang="en-US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L. (2021) ‘Human Capital Theory: Still Relevant or Woefully Outdated for Our Knowledge Economy’ </a:t>
            </a:r>
            <a:r>
              <a:rPr lang="en-US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Process Street</a:t>
            </a:r>
            <a:r>
              <a:rPr lang="en-US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100" u="sng" dirty="0">
                <a:solidFill>
                  <a:schemeClr val="accent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https://www.process.st/human-capital-theory/</a:t>
            </a:r>
            <a:endParaRPr lang="en-US" sz="1100" dirty="0">
              <a:solidFill>
                <a:schemeClr val="accent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1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John, D., 1898. </a:t>
            </a:r>
            <a:r>
              <a:rPr lang="en-US" sz="1100" i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Bargaining Theory of Wages.</a:t>
            </a:r>
            <a:r>
              <a:rPr lang="en-US" sz="11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sz="1100" i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New York: GP Putman, s Sons</a:t>
            </a:r>
            <a:endParaRPr lang="en-US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1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McCracken, M., McIvor, R., Treacy, R. and Wall, T., 2017. Human capital theory: assessing the evidence for the value and importance of people to organizational success. </a:t>
            </a:r>
            <a:r>
              <a:rPr lang="en-US" sz="1100" i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Chartered Institute of Personnel and Development: Belfast, Northern Ireland</a:t>
            </a:r>
            <a:r>
              <a:rPr lang="en-US" sz="11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Britannica (2022)</a:t>
            </a:r>
            <a:r>
              <a:rPr lang="en-US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Theory of Bargaining</a:t>
            </a:r>
            <a:r>
              <a:rPr lang="en-US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Available at</a:t>
            </a:r>
            <a:r>
              <a:rPr lang="en-US" sz="1100" dirty="0">
                <a:solidFill>
                  <a:schemeClr val="accent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1100" u="sng" dirty="0">
                <a:solidFill>
                  <a:schemeClr val="accent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https://www.britannica.com/topic/labour- economics/Theory-of-bargaining#ref540040</a:t>
            </a:r>
            <a:endParaRPr lang="en-US" sz="1100" dirty="0">
              <a:solidFill>
                <a:schemeClr val="accent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Zhukovskaya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I.V.,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Shinkevich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M.V., Vasilyeva A.V.,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Zinchenko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M.V., Berezina N.V. and Popova N.F. (2018) ‘Regional Zones of Innovative Economy Growth on the Example of Reproduction Capital Concept Model’ </a:t>
            </a:r>
            <a:r>
              <a:rPr lang="en-US" sz="11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Revista</a:t>
            </a:r>
            <a:r>
              <a:rPr lang="en-US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1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Espacios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Vol.39(09) p. 26, ISSN. 0798 1015. Available at: </a:t>
            </a:r>
            <a:r>
              <a:rPr lang="en-US" sz="1100" u="sng" dirty="0">
                <a:solidFill>
                  <a:schemeClr val="accent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http://www.revistaespacios.com/a18v39n09/18390926.html</a:t>
            </a:r>
            <a:endParaRPr lang="en-US" sz="1100" dirty="0">
              <a:solidFill>
                <a:schemeClr val="accent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47462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1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F1F3EF-67AD-9C0B-03FD-FD81751FB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600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E98C45-CAF0-EB99-B04C-60E9457EF7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636009" y="987287"/>
            <a:ext cx="7420004" cy="5723002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1800" b="0" i="0" dirty="0">
              <a:effectLst/>
            </a:endParaRPr>
          </a:p>
          <a:p>
            <a:endParaRPr lang="en-US" sz="1800" b="0" i="0" dirty="0">
              <a:effectLst/>
            </a:endParaRPr>
          </a:p>
          <a:p>
            <a:endParaRPr lang="en-US" sz="1800" b="0" i="0" dirty="0">
              <a:effectLst/>
            </a:endParaRPr>
          </a:p>
          <a:p>
            <a:endParaRPr lang="en-US" sz="1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AF1105-C3A7-58A9-55D5-40CA2B3215C5}"/>
              </a:ext>
            </a:extLst>
          </p:cNvPr>
          <p:cNvSpPr txBox="1"/>
          <p:nvPr/>
        </p:nvSpPr>
        <p:spPr>
          <a:xfrm>
            <a:off x="4880113" y="940162"/>
            <a:ext cx="6109252" cy="33852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4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Figure 1. </a:t>
            </a:r>
            <a:r>
              <a:rPr lang="en-US" sz="1400" i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Model of Human Capital Theory</a:t>
            </a:r>
            <a:r>
              <a:rPr lang="en-US" sz="14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4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lang="en-US" sz="1400" u="sng" kern="1200" dirty="0">
                <a:solidFill>
                  <a:schemeClr val="accent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https://sites.google.com/site/hrmineducation/key-concepts-in-hrm/the-human-cap</a:t>
            </a:r>
            <a:endParaRPr lang="en-US" sz="1400" dirty="0">
              <a:solidFill>
                <a:schemeClr val="accent6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4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4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Figure 2. </a:t>
            </a:r>
            <a:r>
              <a:rPr lang="en-US" sz="1400" i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Contemporary view of Human Capital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4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lang="en-US" sz="1400" u="sng" kern="1200" dirty="0">
                <a:solidFill>
                  <a:schemeClr val="accent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https://www.betterup.com/blog/human-capital</a:t>
            </a:r>
            <a:endParaRPr lang="en-US" sz="1400" dirty="0">
              <a:solidFill>
                <a:schemeClr val="accent6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400" kern="1200" dirty="0">
                <a:solidFill>
                  <a:schemeClr val="accent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1400" dirty="0">
              <a:solidFill>
                <a:schemeClr val="accent6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4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Figure 3. </a:t>
            </a:r>
            <a:r>
              <a:rPr lang="en-US" sz="1400" i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Comparison of Maslow`s and Alderfer`s categories of needs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>
              <a:lnSpc>
                <a:spcPct val="9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</a:t>
            </a:r>
            <a:r>
              <a:rPr lang="en-US" sz="14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u="sng" kern="1200" dirty="0">
                <a:solidFill>
                  <a:schemeClr val="accent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https://worldofwork.io/2019/02/alderfers-erg-theory-of-motivation/</a:t>
            </a:r>
            <a:endParaRPr lang="en-US" sz="1400" u="sng" kern="1200" dirty="0">
              <a:solidFill>
                <a:schemeClr val="accent6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>
              <a:lnSpc>
                <a:spcPct val="90000"/>
              </a:lnSpc>
              <a:spcBef>
                <a:spcPts val="0"/>
              </a:spcBef>
              <a:spcAft>
                <a:spcPts val="800"/>
              </a:spcAft>
            </a:pPr>
            <a:endParaRPr lang="en-US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Figure 4. </a:t>
            </a:r>
            <a:r>
              <a:rPr lang="en-US" sz="1400" i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role of Collective Bargaining </a:t>
            </a:r>
            <a:endParaRPr lang="en-US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</a:t>
            </a:r>
            <a:r>
              <a:rPr lang="en-US" sz="1400" kern="1200" dirty="0">
                <a:solidFill>
                  <a:schemeClr val="accent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1400" u="sng" kern="1200" dirty="0">
                <a:solidFill>
                  <a:schemeClr val="accent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https://www.oecd-ilibrary.org/sites/068bb29d-en/index.html?itemId=/content/component/068bb29d-en</a:t>
            </a:r>
            <a:endParaRPr lang="en-US" sz="1400" dirty="0">
              <a:solidFill>
                <a:schemeClr val="accent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90486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B912AE0-CAD9-4F8F-A2A2-BDF07D4ED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C9F277-1157-08D5-96BE-94BFE8FAE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7410" y="1803405"/>
            <a:ext cx="6132990" cy="18250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000" dirty="0"/>
              <a:t>Thank you </a:t>
            </a:r>
          </a:p>
        </p:txBody>
      </p:sp>
      <p:pic>
        <p:nvPicPr>
          <p:cNvPr id="19" name="Graphic 18" descr="Smiling Face with No Fill">
            <a:extLst>
              <a:ext uri="{FF2B5EF4-FFF2-40B4-BE49-F238E27FC236}">
                <a16:creationId xmlns:a16="http://schemas.microsoft.com/office/drawing/2014/main" id="{CD29B6FC-3784-5B25-819A-91199C77ED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44752" y="1801368"/>
            <a:ext cx="2660904" cy="2660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22919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3" ma:contentTypeDescription="Create a new document." ma:contentTypeScope="" ma:versionID="91b03cf2ec69298eb3c9a6f1a98b7942">
  <xsd:schema xmlns:xsd="http://www.w3.org/2001/XMLSchema" xmlns:xs="http://www.w3.org/2001/XMLSchema" xmlns:p="http://schemas.microsoft.com/office/2006/metadata/properties" xmlns:ns3="4055ddc6-ee7b-4b5b-b8fb-52871646f80e" targetNamespace="http://schemas.microsoft.com/office/2006/metadata/properties" ma:root="true" ma:fieldsID="e0066e6ca4132b7401413eabce1643df" ns3:_="">
    <xsd:import namespace="4055ddc6-ee7b-4b5b-b8fb-52871646f8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0BEB954-4024-4CCF-A9D6-4C00FDC028D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710EE66-8707-456F-8F2E-091D581CB030}">
  <ds:schemaRefs>
    <ds:schemaRef ds:uri="4055ddc6-ee7b-4b5b-b8fb-52871646f80e"/>
    <ds:schemaRef ds:uri="http://purl.org/dc/dcmitype/"/>
    <ds:schemaRef ds:uri="http://schemas.openxmlformats.org/package/2006/metadata/core-properties"/>
    <ds:schemaRef ds:uri="http://purl.org/dc/terms/"/>
    <ds:schemaRef ds:uri="http://www.w3.org/XML/1998/namespace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7EB708A1-0613-4D6F-AD17-5E318E85C4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55ddc6-ee7b-4b5b-b8fb-52871646f8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Vapor Trail design</Template>
  <TotalTime>2025</TotalTime>
  <Words>1388</Words>
  <Application>Microsoft Office PowerPoint</Application>
  <PresentationFormat>Widescreen</PresentationFormat>
  <Paragraphs>129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Century Gothic</vt:lpstr>
      <vt:lpstr>Times New Roman</vt:lpstr>
      <vt:lpstr>Vapor Trail</vt:lpstr>
      <vt:lpstr> University of wales  Trinity Saint David  Human Resource management </vt:lpstr>
      <vt:lpstr>HRM theories</vt:lpstr>
      <vt:lpstr>Human Capital Theory</vt:lpstr>
      <vt:lpstr>The impact of Human capital on productivity </vt:lpstr>
      <vt:lpstr>Human Capital  contemporary view</vt:lpstr>
      <vt:lpstr>Human capital theory  advantages</vt:lpstr>
      <vt:lpstr>Human capital theory  disadvantages</vt:lpstr>
      <vt:lpstr>ERG Theory of motivation</vt:lpstr>
      <vt:lpstr>Categories of needs</vt:lpstr>
      <vt:lpstr>Relationships among the different categories of needs</vt:lpstr>
      <vt:lpstr>Differences with Maslow's model </vt:lpstr>
      <vt:lpstr>Advantages of ERG Theory OF MOTIVATION</vt:lpstr>
      <vt:lpstr>Disadvantages                                of ERG Theory of motivation  </vt:lpstr>
      <vt:lpstr> bargaining theory of wages</vt:lpstr>
      <vt:lpstr>Bargaining power of workers</vt:lpstr>
      <vt:lpstr>PowerPoint Presentation</vt:lpstr>
      <vt:lpstr>The role of collective bargaining</vt:lpstr>
      <vt:lpstr>Advantages of                   collective bargaining</vt:lpstr>
      <vt:lpstr>Disadvantages of collective bargaining</vt:lpstr>
      <vt:lpstr>References</vt:lpstr>
      <vt:lpstr>References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University of wales  Trinity Saint David  Human Resource management </dc:title>
  <dc:creator>Daniela Ivanovska (2213929)</dc:creator>
  <cp:lastModifiedBy>Daniela Ivanovska (2213929)</cp:lastModifiedBy>
  <cp:revision>2</cp:revision>
  <dcterms:created xsi:type="dcterms:W3CDTF">2022-11-03T22:27:51Z</dcterms:created>
  <dcterms:modified xsi:type="dcterms:W3CDTF">2022-11-22T18:21:31Z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