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handoutMasterIdLst>
    <p:handoutMasterId r:id="rId33"/>
  </p:handout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4" r:id="rId18"/>
    <p:sldId id="275" r:id="rId19"/>
    <p:sldId id="276" r:id="rId20"/>
    <p:sldId id="277" r:id="rId21"/>
    <p:sldId id="273" r:id="rId22"/>
    <p:sldId id="288" r:id="rId23"/>
    <p:sldId id="280" r:id="rId24"/>
    <p:sldId id="281" r:id="rId25"/>
    <p:sldId id="282" r:id="rId26"/>
    <p:sldId id="283" r:id="rId27"/>
    <p:sldId id="284" r:id="rId28"/>
    <p:sldId id="285" r:id="rId29"/>
    <p:sldId id="286" r:id="rId30"/>
    <p:sldId id="287" r:id="rId3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309" y="45"/>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52" d="100"/>
          <a:sy n="52" d="100"/>
        </p:scale>
        <p:origin x="1932" y="96"/>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4D2F5760-9C43-493B-9972-5C3D1638154C}" type="datetimeFigureOut">
              <a:rPr lang="en-US" smtClean="0"/>
              <a:t>11/3/2019</a:t>
            </a:fld>
            <a:endParaRPr lang="en-US"/>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037E249-BFC2-4C3F-A03F-939999368C8F}" type="slidenum">
              <a:rPr lang="en-US" smtClean="0"/>
              <a:t>‹#›</a:t>
            </a:fld>
            <a:endParaRPr lang="en-US"/>
          </a:p>
        </p:txBody>
      </p:sp>
    </p:spTree>
    <p:extLst>
      <p:ext uri="{BB962C8B-B14F-4D97-AF65-F5344CB8AC3E}">
        <p14:creationId xmlns:p14="http://schemas.microsoft.com/office/powerpoint/2010/main" val="26116325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8799CF4-BA53-486A-BB35-936434C81CFB}" type="datetimeFigureOut">
              <a:rPr lang="en-US" smtClean="0"/>
              <a:t>11/3/2019</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BE6C2E3-3481-4609-AB78-106C4235ADA9}" type="slidenum">
              <a:rPr lang="en-US" smtClean="0"/>
              <a:t>‹#›</a:t>
            </a:fld>
            <a:endParaRPr lang="en-US"/>
          </a:p>
        </p:txBody>
      </p:sp>
    </p:spTree>
    <p:extLst>
      <p:ext uri="{BB962C8B-B14F-4D97-AF65-F5344CB8AC3E}">
        <p14:creationId xmlns:p14="http://schemas.microsoft.com/office/powerpoint/2010/main" val="3787969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a:t>
            </a:fld>
            <a:endParaRPr lang="en-US"/>
          </a:p>
        </p:txBody>
      </p:sp>
    </p:spTree>
    <p:extLst>
      <p:ext uri="{BB962C8B-B14F-4D97-AF65-F5344CB8AC3E}">
        <p14:creationId xmlns:p14="http://schemas.microsoft.com/office/powerpoint/2010/main" val="2149484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a:t>
            </a:fld>
            <a:endParaRPr lang="en-US"/>
          </a:p>
        </p:txBody>
      </p:sp>
    </p:spTree>
    <p:extLst>
      <p:ext uri="{BB962C8B-B14F-4D97-AF65-F5344CB8AC3E}">
        <p14:creationId xmlns:p14="http://schemas.microsoft.com/office/powerpoint/2010/main" val="1437137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3</a:t>
            </a:fld>
            <a:endParaRPr lang="en-US"/>
          </a:p>
        </p:txBody>
      </p:sp>
    </p:spTree>
    <p:extLst>
      <p:ext uri="{BB962C8B-B14F-4D97-AF65-F5344CB8AC3E}">
        <p14:creationId xmlns:p14="http://schemas.microsoft.com/office/powerpoint/2010/main" val="2943334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4</a:t>
            </a:fld>
            <a:endParaRPr lang="en-US"/>
          </a:p>
        </p:txBody>
      </p:sp>
    </p:spTree>
    <p:extLst>
      <p:ext uri="{BB962C8B-B14F-4D97-AF65-F5344CB8AC3E}">
        <p14:creationId xmlns:p14="http://schemas.microsoft.com/office/powerpoint/2010/main" val="2815146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5</a:t>
            </a:fld>
            <a:endParaRPr lang="en-US"/>
          </a:p>
        </p:txBody>
      </p:sp>
    </p:spTree>
    <p:extLst>
      <p:ext uri="{BB962C8B-B14F-4D97-AF65-F5344CB8AC3E}">
        <p14:creationId xmlns:p14="http://schemas.microsoft.com/office/powerpoint/2010/main" val="3419489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6</a:t>
            </a:fld>
            <a:endParaRPr lang="en-US"/>
          </a:p>
        </p:txBody>
      </p:sp>
    </p:spTree>
    <p:extLst>
      <p:ext uri="{BB962C8B-B14F-4D97-AF65-F5344CB8AC3E}">
        <p14:creationId xmlns:p14="http://schemas.microsoft.com/office/powerpoint/2010/main" val="1565356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7</a:t>
            </a:fld>
            <a:endParaRPr lang="en-US"/>
          </a:p>
        </p:txBody>
      </p:sp>
    </p:spTree>
    <p:extLst>
      <p:ext uri="{BB962C8B-B14F-4D97-AF65-F5344CB8AC3E}">
        <p14:creationId xmlns:p14="http://schemas.microsoft.com/office/powerpoint/2010/main" val="14998842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8</a:t>
            </a:fld>
            <a:endParaRPr lang="en-US"/>
          </a:p>
        </p:txBody>
      </p:sp>
    </p:spTree>
    <p:extLst>
      <p:ext uri="{BB962C8B-B14F-4D97-AF65-F5344CB8AC3E}">
        <p14:creationId xmlns:p14="http://schemas.microsoft.com/office/powerpoint/2010/main" val="34648198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9</a:t>
            </a:fld>
            <a:endParaRPr lang="en-US"/>
          </a:p>
        </p:txBody>
      </p:sp>
    </p:spTree>
    <p:extLst>
      <p:ext uri="{BB962C8B-B14F-4D97-AF65-F5344CB8AC3E}">
        <p14:creationId xmlns:p14="http://schemas.microsoft.com/office/powerpoint/2010/main" val="15237474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10</a:t>
            </a:fld>
            <a:endParaRPr lang="en-US"/>
          </a:p>
        </p:txBody>
      </p:sp>
    </p:spTree>
    <p:extLst>
      <p:ext uri="{BB962C8B-B14F-4D97-AF65-F5344CB8AC3E}">
        <p14:creationId xmlns:p14="http://schemas.microsoft.com/office/powerpoint/2010/main" val="3367674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11</a:t>
            </a:fld>
            <a:endParaRPr lang="en-US"/>
          </a:p>
        </p:txBody>
      </p:sp>
    </p:spTree>
    <p:extLst>
      <p:ext uri="{BB962C8B-B14F-4D97-AF65-F5344CB8AC3E}">
        <p14:creationId xmlns:p14="http://schemas.microsoft.com/office/powerpoint/2010/main" val="23656769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12</a:t>
            </a:fld>
            <a:endParaRPr lang="en-US"/>
          </a:p>
        </p:txBody>
      </p:sp>
    </p:spTree>
    <p:extLst>
      <p:ext uri="{BB962C8B-B14F-4D97-AF65-F5344CB8AC3E}">
        <p14:creationId xmlns:p14="http://schemas.microsoft.com/office/powerpoint/2010/main" val="9835994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13</a:t>
            </a:fld>
            <a:endParaRPr lang="en-US"/>
          </a:p>
        </p:txBody>
      </p:sp>
    </p:spTree>
    <p:extLst>
      <p:ext uri="{BB962C8B-B14F-4D97-AF65-F5344CB8AC3E}">
        <p14:creationId xmlns:p14="http://schemas.microsoft.com/office/powerpoint/2010/main" val="5145066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14</a:t>
            </a:fld>
            <a:endParaRPr lang="en-US"/>
          </a:p>
        </p:txBody>
      </p:sp>
    </p:spTree>
    <p:extLst>
      <p:ext uri="{BB962C8B-B14F-4D97-AF65-F5344CB8AC3E}">
        <p14:creationId xmlns:p14="http://schemas.microsoft.com/office/powerpoint/2010/main" val="26548532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15</a:t>
            </a:fld>
            <a:endParaRPr lang="en-US"/>
          </a:p>
        </p:txBody>
      </p:sp>
    </p:spTree>
    <p:extLst>
      <p:ext uri="{BB962C8B-B14F-4D97-AF65-F5344CB8AC3E}">
        <p14:creationId xmlns:p14="http://schemas.microsoft.com/office/powerpoint/2010/main" val="17053373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16</a:t>
            </a:fld>
            <a:endParaRPr lang="en-US"/>
          </a:p>
        </p:txBody>
      </p:sp>
    </p:spTree>
    <p:extLst>
      <p:ext uri="{BB962C8B-B14F-4D97-AF65-F5344CB8AC3E}">
        <p14:creationId xmlns:p14="http://schemas.microsoft.com/office/powerpoint/2010/main" val="1959622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17</a:t>
            </a:fld>
            <a:endParaRPr lang="en-US"/>
          </a:p>
        </p:txBody>
      </p:sp>
    </p:spTree>
    <p:extLst>
      <p:ext uri="{BB962C8B-B14F-4D97-AF65-F5344CB8AC3E}">
        <p14:creationId xmlns:p14="http://schemas.microsoft.com/office/powerpoint/2010/main" val="42798763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18</a:t>
            </a:fld>
            <a:endParaRPr lang="en-US"/>
          </a:p>
        </p:txBody>
      </p:sp>
    </p:spTree>
    <p:extLst>
      <p:ext uri="{BB962C8B-B14F-4D97-AF65-F5344CB8AC3E}">
        <p14:creationId xmlns:p14="http://schemas.microsoft.com/office/powerpoint/2010/main" val="36461318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19</a:t>
            </a:fld>
            <a:endParaRPr lang="en-US"/>
          </a:p>
        </p:txBody>
      </p:sp>
    </p:spTree>
    <p:extLst>
      <p:ext uri="{BB962C8B-B14F-4D97-AF65-F5344CB8AC3E}">
        <p14:creationId xmlns:p14="http://schemas.microsoft.com/office/powerpoint/2010/main" val="25886069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20</a:t>
            </a:fld>
            <a:endParaRPr lang="en-US"/>
          </a:p>
        </p:txBody>
      </p:sp>
    </p:spTree>
    <p:extLst>
      <p:ext uri="{BB962C8B-B14F-4D97-AF65-F5344CB8AC3E}">
        <p14:creationId xmlns:p14="http://schemas.microsoft.com/office/powerpoint/2010/main" val="30650938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21</a:t>
            </a:fld>
            <a:endParaRPr lang="en-US"/>
          </a:p>
        </p:txBody>
      </p:sp>
    </p:spTree>
    <p:extLst>
      <p:ext uri="{BB962C8B-B14F-4D97-AF65-F5344CB8AC3E}">
        <p14:creationId xmlns:p14="http://schemas.microsoft.com/office/powerpoint/2010/main" val="287672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481B464-2708-41BD-B311-C38D0CF69420}" type="slidenum">
              <a:rPr lang="en-US" altLang="en-US"/>
              <a:pPr eaLnBrk="1" hangingPunct="1"/>
              <a:t>23</a:t>
            </a:fld>
            <a:endParaRPr lang="en-US" altLang="en-US"/>
          </a:p>
        </p:txBody>
      </p:sp>
    </p:spTree>
    <p:extLst>
      <p:ext uri="{BB962C8B-B14F-4D97-AF65-F5344CB8AC3E}">
        <p14:creationId xmlns:p14="http://schemas.microsoft.com/office/powerpoint/2010/main" val="32047564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C21C6E7-1D73-45CD-A97B-58A260A44D0E}" type="slidenum">
              <a:rPr lang="en-US" altLang="en-US"/>
              <a:pPr eaLnBrk="1" hangingPunct="1"/>
              <a:t>24</a:t>
            </a:fld>
            <a:endParaRPr lang="en-US" altLang="en-US"/>
          </a:p>
        </p:txBody>
      </p:sp>
    </p:spTree>
    <p:extLst>
      <p:ext uri="{BB962C8B-B14F-4D97-AF65-F5344CB8AC3E}">
        <p14:creationId xmlns:p14="http://schemas.microsoft.com/office/powerpoint/2010/main" val="16463013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BAB0DE71-1AE3-45A9-AC7F-05EEFA515BBE}" type="slidenum">
              <a:rPr lang="en-US" altLang="en-US"/>
              <a:pPr eaLnBrk="1" hangingPunct="1"/>
              <a:t>25</a:t>
            </a:fld>
            <a:endParaRPr lang="en-US" altLang="en-US"/>
          </a:p>
        </p:txBody>
      </p:sp>
    </p:spTree>
    <p:extLst>
      <p:ext uri="{BB962C8B-B14F-4D97-AF65-F5344CB8AC3E}">
        <p14:creationId xmlns:p14="http://schemas.microsoft.com/office/powerpoint/2010/main" val="19364127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txBox="1">
            <a:spLocks noGrp="1" noChangeArrowheads="1"/>
          </p:cNvSpPr>
          <p:nvPr/>
        </p:nvSpPr>
        <p:spPr bwMode="auto">
          <a:xfrm>
            <a:off x="3884613" y="92487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D7C84BEF-35FC-4A4A-9EF4-D60D72DC675D}" type="slidenum">
              <a:rPr lang="en-GB" altLang="en-US" sz="1200"/>
              <a:pPr algn="r" eaLnBrk="1" hangingPunct="1"/>
              <a:t>26</a:t>
            </a:fld>
            <a:endParaRPr lang="en-GB" altLang="en-US" sz="1200"/>
          </a:p>
        </p:txBody>
      </p:sp>
      <p:sp>
        <p:nvSpPr>
          <p:cNvPr id="19459" name="Rectangle 2"/>
          <p:cNvSpPr>
            <a:spLocks noGrp="1" noRot="1" noChangeAspect="1" noChangeArrowheads="1" noTextEdit="1"/>
          </p:cNvSpPr>
          <p:nvPr>
            <p:ph type="sldImg"/>
          </p:nvPr>
        </p:nvSpPr>
        <p:spPr bwMode="auto">
          <a:xfrm>
            <a:off x="995363" y="730250"/>
            <a:ext cx="4868862" cy="36512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b="1" dirty="0" smtClean="0"/>
          </a:p>
        </p:txBody>
      </p:sp>
    </p:spTree>
    <p:extLst>
      <p:ext uri="{BB962C8B-B14F-4D97-AF65-F5344CB8AC3E}">
        <p14:creationId xmlns:p14="http://schemas.microsoft.com/office/powerpoint/2010/main" val="7593642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B7469459-B741-43BC-8378-ECBC92ECF237}" type="slidenum">
              <a:rPr lang="en-GB" altLang="en-US"/>
              <a:pPr eaLnBrk="1" hangingPunct="1"/>
              <a:t>27</a:t>
            </a:fld>
            <a:endParaRPr lang="en-GB" altLang="en-US"/>
          </a:p>
        </p:txBody>
      </p:sp>
      <p:sp>
        <p:nvSpPr>
          <p:cNvPr id="2150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b="1" dirty="0" smtClean="0"/>
          </a:p>
        </p:txBody>
      </p:sp>
    </p:spTree>
    <p:extLst>
      <p:ext uri="{BB962C8B-B14F-4D97-AF65-F5344CB8AC3E}">
        <p14:creationId xmlns:p14="http://schemas.microsoft.com/office/powerpoint/2010/main" val="39046316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56611E1-D2BC-44E2-9C93-1E79E8AF0F8B}" type="slidenum">
              <a:rPr lang="en-US" altLang="en-US"/>
              <a:pPr eaLnBrk="1" hangingPunct="1"/>
              <a:t>29</a:t>
            </a:fld>
            <a:endParaRPr lang="en-US" altLang="en-US"/>
          </a:p>
        </p:txBody>
      </p:sp>
    </p:spTree>
    <p:extLst>
      <p:ext uri="{BB962C8B-B14F-4D97-AF65-F5344CB8AC3E}">
        <p14:creationId xmlns:p14="http://schemas.microsoft.com/office/powerpoint/2010/main" val="706257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0FCFC1F4-E8F6-4AE1-9928-C50FC05D3C1D}" type="datetimeFigureOut">
              <a:rPr lang="en-US" smtClean="0"/>
              <a:t>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1063000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CFC1F4-E8F6-4AE1-9928-C50FC05D3C1D}" type="datetimeFigureOut">
              <a:rPr lang="en-US" smtClean="0"/>
              <a:t>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1066921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FCFC1F4-E8F6-4AE1-9928-C50FC05D3C1D}" type="datetimeFigureOut">
              <a:rPr lang="en-US" smtClean="0"/>
              <a:t>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1375399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0FCFC1F4-E8F6-4AE1-9928-C50FC05D3C1D}" type="datetimeFigureOut">
              <a:rPr lang="en-US" smtClean="0"/>
              <a:t>11/3/2019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314874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FCFC1F4-E8F6-4AE1-9928-C50FC05D3C1D}" type="datetimeFigureOut">
              <a:rPr lang="en-US" smtClean="0"/>
              <a:t>11/3/2019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2259014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FCFC1F4-E8F6-4AE1-9928-C50FC05D3C1D}" type="datetimeFigureOut">
              <a:rPr lang="en-US" smtClean="0"/>
              <a:t>11/3/2019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2343757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CFC1F4-E8F6-4AE1-9928-C50FC05D3C1D}" type="datetimeFigureOut">
              <a:rPr lang="en-US" smtClean="0"/>
              <a:t>11/3/2019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4142298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CFC1F4-E8F6-4AE1-9928-C50FC05D3C1D}" type="datetimeFigureOut">
              <a:rPr lang="en-US" smtClean="0"/>
              <a:t>11/3/2019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257847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CFC1F4-E8F6-4AE1-9928-C50FC05D3C1D}" type="datetimeFigureOut">
              <a:rPr lang="en-US" smtClean="0"/>
              <a:t>11/3/2019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1889291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CFC1F4-E8F6-4AE1-9928-C50FC05D3C1D}" type="datetimeFigureOut">
              <a:rPr lang="en-US" smtClean="0"/>
              <a:t>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444486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CFC1F4-E8F6-4AE1-9928-C50FC05D3C1D}" type="datetimeFigureOut">
              <a:rPr lang="en-US" smtClean="0"/>
              <a:t>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530660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CFC1F4-E8F6-4AE1-9928-C50FC05D3C1D}" type="datetimeFigureOut">
              <a:rPr lang="en-US" smtClean="0"/>
              <a:t>11/3/2019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D6AE15-0A6B-4787-8770-19CC0D70C2AF}" type="slidenum">
              <a:rPr lang="en-US" smtClean="0"/>
              <a:t>‹#›</a:t>
            </a:fld>
            <a:endParaRPr lang="en-US"/>
          </a:p>
        </p:txBody>
      </p:sp>
    </p:spTree>
    <p:extLst>
      <p:ext uri="{BB962C8B-B14F-4D97-AF65-F5344CB8AC3E}">
        <p14:creationId xmlns:p14="http://schemas.microsoft.com/office/powerpoint/2010/main" val="668258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pembrokeshireyouthzone.co.uk/content.asp?nav=10,163&amp;parent_directory_id=1&amp;id=222"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l"/>
            <a:r>
              <a:rPr lang="en-GB" b="1" dirty="0" smtClean="0"/>
              <a:t>SJYW5009</a:t>
            </a:r>
            <a:br>
              <a:rPr lang="en-GB" b="1" dirty="0" smtClean="0"/>
            </a:br>
            <a:endParaRPr lang="en-US" b="1"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4618286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l"/>
            <a:r>
              <a:rPr lang="en-GB" b="1" dirty="0" smtClean="0"/>
              <a:t>Aim of Lecture</a:t>
            </a:r>
            <a:endParaRPr lang="en-US" b="1" dirty="0"/>
          </a:p>
        </p:txBody>
      </p:sp>
      <p:sp>
        <p:nvSpPr>
          <p:cNvPr id="5" name="Content Placeholder 4"/>
          <p:cNvSpPr>
            <a:spLocks noGrp="1"/>
          </p:cNvSpPr>
          <p:nvPr>
            <p:ph idx="1"/>
          </p:nvPr>
        </p:nvSpPr>
        <p:spPr/>
        <p:txBody>
          <a:bodyPr/>
          <a:lstStyle/>
          <a:p>
            <a:r>
              <a:rPr lang="en-GB" dirty="0" smtClean="0"/>
              <a:t>To explore the importance of identifying – and meeting – young people’s </a:t>
            </a:r>
            <a:r>
              <a:rPr lang="en-GB" dirty="0" smtClean="0"/>
              <a:t>needs</a:t>
            </a:r>
          </a:p>
          <a:p>
            <a:r>
              <a:rPr lang="en-GB" dirty="0" smtClean="0"/>
              <a:t>The significance of Group Work</a:t>
            </a:r>
            <a:endParaRPr lang="en-GB" dirty="0" smtClean="0"/>
          </a:p>
          <a:p>
            <a:pPr marL="0" indent="0">
              <a:buNone/>
            </a:pPr>
            <a:endParaRPr lang="en-GB" dirty="0" smtClean="0"/>
          </a:p>
          <a:p>
            <a:pPr marL="0" indent="0">
              <a:buNone/>
            </a:pPr>
            <a:endParaRPr lang="en-US" dirty="0"/>
          </a:p>
        </p:txBody>
      </p:sp>
    </p:spTree>
    <p:extLst>
      <p:ext uri="{BB962C8B-B14F-4D97-AF65-F5344CB8AC3E}">
        <p14:creationId xmlns:p14="http://schemas.microsoft.com/office/powerpoint/2010/main" val="22988124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t>Assessment 1</a:t>
            </a:r>
            <a:endParaRPr lang="en-US" b="1" dirty="0"/>
          </a:p>
        </p:txBody>
      </p:sp>
      <p:sp>
        <p:nvSpPr>
          <p:cNvPr id="3" name="Content Placeholder 2"/>
          <p:cNvSpPr>
            <a:spLocks noGrp="1"/>
          </p:cNvSpPr>
          <p:nvPr>
            <p:ph idx="1"/>
          </p:nvPr>
        </p:nvSpPr>
        <p:spPr/>
        <p:txBody>
          <a:bodyPr/>
          <a:lstStyle/>
          <a:p>
            <a:pPr algn="just"/>
            <a:r>
              <a:rPr lang="en-GB" altLang="en-US" b="1" dirty="0"/>
              <a:t>Students are required to consider an issue that impacts upon young people in today’s society, and design a six week summer activity programme of activities which addresses this this issue.  The programme should take into account young people’s needs and interests, and needs to reflect the purpose, principles and values of youth work.</a:t>
            </a:r>
          </a:p>
          <a:p>
            <a:pPr algn="just"/>
            <a:endParaRPr lang="en-GB" dirty="0"/>
          </a:p>
        </p:txBody>
      </p:sp>
    </p:spTree>
    <p:extLst>
      <p:ext uri="{BB962C8B-B14F-4D97-AF65-F5344CB8AC3E}">
        <p14:creationId xmlns:p14="http://schemas.microsoft.com/office/powerpoint/2010/main" val="16158370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xplosion 2 5"/>
          <p:cNvSpPr/>
          <p:nvPr/>
        </p:nvSpPr>
        <p:spPr>
          <a:xfrm>
            <a:off x="76200" y="0"/>
            <a:ext cx="5943600" cy="381000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t>Enable young people to develop holistically, </a:t>
            </a:r>
            <a:r>
              <a:rPr lang="en-US" sz="1200" dirty="0" smtClean="0">
                <a:solidFill>
                  <a:schemeClr val="bg1"/>
                </a:solidFill>
              </a:rPr>
              <a:t>working with them </a:t>
            </a:r>
            <a:r>
              <a:rPr lang="en-US" sz="1200" dirty="0" smtClean="0"/>
              <a:t>to facilitate their personal, social and educational development, to enable them to develop their voice, influence and place in society and to reach their full potential</a:t>
            </a:r>
          </a:p>
          <a:p>
            <a:pPr algn="ctr"/>
            <a:r>
              <a:rPr lang="en-US" sz="1200" dirty="0" smtClean="0"/>
              <a:t>(LSIS, 2012, p. 4)</a:t>
            </a:r>
            <a:endParaRPr lang="en-US" sz="1200" dirty="0"/>
          </a:p>
        </p:txBody>
      </p:sp>
      <p:sp>
        <p:nvSpPr>
          <p:cNvPr id="7" name="Explosion 2 6"/>
          <p:cNvSpPr/>
          <p:nvPr/>
        </p:nvSpPr>
        <p:spPr>
          <a:xfrm>
            <a:off x="5562600" y="381000"/>
            <a:ext cx="3429000" cy="262890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smtClean="0"/>
          </a:p>
          <a:p>
            <a:pPr algn="ctr"/>
            <a:r>
              <a:rPr lang="en-US" sz="1400" dirty="0" smtClean="0"/>
              <a:t>Young people first approach</a:t>
            </a:r>
          </a:p>
          <a:p>
            <a:pPr algn="ctr"/>
            <a:r>
              <a:rPr lang="en-GB" sz="1400" dirty="0" smtClean="0"/>
              <a:t>(WAG, 2007, p. 3)</a:t>
            </a:r>
            <a:endParaRPr lang="en-US" sz="1400" dirty="0" smtClean="0"/>
          </a:p>
          <a:p>
            <a:pPr algn="ctr"/>
            <a:endParaRPr lang="en-US" dirty="0"/>
          </a:p>
        </p:txBody>
      </p:sp>
      <p:sp>
        <p:nvSpPr>
          <p:cNvPr id="8" name="Explosion 1 7"/>
          <p:cNvSpPr/>
          <p:nvPr/>
        </p:nvSpPr>
        <p:spPr>
          <a:xfrm>
            <a:off x="4343400" y="3200400"/>
            <a:ext cx="4495800" cy="3505200"/>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t>The work starts from where young people are in relation to their own values, views and principles, as well as their own personal and social space</a:t>
            </a:r>
          </a:p>
          <a:p>
            <a:pPr algn="ctr"/>
            <a:r>
              <a:rPr lang="en-GB" sz="1400" dirty="0" smtClean="0"/>
              <a:t>(LSIS, 2012, p. 5)</a:t>
            </a:r>
            <a:endParaRPr lang="en-US" sz="1400" dirty="0"/>
          </a:p>
        </p:txBody>
      </p:sp>
      <p:sp>
        <p:nvSpPr>
          <p:cNvPr id="9" name="Explosion 2 8"/>
          <p:cNvSpPr/>
          <p:nvPr/>
        </p:nvSpPr>
        <p:spPr>
          <a:xfrm>
            <a:off x="76200" y="3429000"/>
            <a:ext cx="4267200" cy="304800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It </a:t>
            </a:r>
            <a:r>
              <a:rPr lang="en-US" sz="1600" dirty="0" err="1" smtClean="0"/>
              <a:t>recognises</a:t>
            </a:r>
            <a:r>
              <a:rPr lang="en-US" sz="1600" dirty="0" smtClean="0"/>
              <a:t> the young person as a partner in a learning process</a:t>
            </a:r>
          </a:p>
          <a:p>
            <a:pPr algn="ctr"/>
            <a:r>
              <a:rPr lang="en-GB" sz="1600" dirty="0" smtClean="0"/>
              <a:t>(LSIS, 2012, p. 5)</a:t>
            </a:r>
            <a:endParaRPr lang="en-US" sz="1600" dirty="0"/>
          </a:p>
        </p:txBody>
      </p:sp>
    </p:spTree>
    <p:extLst>
      <p:ext uri="{BB962C8B-B14F-4D97-AF65-F5344CB8AC3E}">
        <p14:creationId xmlns:p14="http://schemas.microsoft.com/office/powerpoint/2010/main" val="27023422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Identifying the Need</a:t>
            </a:r>
            <a:br>
              <a:rPr lang="en-GB" b="1" dirty="0" smtClean="0"/>
            </a:br>
            <a:endParaRPr lang="en-US" b="1" dirty="0"/>
          </a:p>
        </p:txBody>
      </p:sp>
      <p:sp>
        <p:nvSpPr>
          <p:cNvPr id="3" name="Content Placeholder 2"/>
          <p:cNvSpPr>
            <a:spLocks noGrp="1"/>
          </p:cNvSpPr>
          <p:nvPr>
            <p:ph idx="1"/>
          </p:nvPr>
        </p:nvSpPr>
        <p:spPr/>
        <p:txBody>
          <a:bodyPr/>
          <a:lstStyle/>
          <a:p>
            <a:r>
              <a:rPr lang="en-GB" dirty="0" smtClean="0"/>
              <a:t>In small groups, illustrate the range of ways that a youth worker may identify the young person’s/people’s needs</a:t>
            </a:r>
          </a:p>
          <a:p>
            <a:r>
              <a:rPr lang="en-GB" dirty="0" smtClean="0"/>
              <a:t>Feedback</a:t>
            </a:r>
            <a:endParaRPr lang="en-US" dirty="0"/>
          </a:p>
        </p:txBody>
      </p:sp>
    </p:spTree>
    <p:extLst>
      <p:ext uri="{BB962C8B-B14F-4D97-AF65-F5344CB8AC3E}">
        <p14:creationId xmlns:p14="http://schemas.microsoft.com/office/powerpoint/2010/main" val="39634122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NAOMIE		</a:t>
            </a:r>
            <a:endParaRPr lang="en-US" b="1" dirty="0"/>
          </a:p>
        </p:txBody>
      </p:sp>
      <p:sp>
        <p:nvSpPr>
          <p:cNvPr id="3" name="Content Placeholder 2"/>
          <p:cNvSpPr>
            <a:spLocks noGrp="1"/>
          </p:cNvSpPr>
          <p:nvPr>
            <p:ph idx="1"/>
          </p:nvPr>
        </p:nvSpPr>
        <p:spPr/>
        <p:txBody>
          <a:bodyPr/>
          <a:lstStyle/>
          <a:p>
            <a:r>
              <a:rPr lang="en-GB" b="1" dirty="0" smtClean="0"/>
              <a:t>N</a:t>
            </a:r>
            <a:r>
              <a:rPr lang="en-GB" dirty="0" smtClean="0"/>
              <a:t>eeds</a:t>
            </a:r>
          </a:p>
          <a:p>
            <a:r>
              <a:rPr lang="en-GB" b="1" dirty="0" smtClean="0"/>
              <a:t>A</a:t>
            </a:r>
            <a:r>
              <a:rPr lang="en-GB" dirty="0" smtClean="0"/>
              <a:t>ims</a:t>
            </a:r>
          </a:p>
          <a:p>
            <a:r>
              <a:rPr lang="en-GB" b="1" dirty="0" smtClean="0"/>
              <a:t>O</a:t>
            </a:r>
            <a:r>
              <a:rPr lang="en-GB" dirty="0" smtClean="0"/>
              <a:t>bjectives (and Outcomes)</a:t>
            </a:r>
          </a:p>
          <a:p>
            <a:r>
              <a:rPr lang="en-GB" b="1" dirty="0" smtClean="0"/>
              <a:t>M</a:t>
            </a:r>
            <a:r>
              <a:rPr lang="en-GB" dirty="0" smtClean="0"/>
              <a:t>ethods</a:t>
            </a:r>
          </a:p>
          <a:p>
            <a:r>
              <a:rPr lang="en-GB" b="1" dirty="0" smtClean="0"/>
              <a:t>I</a:t>
            </a:r>
            <a:r>
              <a:rPr lang="en-GB" dirty="0" smtClean="0"/>
              <a:t>mplementation</a:t>
            </a:r>
          </a:p>
          <a:p>
            <a:r>
              <a:rPr lang="en-GB" b="1" dirty="0" smtClean="0"/>
              <a:t>E</a:t>
            </a:r>
            <a:r>
              <a:rPr lang="en-GB" dirty="0" smtClean="0"/>
              <a:t>valuation</a:t>
            </a:r>
            <a:endParaRPr lang="en-US" b="1" dirty="0"/>
          </a:p>
        </p:txBody>
      </p:sp>
    </p:spTree>
    <p:extLst>
      <p:ext uri="{BB962C8B-B14F-4D97-AF65-F5344CB8AC3E}">
        <p14:creationId xmlns:p14="http://schemas.microsoft.com/office/powerpoint/2010/main" val="26136896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Needs			</a:t>
            </a:r>
            <a:endParaRPr lang="en-US" b="1" dirty="0"/>
          </a:p>
        </p:txBody>
      </p:sp>
      <p:sp>
        <p:nvSpPr>
          <p:cNvPr id="3" name="Content Placeholder 2"/>
          <p:cNvSpPr>
            <a:spLocks noGrp="1"/>
          </p:cNvSpPr>
          <p:nvPr>
            <p:ph idx="1"/>
          </p:nvPr>
        </p:nvSpPr>
        <p:spPr/>
        <p:txBody>
          <a:bodyPr/>
          <a:lstStyle/>
          <a:p>
            <a:r>
              <a:rPr lang="en-GB" dirty="0" smtClean="0"/>
              <a:t>The planning model requires that you first begin the planning process with identifying the </a:t>
            </a:r>
            <a:r>
              <a:rPr lang="en-GB" b="1" dirty="0" smtClean="0"/>
              <a:t>need</a:t>
            </a:r>
            <a:r>
              <a:rPr lang="en-GB" dirty="0" smtClean="0"/>
              <a:t> that the project is responding to</a:t>
            </a:r>
          </a:p>
          <a:p>
            <a:r>
              <a:rPr lang="en-GB" dirty="0" smtClean="0"/>
              <a:t>What is the driving force?</a:t>
            </a:r>
            <a:endParaRPr lang="en-US" dirty="0"/>
          </a:p>
        </p:txBody>
      </p:sp>
    </p:spTree>
    <p:extLst>
      <p:ext uri="{BB962C8B-B14F-4D97-AF65-F5344CB8AC3E}">
        <p14:creationId xmlns:p14="http://schemas.microsoft.com/office/powerpoint/2010/main" val="4222266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prstClr val="black"/>
                </a:solidFill>
              </a:rPr>
              <a:t>Needs			</a:t>
            </a:r>
            <a:endParaRPr lang="en-US" dirty="0"/>
          </a:p>
        </p:txBody>
      </p:sp>
      <p:sp>
        <p:nvSpPr>
          <p:cNvPr id="3" name="Content Placeholder 2"/>
          <p:cNvSpPr>
            <a:spLocks noGrp="1"/>
          </p:cNvSpPr>
          <p:nvPr>
            <p:ph idx="1"/>
          </p:nvPr>
        </p:nvSpPr>
        <p:spPr/>
        <p:txBody>
          <a:bodyPr>
            <a:normAutofit fontScale="92500" lnSpcReduction="10000"/>
          </a:bodyPr>
          <a:lstStyle/>
          <a:p>
            <a:r>
              <a:rPr lang="en-GB" dirty="0" smtClean="0"/>
              <a:t>According to Pembrokeshire Youth Zone (2014), t</a:t>
            </a:r>
            <a:r>
              <a:rPr lang="en-US" dirty="0" smtClean="0"/>
              <a:t>he </a:t>
            </a:r>
            <a:r>
              <a:rPr lang="en-US" dirty="0"/>
              <a:t>need may be: </a:t>
            </a:r>
            <a:endParaRPr lang="en-US" dirty="0" smtClean="0"/>
          </a:p>
          <a:p>
            <a:pPr marL="0" indent="0">
              <a:buNone/>
            </a:pPr>
            <a:endParaRPr lang="en-US" dirty="0"/>
          </a:p>
          <a:p>
            <a:pPr lvl="1">
              <a:buFont typeface="Arial"/>
              <a:buChar char="•"/>
            </a:pPr>
            <a:r>
              <a:rPr lang="en-US" b="1" dirty="0"/>
              <a:t>Voiced </a:t>
            </a:r>
            <a:r>
              <a:rPr lang="en-US" dirty="0"/>
              <a:t>- Young people stating their needs through managed processes or other means. </a:t>
            </a:r>
          </a:p>
          <a:p>
            <a:pPr lvl="1">
              <a:buFont typeface="Arial"/>
              <a:buChar char="•"/>
            </a:pPr>
            <a:r>
              <a:rPr lang="en-US" b="1" dirty="0"/>
              <a:t>Perceived </a:t>
            </a:r>
            <a:r>
              <a:rPr lang="en-US" dirty="0"/>
              <a:t>- Professionally interpreting key data, information or incidences and developing the work accordingly. </a:t>
            </a:r>
          </a:p>
          <a:p>
            <a:pPr lvl="1">
              <a:buFont typeface="Arial"/>
              <a:buChar char="•"/>
            </a:pPr>
            <a:r>
              <a:rPr lang="en-US" b="1" dirty="0" err="1"/>
              <a:t>Organisational</a:t>
            </a:r>
            <a:r>
              <a:rPr lang="en-US" b="1" dirty="0"/>
              <a:t> </a:t>
            </a:r>
            <a:r>
              <a:rPr lang="en-US" dirty="0"/>
              <a:t>- Meeting the targets set within the organisation or at national level. </a:t>
            </a:r>
          </a:p>
          <a:p>
            <a:endParaRPr lang="en-US" dirty="0"/>
          </a:p>
        </p:txBody>
      </p:sp>
    </p:spTree>
    <p:extLst>
      <p:ext uri="{BB962C8B-B14F-4D97-AF65-F5344CB8AC3E}">
        <p14:creationId xmlns:p14="http://schemas.microsoft.com/office/powerpoint/2010/main" val="14034041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Aim			</a:t>
            </a:r>
            <a:endParaRPr lang="en-US" b="1" dirty="0"/>
          </a:p>
        </p:txBody>
      </p:sp>
      <p:sp>
        <p:nvSpPr>
          <p:cNvPr id="3" name="Content Placeholder 2"/>
          <p:cNvSpPr>
            <a:spLocks noGrp="1"/>
          </p:cNvSpPr>
          <p:nvPr>
            <p:ph idx="1"/>
          </p:nvPr>
        </p:nvSpPr>
        <p:spPr/>
        <p:txBody>
          <a:bodyPr>
            <a:normAutofit/>
          </a:bodyPr>
          <a:lstStyle/>
          <a:p>
            <a:r>
              <a:rPr lang="en-GB" dirty="0" smtClean="0"/>
              <a:t>At the outset of any session or project planning, the aim needs to be identified</a:t>
            </a:r>
          </a:p>
          <a:p>
            <a:r>
              <a:rPr lang="en-GB" dirty="0" smtClean="0"/>
              <a:t>The </a:t>
            </a:r>
            <a:r>
              <a:rPr lang="en-GB" b="1" dirty="0" smtClean="0"/>
              <a:t>goal</a:t>
            </a:r>
            <a:r>
              <a:rPr lang="en-GB" dirty="0" smtClean="0"/>
              <a:t> of the project</a:t>
            </a:r>
          </a:p>
          <a:p>
            <a:r>
              <a:rPr lang="en-GB" dirty="0" smtClean="0"/>
              <a:t>Something that the young people and youth workers agree might meet the identified </a:t>
            </a:r>
            <a:r>
              <a:rPr lang="en-GB" b="1" dirty="0" smtClean="0"/>
              <a:t>need</a:t>
            </a:r>
            <a:endParaRPr lang="en-US" dirty="0"/>
          </a:p>
        </p:txBody>
      </p:sp>
    </p:spTree>
    <p:extLst>
      <p:ext uri="{BB962C8B-B14F-4D97-AF65-F5344CB8AC3E}">
        <p14:creationId xmlns:p14="http://schemas.microsoft.com/office/powerpoint/2010/main" val="35399002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prstClr val="black"/>
                </a:solidFill>
              </a:rPr>
              <a:t>Aim			</a:t>
            </a:r>
            <a:endParaRPr lang="en-US" dirty="0"/>
          </a:p>
        </p:txBody>
      </p:sp>
      <p:sp>
        <p:nvSpPr>
          <p:cNvPr id="3" name="Content Placeholder 2"/>
          <p:cNvSpPr>
            <a:spLocks noGrp="1"/>
          </p:cNvSpPr>
          <p:nvPr>
            <p:ph idx="1"/>
          </p:nvPr>
        </p:nvSpPr>
        <p:spPr/>
        <p:txBody>
          <a:bodyPr>
            <a:noAutofit/>
          </a:bodyPr>
          <a:lstStyle/>
          <a:p>
            <a:r>
              <a:rPr lang="en-GB" sz="2000" dirty="0" smtClean="0"/>
              <a:t>Pembrokeshire Youth Zone (2014) note that</a:t>
            </a:r>
          </a:p>
          <a:p>
            <a:pPr marL="0" indent="0">
              <a:buNone/>
            </a:pPr>
            <a:endParaRPr lang="en-US" sz="2000" dirty="0" smtClean="0"/>
          </a:p>
          <a:p>
            <a:pPr marL="0" indent="0">
              <a:buNone/>
            </a:pPr>
            <a:r>
              <a:rPr lang="en-US" sz="2000" dirty="0" smtClean="0"/>
              <a:t>“An </a:t>
            </a:r>
            <a:r>
              <a:rPr lang="en-US" sz="2000" dirty="0"/>
              <a:t>aim is an overarching statement of intent in relation to a project or session and needs to be stated in general </a:t>
            </a:r>
            <a:r>
              <a:rPr lang="en-US" sz="2000" dirty="0" smtClean="0"/>
              <a:t>terms”. </a:t>
            </a:r>
          </a:p>
          <a:p>
            <a:pPr marL="0" indent="0">
              <a:buNone/>
            </a:pPr>
            <a:endParaRPr lang="en-GB" sz="2000" dirty="0"/>
          </a:p>
          <a:p>
            <a:r>
              <a:rPr lang="en-GB" sz="2000" dirty="0" smtClean="0"/>
              <a:t>Some key phrases to aid the identification of the aim, according to Pembrokeshire Youth Zone (2014) are as follows:</a:t>
            </a:r>
          </a:p>
          <a:p>
            <a:pPr marL="0" indent="0">
              <a:buNone/>
            </a:pPr>
            <a:endParaRPr lang="en-US" sz="2000" dirty="0" smtClean="0"/>
          </a:p>
          <a:p>
            <a:pPr lvl="1"/>
            <a:r>
              <a:rPr lang="en-US" sz="2000" dirty="0" smtClean="0"/>
              <a:t>To </a:t>
            </a:r>
            <a:r>
              <a:rPr lang="en-US" sz="2000" dirty="0"/>
              <a:t>produce, to improve, to ensure, to provide, to support, to participate, to foster, to sustain, to promote, to engage, to become involved in, to encourage, to help.</a:t>
            </a:r>
          </a:p>
          <a:p>
            <a:endParaRPr lang="en-US" sz="1600" dirty="0"/>
          </a:p>
        </p:txBody>
      </p:sp>
    </p:spTree>
    <p:extLst>
      <p:ext uri="{BB962C8B-B14F-4D97-AF65-F5344CB8AC3E}">
        <p14:creationId xmlns:p14="http://schemas.microsoft.com/office/powerpoint/2010/main" val="24472551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Objectives		</a:t>
            </a:r>
            <a:endParaRPr lang="en-US" b="1" dirty="0"/>
          </a:p>
        </p:txBody>
      </p:sp>
      <p:sp>
        <p:nvSpPr>
          <p:cNvPr id="3" name="Content Placeholder 2"/>
          <p:cNvSpPr>
            <a:spLocks noGrp="1"/>
          </p:cNvSpPr>
          <p:nvPr>
            <p:ph idx="1"/>
          </p:nvPr>
        </p:nvSpPr>
        <p:spPr/>
        <p:txBody>
          <a:bodyPr>
            <a:normAutofit fontScale="77500" lnSpcReduction="20000"/>
          </a:bodyPr>
          <a:lstStyle/>
          <a:p>
            <a:r>
              <a:rPr lang="en-GB" dirty="0" smtClean="0"/>
              <a:t>The ‘O’ represents ‘Objectives’ and ‘Outcomes’</a:t>
            </a:r>
          </a:p>
          <a:p>
            <a:r>
              <a:rPr lang="en-GB" dirty="0" smtClean="0"/>
              <a:t>Indicate the ‘steps along the way’</a:t>
            </a:r>
          </a:p>
          <a:p>
            <a:r>
              <a:rPr lang="en-GB" dirty="0" smtClean="0"/>
              <a:t>The things that need to be done to achieve the aim</a:t>
            </a:r>
          </a:p>
          <a:p>
            <a:r>
              <a:rPr lang="en-GB" dirty="0" smtClean="0"/>
              <a:t>The associated learning outcomes</a:t>
            </a:r>
          </a:p>
          <a:p>
            <a:r>
              <a:rPr lang="en-US" dirty="0" smtClean="0"/>
              <a:t>Pembrokeshire Youth </a:t>
            </a:r>
            <a:r>
              <a:rPr lang="en-US" dirty="0"/>
              <a:t> </a:t>
            </a:r>
            <a:r>
              <a:rPr lang="en-US" dirty="0" smtClean="0"/>
              <a:t>Zone (2014) note:</a:t>
            </a:r>
          </a:p>
          <a:p>
            <a:endParaRPr lang="en-US" dirty="0" smtClean="0"/>
          </a:p>
          <a:p>
            <a:pPr lvl="1"/>
            <a:r>
              <a:rPr lang="en-US" dirty="0" smtClean="0"/>
              <a:t>At </a:t>
            </a:r>
            <a:r>
              <a:rPr lang="en-US" dirty="0"/>
              <a:t>the same time you will also need to consider what the required OUTCOMES/LEARNING OUTCOMES are and how they might best be evaluated in order for the efficacy of the project to be established; and the overall Aim to be achieved</a:t>
            </a:r>
            <a:r>
              <a:rPr lang="en-US" dirty="0" smtClean="0"/>
              <a:t>.</a:t>
            </a:r>
          </a:p>
          <a:p>
            <a:pPr marL="457200" lvl="1" indent="0">
              <a:buNone/>
            </a:pPr>
            <a:endParaRPr lang="en-GB" dirty="0" smtClean="0"/>
          </a:p>
          <a:p>
            <a:r>
              <a:rPr lang="en-GB" dirty="0" smtClean="0"/>
              <a:t>Your objectives should be “SMART”</a:t>
            </a:r>
          </a:p>
          <a:p>
            <a:pPr lvl="2"/>
            <a:r>
              <a:rPr lang="en-GB" dirty="0" smtClean="0"/>
              <a:t>This will be discussed later in the presentation</a:t>
            </a:r>
            <a:endParaRPr lang="en-US" dirty="0"/>
          </a:p>
        </p:txBody>
      </p:sp>
    </p:spTree>
    <p:extLst>
      <p:ext uri="{BB962C8B-B14F-4D97-AF65-F5344CB8AC3E}">
        <p14:creationId xmlns:p14="http://schemas.microsoft.com/office/powerpoint/2010/main" val="302715443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Methods		</a:t>
            </a:r>
            <a:endParaRPr lang="en-US" b="1" dirty="0"/>
          </a:p>
        </p:txBody>
      </p:sp>
      <p:sp>
        <p:nvSpPr>
          <p:cNvPr id="3" name="Content Placeholder 2"/>
          <p:cNvSpPr>
            <a:spLocks noGrp="1"/>
          </p:cNvSpPr>
          <p:nvPr>
            <p:ph idx="1"/>
          </p:nvPr>
        </p:nvSpPr>
        <p:spPr/>
        <p:txBody>
          <a:bodyPr>
            <a:normAutofit/>
          </a:bodyPr>
          <a:lstStyle/>
          <a:p>
            <a:r>
              <a:rPr lang="en-GB" dirty="0" smtClean="0"/>
              <a:t>This is where you now need to identify the various youth work methods to be used</a:t>
            </a:r>
          </a:p>
          <a:p>
            <a:r>
              <a:rPr lang="en-GB" dirty="0" smtClean="0"/>
              <a:t>The range of interventions and techniques used within our practice</a:t>
            </a:r>
          </a:p>
          <a:p>
            <a:r>
              <a:rPr lang="en-GB" dirty="0" smtClean="0"/>
              <a:t>Group task</a:t>
            </a:r>
          </a:p>
          <a:p>
            <a:pPr lvl="1"/>
            <a:r>
              <a:rPr lang="en-GB" dirty="0" smtClean="0"/>
              <a:t>What are these interventions and techniques?</a:t>
            </a:r>
            <a:endParaRPr lang="en-US" dirty="0"/>
          </a:p>
        </p:txBody>
      </p:sp>
    </p:spTree>
    <p:extLst>
      <p:ext uri="{BB962C8B-B14F-4D97-AF65-F5344CB8AC3E}">
        <p14:creationId xmlns:p14="http://schemas.microsoft.com/office/powerpoint/2010/main" val="20223519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t>Methods		</a:t>
            </a:r>
          </a:p>
        </p:txBody>
      </p:sp>
      <p:sp>
        <p:nvSpPr>
          <p:cNvPr id="3" name="Content Placeholder 2"/>
          <p:cNvSpPr>
            <a:spLocks noGrp="1"/>
          </p:cNvSpPr>
          <p:nvPr>
            <p:ph idx="1"/>
          </p:nvPr>
        </p:nvSpPr>
        <p:spPr/>
        <p:txBody>
          <a:bodyPr>
            <a:normAutofit fontScale="70000" lnSpcReduction="20000"/>
          </a:bodyPr>
          <a:lstStyle/>
          <a:p>
            <a:r>
              <a:rPr lang="en-GB" dirty="0" smtClean="0"/>
              <a:t>Group work</a:t>
            </a:r>
          </a:p>
          <a:p>
            <a:r>
              <a:rPr lang="en-GB" dirty="0" smtClean="0"/>
              <a:t>Activity work</a:t>
            </a:r>
          </a:p>
          <a:p>
            <a:r>
              <a:rPr lang="en-GB" dirty="0" smtClean="0"/>
              <a:t>One-to-one</a:t>
            </a:r>
          </a:p>
          <a:p>
            <a:r>
              <a:rPr lang="en-GB" dirty="0" smtClean="0"/>
              <a:t>Making contact and building a relationship</a:t>
            </a:r>
          </a:p>
          <a:p>
            <a:r>
              <a:rPr lang="en-GB" dirty="0" smtClean="0"/>
              <a:t>Involving YP in the programme design</a:t>
            </a:r>
          </a:p>
          <a:p>
            <a:r>
              <a:rPr lang="en-GB" dirty="0" smtClean="0"/>
              <a:t>Peer education </a:t>
            </a:r>
          </a:p>
          <a:p>
            <a:pPr lvl="1"/>
            <a:r>
              <a:rPr lang="en-GB" dirty="0" smtClean="0"/>
              <a:t>encouraging YP to lead, support their peers etc</a:t>
            </a:r>
          </a:p>
          <a:p>
            <a:r>
              <a:rPr lang="en-GB" dirty="0" smtClean="0"/>
              <a:t>Giving YP a voice </a:t>
            </a:r>
          </a:p>
          <a:p>
            <a:pPr lvl="1"/>
            <a:r>
              <a:rPr lang="en-GB" dirty="0" smtClean="0"/>
              <a:t>Youth forum, committee, council</a:t>
            </a:r>
          </a:p>
          <a:p>
            <a:r>
              <a:rPr lang="en-GB" dirty="0" smtClean="0"/>
              <a:t>Engagement in their community</a:t>
            </a:r>
          </a:p>
          <a:p>
            <a:r>
              <a:rPr lang="en-GB" dirty="0" smtClean="0"/>
              <a:t>Information work</a:t>
            </a:r>
          </a:p>
          <a:p>
            <a:r>
              <a:rPr lang="en-GB" dirty="0" smtClean="0"/>
              <a:t>The various YW contexts</a:t>
            </a:r>
          </a:p>
          <a:p>
            <a:r>
              <a:rPr lang="en-GB" dirty="0" smtClean="0"/>
              <a:t>Accreditation </a:t>
            </a:r>
            <a:endParaRPr lang="en-US" dirty="0"/>
          </a:p>
        </p:txBody>
      </p:sp>
    </p:spTree>
    <p:extLst>
      <p:ext uri="{BB962C8B-B14F-4D97-AF65-F5344CB8AC3E}">
        <p14:creationId xmlns:p14="http://schemas.microsoft.com/office/powerpoint/2010/main" val="740660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t>Methods		</a:t>
            </a:r>
          </a:p>
        </p:txBody>
      </p:sp>
      <p:sp>
        <p:nvSpPr>
          <p:cNvPr id="3" name="Content Placeholder 2"/>
          <p:cNvSpPr>
            <a:spLocks noGrp="1"/>
          </p:cNvSpPr>
          <p:nvPr>
            <p:ph idx="1"/>
          </p:nvPr>
        </p:nvSpPr>
        <p:spPr/>
        <p:txBody>
          <a:bodyPr>
            <a:normAutofit fontScale="92500"/>
          </a:bodyPr>
          <a:lstStyle/>
          <a:p>
            <a:r>
              <a:rPr lang="en-US" dirty="0" smtClean="0"/>
              <a:t>Some things to consider, according to Pembrokeshire Youth Zone (2014)</a:t>
            </a:r>
          </a:p>
          <a:p>
            <a:pPr lvl="1"/>
            <a:r>
              <a:rPr lang="en-US" dirty="0" smtClean="0"/>
              <a:t>Is </a:t>
            </a:r>
            <a:r>
              <a:rPr lang="en-US" dirty="0"/>
              <a:t>there a particular activity that lends itself to achieving the objectives? </a:t>
            </a:r>
            <a:endParaRPr lang="en-US" dirty="0" smtClean="0"/>
          </a:p>
          <a:p>
            <a:pPr lvl="1"/>
            <a:r>
              <a:rPr lang="en-US" dirty="0" smtClean="0"/>
              <a:t>To </a:t>
            </a:r>
            <a:r>
              <a:rPr lang="en-US" dirty="0"/>
              <a:t>what degree should the workers/participants be active in the planning and execution of the </a:t>
            </a:r>
            <a:r>
              <a:rPr lang="en-US" dirty="0" smtClean="0"/>
              <a:t>project?</a:t>
            </a:r>
          </a:p>
          <a:p>
            <a:pPr lvl="1"/>
            <a:r>
              <a:rPr lang="en-US" dirty="0" smtClean="0"/>
              <a:t>What </a:t>
            </a:r>
            <a:r>
              <a:rPr lang="en-US" dirty="0"/>
              <a:t>should be the size and make up of the </a:t>
            </a:r>
            <a:r>
              <a:rPr lang="en-US" dirty="0" smtClean="0"/>
              <a:t>group?</a:t>
            </a:r>
          </a:p>
          <a:p>
            <a:pPr lvl="1"/>
            <a:r>
              <a:rPr lang="en-US" dirty="0" smtClean="0"/>
              <a:t>Where </a:t>
            </a:r>
            <a:r>
              <a:rPr lang="en-US" dirty="0"/>
              <a:t>would the project best be </a:t>
            </a:r>
            <a:r>
              <a:rPr lang="en-US" dirty="0" smtClean="0"/>
              <a:t>undertaken?</a:t>
            </a:r>
          </a:p>
          <a:p>
            <a:pPr lvl="1"/>
            <a:r>
              <a:rPr lang="en-US" dirty="0" smtClean="0"/>
              <a:t>Should </a:t>
            </a:r>
            <a:r>
              <a:rPr lang="en-US" dirty="0"/>
              <a:t>the work undertaken be formally accredited? </a:t>
            </a:r>
          </a:p>
        </p:txBody>
      </p:sp>
    </p:spTree>
    <p:extLst>
      <p:ext uri="{BB962C8B-B14F-4D97-AF65-F5344CB8AC3E}">
        <p14:creationId xmlns:p14="http://schemas.microsoft.com/office/powerpoint/2010/main" val="485396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Implementation</a:t>
            </a:r>
            <a:endParaRPr lang="en-US" b="1" dirty="0"/>
          </a:p>
        </p:txBody>
      </p:sp>
      <p:sp>
        <p:nvSpPr>
          <p:cNvPr id="3" name="Content Placeholder 2"/>
          <p:cNvSpPr>
            <a:spLocks noGrp="1"/>
          </p:cNvSpPr>
          <p:nvPr>
            <p:ph idx="1"/>
          </p:nvPr>
        </p:nvSpPr>
        <p:spPr/>
        <p:txBody>
          <a:bodyPr>
            <a:normAutofit/>
          </a:bodyPr>
          <a:lstStyle/>
          <a:p>
            <a:r>
              <a:rPr lang="en-GB" dirty="0" smtClean="0"/>
              <a:t>What practical things do you need to do?</a:t>
            </a:r>
          </a:p>
          <a:p>
            <a:r>
              <a:rPr lang="en-GB" dirty="0" smtClean="0"/>
              <a:t>How will you implement the session/project?</a:t>
            </a:r>
          </a:p>
          <a:p>
            <a:r>
              <a:rPr lang="en-GB" dirty="0" smtClean="0"/>
              <a:t>Resources?</a:t>
            </a:r>
          </a:p>
          <a:p>
            <a:r>
              <a:rPr lang="en-GB" dirty="0" smtClean="0"/>
              <a:t>Facilities?</a:t>
            </a:r>
            <a:endParaRPr lang="en-US" dirty="0"/>
          </a:p>
        </p:txBody>
      </p:sp>
    </p:spTree>
    <p:extLst>
      <p:ext uri="{BB962C8B-B14F-4D97-AF65-F5344CB8AC3E}">
        <p14:creationId xmlns:p14="http://schemas.microsoft.com/office/powerpoint/2010/main" val="29726689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Evaluation		</a:t>
            </a:r>
            <a:endParaRPr lang="en-US" b="1" dirty="0"/>
          </a:p>
        </p:txBody>
      </p:sp>
      <p:sp>
        <p:nvSpPr>
          <p:cNvPr id="3" name="Content Placeholder 2"/>
          <p:cNvSpPr>
            <a:spLocks noGrp="1"/>
          </p:cNvSpPr>
          <p:nvPr>
            <p:ph idx="1"/>
          </p:nvPr>
        </p:nvSpPr>
        <p:spPr/>
        <p:txBody>
          <a:bodyPr>
            <a:normAutofit lnSpcReduction="10000"/>
          </a:bodyPr>
          <a:lstStyle/>
          <a:p>
            <a:r>
              <a:rPr lang="en-GB" dirty="0" smtClean="0"/>
              <a:t>It is important to evaluate our sessions/projects.</a:t>
            </a:r>
          </a:p>
          <a:p>
            <a:pPr lvl="1"/>
            <a:r>
              <a:rPr lang="en-GB" dirty="0" smtClean="0"/>
              <a:t>Why is this?</a:t>
            </a:r>
          </a:p>
          <a:p>
            <a:r>
              <a:rPr lang="en-GB" dirty="0" smtClean="0"/>
              <a:t>Pembrokeshire Youth Zone (2014) note that</a:t>
            </a:r>
          </a:p>
          <a:p>
            <a:pPr marL="0" indent="0">
              <a:buNone/>
            </a:pPr>
            <a:endParaRPr lang="en-GB" dirty="0" smtClean="0"/>
          </a:p>
          <a:p>
            <a:pPr marL="0" indent="0">
              <a:buNone/>
            </a:pPr>
            <a:r>
              <a:rPr lang="en-US" dirty="0" smtClean="0"/>
              <a:t>“The </a:t>
            </a:r>
            <a:r>
              <a:rPr lang="en-US" dirty="0"/>
              <a:t>question of how you intend to go about the EVALUATION of the project, session or activity should have been identified when deciding on the stated </a:t>
            </a:r>
            <a:r>
              <a:rPr lang="en-US" dirty="0" smtClean="0"/>
              <a:t>outcomes”. </a:t>
            </a:r>
            <a:endParaRPr lang="en-US" dirty="0"/>
          </a:p>
        </p:txBody>
      </p:sp>
    </p:spTree>
    <p:extLst>
      <p:ext uri="{BB962C8B-B14F-4D97-AF65-F5344CB8AC3E}">
        <p14:creationId xmlns:p14="http://schemas.microsoft.com/office/powerpoint/2010/main" val="11996353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t>Evaluation		</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According to Pembrokeshire Youth Zone (2014):</a:t>
            </a:r>
          </a:p>
          <a:p>
            <a:pPr marL="0" indent="0">
              <a:buNone/>
            </a:pPr>
            <a:endParaRPr lang="en-US" dirty="0"/>
          </a:p>
          <a:p>
            <a:r>
              <a:rPr lang="en-US" dirty="0" smtClean="0"/>
              <a:t>Whatever </a:t>
            </a:r>
            <a:r>
              <a:rPr lang="en-US" dirty="0"/>
              <a:t>method is used for evaluation the object of the exercise is to establish whether or not the need, aim and objectives of the undertaking were </a:t>
            </a:r>
            <a:r>
              <a:rPr lang="en-US" dirty="0" smtClean="0"/>
              <a:t>met.</a:t>
            </a:r>
          </a:p>
          <a:p>
            <a:r>
              <a:rPr lang="en-US" dirty="0" smtClean="0"/>
              <a:t>What </a:t>
            </a:r>
            <a:r>
              <a:rPr lang="en-US" dirty="0"/>
              <a:t>young people learnt and gained from their participation in the project, session or </a:t>
            </a:r>
            <a:r>
              <a:rPr lang="en-US" dirty="0" smtClean="0"/>
              <a:t>activity.</a:t>
            </a:r>
          </a:p>
          <a:p>
            <a:r>
              <a:rPr lang="en-US" dirty="0" smtClean="0"/>
              <a:t>What </a:t>
            </a:r>
            <a:r>
              <a:rPr lang="en-US" dirty="0"/>
              <a:t>elements of the undertaking went well and not so well? </a:t>
            </a:r>
            <a:endParaRPr lang="en-US" dirty="0" smtClean="0"/>
          </a:p>
          <a:p>
            <a:r>
              <a:rPr lang="en-US" dirty="0" smtClean="0"/>
              <a:t>And </a:t>
            </a:r>
            <a:r>
              <a:rPr lang="en-US" dirty="0"/>
              <a:t>what changes would be made in terms of method and implementation in order to enhance the delivery, outcomes and experience for young people. </a:t>
            </a:r>
          </a:p>
        </p:txBody>
      </p:sp>
    </p:spTree>
    <p:extLst>
      <p:ext uri="{BB962C8B-B14F-4D97-AF65-F5344CB8AC3E}">
        <p14:creationId xmlns:p14="http://schemas.microsoft.com/office/powerpoint/2010/main" val="407098621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Remember the chapter by Dr John Rose (Monitoring and Evaluating Youth Work) placed on Moodle, under the “Lecture 3” heading</a:t>
            </a:r>
          </a:p>
          <a:p>
            <a:pPr marL="0" indent="0">
              <a:buNone/>
            </a:pPr>
            <a:r>
              <a:rPr lang="en-GB" dirty="0" smtClean="0"/>
              <a:t> </a:t>
            </a:r>
            <a:endParaRPr lang="en-US" dirty="0"/>
          </a:p>
        </p:txBody>
      </p:sp>
    </p:spTree>
    <p:extLst>
      <p:ext uri="{BB962C8B-B14F-4D97-AF65-F5344CB8AC3E}">
        <p14:creationId xmlns:p14="http://schemas.microsoft.com/office/powerpoint/2010/main" val="327741332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SMART</a:t>
            </a:r>
            <a:endParaRPr lang="en-US" b="1" dirty="0"/>
          </a:p>
        </p:txBody>
      </p:sp>
      <p:sp>
        <p:nvSpPr>
          <p:cNvPr id="3" name="Content Placeholder 2"/>
          <p:cNvSpPr>
            <a:spLocks noGrp="1"/>
          </p:cNvSpPr>
          <p:nvPr>
            <p:ph idx="1"/>
          </p:nvPr>
        </p:nvSpPr>
        <p:spPr/>
        <p:txBody>
          <a:bodyPr>
            <a:normAutofit/>
          </a:bodyPr>
          <a:lstStyle/>
          <a:p>
            <a:r>
              <a:rPr lang="en-GB" dirty="0" smtClean="0"/>
              <a:t>When you are planning your sessions with young people – or when planning projects or activities – your approach needs to be </a:t>
            </a:r>
            <a:r>
              <a:rPr lang="en-GB" b="1" dirty="0" smtClean="0"/>
              <a:t>SMART</a:t>
            </a:r>
          </a:p>
          <a:p>
            <a:r>
              <a:rPr lang="en-GB" dirty="0" smtClean="0"/>
              <a:t>What do we mean by </a:t>
            </a:r>
            <a:r>
              <a:rPr lang="en-GB" b="1" dirty="0" smtClean="0"/>
              <a:t>SMART</a:t>
            </a:r>
            <a:r>
              <a:rPr lang="en-GB" dirty="0" smtClean="0"/>
              <a:t>? </a:t>
            </a:r>
            <a:endParaRPr lang="en-US" dirty="0"/>
          </a:p>
        </p:txBody>
      </p:sp>
    </p:spTree>
    <p:extLst>
      <p:ext uri="{BB962C8B-B14F-4D97-AF65-F5344CB8AC3E}">
        <p14:creationId xmlns:p14="http://schemas.microsoft.com/office/powerpoint/2010/main" val="2256447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SMART</a:t>
            </a:r>
            <a:endParaRPr lang="en-US" b="1" dirty="0"/>
          </a:p>
        </p:txBody>
      </p:sp>
      <p:sp>
        <p:nvSpPr>
          <p:cNvPr id="3" name="Content Placeholder 2"/>
          <p:cNvSpPr>
            <a:spLocks noGrp="1"/>
          </p:cNvSpPr>
          <p:nvPr>
            <p:ph idx="1"/>
          </p:nvPr>
        </p:nvSpPr>
        <p:spPr/>
        <p:txBody>
          <a:bodyPr>
            <a:normAutofit/>
          </a:bodyPr>
          <a:lstStyle/>
          <a:p>
            <a:r>
              <a:rPr lang="en-US" sz="3600" b="1" dirty="0"/>
              <a:t>S</a:t>
            </a:r>
            <a:r>
              <a:rPr lang="en-US" sz="3600" dirty="0"/>
              <a:t>pecific </a:t>
            </a:r>
          </a:p>
          <a:p>
            <a:r>
              <a:rPr lang="en-US" sz="3600" b="1" dirty="0" smtClean="0"/>
              <a:t>M</a:t>
            </a:r>
            <a:r>
              <a:rPr lang="en-US" sz="3600" dirty="0" smtClean="0"/>
              <a:t>easurable </a:t>
            </a:r>
          </a:p>
          <a:p>
            <a:r>
              <a:rPr lang="en-US" sz="3600" b="1" dirty="0" smtClean="0"/>
              <a:t>A</a:t>
            </a:r>
            <a:r>
              <a:rPr lang="en-US" sz="3600" dirty="0" smtClean="0"/>
              <a:t>chievable </a:t>
            </a:r>
          </a:p>
          <a:p>
            <a:r>
              <a:rPr lang="en-US" sz="3600" b="1" dirty="0" smtClean="0"/>
              <a:t>R</a:t>
            </a:r>
            <a:r>
              <a:rPr lang="en-US" sz="3600" dirty="0" smtClean="0"/>
              <a:t>ealistic/</a:t>
            </a:r>
            <a:r>
              <a:rPr lang="en-US" sz="3600" b="1" dirty="0" smtClean="0"/>
              <a:t>R</a:t>
            </a:r>
            <a:r>
              <a:rPr lang="en-US" sz="3600" dirty="0" smtClean="0"/>
              <a:t>elevant </a:t>
            </a:r>
            <a:endParaRPr lang="en-US" sz="3600" dirty="0"/>
          </a:p>
          <a:p>
            <a:r>
              <a:rPr lang="en-US" sz="3600" b="1" dirty="0"/>
              <a:t>T</a:t>
            </a:r>
            <a:r>
              <a:rPr lang="en-US" sz="3600" dirty="0"/>
              <a:t>ime-bound </a:t>
            </a:r>
          </a:p>
        </p:txBody>
      </p:sp>
    </p:spTree>
    <p:extLst>
      <p:ext uri="{BB962C8B-B14F-4D97-AF65-F5344CB8AC3E}">
        <p14:creationId xmlns:p14="http://schemas.microsoft.com/office/powerpoint/2010/main" val="421890031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t>Further information</a:t>
            </a:r>
            <a:endParaRPr lang="en-US" b="1" dirty="0"/>
          </a:p>
        </p:txBody>
      </p:sp>
      <p:sp>
        <p:nvSpPr>
          <p:cNvPr id="3" name="Content Placeholder 2"/>
          <p:cNvSpPr>
            <a:spLocks noGrp="1"/>
          </p:cNvSpPr>
          <p:nvPr>
            <p:ph idx="1"/>
          </p:nvPr>
        </p:nvSpPr>
        <p:spPr/>
        <p:txBody>
          <a:bodyPr>
            <a:normAutofit fontScale="77500" lnSpcReduction="20000"/>
          </a:bodyPr>
          <a:lstStyle/>
          <a:p>
            <a:r>
              <a:rPr lang="en-US" dirty="0">
                <a:hlinkClick r:id="rId3"/>
              </a:rPr>
              <a:t>http://</a:t>
            </a:r>
            <a:r>
              <a:rPr lang="en-US" dirty="0" smtClean="0">
                <a:hlinkClick r:id="rId3"/>
              </a:rPr>
              <a:t>www.pembrokeshireyouthzone.co.uk/content.asp?nav=10,163&amp;parent_directory_id=1&amp;id=222</a:t>
            </a:r>
            <a:endParaRPr lang="en-US" dirty="0" smtClean="0"/>
          </a:p>
          <a:p>
            <a:r>
              <a:rPr lang="en-GB" dirty="0" smtClean="0"/>
              <a:t>Please also see Chapter 8 “Planning a Programme” in Delivering Good Youth Work, Gina Ingram and Jean Harris</a:t>
            </a:r>
          </a:p>
          <a:p>
            <a:pPr marL="0" indent="0">
              <a:buNone/>
            </a:pPr>
            <a:endParaRPr lang="en-GB" dirty="0" smtClean="0"/>
          </a:p>
          <a:p>
            <a:pPr marL="0" indent="0">
              <a:buNone/>
            </a:pPr>
            <a:r>
              <a:rPr lang="en-GB" dirty="0" smtClean="0"/>
              <a:t>Available at:</a:t>
            </a:r>
          </a:p>
          <a:p>
            <a:pPr marL="0" indent="0">
              <a:buNone/>
            </a:pPr>
            <a:r>
              <a:rPr lang="en-GB" dirty="0" smtClean="0"/>
              <a:t>https://whel-primo.hosted.exlibrisgroup.com/primo-explore/fulldisplay?docid=44UWTSD_ALMA21157183790002421&amp;context=L&amp;vid=44WHELF_UWTSD_VU1&amp;lang=en_US&amp;search_scope=CSCOP_EVERYTHING&amp;adaptor=Local%20Search%20Engine&amp;tab=tab1&amp;query=any,contains,delivering%20good%20youth%20work&amp;offset=0</a:t>
            </a:r>
          </a:p>
          <a:p>
            <a:pPr marL="0" indent="0">
              <a:buNone/>
            </a:pPr>
            <a:endParaRPr lang="en-GB" dirty="0"/>
          </a:p>
          <a:p>
            <a:endParaRPr lang="en-US" dirty="0"/>
          </a:p>
        </p:txBody>
      </p:sp>
      <p:sp>
        <p:nvSpPr>
          <p:cNvPr id="5" name="Rectangle 4"/>
          <p:cNvSpPr/>
          <p:nvPr/>
        </p:nvSpPr>
        <p:spPr>
          <a:xfrm>
            <a:off x="762000" y="5090026"/>
            <a:ext cx="4572000" cy="646331"/>
          </a:xfrm>
          <a:prstGeom prst="rect">
            <a:avLst/>
          </a:prstGeom>
        </p:spPr>
        <p:txBody>
          <a:bodyPr>
            <a:spAutoFit/>
          </a:bodyPr>
          <a:lstStyle/>
          <a:p>
            <a:endParaRPr lang="en-US" dirty="0" smtClean="0"/>
          </a:p>
          <a:p>
            <a:endParaRPr lang="en-US" dirty="0"/>
          </a:p>
        </p:txBody>
      </p:sp>
    </p:spTree>
    <p:extLst>
      <p:ext uri="{BB962C8B-B14F-4D97-AF65-F5344CB8AC3E}">
        <p14:creationId xmlns:p14="http://schemas.microsoft.com/office/powerpoint/2010/main" val="33931612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Group Work</a:t>
            </a:r>
            <a:endParaRPr lang="en-GB" b="1" dirty="0"/>
          </a:p>
        </p:txBody>
      </p:sp>
      <p:sp>
        <p:nvSpPr>
          <p:cNvPr id="3" name="Content Placeholder 2"/>
          <p:cNvSpPr>
            <a:spLocks noGrp="1"/>
          </p:cNvSpPr>
          <p:nvPr>
            <p:ph idx="1"/>
          </p:nvPr>
        </p:nvSpPr>
        <p:spPr/>
        <p:txBody>
          <a:bodyPr/>
          <a:lstStyle/>
          <a:p>
            <a:r>
              <a:rPr lang="en-GB" dirty="0" smtClean="0"/>
              <a:t>One of the module’s Learning Outcomes:</a:t>
            </a:r>
          </a:p>
          <a:p>
            <a:pPr marL="0" indent="0">
              <a:buNone/>
            </a:pPr>
            <a:endParaRPr lang="en-GB" dirty="0"/>
          </a:p>
          <a:p>
            <a:pPr lvl="1"/>
            <a:r>
              <a:rPr lang="en-GB" dirty="0" smtClean="0"/>
              <a:t>“</a:t>
            </a:r>
            <a:r>
              <a:rPr lang="en-GB" b="1" dirty="0" smtClean="0"/>
              <a:t>Critically </a:t>
            </a:r>
            <a:r>
              <a:rPr lang="en-GB" b="1" dirty="0"/>
              <a:t>explore the skills required to work effectively with groups of young people and with </a:t>
            </a:r>
            <a:r>
              <a:rPr lang="en-GB" b="1" dirty="0" smtClean="0"/>
              <a:t>individuals</a:t>
            </a:r>
            <a:r>
              <a:rPr lang="en-GB" dirty="0" smtClean="0"/>
              <a:t>”</a:t>
            </a:r>
            <a:endParaRPr lang="en-GB" dirty="0"/>
          </a:p>
        </p:txBody>
      </p:sp>
    </p:spTree>
    <p:extLst>
      <p:ext uri="{BB962C8B-B14F-4D97-AF65-F5344CB8AC3E}">
        <p14:creationId xmlns:p14="http://schemas.microsoft.com/office/powerpoint/2010/main" val="224105434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pPr algn="l" eaLnBrk="1" hangingPunct="1"/>
            <a:r>
              <a:rPr lang="en-GB" altLang="en-US" sz="4400" b="1" dirty="0" smtClean="0"/>
              <a:t>Group Work   	</a:t>
            </a:r>
            <a:endParaRPr lang="en-GB" altLang="en-US" dirty="0" smtClean="0"/>
          </a:p>
        </p:txBody>
      </p:sp>
      <p:sp>
        <p:nvSpPr>
          <p:cNvPr id="7171" name="Rectangle 3"/>
          <p:cNvSpPr>
            <a:spLocks noGrp="1" noChangeArrowheads="1"/>
          </p:cNvSpPr>
          <p:nvPr>
            <p:ph idx="1"/>
          </p:nvPr>
        </p:nvSpPr>
        <p:spPr>
          <a:xfrm>
            <a:off x="457200" y="1981200"/>
            <a:ext cx="8229600" cy="4800600"/>
          </a:xfrm>
        </p:spPr>
        <p:txBody>
          <a:bodyPr>
            <a:normAutofit/>
          </a:bodyPr>
          <a:lstStyle/>
          <a:p>
            <a:pPr algn="just" eaLnBrk="1" hangingPunct="1">
              <a:defRPr/>
            </a:pPr>
            <a:r>
              <a:rPr lang="en-GB" altLang="en-US" sz="2400" dirty="0" smtClean="0"/>
              <a:t>Workers with young people were among the first to develop ‘group work’ as a specialism and separate area of activity. The development of work with young people – in the form of clubs, uniformed organisations and fellowships – is taken by many commentators as laying the foundations for the emergence of a self-conscious group work. </a:t>
            </a:r>
          </a:p>
          <a:p>
            <a:pPr marL="0" indent="0" algn="just" eaLnBrk="1" hangingPunct="1">
              <a:buFont typeface="Wingdings" panose="05000000000000000000" pitchFamily="2" charset="2"/>
              <a:buNone/>
              <a:defRPr/>
            </a:pPr>
            <a:endParaRPr lang="en-GB" altLang="en-US" sz="2400" dirty="0" smtClean="0"/>
          </a:p>
          <a:p>
            <a:pPr marL="0" indent="0" algn="r" eaLnBrk="1" hangingPunct="1">
              <a:buFont typeface="Wingdings" panose="05000000000000000000" pitchFamily="2" charset="2"/>
              <a:buNone/>
              <a:defRPr/>
            </a:pPr>
            <a:r>
              <a:rPr lang="en-GB" altLang="en-US" sz="2400" dirty="0" smtClean="0"/>
              <a:t>(Patton, 2010, p. 113)</a:t>
            </a:r>
          </a:p>
        </p:txBody>
      </p:sp>
    </p:spTree>
    <p:extLst>
      <p:ext uri="{BB962C8B-B14F-4D97-AF65-F5344CB8AC3E}">
        <p14:creationId xmlns:p14="http://schemas.microsoft.com/office/powerpoint/2010/main" val="158277634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lgn="l" eaLnBrk="1" hangingPunct="1"/>
            <a:r>
              <a:rPr lang="en-GB" altLang="en-US" b="1" dirty="0" smtClean="0"/>
              <a:t>Group Work   	</a:t>
            </a:r>
          </a:p>
        </p:txBody>
      </p:sp>
      <p:sp>
        <p:nvSpPr>
          <p:cNvPr id="6147" name="Rectangle 3"/>
          <p:cNvSpPr>
            <a:spLocks noGrp="1" noChangeArrowheads="1"/>
          </p:cNvSpPr>
          <p:nvPr>
            <p:ph idx="1"/>
          </p:nvPr>
        </p:nvSpPr>
        <p:spPr/>
        <p:txBody>
          <a:bodyPr/>
          <a:lstStyle/>
          <a:p>
            <a:pPr marL="0" indent="0" algn="just" eaLnBrk="1" hangingPunct="1">
              <a:buFont typeface="Wingdings" panose="05000000000000000000" pitchFamily="2" charset="2"/>
              <a:buNone/>
            </a:pPr>
            <a:r>
              <a:rPr lang="en-GB" altLang="en-US" dirty="0" smtClean="0"/>
              <a:t>Lindeman (1972) recognised that belonging to, and playing our part in, groups was fundamental to the quality of people’s lives and integral to their wellbeing.</a:t>
            </a:r>
          </a:p>
          <a:p>
            <a:pPr marL="0" indent="0" eaLnBrk="1" hangingPunct="1">
              <a:buFont typeface="Wingdings" panose="05000000000000000000" pitchFamily="2" charset="2"/>
              <a:buNone/>
            </a:pPr>
            <a:endParaRPr lang="en-GB" altLang="en-US" sz="2000" dirty="0" smtClean="0"/>
          </a:p>
          <a:p>
            <a:pPr marL="0" indent="0" eaLnBrk="1" hangingPunct="1">
              <a:buFont typeface="Wingdings" panose="05000000000000000000" pitchFamily="2" charset="2"/>
              <a:buNone/>
            </a:pPr>
            <a:endParaRPr lang="en-GB" altLang="en-US" sz="2000" dirty="0" smtClean="0"/>
          </a:p>
          <a:p>
            <a:pPr marL="0" indent="0" eaLnBrk="1" hangingPunct="1">
              <a:buFont typeface="Wingdings" panose="05000000000000000000" pitchFamily="2" charset="2"/>
              <a:buNone/>
            </a:pPr>
            <a:endParaRPr lang="en-GB" altLang="en-US" sz="2000" dirty="0" smtClean="0"/>
          </a:p>
        </p:txBody>
      </p:sp>
    </p:spTree>
    <p:extLst>
      <p:ext uri="{BB962C8B-B14F-4D97-AF65-F5344CB8AC3E}">
        <p14:creationId xmlns:p14="http://schemas.microsoft.com/office/powerpoint/2010/main" val="36766013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algn="l" eaLnBrk="1" hangingPunct="1"/>
            <a:r>
              <a:rPr lang="en-GB" altLang="en-US" b="1" dirty="0" smtClean="0"/>
              <a:t>Group Work   </a:t>
            </a:r>
            <a:r>
              <a:rPr lang="en-GB" altLang="en-US" b="1" dirty="0" smtClean="0">
                <a:solidFill>
                  <a:srgbClr val="006633"/>
                </a:solidFill>
              </a:rPr>
              <a:t>	</a:t>
            </a:r>
            <a:endParaRPr lang="en-GB" altLang="en-US" dirty="0" smtClean="0"/>
          </a:p>
        </p:txBody>
      </p:sp>
      <p:sp>
        <p:nvSpPr>
          <p:cNvPr id="9219" name="Rectangle 3"/>
          <p:cNvSpPr>
            <a:spLocks noGrp="1" noChangeArrowheads="1"/>
          </p:cNvSpPr>
          <p:nvPr>
            <p:ph idx="1"/>
          </p:nvPr>
        </p:nvSpPr>
        <p:spPr/>
        <p:txBody>
          <a:bodyPr/>
          <a:lstStyle/>
          <a:p>
            <a:pPr algn="just" eaLnBrk="1" hangingPunct="1">
              <a:defRPr/>
            </a:pPr>
            <a:r>
              <a:rPr lang="en-GB" altLang="en-US" dirty="0" smtClean="0"/>
              <a:t>Working out disagreements, making decisions and addressing barriers to participation are ways of building cohesion and strength within groups and individuals so that they continue to grow and develop</a:t>
            </a:r>
          </a:p>
          <a:p>
            <a:pPr marL="0" indent="0" algn="just" eaLnBrk="1" hangingPunct="1">
              <a:buFont typeface="Wingdings" panose="05000000000000000000" pitchFamily="2" charset="2"/>
              <a:buNone/>
              <a:defRPr/>
            </a:pPr>
            <a:endParaRPr lang="en-GB" altLang="en-US" dirty="0" smtClean="0"/>
          </a:p>
          <a:p>
            <a:pPr marL="0" indent="0" algn="r" eaLnBrk="1" hangingPunct="1">
              <a:buFont typeface="Wingdings" panose="05000000000000000000" pitchFamily="2" charset="2"/>
              <a:buNone/>
              <a:defRPr/>
            </a:pPr>
            <a:r>
              <a:rPr lang="en-GB" altLang="en-US" dirty="0" smtClean="0"/>
              <a:t>(Sapin, 2013, p. 126)</a:t>
            </a:r>
          </a:p>
          <a:p>
            <a:pPr marL="0" indent="0" eaLnBrk="1" hangingPunct="1">
              <a:buFont typeface="Wingdings" panose="05000000000000000000" pitchFamily="2" charset="2"/>
              <a:buNone/>
              <a:defRPr/>
            </a:pPr>
            <a:endParaRPr lang="en-GB" altLang="en-US" sz="2000" dirty="0" smtClean="0"/>
          </a:p>
        </p:txBody>
      </p:sp>
    </p:spTree>
    <p:extLst>
      <p:ext uri="{BB962C8B-B14F-4D97-AF65-F5344CB8AC3E}">
        <p14:creationId xmlns:p14="http://schemas.microsoft.com/office/powerpoint/2010/main" val="264855948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4"/>
          <p:cNvSpPr>
            <a:spLocks noGrp="1"/>
          </p:cNvSpPr>
          <p:nvPr>
            <p:ph type="title"/>
          </p:nvPr>
        </p:nvSpPr>
        <p:spPr/>
        <p:txBody>
          <a:bodyPr/>
          <a:lstStyle/>
          <a:p>
            <a:pPr algn="l" eaLnBrk="1" hangingPunct="1"/>
            <a:r>
              <a:rPr lang="en-GB" altLang="en-US" sz="3800" b="1" dirty="0" smtClean="0"/>
              <a:t>What is a Group? 	</a:t>
            </a:r>
            <a:endParaRPr lang="en-US" altLang="en-US" sz="3800" b="1" dirty="0" smtClean="0"/>
          </a:p>
        </p:txBody>
      </p:sp>
      <p:sp>
        <p:nvSpPr>
          <p:cNvPr id="8195" name="Rectangle 6"/>
          <p:cNvSpPr>
            <a:spLocks noGrp="1" noChangeArrowheads="1"/>
          </p:cNvSpPr>
          <p:nvPr>
            <p:ph idx="1"/>
          </p:nvPr>
        </p:nvSpPr>
        <p:spPr>
          <a:xfrm>
            <a:off x="457200" y="1600200"/>
            <a:ext cx="8229600" cy="5105400"/>
          </a:xfrm>
        </p:spPr>
        <p:txBody>
          <a:bodyPr/>
          <a:lstStyle/>
          <a:p>
            <a:pPr marL="533400" indent="-533400" eaLnBrk="1" hangingPunct="1">
              <a:lnSpc>
                <a:spcPct val="90000"/>
              </a:lnSpc>
            </a:pPr>
            <a:r>
              <a:rPr lang="en-US" altLang="en-US" sz="2800" dirty="0" smtClean="0"/>
              <a:t>Formal Groups </a:t>
            </a:r>
          </a:p>
          <a:p>
            <a:pPr marL="1295400" lvl="2" indent="-381000" eaLnBrk="1" hangingPunct="1">
              <a:lnSpc>
                <a:spcPct val="90000"/>
              </a:lnSpc>
            </a:pPr>
            <a:r>
              <a:rPr lang="en-US" altLang="en-US" sz="2000" dirty="0" smtClean="0"/>
              <a:t>Does not mean behaving in a formal way, but the group eventually begins to take on a form of its own – its own shape or identity</a:t>
            </a:r>
          </a:p>
          <a:p>
            <a:pPr marL="1295400" lvl="2" indent="-381000" eaLnBrk="1" hangingPunct="1">
              <a:lnSpc>
                <a:spcPct val="90000"/>
              </a:lnSpc>
            </a:pPr>
            <a:r>
              <a:rPr lang="en-US" altLang="en-US" sz="2000" dirty="0" smtClean="0"/>
              <a:t>We know who the members are</a:t>
            </a:r>
          </a:p>
          <a:p>
            <a:pPr marL="1295400" lvl="2" indent="-381000" eaLnBrk="1" hangingPunct="1">
              <a:lnSpc>
                <a:spcPct val="90000"/>
              </a:lnSpc>
            </a:pPr>
            <a:r>
              <a:rPr lang="en-GB" altLang="en-US" sz="2000" dirty="0" smtClean="0"/>
              <a:t>Behaviour</a:t>
            </a:r>
            <a:r>
              <a:rPr lang="en-US" altLang="en-US" sz="2000" dirty="0" smtClean="0"/>
              <a:t> patterns – whether good or bad…</a:t>
            </a:r>
          </a:p>
          <a:p>
            <a:pPr marL="1295400" lvl="2" indent="-381000" eaLnBrk="1" hangingPunct="1">
              <a:lnSpc>
                <a:spcPct val="90000"/>
              </a:lnSpc>
            </a:pPr>
            <a:r>
              <a:rPr lang="en-US" altLang="en-US" sz="2000" dirty="0" smtClean="0"/>
              <a:t>Close, supportive or co-operative relationships</a:t>
            </a:r>
          </a:p>
          <a:p>
            <a:pPr marL="1295400" lvl="2" indent="-381000" eaLnBrk="1" hangingPunct="1">
              <a:lnSpc>
                <a:spcPct val="90000"/>
              </a:lnSpc>
            </a:pPr>
            <a:r>
              <a:rPr lang="en-US" altLang="en-US" sz="2000" dirty="0" smtClean="0"/>
              <a:t>Distant/competitive</a:t>
            </a:r>
          </a:p>
          <a:p>
            <a:pPr marL="533400" indent="-533400" eaLnBrk="1" hangingPunct="1">
              <a:lnSpc>
                <a:spcPct val="90000"/>
              </a:lnSpc>
            </a:pPr>
            <a:r>
              <a:rPr lang="en-GB" altLang="en-US" sz="2800" dirty="0" smtClean="0"/>
              <a:t>Informal Groups – chance groupings</a:t>
            </a:r>
          </a:p>
          <a:p>
            <a:pPr marL="1295400" lvl="2" indent="-381000" eaLnBrk="1" hangingPunct="1">
              <a:lnSpc>
                <a:spcPct val="90000"/>
              </a:lnSpc>
            </a:pPr>
            <a:r>
              <a:rPr lang="en-GB" altLang="en-US" sz="2000" dirty="0" smtClean="0"/>
              <a:t>Library, Supermarket, Pub </a:t>
            </a:r>
            <a:r>
              <a:rPr lang="en-GB" altLang="en-US" sz="2000" dirty="0" err="1" smtClean="0"/>
              <a:t>etc</a:t>
            </a:r>
            <a:endParaRPr lang="en-GB" altLang="en-US" sz="2000" dirty="0" smtClean="0"/>
          </a:p>
          <a:p>
            <a:pPr marL="533400" indent="-533400" algn="r" eaLnBrk="1" hangingPunct="1">
              <a:lnSpc>
                <a:spcPct val="90000"/>
              </a:lnSpc>
              <a:buFont typeface="Wingdings" panose="05000000000000000000" pitchFamily="2" charset="2"/>
              <a:buNone/>
            </a:pPr>
            <a:r>
              <a:rPr lang="en-GB" altLang="en-US" sz="1400" dirty="0" smtClean="0"/>
              <a:t>			</a:t>
            </a:r>
            <a:r>
              <a:rPr lang="en-GB" altLang="en-US" sz="1800" dirty="0" smtClean="0"/>
              <a:t>(Payne 2007, p. 125)</a:t>
            </a:r>
          </a:p>
          <a:p>
            <a:pPr marL="914400" lvl="1" indent="-457200" eaLnBrk="1" hangingPunct="1">
              <a:lnSpc>
                <a:spcPct val="90000"/>
              </a:lnSpc>
              <a:buFont typeface="Wingdings" panose="05000000000000000000" pitchFamily="2" charset="2"/>
              <a:buNone/>
            </a:pPr>
            <a:endParaRPr lang="en-GB" altLang="en-US" sz="2000" dirty="0" smtClean="0"/>
          </a:p>
        </p:txBody>
      </p:sp>
    </p:spTree>
    <p:extLst>
      <p:ext uri="{BB962C8B-B14F-4D97-AF65-F5344CB8AC3E}">
        <p14:creationId xmlns:p14="http://schemas.microsoft.com/office/powerpoint/2010/main" val="222140592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algn="l" eaLnBrk="1" hangingPunct="1"/>
            <a:r>
              <a:rPr lang="en-GB" altLang="en-US" sz="4000" b="1" dirty="0" smtClean="0"/>
              <a:t>Five Features of Groups</a:t>
            </a:r>
            <a:br>
              <a:rPr lang="en-GB" altLang="en-US" sz="4000" b="1" dirty="0" smtClean="0"/>
            </a:br>
            <a:endParaRPr lang="cy-GB" altLang="en-US" sz="4000" b="1" dirty="0" smtClean="0"/>
          </a:p>
        </p:txBody>
      </p:sp>
      <p:sp>
        <p:nvSpPr>
          <p:cNvPr id="10243" name="Rectangle 3"/>
          <p:cNvSpPr>
            <a:spLocks noGrp="1" noChangeArrowheads="1"/>
          </p:cNvSpPr>
          <p:nvPr>
            <p:ph idx="1"/>
          </p:nvPr>
        </p:nvSpPr>
        <p:spPr/>
        <p:txBody>
          <a:bodyPr/>
          <a:lstStyle/>
          <a:p>
            <a:pPr algn="just" eaLnBrk="1" hangingPunct="1">
              <a:lnSpc>
                <a:spcPct val="90000"/>
              </a:lnSpc>
              <a:buFontTx/>
              <a:buNone/>
            </a:pPr>
            <a:r>
              <a:rPr lang="en-GB" altLang="en-US" dirty="0"/>
              <a:t>	</a:t>
            </a:r>
            <a:r>
              <a:rPr lang="en-GB" altLang="en-US" sz="2800" dirty="0" smtClean="0"/>
              <a:t>“The members of the group are </a:t>
            </a:r>
            <a:r>
              <a:rPr lang="en-GB" altLang="en-US" sz="2800" b="1" dirty="0" smtClean="0"/>
              <a:t>in </a:t>
            </a:r>
            <a:r>
              <a:rPr lang="en-GB" altLang="en-US" sz="2800" b="1" dirty="0" smtClean="0">
                <a:solidFill>
                  <a:srgbClr val="FF0000"/>
                </a:solidFill>
              </a:rPr>
              <a:t>interaction with</a:t>
            </a:r>
            <a:r>
              <a:rPr lang="en-GB" altLang="en-US" sz="2800" dirty="0" smtClean="0">
                <a:solidFill>
                  <a:srgbClr val="FF0000"/>
                </a:solidFill>
              </a:rPr>
              <a:t> </a:t>
            </a:r>
            <a:r>
              <a:rPr lang="en-GB" altLang="en-US" sz="2800" dirty="0" smtClean="0"/>
              <a:t>one another.  They share a common </a:t>
            </a:r>
            <a:r>
              <a:rPr lang="en-GB" altLang="en-US" sz="2800" b="1" dirty="0" smtClean="0">
                <a:solidFill>
                  <a:srgbClr val="FF0000"/>
                </a:solidFill>
              </a:rPr>
              <a:t>goal </a:t>
            </a:r>
            <a:r>
              <a:rPr lang="en-GB" altLang="en-US" sz="2800" dirty="0" smtClean="0"/>
              <a:t>and a set of </a:t>
            </a:r>
            <a:r>
              <a:rPr lang="en-GB" altLang="en-US" sz="2800" b="1" dirty="0" smtClean="0">
                <a:solidFill>
                  <a:srgbClr val="FF0000"/>
                </a:solidFill>
              </a:rPr>
              <a:t>norms</a:t>
            </a:r>
            <a:r>
              <a:rPr lang="en-GB" altLang="en-US" sz="2800" dirty="0" smtClean="0"/>
              <a:t> which give direction and limits to their activity.  They also develop a set of </a:t>
            </a:r>
            <a:r>
              <a:rPr lang="en-GB" altLang="en-US" sz="2800" b="1" dirty="0" smtClean="0">
                <a:solidFill>
                  <a:srgbClr val="FF0000"/>
                </a:solidFill>
              </a:rPr>
              <a:t>roles</a:t>
            </a:r>
            <a:r>
              <a:rPr lang="en-GB" altLang="en-US" sz="2800" dirty="0" smtClean="0"/>
              <a:t> and a network of </a:t>
            </a:r>
            <a:r>
              <a:rPr lang="en-GB" altLang="en-US" sz="2800" b="1" dirty="0" smtClean="0">
                <a:solidFill>
                  <a:srgbClr val="FF0000"/>
                </a:solidFill>
              </a:rPr>
              <a:t>interpersonal attraction</a:t>
            </a:r>
            <a:r>
              <a:rPr lang="en-GB" altLang="en-US" sz="2800" dirty="0" smtClean="0">
                <a:solidFill>
                  <a:srgbClr val="FF0000"/>
                </a:solidFill>
              </a:rPr>
              <a:t> </a:t>
            </a:r>
            <a:r>
              <a:rPr lang="en-GB" altLang="en-US" sz="2800" dirty="0" smtClean="0"/>
              <a:t>which serves to differentiate them from other groups”</a:t>
            </a:r>
          </a:p>
          <a:p>
            <a:pPr algn="just" eaLnBrk="1" hangingPunct="1">
              <a:lnSpc>
                <a:spcPct val="90000"/>
              </a:lnSpc>
              <a:buFontTx/>
              <a:buNone/>
            </a:pPr>
            <a:endParaRPr lang="en-GB" altLang="en-US" sz="2800" dirty="0" smtClean="0"/>
          </a:p>
          <a:p>
            <a:pPr algn="r" eaLnBrk="1" hangingPunct="1">
              <a:lnSpc>
                <a:spcPct val="90000"/>
              </a:lnSpc>
              <a:buFontTx/>
              <a:buNone/>
            </a:pPr>
            <a:r>
              <a:rPr lang="en-GB" altLang="en-US" sz="2800" dirty="0" smtClean="0"/>
              <a:t>(Hare 1962 </a:t>
            </a:r>
            <a:r>
              <a:rPr lang="en-GB" altLang="en-US" sz="2800" i="1" dirty="0" smtClean="0"/>
              <a:t>cited in </a:t>
            </a:r>
            <a:r>
              <a:rPr lang="en-GB" altLang="en-US" sz="2800" dirty="0" smtClean="0"/>
              <a:t>Payne 2007, p. 125)</a:t>
            </a:r>
          </a:p>
        </p:txBody>
      </p:sp>
    </p:spTree>
    <p:extLst>
      <p:ext uri="{BB962C8B-B14F-4D97-AF65-F5344CB8AC3E}">
        <p14:creationId xmlns:p14="http://schemas.microsoft.com/office/powerpoint/2010/main" val="185042557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algn="l"/>
            <a:r>
              <a:rPr lang="en-US" altLang="en-US" b="1" dirty="0" smtClean="0"/>
              <a:t>Group Work   	</a:t>
            </a:r>
          </a:p>
        </p:txBody>
      </p:sp>
      <p:sp>
        <p:nvSpPr>
          <p:cNvPr id="12291" name="Content Placeholder 2"/>
          <p:cNvSpPr>
            <a:spLocks noGrp="1"/>
          </p:cNvSpPr>
          <p:nvPr>
            <p:ph idx="1"/>
          </p:nvPr>
        </p:nvSpPr>
        <p:spPr/>
        <p:txBody>
          <a:bodyPr>
            <a:normAutofit/>
          </a:bodyPr>
          <a:lstStyle/>
          <a:p>
            <a:pPr marL="0" indent="0" eaLnBrk="1" hangingPunct="1">
              <a:buFont typeface="Wingdings" panose="05000000000000000000" pitchFamily="2" charset="2"/>
              <a:buNone/>
            </a:pPr>
            <a:r>
              <a:rPr lang="en-GB" altLang="en-US" sz="2400" b="1" dirty="0" smtClean="0"/>
              <a:t>In groups please answer the following:</a:t>
            </a:r>
          </a:p>
          <a:p>
            <a:pPr marL="0" indent="0" eaLnBrk="1" hangingPunct="1">
              <a:buFont typeface="Wingdings" panose="05000000000000000000" pitchFamily="2" charset="2"/>
              <a:buNone/>
            </a:pPr>
            <a:endParaRPr lang="en-GB" altLang="en-US" sz="2400" dirty="0" smtClean="0"/>
          </a:p>
          <a:p>
            <a:pPr marL="0" indent="0" eaLnBrk="1" hangingPunct="1"/>
            <a:r>
              <a:rPr lang="en-GB" altLang="en-US" sz="2400" dirty="0" smtClean="0"/>
              <a:t> What groups have you belonged to? </a:t>
            </a:r>
          </a:p>
          <a:p>
            <a:pPr marL="0" indent="0" eaLnBrk="1" hangingPunct="1"/>
            <a:r>
              <a:rPr lang="en-GB" altLang="en-US" sz="2400" dirty="0" smtClean="0"/>
              <a:t> Positive and negative experiences of groups you have belonged to?</a:t>
            </a:r>
          </a:p>
          <a:p>
            <a:pPr marL="0" indent="0" eaLnBrk="1" hangingPunct="1"/>
            <a:r>
              <a:rPr lang="en-GB" altLang="en-US" sz="2400" dirty="0" smtClean="0"/>
              <a:t> Examples of group work in youth work practice</a:t>
            </a:r>
          </a:p>
          <a:p>
            <a:pPr marL="0" indent="0" eaLnBrk="1" hangingPunct="1"/>
            <a:r>
              <a:rPr lang="en-GB" altLang="en-US" sz="2400" dirty="0" smtClean="0"/>
              <a:t> What have young people gained from ‘group work’ in youth work practice</a:t>
            </a:r>
          </a:p>
        </p:txBody>
      </p:sp>
    </p:spTree>
    <p:extLst>
      <p:ext uri="{BB962C8B-B14F-4D97-AF65-F5344CB8AC3E}">
        <p14:creationId xmlns:p14="http://schemas.microsoft.com/office/powerpoint/2010/main" val="276414786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lgn="l" eaLnBrk="1" hangingPunct="1"/>
            <a:r>
              <a:rPr lang="en-GB" altLang="en-US" b="1" dirty="0" smtClean="0"/>
              <a:t>Group Work   </a:t>
            </a:r>
            <a:r>
              <a:rPr lang="en-GB" altLang="en-US" b="1" dirty="0" smtClean="0">
                <a:solidFill>
                  <a:srgbClr val="006633"/>
                </a:solidFill>
              </a:rPr>
              <a:t>	</a:t>
            </a:r>
            <a:endParaRPr lang="en-GB" altLang="en-US" dirty="0" smtClean="0"/>
          </a:p>
        </p:txBody>
      </p:sp>
      <p:sp>
        <p:nvSpPr>
          <p:cNvPr id="11267" name="Rectangle 3"/>
          <p:cNvSpPr>
            <a:spLocks noGrp="1" noChangeArrowheads="1"/>
          </p:cNvSpPr>
          <p:nvPr>
            <p:ph idx="1"/>
          </p:nvPr>
        </p:nvSpPr>
        <p:spPr/>
        <p:txBody>
          <a:bodyPr>
            <a:normAutofit/>
          </a:bodyPr>
          <a:lstStyle/>
          <a:p>
            <a:pPr marL="0" indent="0" eaLnBrk="1" hangingPunct="1">
              <a:buFont typeface="Wingdings" panose="05000000000000000000" pitchFamily="2" charset="2"/>
              <a:buNone/>
            </a:pPr>
            <a:r>
              <a:rPr lang="en-GB" altLang="en-US" sz="2400" dirty="0" smtClean="0"/>
              <a:t>Gibson and Clarke (1995) identified six necessary factors inherent in effective groups:</a:t>
            </a:r>
          </a:p>
          <a:p>
            <a:pPr marL="0" indent="0" eaLnBrk="1" hangingPunct="1">
              <a:buFont typeface="Wingdings" panose="05000000000000000000" pitchFamily="2" charset="2"/>
              <a:buNone/>
            </a:pPr>
            <a:endParaRPr lang="en-GB" altLang="en-US" sz="2400" dirty="0" smtClean="0"/>
          </a:p>
          <a:p>
            <a:pPr marL="0" indent="0" eaLnBrk="1" hangingPunct="1"/>
            <a:r>
              <a:rPr lang="en-GB" altLang="en-US" sz="2400" dirty="0" smtClean="0"/>
              <a:t> good respectful relationships;</a:t>
            </a:r>
          </a:p>
          <a:p>
            <a:pPr marL="0" indent="0" eaLnBrk="1" hangingPunct="1"/>
            <a:r>
              <a:rPr lang="en-GB" altLang="en-US" sz="2400" dirty="0" smtClean="0"/>
              <a:t> clear, agreed, transparent aims;</a:t>
            </a:r>
          </a:p>
          <a:p>
            <a:pPr marL="0" indent="0" eaLnBrk="1" hangingPunct="1"/>
            <a:r>
              <a:rPr lang="en-GB" altLang="en-US" sz="2400" dirty="0" smtClean="0"/>
              <a:t> individual accountability and self-generated responsibility;</a:t>
            </a:r>
          </a:p>
          <a:p>
            <a:pPr marL="0" indent="0" eaLnBrk="1" hangingPunct="1"/>
            <a:r>
              <a:rPr lang="en-GB" altLang="en-US" sz="2400" dirty="0" smtClean="0"/>
              <a:t> ability to make collective decisions; </a:t>
            </a:r>
          </a:p>
          <a:p>
            <a:pPr marL="0" indent="0" eaLnBrk="1" hangingPunct="1"/>
            <a:r>
              <a:rPr lang="en-GB" altLang="en-US" sz="2400" dirty="0" smtClean="0"/>
              <a:t> effective communication;</a:t>
            </a:r>
          </a:p>
          <a:p>
            <a:pPr marL="0" indent="0" eaLnBrk="1" hangingPunct="1"/>
            <a:r>
              <a:rPr lang="en-GB" altLang="en-US" sz="2400" dirty="0" smtClean="0"/>
              <a:t> clear, valued, understood roles.</a:t>
            </a:r>
          </a:p>
          <a:p>
            <a:pPr marL="0" indent="0" eaLnBrk="1" hangingPunct="1"/>
            <a:endParaRPr lang="en-GB" altLang="en-US" sz="1800" dirty="0" smtClean="0"/>
          </a:p>
          <a:p>
            <a:pPr marL="0" indent="0" eaLnBrk="1" hangingPunct="1"/>
            <a:endParaRPr lang="en-GB" altLang="en-US" sz="1800" dirty="0" smtClean="0"/>
          </a:p>
          <a:p>
            <a:pPr marL="0" indent="0" eaLnBrk="1" hangingPunct="1">
              <a:buFont typeface="Wingdings" panose="05000000000000000000" pitchFamily="2" charset="2"/>
              <a:buNone/>
            </a:pPr>
            <a:endParaRPr lang="en-GB" altLang="en-US" sz="1800" dirty="0" smtClean="0"/>
          </a:p>
          <a:p>
            <a:pPr marL="0" indent="0" eaLnBrk="1" hangingPunct="1">
              <a:buFont typeface="Wingdings" panose="05000000000000000000" pitchFamily="2" charset="2"/>
              <a:buNone/>
            </a:pPr>
            <a:endParaRPr lang="en-GB" altLang="en-US" sz="1800" dirty="0" smtClean="0"/>
          </a:p>
          <a:p>
            <a:pPr marL="0" indent="0" eaLnBrk="1" hangingPunct="1">
              <a:buFont typeface="Wingdings" panose="05000000000000000000" pitchFamily="2" charset="2"/>
              <a:buNone/>
            </a:pPr>
            <a:endParaRPr lang="en-GB" altLang="en-US" sz="1800" dirty="0" smtClean="0"/>
          </a:p>
        </p:txBody>
      </p:sp>
    </p:spTree>
    <p:extLst>
      <p:ext uri="{BB962C8B-B14F-4D97-AF65-F5344CB8AC3E}">
        <p14:creationId xmlns:p14="http://schemas.microsoft.com/office/powerpoint/2010/main" val="358198887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l"/>
            <a:r>
              <a:rPr lang="en-GB" b="1" dirty="0" smtClean="0"/>
              <a:t>Using Theory…</a:t>
            </a:r>
            <a:endParaRPr lang="en-GB" b="1"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36445" y="1600200"/>
            <a:ext cx="5871110" cy="4530725"/>
          </a:xfrm>
        </p:spPr>
      </p:pic>
      <p:sp>
        <p:nvSpPr>
          <p:cNvPr id="6" name="Rectangle 5"/>
          <p:cNvSpPr/>
          <p:nvPr/>
        </p:nvSpPr>
        <p:spPr>
          <a:xfrm>
            <a:off x="755576" y="6237312"/>
            <a:ext cx="7776864" cy="507831"/>
          </a:xfrm>
          <a:prstGeom prst="rect">
            <a:avLst/>
          </a:prstGeom>
        </p:spPr>
        <p:txBody>
          <a:bodyPr wrap="square">
            <a:spAutoFit/>
          </a:bodyPr>
          <a:lstStyle/>
          <a:p>
            <a:r>
              <a:rPr lang="en-GB" sz="900" dirty="0" smtClean="0"/>
              <a:t>https://www.bing.com/images/search?view=detailV2&amp;ccid=e%2B37NxZG&amp;id=2D957CFFDBD012A97D5DA29EB5D03CE069FC5EB1&amp;thid=OIP.e-37NxZGR1lk_WtKAlgC4AHaFt&amp;mediaurl=https%3A%2F%2Fculctungseeyue.files.wordpress.com%2F2016%2F07%2Ftuckman.jpg%3Fw%3D530%26amp%3Bh%3D409&amp;exph=409&amp;expw=530&amp;q=group+work+theory&amp;simid=608004571059126463&amp;selectedindex=76&amp;ajaxhist=0&amp;vt=0</a:t>
            </a:r>
            <a:endParaRPr lang="en-GB" sz="900" dirty="0"/>
          </a:p>
        </p:txBody>
      </p:sp>
    </p:spTree>
    <p:extLst>
      <p:ext uri="{BB962C8B-B14F-4D97-AF65-F5344CB8AC3E}">
        <p14:creationId xmlns:p14="http://schemas.microsoft.com/office/powerpoint/2010/main" val="3718223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799</TotalTime>
  <Words>1360</Words>
  <Application>Microsoft Office PowerPoint</Application>
  <PresentationFormat>On-screen Show (4:3)</PresentationFormat>
  <Paragraphs>197</Paragraphs>
  <Slides>30</Slides>
  <Notes>27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Wingdings</vt:lpstr>
      <vt:lpstr>Office Theme</vt:lpstr>
      <vt:lpstr>SJYW5009 </vt:lpstr>
      <vt:lpstr>Aim of Lecture</vt:lpstr>
      <vt:lpstr>Assessment 1</vt:lpstr>
      <vt:lpstr>PowerPoint Presentation</vt:lpstr>
      <vt:lpstr>Identifying the Need </vt:lpstr>
      <vt:lpstr>NAOMIE  </vt:lpstr>
      <vt:lpstr>Needs   </vt:lpstr>
      <vt:lpstr>Needs   </vt:lpstr>
      <vt:lpstr>Aim   </vt:lpstr>
      <vt:lpstr>Aim   </vt:lpstr>
      <vt:lpstr>Objectives  </vt:lpstr>
      <vt:lpstr>Methods  </vt:lpstr>
      <vt:lpstr>Methods  </vt:lpstr>
      <vt:lpstr>Methods  </vt:lpstr>
      <vt:lpstr>Implementation</vt:lpstr>
      <vt:lpstr>Evaluation  </vt:lpstr>
      <vt:lpstr>Evaluation  </vt:lpstr>
      <vt:lpstr>PowerPoint Presentation</vt:lpstr>
      <vt:lpstr>SMART</vt:lpstr>
      <vt:lpstr>SMART</vt:lpstr>
      <vt:lpstr>Further information</vt:lpstr>
      <vt:lpstr>Group Work</vt:lpstr>
      <vt:lpstr>Group Work    </vt:lpstr>
      <vt:lpstr>Group Work    </vt:lpstr>
      <vt:lpstr>Group Work    </vt:lpstr>
      <vt:lpstr>What is a Group?  </vt:lpstr>
      <vt:lpstr>Five Features of Groups </vt:lpstr>
      <vt:lpstr>Group Work    </vt:lpstr>
      <vt:lpstr>Group Work    </vt:lpstr>
      <vt:lpstr>Using Theory…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SJYW5009 SJYW5009C</dc:title>
  <dc:creator>Administrator</dc:creator>
  <cp:lastModifiedBy>Angharad Lewis</cp:lastModifiedBy>
  <cp:revision>31</cp:revision>
  <cp:lastPrinted>2014-11-17T13:00:59Z</cp:lastPrinted>
  <dcterms:created xsi:type="dcterms:W3CDTF">2014-11-11T12:51:19Z</dcterms:created>
  <dcterms:modified xsi:type="dcterms:W3CDTF">2019-11-03T21:04:18Z</dcterms:modified>
</cp:coreProperties>
</file>