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3.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4.xml" ContentType="application/vnd.openxmlformats-officedocument.them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5.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6.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7.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3" r:id="rId2"/>
    <p:sldMasterId id="2147483669" r:id="rId3"/>
    <p:sldMasterId id="2147483677" r:id="rId4"/>
    <p:sldMasterId id="2147483680" r:id="rId5"/>
    <p:sldMasterId id="2147483684" r:id="rId6"/>
    <p:sldMasterId id="2147483688" r:id="rId7"/>
  </p:sldMasterIdLst>
  <p:sldIdLst>
    <p:sldId id="257" r:id="rId8"/>
    <p:sldId id="256" r:id="rId9"/>
    <p:sldId id="258" r:id="rId10"/>
    <p:sldId id="286" r:id="rId11"/>
    <p:sldId id="287" r:id="rId12"/>
    <p:sldId id="288" r:id="rId13"/>
    <p:sldId id="289" r:id="rId14"/>
    <p:sldId id="290" r:id="rId15"/>
    <p:sldId id="291" r:id="rId16"/>
    <p:sldId id="266" r:id="rId17"/>
    <p:sldId id="292" r:id="rId18"/>
    <p:sldId id="293" r:id="rId19"/>
    <p:sldId id="294" r:id="rId20"/>
    <p:sldId id="295" r:id="rId21"/>
    <p:sldId id="296" r:id="rId22"/>
    <p:sldId id="297" r:id="rId23"/>
    <p:sldId id="298" r:id="rId24"/>
    <p:sldId id="299" r:id="rId25"/>
    <p:sldId id="300" r:id="rId26"/>
    <p:sldId id="273" r:id="rId27"/>
    <p:sldId id="301" r:id="rId28"/>
    <p:sldId id="302" r:id="rId29"/>
    <p:sldId id="303" r:id="rId30"/>
    <p:sldId id="304" r:id="rId31"/>
    <p:sldId id="259" r:id="rId32"/>
    <p:sldId id="260" r:id="rId33"/>
    <p:sldId id="261" r:id="rId34"/>
    <p:sldId id="265" r:id="rId35"/>
    <p:sldId id="267" r:id="rId36"/>
    <p:sldId id="284" r:id="rId37"/>
    <p:sldId id="262" r:id="rId38"/>
    <p:sldId id="264" r:id="rId39"/>
    <p:sldId id="268" r:id="rId40"/>
    <p:sldId id="269" r:id="rId41"/>
    <p:sldId id="270" r:id="rId42"/>
    <p:sldId id="271" r:id="rId43"/>
    <p:sldId id="272" r:id="rId44"/>
    <p:sldId id="274" r:id="rId45"/>
    <p:sldId id="275" r:id="rId46"/>
    <p:sldId id="276" r:id="rId47"/>
    <p:sldId id="277" r:id="rId48"/>
    <p:sldId id="278" r:id="rId49"/>
    <p:sldId id="279" r:id="rId50"/>
    <p:sldId id="280" r:id="rId51"/>
    <p:sldId id="281" r:id="rId52"/>
    <p:sldId id="285" r:id="rId53"/>
    <p:sldId id="282" r:id="rId54"/>
    <p:sldId id="283"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7" d="100"/>
          <a:sy n="87" d="100"/>
        </p:scale>
        <p:origin x="66" y="69"/>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slide" Target="slides/slide40.xml"/><Relationship Id="rId50" Type="http://schemas.openxmlformats.org/officeDocument/2006/relationships/slide" Target="slides/slide43.xml"/><Relationship Id="rId55" Type="http://schemas.openxmlformats.org/officeDocument/2006/relationships/slide" Target="slides/slide48.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slide" Target="slides/slide46.xml"/><Relationship Id="rId58" Type="http://schemas.openxmlformats.org/officeDocument/2006/relationships/theme" Target="theme/theme1.xml"/><Relationship Id="rId5" Type="http://schemas.openxmlformats.org/officeDocument/2006/relationships/slideMaster" Target="slideMasters/slideMaster5.xml"/><Relationship Id="rId19" Type="http://schemas.openxmlformats.org/officeDocument/2006/relationships/slide" Target="slides/slide12.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presProps" Target="presProps.xml"/><Relationship Id="rId8" Type="http://schemas.openxmlformats.org/officeDocument/2006/relationships/slide" Target="slides/slide1.xml"/><Relationship Id="rId51" Type="http://schemas.openxmlformats.org/officeDocument/2006/relationships/slide" Target="slides/slide44.xml"/><Relationship Id="rId3" Type="http://schemas.openxmlformats.org/officeDocument/2006/relationships/slideMaster" Target="slideMasters/slideMaster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tableStyles" Target="tableStyles.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slide" Target="slides/slide47.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viewProps" Target="viewProps.xml"/><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5B50E2C-6FAA-4D5C-A2C6-048E2FCB650C}"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F992D79E-471D-433B-99AA-621EF19F3775}">
      <dgm:prSet/>
      <dgm:spPr/>
      <dgm:t>
        <a:bodyPr/>
        <a:lstStyle/>
        <a:p>
          <a:r>
            <a:rPr lang="en-GB" b="1"/>
            <a:t>Children and young people in Wales have the right to be free from abuse, victimisation and exploitation. </a:t>
          </a:r>
          <a:endParaRPr lang="en-US"/>
        </a:p>
      </dgm:t>
    </dgm:pt>
    <dgm:pt modelId="{30841CC3-06D4-48A5-8B58-181F5B8D91F5}" type="parTrans" cxnId="{F0A0246C-4C0D-4FA3-9643-C3B8B91807FE}">
      <dgm:prSet/>
      <dgm:spPr/>
      <dgm:t>
        <a:bodyPr/>
        <a:lstStyle/>
        <a:p>
          <a:endParaRPr lang="en-US"/>
        </a:p>
      </dgm:t>
    </dgm:pt>
    <dgm:pt modelId="{E9D26487-9108-4D1F-9CE0-739C27D74A71}" type="sibTrans" cxnId="{F0A0246C-4C0D-4FA3-9643-C3B8B91807FE}">
      <dgm:prSet/>
      <dgm:spPr/>
      <dgm:t>
        <a:bodyPr/>
        <a:lstStyle/>
        <a:p>
          <a:endParaRPr lang="en-US"/>
        </a:p>
      </dgm:t>
    </dgm:pt>
    <dgm:pt modelId="{33DA7F38-9802-4465-8D67-CAA3419CB844}">
      <dgm:prSet/>
      <dgm:spPr/>
      <dgm:t>
        <a:bodyPr/>
        <a:lstStyle/>
        <a:p>
          <a:r>
            <a:rPr lang="en-GB" b="1"/>
            <a:t>CSE involves a process of grooming, control, force and coercion. Children and young people do not volunteer to be sexually exploited and they cannot consent to their own abuse. This applies equally to young people aged 16 and 17 years. </a:t>
          </a:r>
          <a:endParaRPr lang="en-US"/>
        </a:p>
      </dgm:t>
    </dgm:pt>
    <dgm:pt modelId="{9513D900-BF88-40C4-BFEF-13BF0FA37A1E}" type="parTrans" cxnId="{175F1AFC-FBF8-4760-B8B7-4AAE7E952E31}">
      <dgm:prSet/>
      <dgm:spPr/>
      <dgm:t>
        <a:bodyPr/>
        <a:lstStyle/>
        <a:p>
          <a:endParaRPr lang="en-US"/>
        </a:p>
      </dgm:t>
    </dgm:pt>
    <dgm:pt modelId="{741C8DBE-CD7C-4BBE-8932-EE83CC5AFCA9}" type="sibTrans" cxnId="{175F1AFC-FBF8-4760-B8B7-4AAE7E952E31}">
      <dgm:prSet/>
      <dgm:spPr/>
      <dgm:t>
        <a:bodyPr/>
        <a:lstStyle/>
        <a:p>
          <a:endParaRPr lang="en-US"/>
        </a:p>
      </dgm:t>
    </dgm:pt>
    <dgm:pt modelId="{362B1C8B-C9C7-4C05-A453-7ABF39CA72BF}">
      <dgm:prSet/>
      <dgm:spPr/>
      <dgm:t>
        <a:bodyPr/>
        <a:lstStyle/>
        <a:p>
          <a:r>
            <a:rPr lang="en-GB" b="1"/>
            <a:t>Information sharing and multi-agency working is central to safeguarding and promoting the welfare of children and young people vulnerable to, at risk of and abused through child sexual exploitation. </a:t>
          </a:r>
          <a:endParaRPr lang="en-US"/>
        </a:p>
      </dgm:t>
    </dgm:pt>
    <dgm:pt modelId="{6ED2EA9C-D83B-4402-8D2A-B31A48201C90}" type="parTrans" cxnId="{0C288FA7-4481-42AA-A7EE-2CBD4D8C8616}">
      <dgm:prSet/>
      <dgm:spPr/>
      <dgm:t>
        <a:bodyPr/>
        <a:lstStyle/>
        <a:p>
          <a:endParaRPr lang="en-US"/>
        </a:p>
      </dgm:t>
    </dgm:pt>
    <dgm:pt modelId="{58789C3B-3E5F-4753-9D83-949EF3083DE4}" type="sibTrans" cxnId="{0C288FA7-4481-42AA-A7EE-2CBD4D8C8616}">
      <dgm:prSet/>
      <dgm:spPr/>
      <dgm:t>
        <a:bodyPr/>
        <a:lstStyle/>
        <a:p>
          <a:endParaRPr lang="en-US"/>
        </a:p>
      </dgm:t>
    </dgm:pt>
    <dgm:pt modelId="{C717D6BD-0E9A-46DA-9503-00BDD580DFBC}">
      <dgm:prSet/>
      <dgm:spPr/>
      <dgm:t>
        <a:bodyPr/>
        <a:lstStyle/>
        <a:p>
          <a:r>
            <a:rPr lang="en-GB" b="1"/>
            <a:t>Staff working across agencies need to be familiar with risk indicators, assessment procedures and the contents of the </a:t>
          </a:r>
          <a:r>
            <a:rPr lang="en-GB" b="1" i="1"/>
            <a:t>All Wales Protocol. </a:t>
          </a:r>
          <a:r>
            <a:rPr lang="en-GB"/>
            <a:t>	</a:t>
          </a:r>
          <a:endParaRPr lang="en-US"/>
        </a:p>
      </dgm:t>
    </dgm:pt>
    <dgm:pt modelId="{211326B6-C8A1-4908-A7BC-3008DE20ADC5}" type="parTrans" cxnId="{625FC307-A493-48AF-84C0-6CADE317526A}">
      <dgm:prSet/>
      <dgm:spPr/>
      <dgm:t>
        <a:bodyPr/>
        <a:lstStyle/>
        <a:p>
          <a:endParaRPr lang="en-US"/>
        </a:p>
      </dgm:t>
    </dgm:pt>
    <dgm:pt modelId="{D3058927-A02D-4D3F-800C-D7A3923202DF}" type="sibTrans" cxnId="{625FC307-A493-48AF-84C0-6CADE317526A}">
      <dgm:prSet/>
      <dgm:spPr/>
      <dgm:t>
        <a:bodyPr/>
        <a:lstStyle/>
        <a:p>
          <a:endParaRPr lang="en-US"/>
        </a:p>
      </dgm:t>
    </dgm:pt>
    <dgm:pt modelId="{AD618EA9-3A28-4251-A0AF-DC79C80DAA2A}" type="pres">
      <dgm:prSet presAssocID="{15B50E2C-6FAA-4D5C-A2C6-048E2FCB650C}" presName="linear" presStyleCnt="0">
        <dgm:presLayoutVars>
          <dgm:animLvl val="lvl"/>
          <dgm:resizeHandles val="exact"/>
        </dgm:presLayoutVars>
      </dgm:prSet>
      <dgm:spPr/>
    </dgm:pt>
    <dgm:pt modelId="{361ADC6D-127A-4D90-AC04-409AE51878F1}" type="pres">
      <dgm:prSet presAssocID="{F992D79E-471D-433B-99AA-621EF19F3775}" presName="parentText" presStyleLbl="node1" presStyleIdx="0" presStyleCnt="4">
        <dgm:presLayoutVars>
          <dgm:chMax val="0"/>
          <dgm:bulletEnabled val="1"/>
        </dgm:presLayoutVars>
      </dgm:prSet>
      <dgm:spPr/>
    </dgm:pt>
    <dgm:pt modelId="{6989C39A-B8D3-4521-A293-31767AFB850A}" type="pres">
      <dgm:prSet presAssocID="{E9D26487-9108-4D1F-9CE0-739C27D74A71}" presName="spacer" presStyleCnt="0"/>
      <dgm:spPr/>
    </dgm:pt>
    <dgm:pt modelId="{D935EAFA-2D73-42C3-956C-8FE86D834255}" type="pres">
      <dgm:prSet presAssocID="{33DA7F38-9802-4465-8D67-CAA3419CB844}" presName="parentText" presStyleLbl="node1" presStyleIdx="1" presStyleCnt="4">
        <dgm:presLayoutVars>
          <dgm:chMax val="0"/>
          <dgm:bulletEnabled val="1"/>
        </dgm:presLayoutVars>
      </dgm:prSet>
      <dgm:spPr/>
    </dgm:pt>
    <dgm:pt modelId="{48779C38-BE8C-4D83-9926-5D63C5521AC9}" type="pres">
      <dgm:prSet presAssocID="{741C8DBE-CD7C-4BBE-8932-EE83CC5AFCA9}" presName="spacer" presStyleCnt="0"/>
      <dgm:spPr/>
    </dgm:pt>
    <dgm:pt modelId="{84975EF0-5B6F-44E7-B187-B3B92E246A49}" type="pres">
      <dgm:prSet presAssocID="{362B1C8B-C9C7-4C05-A453-7ABF39CA72BF}" presName="parentText" presStyleLbl="node1" presStyleIdx="2" presStyleCnt="4">
        <dgm:presLayoutVars>
          <dgm:chMax val="0"/>
          <dgm:bulletEnabled val="1"/>
        </dgm:presLayoutVars>
      </dgm:prSet>
      <dgm:spPr/>
    </dgm:pt>
    <dgm:pt modelId="{CED919EC-9CFA-4437-9221-9D1F716F6B12}" type="pres">
      <dgm:prSet presAssocID="{58789C3B-3E5F-4753-9D83-949EF3083DE4}" presName="spacer" presStyleCnt="0"/>
      <dgm:spPr/>
    </dgm:pt>
    <dgm:pt modelId="{D69C5D66-7551-43F0-BA5F-CB779FDBBFB1}" type="pres">
      <dgm:prSet presAssocID="{C717D6BD-0E9A-46DA-9503-00BDD580DFBC}" presName="parentText" presStyleLbl="node1" presStyleIdx="3" presStyleCnt="4">
        <dgm:presLayoutVars>
          <dgm:chMax val="0"/>
          <dgm:bulletEnabled val="1"/>
        </dgm:presLayoutVars>
      </dgm:prSet>
      <dgm:spPr/>
    </dgm:pt>
  </dgm:ptLst>
  <dgm:cxnLst>
    <dgm:cxn modelId="{625FC307-A493-48AF-84C0-6CADE317526A}" srcId="{15B50E2C-6FAA-4D5C-A2C6-048E2FCB650C}" destId="{C717D6BD-0E9A-46DA-9503-00BDD580DFBC}" srcOrd="3" destOrd="0" parTransId="{211326B6-C8A1-4908-A7BC-3008DE20ADC5}" sibTransId="{D3058927-A02D-4D3F-800C-D7A3923202DF}"/>
    <dgm:cxn modelId="{CE681E0F-1F7C-4546-A050-94DA06F8DCED}" type="presOf" srcId="{362B1C8B-C9C7-4C05-A453-7ABF39CA72BF}" destId="{84975EF0-5B6F-44E7-B187-B3B92E246A49}" srcOrd="0" destOrd="0" presId="urn:microsoft.com/office/officeart/2005/8/layout/vList2"/>
    <dgm:cxn modelId="{5A24D22E-AC83-4AEE-AD9A-6F935FCC10E4}" type="presOf" srcId="{C717D6BD-0E9A-46DA-9503-00BDD580DFBC}" destId="{D69C5D66-7551-43F0-BA5F-CB779FDBBFB1}" srcOrd="0" destOrd="0" presId="urn:microsoft.com/office/officeart/2005/8/layout/vList2"/>
    <dgm:cxn modelId="{24748830-5D1E-4064-AFD2-B938BBCFCCAF}" type="presOf" srcId="{15B50E2C-6FAA-4D5C-A2C6-048E2FCB650C}" destId="{AD618EA9-3A28-4251-A0AF-DC79C80DAA2A}" srcOrd="0" destOrd="0" presId="urn:microsoft.com/office/officeart/2005/8/layout/vList2"/>
    <dgm:cxn modelId="{F0A0246C-4C0D-4FA3-9643-C3B8B91807FE}" srcId="{15B50E2C-6FAA-4D5C-A2C6-048E2FCB650C}" destId="{F992D79E-471D-433B-99AA-621EF19F3775}" srcOrd="0" destOrd="0" parTransId="{30841CC3-06D4-48A5-8B58-181F5B8D91F5}" sibTransId="{E9D26487-9108-4D1F-9CE0-739C27D74A71}"/>
    <dgm:cxn modelId="{0C288FA7-4481-42AA-A7EE-2CBD4D8C8616}" srcId="{15B50E2C-6FAA-4D5C-A2C6-048E2FCB650C}" destId="{362B1C8B-C9C7-4C05-A453-7ABF39CA72BF}" srcOrd="2" destOrd="0" parTransId="{6ED2EA9C-D83B-4402-8D2A-B31A48201C90}" sibTransId="{58789C3B-3E5F-4753-9D83-949EF3083DE4}"/>
    <dgm:cxn modelId="{3EBC05AF-4FC9-44F9-8DEA-827DBD52C694}" type="presOf" srcId="{33DA7F38-9802-4465-8D67-CAA3419CB844}" destId="{D935EAFA-2D73-42C3-956C-8FE86D834255}" srcOrd="0" destOrd="0" presId="urn:microsoft.com/office/officeart/2005/8/layout/vList2"/>
    <dgm:cxn modelId="{2655CDD2-8035-4875-8DDC-EB2179666932}" type="presOf" srcId="{F992D79E-471D-433B-99AA-621EF19F3775}" destId="{361ADC6D-127A-4D90-AC04-409AE51878F1}" srcOrd="0" destOrd="0" presId="urn:microsoft.com/office/officeart/2005/8/layout/vList2"/>
    <dgm:cxn modelId="{175F1AFC-FBF8-4760-B8B7-4AAE7E952E31}" srcId="{15B50E2C-6FAA-4D5C-A2C6-048E2FCB650C}" destId="{33DA7F38-9802-4465-8D67-CAA3419CB844}" srcOrd="1" destOrd="0" parTransId="{9513D900-BF88-40C4-BFEF-13BF0FA37A1E}" sibTransId="{741C8DBE-CD7C-4BBE-8932-EE83CC5AFCA9}"/>
    <dgm:cxn modelId="{4A86B0EA-3053-4616-A626-CE5A656C2C31}" type="presParOf" srcId="{AD618EA9-3A28-4251-A0AF-DC79C80DAA2A}" destId="{361ADC6D-127A-4D90-AC04-409AE51878F1}" srcOrd="0" destOrd="0" presId="urn:microsoft.com/office/officeart/2005/8/layout/vList2"/>
    <dgm:cxn modelId="{494A9886-7D74-428E-868A-7D35EB522AB5}" type="presParOf" srcId="{AD618EA9-3A28-4251-A0AF-DC79C80DAA2A}" destId="{6989C39A-B8D3-4521-A293-31767AFB850A}" srcOrd="1" destOrd="0" presId="urn:microsoft.com/office/officeart/2005/8/layout/vList2"/>
    <dgm:cxn modelId="{67EC32EA-DB3E-441E-96FC-E6583534ECA6}" type="presParOf" srcId="{AD618EA9-3A28-4251-A0AF-DC79C80DAA2A}" destId="{D935EAFA-2D73-42C3-956C-8FE86D834255}" srcOrd="2" destOrd="0" presId="urn:microsoft.com/office/officeart/2005/8/layout/vList2"/>
    <dgm:cxn modelId="{02B0928F-D18D-4338-A8C6-F981450A710B}" type="presParOf" srcId="{AD618EA9-3A28-4251-A0AF-DC79C80DAA2A}" destId="{48779C38-BE8C-4D83-9926-5D63C5521AC9}" srcOrd="3" destOrd="0" presId="urn:microsoft.com/office/officeart/2005/8/layout/vList2"/>
    <dgm:cxn modelId="{655CE2D7-43F1-4F4C-905B-1F8EDF66A736}" type="presParOf" srcId="{AD618EA9-3A28-4251-A0AF-DC79C80DAA2A}" destId="{84975EF0-5B6F-44E7-B187-B3B92E246A49}" srcOrd="4" destOrd="0" presId="urn:microsoft.com/office/officeart/2005/8/layout/vList2"/>
    <dgm:cxn modelId="{DC2A545C-4CD1-4B4B-B1FC-39DDA9FB5FA5}" type="presParOf" srcId="{AD618EA9-3A28-4251-A0AF-DC79C80DAA2A}" destId="{CED919EC-9CFA-4437-9221-9D1F716F6B12}" srcOrd="5" destOrd="0" presId="urn:microsoft.com/office/officeart/2005/8/layout/vList2"/>
    <dgm:cxn modelId="{4DCB2453-4A88-4B02-B8DF-AA468B456BDF}" type="presParOf" srcId="{AD618EA9-3A28-4251-A0AF-DC79C80DAA2A}" destId="{D69C5D66-7551-43F0-BA5F-CB779FDBBFB1}"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E09A4E0-B05A-43C2-B354-AA0308788B10}" type="doc">
      <dgm:prSet loTypeId="urn:microsoft.com/office/officeart/2005/8/layout/vList2" loCatId="list" qsTypeId="urn:microsoft.com/office/officeart/2005/8/quickstyle/simple1" qsCatId="simple" csTypeId="urn:microsoft.com/office/officeart/2005/8/colors/colorful1" csCatId="colorful"/>
      <dgm:spPr/>
      <dgm:t>
        <a:bodyPr/>
        <a:lstStyle/>
        <a:p>
          <a:endParaRPr lang="en-US"/>
        </a:p>
      </dgm:t>
    </dgm:pt>
    <dgm:pt modelId="{E417EA9E-FC8E-4459-858A-98CCD37C5075}">
      <dgm:prSet/>
      <dgm:spPr/>
      <dgm:t>
        <a:bodyPr/>
        <a:lstStyle/>
        <a:p>
          <a:r>
            <a:rPr lang="en-GB"/>
            <a:t>• can affect any child or young person (male or female) under the age of 18 years, including 16 and 17 year olds who can legally consent to have sex; </a:t>
          </a:r>
          <a:endParaRPr lang="en-US"/>
        </a:p>
      </dgm:t>
    </dgm:pt>
    <dgm:pt modelId="{E2E4A67F-F851-4445-AF14-04EF4A52A7F7}" type="parTrans" cxnId="{13B63597-3D2A-4932-A6B4-8C05A29C6AF0}">
      <dgm:prSet/>
      <dgm:spPr/>
      <dgm:t>
        <a:bodyPr/>
        <a:lstStyle/>
        <a:p>
          <a:endParaRPr lang="en-US"/>
        </a:p>
      </dgm:t>
    </dgm:pt>
    <dgm:pt modelId="{6282ADEE-C527-4C49-B5E8-43DB01B357B4}" type="sibTrans" cxnId="{13B63597-3D2A-4932-A6B4-8C05A29C6AF0}">
      <dgm:prSet/>
      <dgm:spPr/>
      <dgm:t>
        <a:bodyPr/>
        <a:lstStyle/>
        <a:p>
          <a:endParaRPr lang="en-US"/>
        </a:p>
      </dgm:t>
    </dgm:pt>
    <dgm:pt modelId="{7E248D92-4E7D-4578-82FA-702978B3C28F}">
      <dgm:prSet/>
      <dgm:spPr/>
      <dgm:t>
        <a:bodyPr/>
        <a:lstStyle/>
        <a:p>
          <a:r>
            <a:rPr lang="en-GB"/>
            <a:t>• can still be abuse even if the sexual activity appears consensual; </a:t>
          </a:r>
          <a:endParaRPr lang="en-US"/>
        </a:p>
      </dgm:t>
    </dgm:pt>
    <dgm:pt modelId="{9020256C-B7ED-4E92-8DDB-03E7FC80EB9A}" type="parTrans" cxnId="{75EAA1E4-8653-452B-8D93-0674569F68AF}">
      <dgm:prSet/>
      <dgm:spPr/>
      <dgm:t>
        <a:bodyPr/>
        <a:lstStyle/>
        <a:p>
          <a:endParaRPr lang="en-US"/>
        </a:p>
      </dgm:t>
    </dgm:pt>
    <dgm:pt modelId="{67F76B46-AACC-456B-94EE-617D3E770D3A}" type="sibTrans" cxnId="{75EAA1E4-8653-452B-8D93-0674569F68AF}">
      <dgm:prSet/>
      <dgm:spPr/>
      <dgm:t>
        <a:bodyPr/>
        <a:lstStyle/>
        <a:p>
          <a:endParaRPr lang="en-US"/>
        </a:p>
      </dgm:t>
    </dgm:pt>
    <dgm:pt modelId="{11FB2767-B3EC-4C06-B5A2-312562AC94AD}">
      <dgm:prSet/>
      <dgm:spPr/>
      <dgm:t>
        <a:bodyPr/>
        <a:lstStyle/>
        <a:p>
          <a:r>
            <a:rPr lang="en-GB"/>
            <a:t>• can include both contact (penetrative and non-penetrative acts) and non-contact sexual activity; </a:t>
          </a:r>
          <a:endParaRPr lang="en-US"/>
        </a:p>
      </dgm:t>
    </dgm:pt>
    <dgm:pt modelId="{0691FF79-8344-4D6E-BF2D-6308BDA5B524}" type="parTrans" cxnId="{3BC420F6-5DDB-497F-A571-EEDCAC776355}">
      <dgm:prSet/>
      <dgm:spPr/>
      <dgm:t>
        <a:bodyPr/>
        <a:lstStyle/>
        <a:p>
          <a:endParaRPr lang="en-US"/>
        </a:p>
      </dgm:t>
    </dgm:pt>
    <dgm:pt modelId="{7BEAC856-5C8A-45D1-A17A-F050D0B55AAB}" type="sibTrans" cxnId="{3BC420F6-5DDB-497F-A571-EEDCAC776355}">
      <dgm:prSet/>
      <dgm:spPr/>
      <dgm:t>
        <a:bodyPr/>
        <a:lstStyle/>
        <a:p>
          <a:endParaRPr lang="en-US"/>
        </a:p>
      </dgm:t>
    </dgm:pt>
    <dgm:pt modelId="{77C6C4D9-B9CA-466D-B75E-383913A9192F}">
      <dgm:prSet/>
      <dgm:spPr/>
      <dgm:t>
        <a:bodyPr/>
        <a:lstStyle/>
        <a:p>
          <a:r>
            <a:rPr lang="en-GB"/>
            <a:t>• can take place in person or via technology, or a combination of both; </a:t>
          </a:r>
          <a:endParaRPr lang="en-US"/>
        </a:p>
      </dgm:t>
    </dgm:pt>
    <dgm:pt modelId="{7CFBCAB6-AB3E-43F5-AC1C-502D553D2847}" type="parTrans" cxnId="{5168CFF2-60BA-41AD-9B7F-F1FDA37AD5D9}">
      <dgm:prSet/>
      <dgm:spPr/>
      <dgm:t>
        <a:bodyPr/>
        <a:lstStyle/>
        <a:p>
          <a:endParaRPr lang="en-US"/>
        </a:p>
      </dgm:t>
    </dgm:pt>
    <dgm:pt modelId="{9D8A491F-98DA-4BF7-95FF-23F241DE2C4F}" type="sibTrans" cxnId="{5168CFF2-60BA-41AD-9B7F-F1FDA37AD5D9}">
      <dgm:prSet/>
      <dgm:spPr/>
      <dgm:t>
        <a:bodyPr/>
        <a:lstStyle/>
        <a:p>
          <a:endParaRPr lang="en-US"/>
        </a:p>
      </dgm:t>
    </dgm:pt>
    <dgm:pt modelId="{1F54E8CC-B046-42AA-9C71-CDF4728B1E51}">
      <dgm:prSet/>
      <dgm:spPr/>
      <dgm:t>
        <a:bodyPr/>
        <a:lstStyle/>
        <a:p>
          <a:r>
            <a:rPr lang="en-GB"/>
            <a:t>• can involve force and/or enticement-based methods of compliance and may, or may not, be accompanied by violence or threats of violence; </a:t>
          </a:r>
          <a:endParaRPr lang="en-US"/>
        </a:p>
      </dgm:t>
    </dgm:pt>
    <dgm:pt modelId="{7CAF02FC-F1B7-4B7A-94B4-8D3A3B01538B}" type="parTrans" cxnId="{D55E384B-B4EC-4C2C-9BAD-533B7E82F55F}">
      <dgm:prSet/>
      <dgm:spPr/>
      <dgm:t>
        <a:bodyPr/>
        <a:lstStyle/>
        <a:p>
          <a:endParaRPr lang="en-US"/>
        </a:p>
      </dgm:t>
    </dgm:pt>
    <dgm:pt modelId="{FBC0FAA0-952A-492D-900D-21F44C45062B}" type="sibTrans" cxnId="{D55E384B-B4EC-4C2C-9BAD-533B7E82F55F}">
      <dgm:prSet/>
      <dgm:spPr/>
      <dgm:t>
        <a:bodyPr/>
        <a:lstStyle/>
        <a:p>
          <a:endParaRPr lang="en-US"/>
        </a:p>
      </dgm:t>
    </dgm:pt>
    <dgm:pt modelId="{919DD516-3EE5-4F5F-B226-EC57893DE0CC}" type="pres">
      <dgm:prSet presAssocID="{5E09A4E0-B05A-43C2-B354-AA0308788B10}" presName="linear" presStyleCnt="0">
        <dgm:presLayoutVars>
          <dgm:animLvl val="lvl"/>
          <dgm:resizeHandles val="exact"/>
        </dgm:presLayoutVars>
      </dgm:prSet>
      <dgm:spPr/>
    </dgm:pt>
    <dgm:pt modelId="{2114A135-C6CC-4616-9A49-16214578583F}" type="pres">
      <dgm:prSet presAssocID="{E417EA9E-FC8E-4459-858A-98CCD37C5075}" presName="parentText" presStyleLbl="node1" presStyleIdx="0" presStyleCnt="5">
        <dgm:presLayoutVars>
          <dgm:chMax val="0"/>
          <dgm:bulletEnabled val="1"/>
        </dgm:presLayoutVars>
      </dgm:prSet>
      <dgm:spPr/>
    </dgm:pt>
    <dgm:pt modelId="{9A45B45A-0CA4-466B-8795-4E8D4415F886}" type="pres">
      <dgm:prSet presAssocID="{6282ADEE-C527-4C49-B5E8-43DB01B357B4}" presName="spacer" presStyleCnt="0"/>
      <dgm:spPr/>
    </dgm:pt>
    <dgm:pt modelId="{1B09C257-A440-46B2-BEB5-5375628D9179}" type="pres">
      <dgm:prSet presAssocID="{7E248D92-4E7D-4578-82FA-702978B3C28F}" presName="parentText" presStyleLbl="node1" presStyleIdx="1" presStyleCnt="5">
        <dgm:presLayoutVars>
          <dgm:chMax val="0"/>
          <dgm:bulletEnabled val="1"/>
        </dgm:presLayoutVars>
      </dgm:prSet>
      <dgm:spPr/>
    </dgm:pt>
    <dgm:pt modelId="{D0524CA1-3F18-416C-B10D-6837505A78BD}" type="pres">
      <dgm:prSet presAssocID="{67F76B46-AACC-456B-94EE-617D3E770D3A}" presName="spacer" presStyleCnt="0"/>
      <dgm:spPr/>
    </dgm:pt>
    <dgm:pt modelId="{B8F72FA1-7387-42F7-A81E-84BEF1E7DDD7}" type="pres">
      <dgm:prSet presAssocID="{11FB2767-B3EC-4C06-B5A2-312562AC94AD}" presName="parentText" presStyleLbl="node1" presStyleIdx="2" presStyleCnt="5">
        <dgm:presLayoutVars>
          <dgm:chMax val="0"/>
          <dgm:bulletEnabled val="1"/>
        </dgm:presLayoutVars>
      </dgm:prSet>
      <dgm:spPr/>
    </dgm:pt>
    <dgm:pt modelId="{46606D4F-F2D3-4683-BDD7-D9AEC3AC9941}" type="pres">
      <dgm:prSet presAssocID="{7BEAC856-5C8A-45D1-A17A-F050D0B55AAB}" presName="spacer" presStyleCnt="0"/>
      <dgm:spPr/>
    </dgm:pt>
    <dgm:pt modelId="{2C4716B3-76FF-4C05-9FBA-DF8E75CF396E}" type="pres">
      <dgm:prSet presAssocID="{77C6C4D9-B9CA-466D-B75E-383913A9192F}" presName="parentText" presStyleLbl="node1" presStyleIdx="3" presStyleCnt="5">
        <dgm:presLayoutVars>
          <dgm:chMax val="0"/>
          <dgm:bulletEnabled val="1"/>
        </dgm:presLayoutVars>
      </dgm:prSet>
      <dgm:spPr/>
    </dgm:pt>
    <dgm:pt modelId="{B57732A2-F8B8-4472-9B8B-3E90BB8D20C0}" type="pres">
      <dgm:prSet presAssocID="{9D8A491F-98DA-4BF7-95FF-23F241DE2C4F}" presName="spacer" presStyleCnt="0"/>
      <dgm:spPr/>
    </dgm:pt>
    <dgm:pt modelId="{2A037BAD-DD06-4243-9917-3CD8A74B907B}" type="pres">
      <dgm:prSet presAssocID="{1F54E8CC-B046-42AA-9C71-CDF4728B1E51}" presName="parentText" presStyleLbl="node1" presStyleIdx="4" presStyleCnt="5">
        <dgm:presLayoutVars>
          <dgm:chMax val="0"/>
          <dgm:bulletEnabled val="1"/>
        </dgm:presLayoutVars>
      </dgm:prSet>
      <dgm:spPr/>
    </dgm:pt>
  </dgm:ptLst>
  <dgm:cxnLst>
    <dgm:cxn modelId="{8465E025-4441-41CF-8AC4-76C2243F5CFD}" type="presOf" srcId="{5E09A4E0-B05A-43C2-B354-AA0308788B10}" destId="{919DD516-3EE5-4F5F-B226-EC57893DE0CC}" srcOrd="0" destOrd="0" presId="urn:microsoft.com/office/officeart/2005/8/layout/vList2"/>
    <dgm:cxn modelId="{F644EE35-D190-45D1-BD8B-8AB599135516}" type="presOf" srcId="{E417EA9E-FC8E-4459-858A-98CCD37C5075}" destId="{2114A135-C6CC-4616-9A49-16214578583F}" srcOrd="0" destOrd="0" presId="urn:microsoft.com/office/officeart/2005/8/layout/vList2"/>
    <dgm:cxn modelId="{9EA8F245-E8F2-49C5-81D0-01C62CB41DAE}" type="presOf" srcId="{7E248D92-4E7D-4578-82FA-702978B3C28F}" destId="{1B09C257-A440-46B2-BEB5-5375628D9179}" srcOrd="0" destOrd="0" presId="urn:microsoft.com/office/officeart/2005/8/layout/vList2"/>
    <dgm:cxn modelId="{D55E384B-B4EC-4C2C-9BAD-533B7E82F55F}" srcId="{5E09A4E0-B05A-43C2-B354-AA0308788B10}" destId="{1F54E8CC-B046-42AA-9C71-CDF4728B1E51}" srcOrd="4" destOrd="0" parTransId="{7CAF02FC-F1B7-4B7A-94B4-8D3A3B01538B}" sibTransId="{FBC0FAA0-952A-492D-900D-21F44C45062B}"/>
    <dgm:cxn modelId="{13B63597-3D2A-4932-A6B4-8C05A29C6AF0}" srcId="{5E09A4E0-B05A-43C2-B354-AA0308788B10}" destId="{E417EA9E-FC8E-4459-858A-98CCD37C5075}" srcOrd="0" destOrd="0" parTransId="{E2E4A67F-F851-4445-AF14-04EF4A52A7F7}" sibTransId="{6282ADEE-C527-4C49-B5E8-43DB01B357B4}"/>
    <dgm:cxn modelId="{EFF251BA-B47A-483F-994A-763C273C0D69}" type="presOf" srcId="{1F54E8CC-B046-42AA-9C71-CDF4728B1E51}" destId="{2A037BAD-DD06-4243-9917-3CD8A74B907B}" srcOrd="0" destOrd="0" presId="urn:microsoft.com/office/officeart/2005/8/layout/vList2"/>
    <dgm:cxn modelId="{CD74A5BB-3D39-43DD-A731-552EE555903B}" type="presOf" srcId="{11FB2767-B3EC-4C06-B5A2-312562AC94AD}" destId="{B8F72FA1-7387-42F7-A81E-84BEF1E7DDD7}" srcOrd="0" destOrd="0" presId="urn:microsoft.com/office/officeart/2005/8/layout/vList2"/>
    <dgm:cxn modelId="{75EAA1E4-8653-452B-8D93-0674569F68AF}" srcId="{5E09A4E0-B05A-43C2-B354-AA0308788B10}" destId="{7E248D92-4E7D-4578-82FA-702978B3C28F}" srcOrd="1" destOrd="0" parTransId="{9020256C-B7ED-4E92-8DDB-03E7FC80EB9A}" sibTransId="{67F76B46-AACC-456B-94EE-617D3E770D3A}"/>
    <dgm:cxn modelId="{D4AD4FEF-44A4-485B-95DF-D621F00F9F48}" type="presOf" srcId="{77C6C4D9-B9CA-466D-B75E-383913A9192F}" destId="{2C4716B3-76FF-4C05-9FBA-DF8E75CF396E}" srcOrd="0" destOrd="0" presId="urn:microsoft.com/office/officeart/2005/8/layout/vList2"/>
    <dgm:cxn modelId="{5168CFF2-60BA-41AD-9B7F-F1FDA37AD5D9}" srcId="{5E09A4E0-B05A-43C2-B354-AA0308788B10}" destId="{77C6C4D9-B9CA-466D-B75E-383913A9192F}" srcOrd="3" destOrd="0" parTransId="{7CFBCAB6-AB3E-43F5-AC1C-502D553D2847}" sibTransId="{9D8A491F-98DA-4BF7-95FF-23F241DE2C4F}"/>
    <dgm:cxn modelId="{3BC420F6-5DDB-497F-A571-EEDCAC776355}" srcId="{5E09A4E0-B05A-43C2-B354-AA0308788B10}" destId="{11FB2767-B3EC-4C06-B5A2-312562AC94AD}" srcOrd="2" destOrd="0" parTransId="{0691FF79-8344-4D6E-BF2D-6308BDA5B524}" sibTransId="{7BEAC856-5C8A-45D1-A17A-F050D0B55AAB}"/>
    <dgm:cxn modelId="{D5608474-2EDC-4370-87F7-27CA619A7802}" type="presParOf" srcId="{919DD516-3EE5-4F5F-B226-EC57893DE0CC}" destId="{2114A135-C6CC-4616-9A49-16214578583F}" srcOrd="0" destOrd="0" presId="urn:microsoft.com/office/officeart/2005/8/layout/vList2"/>
    <dgm:cxn modelId="{31F1B020-CFA3-4CCC-B733-FE913607C84C}" type="presParOf" srcId="{919DD516-3EE5-4F5F-B226-EC57893DE0CC}" destId="{9A45B45A-0CA4-466B-8795-4E8D4415F886}" srcOrd="1" destOrd="0" presId="urn:microsoft.com/office/officeart/2005/8/layout/vList2"/>
    <dgm:cxn modelId="{97094A0D-B843-4FE5-A5FD-21C1EBD3DFC6}" type="presParOf" srcId="{919DD516-3EE5-4F5F-B226-EC57893DE0CC}" destId="{1B09C257-A440-46B2-BEB5-5375628D9179}" srcOrd="2" destOrd="0" presId="urn:microsoft.com/office/officeart/2005/8/layout/vList2"/>
    <dgm:cxn modelId="{F6030F25-4AF6-44F8-8762-A5E8669B89C1}" type="presParOf" srcId="{919DD516-3EE5-4F5F-B226-EC57893DE0CC}" destId="{D0524CA1-3F18-416C-B10D-6837505A78BD}" srcOrd="3" destOrd="0" presId="urn:microsoft.com/office/officeart/2005/8/layout/vList2"/>
    <dgm:cxn modelId="{58760191-3F63-4F8B-BB60-5A719C126A1F}" type="presParOf" srcId="{919DD516-3EE5-4F5F-B226-EC57893DE0CC}" destId="{B8F72FA1-7387-42F7-A81E-84BEF1E7DDD7}" srcOrd="4" destOrd="0" presId="urn:microsoft.com/office/officeart/2005/8/layout/vList2"/>
    <dgm:cxn modelId="{C11BD9A1-C7F2-45F9-A8DC-50F3F1894C13}" type="presParOf" srcId="{919DD516-3EE5-4F5F-B226-EC57893DE0CC}" destId="{46606D4F-F2D3-4683-BDD7-D9AEC3AC9941}" srcOrd="5" destOrd="0" presId="urn:microsoft.com/office/officeart/2005/8/layout/vList2"/>
    <dgm:cxn modelId="{0DE244C0-FF34-45A0-98A6-D9650DCCFCBE}" type="presParOf" srcId="{919DD516-3EE5-4F5F-B226-EC57893DE0CC}" destId="{2C4716B3-76FF-4C05-9FBA-DF8E75CF396E}" srcOrd="6" destOrd="0" presId="urn:microsoft.com/office/officeart/2005/8/layout/vList2"/>
    <dgm:cxn modelId="{9206A2A1-4C27-40CB-8BB2-1C1E6A3F7D21}" type="presParOf" srcId="{919DD516-3EE5-4F5F-B226-EC57893DE0CC}" destId="{B57732A2-F8B8-4472-9B8B-3E90BB8D20C0}" srcOrd="7" destOrd="0" presId="urn:microsoft.com/office/officeart/2005/8/layout/vList2"/>
    <dgm:cxn modelId="{1F56F320-0474-4CA7-951B-85AB3026C7E1}" type="presParOf" srcId="{919DD516-3EE5-4F5F-B226-EC57893DE0CC}" destId="{2A037BAD-DD06-4243-9917-3CD8A74B907B}"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9639B9C-C05D-4F28-B54F-764C4F516723}"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45FD9A57-2B49-450F-B48D-438E825B804D}">
      <dgm:prSet/>
      <dgm:spPr/>
      <dgm:t>
        <a:bodyPr/>
        <a:lstStyle/>
        <a:p>
          <a:r>
            <a:rPr lang="en-GB"/>
            <a:t>• may occur without the child or young person’s immediate knowledge (through others copying videos or images they have created and posting on social media, for example); </a:t>
          </a:r>
          <a:endParaRPr lang="en-US"/>
        </a:p>
      </dgm:t>
    </dgm:pt>
    <dgm:pt modelId="{18F265DA-C67A-4375-B180-69BB0630350B}" type="parTrans" cxnId="{DE72C7A6-7C8F-4B6E-A76D-CE8E6558F27F}">
      <dgm:prSet/>
      <dgm:spPr/>
      <dgm:t>
        <a:bodyPr/>
        <a:lstStyle/>
        <a:p>
          <a:endParaRPr lang="en-US"/>
        </a:p>
      </dgm:t>
    </dgm:pt>
    <dgm:pt modelId="{BA0F2655-BC16-4456-BC74-F5B2FD3FD5DF}" type="sibTrans" cxnId="{DE72C7A6-7C8F-4B6E-A76D-CE8E6558F27F}">
      <dgm:prSet/>
      <dgm:spPr/>
      <dgm:t>
        <a:bodyPr/>
        <a:lstStyle/>
        <a:p>
          <a:endParaRPr lang="en-US"/>
        </a:p>
      </dgm:t>
    </dgm:pt>
    <dgm:pt modelId="{1CC8E81B-F79A-4EF5-A22B-7048D434F680}">
      <dgm:prSet/>
      <dgm:spPr/>
      <dgm:t>
        <a:bodyPr/>
        <a:lstStyle/>
        <a:p>
          <a:r>
            <a:rPr lang="en-GB"/>
            <a:t>• can be perpetrated by individuals or groups, males or females, and children or adults. The abuse can be a one-off occurrence or a series of incidents over time, and range from opportunistic to complex organised abuse; and </a:t>
          </a:r>
          <a:endParaRPr lang="en-US"/>
        </a:p>
      </dgm:t>
    </dgm:pt>
    <dgm:pt modelId="{EA72A8D2-C783-451D-8137-9638C0537EA5}" type="parTrans" cxnId="{AE4C3D3C-618A-4A6A-886D-8B35ABD3CF6D}">
      <dgm:prSet/>
      <dgm:spPr/>
      <dgm:t>
        <a:bodyPr/>
        <a:lstStyle/>
        <a:p>
          <a:endParaRPr lang="en-US"/>
        </a:p>
      </dgm:t>
    </dgm:pt>
    <dgm:pt modelId="{D891672A-DE86-4182-9DBA-C1DF9B12524C}" type="sibTrans" cxnId="{AE4C3D3C-618A-4A6A-886D-8B35ABD3CF6D}">
      <dgm:prSet/>
      <dgm:spPr/>
      <dgm:t>
        <a:bodyPr/>
        <a:lstStyle/>
        <a:p>
          <a:endParaRPr lang="en-US"/>
        </a:p>
      </dgm:t>
    </dgm:pt>
    <dgm:pt modelId="{DE99BB62-76F6-4167-8F89-8CE739D7EA87}">
      <dgm:prSet/>
      <dgm:spPr/>
      <dgm:t>
        <a:bodyPr/>
        <a:lstStyle/>
        <a:p>
          <a:r>
            <a:rPr lang="en-GB"/>
            <a:t>• is typified by some form of power imbalance in favour of those perpetrating the abuse. Whilst age may be the most obvious, this power imbalance can also be due to a range of other factors including gender, sexual identity, cognitive ability, physical strength, status, and access to economic or other resources. </a:t>
          </a:r>
          <a:endParaRPr lang="en-US"/>
        </a:p>
      </dgm:t>
    </dgm:pt>
    <dgm:pt modelId="{C7048852-94D3-4A64-829D-CCDEA4E365DC}" type="parTrans" cxnId="{A5067343-CCB7-4C6E-B69A-4FC778793219}">
      <dgm:prSet/>
      <dgm:spPr/>
      <dgm:t>
        <a:bodyPr/>
        <a:lstStyle/>
        <a:p>
          <a:endParaRPr lang="en-US"/>
        </a:p>
      </dgm:t>
    </dgm:pt>
    <dgm:pt modelId="{6DF46C5A-B547-47C5-A0DE-CF512F85106C}" type="sibTrans" cxnId="{A5067343-CCB7-4C6E-B69A-4FC778793219}">
      <dgm:prSet/>
      <dgm:spPr/>
      <dgm:t>
        <a:bodyPr/>
        <a:lstStyle/>
        <a:p>
          <a:endParaRPr lang="en-US"/>
        </a:p>
      </dgm:t>
    </dgm:pt>
    <dgm:pt modelId="{1FE73CB1-F98B-4A3B-B2C4-08072B64CF7E}" type="pres">
      <dgm:prSet presAssocID="{B9639B9C-C05D-4F28-B54F-764C4F516723}" presName="linear" presStyleCnt="0">
        <dgm:presLayoutVars>
          <dgm:animLvl val="lvl"/>
          <dgm:resizeHandles val="exact"/>
        </dgm:presLayoutVars>
      </dgm:prSet>
      <dgm:spPr/>
    </dgm:pt>
    <dgm:pt modelId="{EE556BBD-6D0D-402A-B282-9D540DF21A6E}" type="pres">
      <dgm:prSet presAssocID="{45FD9A57-2B49-450F-B48D-438E825B804D}" presName="parentText" presStyleLbl="node1" presStyleIdx="0" presStyleCnt="3">
        <dgm:presLayoutVars>
          <dgm:chMax val="0"/>
          <dgm:bulletEnabled val="1"/>
        </dgm:presLayoutVars>
      </dgm:prSet>
      <dgm:spPr/>
    </dgm:pt>
    <dgm:pt modelId="{7B7E27A5-A77E-48A6-85FD-1772B559A856}" type="pres">
      <dgm:prSet presAssocID="{BA0F2655-BC16-4456-BC74-F5B2FD3FD5DF}" presName="spacer" presStyleCnt="0"/>
      <dgm:spPr/>
    </dgm:pt>
    <dgm:pt modelId="{3FCBE6CC-9584-43C2-9D4D-A2E763FD8D01}" type="pres">
      <dgm:prSet presAssocID="{1CC8E81B-F79A-4EF5-A22B-7048D434F680}" presName="parentText" presStyleLbl="node1" presStyleIdx="1" presStyleCnt="3">
        <dgm:presLayoutVars>
          <dgm:chMax val="0"/>
          <dgm:bulletEnabled val="1"/>
        </dgm:presLayoutVars>
      </dgm:prSet>
      <dgm:spPr/>
    </dgm:pt>
    <dgm:pt modelId="{8DD7838D-E222-46DF-92AA-300DCADB5595}" type="pres">
      <dgm:prSet presAssocID="{D891672A-DE86-4182-9DBA-C1DF9B12524C}" presName="spacer" presStyleCnt="0"/>
      <dgm:spPr/>
    </dgm:pt>
    <dgm:pt modelId="{89AFAF0B-2E1B-4946-8729-EA23A90FC841}" type="pres">
      <dgm:prSet presAssocID="{DE99BB62-76F6-4167-8F89-8CE739D7EA87}" presName="parentText" presStyleLbl="node1" presStyleIdx="2" presStyleCnt="3">
        <dgm:presLayoutVars>
          <dgm:chMax val="0"/>
          <dgm:bulletEnabled val="1"/>
        </dgm:presLayoutVars>
      </dgm:prSet>
      <dgm:spPr/>
    </dgm:pt>
  </dgm:ptLst>
  <dgm:cxnLst>
    <dgm:cxn modelId="{AE4C3D3C-618A-4A6A-886D-8B35ABD3CF6D}" srcId="{B9639B9C-C05D-4F28-B54F-764C4F516723}" destId="{1CC8E81B-F79A-4EF5-A22B-7048D434F680}" srcOrd="1" destOrd="0" parTransId="{EA72A8D2-C783-451D-8137-9638C0537EA5}" sibTransId="{D891672A-DE86-4182-9DBA-C1DF9B12524C}"/>
    <dgm:cxn modelId="{AF86C85C-FE3F-42FA-A08B-8B798BCD899F}" type="presOf" srcId="{DE99BB62-76F6-4167-8F89-8CE739D7EA87}" destId="{89AFAF0B-2E1B-4946-8729-EA23A90FC841}" srcOrd="0" destOrd="0" presId="urn:microsoft.com/office/officeart/2005/8/layout/vList2"/>
    <dgm:cxn modelId="{A5067343-CCB7-4C6E-B69A-4FC778793219}" srcId="{B9639B9C-C05D-4F28-B54F-764C4F516723}" destId="{DE99BB62-76F6-4167-8F89-8CE739D7EA87}" srcOrd="2" destOrd="0" parTransId="{C7048852-94D3-4A64-829D-CCDEA4E365DC}" sibTransId="{6DF46C5A-B547-47C5-A0DE-CF512F85106C}"/>
    <dgm:cxn modelId="{F7C95170-F4AD-4B2C-8D9D-B3C016601601}" type="presOf" srcId="{1CC8E81B-F79A-4EF5-A22B-7048D434F680}" destId="{3FCBE6CC-9584-43C2-9D4D-A2E763FD8D01}" srcOrd="0" destOrd="0" presId="urn:microsoft.com/office/officeart/2005/8/layout/vList2"/>
    <dgm:cxn modelId="{DE72C7A6-7C8F-4B6E-A76D-CE8E6558F27F}" srcId="{B9639B9C-C05D-4F28-B54F-764C4F516723}" destId="{45FD9A57-2B49-450F-B48D-438E825B804D}" srcOrd="0" destOrd="0" parTransId="{18F265DA-C67A-4375-B180-69BB0630350B}" sibTransId="{BA0F2655-BC16-4456-BC74-F5B2FD3FD5DF}"/>
    <dgm:cxn modelId="{45FA51AC-5EC5-462C-B50D-49AFA612E77B}" type="presOf" srcId="{B9639B9C-C05D-4F28-B54F-764C4F516723}" destId="{1FE73CB1-F98B-4A3B-B2C4-08072B64CF7E}" srcOrd="0" destOrd="0" presId="urn:microsoft.com/office/officeart/2005/8/layout/vList2"/>
    <dgm:cxn modelId="{C64DDECC-6C39-47D3-9711-75906028BC78}" type="presOf" srcId="{45FD9A57-2B49-450F-B48D-438E825B804D}" destId="{EE556BBD-6D0D-402A-B282-9D540DF21A6E}" srcOrd="0" destOrd="0" presId="urn:microsoft.com/office/officeart/2005/8/layout/vList2"/>
    <dgm:cxn modelId="{57BC80D5-E049-46A4-A12A-CC3C36D31768}" type="presParOf" srcId="{1FE73CB1-F98B-4A3B-B2C4-08072B64CF7E}" destId="{EE556BBD-6D0D-402A-B282-9D540DF21A6E}" srcOrd="0" destOrd="0" presId="urn:microsoft.com/office/officeart/2005/8/layout/vList2"/>
    <dgm:cxn modelId="{137571AC-1BD0-41F7-BB5F-C701044C6596}" type="presParOf" srcId="{1FE73CB1-F98B-4A3B-B2C4-08072B64CF7E}" destId="{7B7E27A5-A77E-48A6-85FD-1772B559A856}" srcOrd="1" destOrd="0" presId="urn:microsoft.com/office/officeart/2005/8/layout/vList2"/>
    <dgm:cxn modelId="{0077933E-5861-482E-B96D-CDF4C7E0B057}" type="presParOf" srcId="{1FE73CB1-F98B-4A3B-B2C4-08072B64CF7E}" destId="{3FCBE6CC-9584-43C2-9D4D-A2E763FD8D01}" srcOrd="2" destOrd="0" presId="urn:microsoft.com/office/officeart/2005/8/layout/vList2"/>
    <dgm:cxn modelId="{F204898B-9B0F-466B-8ADC-F734BB46EB9C}" type="presParOf" srcId="{1FE73CB1-F98B-4A3B-B2C4-08072B64CF7E}" destId="{8DD7838D-E222-46DF-92AA-300DCADB5595}" srcOrd="3" destOrd="0" presId="urn:microsoft.com/office/officeart/2005/8/layout/vList2"/>
    <dgm:cxn modelId="{22157C95-574E-4520-B96B-67E5022B2153}" type="presParOf" srcId="{1FE73CB1-F98B-4A3B-B2C4-08072B64CF7E}" destId="{89AFAF0B-2E1B-4946-8729-EA23A90FC841}"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CF97D85-3F1E-4201-9E28-5B87B797E67F}" type="doc">
      <dgm:prSet loTypeId="urn:microsoft.com/office/officeart/2005/8/layout/default" loCatId="list" qsTypeId="urn:microsoft.com/office/officeart/2005/8/quickstyle/simple1" qsCatId="simple" csTypeId="urn:microsoft.com/office/officeart/2005/8/colors/accent1_2" csCatId="accent1"/>
      <dgm:spPr/>
      <dgm:t>
        <a:bodyPr/>
        <a:lstStyle/>
        <a:p>
          <a:endParaRPr lang="en-US"/>
        </a:p>
      </dgm:t>
    </dgm:pt>
    <dgm:pt modelId="{5E832188-80BC-437A-8CD0-B540673904E5}">
      <dgm:prSet/>
      <dgm:spPr/>
      <dgm:t>
        <a:bodyPr/>
        <a:lstStyle/>
        <a:p>
          <a:r>
            <a:rPr lang="en-GB"/>
            <a:t>Acquisition of money, clothes, mobile phones etc without plausible explanation; </a:t>
          </a:r>
          <a:endParaRPr lang="en-US"/>
        </a:p>
      </dgm:t>
    </dgm:pt>
    <dgm:pt modelId="{70919607-A5D5-4F50-87EE-3DA0BA2CF33D}" type="parTrans" cxnId="{11B79CCD-6403-482B-A264-0BC16643F07B}">
      <dgm:prSet/>
      <dgm:spPr/>
      <dgm:t>
        <a:bodyPr/>
        <a:lstStyle/>
        <a:p>
          <a:endParaRPr lang="en-US"/>
        </a:p>
      </dgm:t>
    </dgm:pt>
    <dgm:pt modelId="{950441A4-80AF-4EB2-AB15-E31C8F365214}" type="sibTrans" cxnId="{11B79CCD-6403-482B-A264-0BC16643F07B}">
      <dgm:prSet/>
      <dgm:spPr/>
      <dgm:t>
        <a:bodyPr/>
        <a:lstStyle/>
        <a:p>
          <a:endParaRPr lang="en-US"/>
        </a:p>
      </dgm:t>
    </dgm:pt>
    <dgm:pt modelId="{CE6752BE-C0E1-47CC-86F4-3314043F1A79}">
      <dgm:prSet/>
      <dgm:spPr/>
      <dgm:t>
        <a:bodyPr/>
        <a:lstStyle/>
        <a:p>
          <a:r>
            <a:rPr lang="en-GB"/>
            <a:t>Gang-association and/or isolation from peers/social networks; </a:t>
          </a:r>
          <a:endParaRPr lang="en-US"/>
        </a:p>
      </dgm:t>
    </dgm:pt>
    <dgm:pt modelId="{5EB610A4-C6F0-47B8-B193-96C8807BF1FA}" type="parTrans" cxnId="{F8BF3BEC-E286-486C-A6F0-4B75AB98B34C}">
      <dgm:prSet/>
      <dgm:spPr/>
      <dgm:t>
        <a:bodyPr/>
        <a:lstStyle/>
        <a:p>
          <a:endParaRPr lang="en-US"/>
        </a:p>
      </dgm:t>
    </dgm:pt>
    <dgm:pt modelId="{826C6A1C-F83A-4768-997B-D465547BD335}" type="sibTrans" cxnId="{F8BF3BEC-E286-486C-A6F0-4B75AB98B34C}">
      <dgm:prSet/>
      <dgm:spPr/>
      <dgm:t>
        <a:bodyPr/>
        <a:lstStyle/>
        <a:p>
          <a:endParaRPr lang="en-US"/>
        </a:p>
      </dgm:t>
    </dgm:pt>
    <dgm:pt modelId="{4FFF5287-9FB3-446C-B4C6-B57D51C38DB9}">
      <dgm:prSet/>
      <dgm:spPr/>
      <dgm:t>
        <a:bodyPr/>
        <a:lstStyle/>
        <a:p>
          <a:r>
            <a:rPr lang="en-GB"/>
            <a:t>Exclusion or unexplained absences from school, college or work; </a:t>
          </a:r>
          <a:endParaRPr lang="en-US"/>
        </a:p>
      </dgm:t>
    </dgm:pt>
    <dgm:pt modelId="{6497BB99-72D8-49A8-81A9-9902EFA18B0E}" type="parTrans" cxnId="{0FBA3909-9957-46AD-B8D1-42488F8EF427}">
      <dgm:prSet/>
      <dgm:spPr/>
      <dgm:t>
        <a:bodyPr/>
        <a:lstStyle/>
        <a:p>
          <a:endParaRPr lang="en-US"/>
        </a:p>
      </dgm:t>
    </dgm:pt>
    <dgm:pt modelId="{39B5AF50-EE04-440D-9298-5E52F0A02552}" type="sibTrans" cxnId="{0FBA3909-9957-46AD-B8D1-42488F8EF427}">
      <dgm:prSet/>
      <dgm:spPr/>
      <dgm:t>
        <a:bodyPr/>
        <a:lstStyle/>
        <a:p>
          <a:endParaRPr lang="en-US"/>
        </a:p>
      </dgm:t>
    </dgm:pt>
    <dgm:pt modelId="{ED0D13A8-4538-4038-B606-725AA9FEF077}">
      <dgm:prSet/>
      <dgm:spPr/>
      <dgm:t>
        <a:bodyPr/>
        <a:lstStyle/>
        <a:p>
          <a:r>
            <a:rPr lang="en-GB"/>
            <a:t>Leaving home/care without explanation and persistently going missing or returning late; </a:t>
          </a:r>
          <a:endParaRPr lang="en-US"/>
        </a:p>
      </dgm:t>
    </dgm:pt>
    <dgm:pt modelId="{B29B70E0-E430-44C3-BDD0-0D12E7CAB78B}" type="parTrans" cxnId="{3663CFC2-9EEC-4BAB-BD96-9A0AE8BA2A6E}">
      <dgm:prSet/>
      <dgm:spPr/>
      <dgm:t>
        <a:bodyPr/>
        <a:lstStyle/>
        <a:p>
          <a:endParaRPr lang="en-US"/>
        </a:p>
      </dgm:t>
    </dgm:pt>
    <dgm:pt modelId="{994BE420-381C-4C06-AB9F-3817E787AE7F}" type="sibTrans" cxnId="{3663CFC2-9EEC-4BAB-BD96-9A0AE8BA2A6E}">
      <dgm:prSet/>
      <dgm:spPr/>
      <dgm:t>
        <a:bodyPr/>
        <a:lstStyle/>
        <a:p>
          <a:endParaRPr lang="en-US"/>
        </a:p>
      </dgm:t>
    </dgm:pt>
    <dgm:pt modelId="{2A302FEA-93F9-4A4B-92C4-249F52AB7EAF}">
      <dgm:prSet/>
      <dgm:spPr/>
      <dgm:t>
        <a:bodyPr/>
        <a:lstStyle/>
        <a:p>
          <a:r>
            <a:rPr lang="en-GB"/>
            <a:t>Excessive receipt of texts/phone calls; </a:t>
          </a:r>
          <a:endParaRPr lang="en-US"/>
        </a:p>
      </dgm:t>
    </dgm:pt>
    <dgm:pt modelId="{BAF17B4B-B3C1-4712-8D15-59C85C70AB05}" type="parTrans" cxnId="{0AC36080-5265-42F1-B6A8-4126ED14C280}">
      <dgm:prSet/>
      <dgm:spPr/>
      <dgm:t>
        <a:bodyPr/>
        <a:lstStyle/>
        <a:p>
          <a:endParaRPr lang="en-US"/>
        </a:p>
      </dgm:t>
    </dgm:pt>
    <dgm:pt modelId="{9506272F-ED4E-4AE4-9CCA-0ACA5EE4FDAF}" type="sibTrans" cxnId="{0AC36080-5265-42F1-B6A8-4126ED14C280}">
      <dgm:prSet/>
      <dgm:spPr/>
      <dgm:t>
        <a:bodyPr/>
        <a:lstStyle/>
        <a:p>
          <a:endParaRPr lang="en-US"/>
        </a:p>
      </dgm:t>
    </dgm:pt>
    <dgm:pt modelId="{654A4399-0D49-4023-97D7-48C9EF9A96DD}">
      <dgm:prSet/>
      <dgm:spPr/>
      <dgm:t>
        <a:bodyPr/>
        <a:lstStyle/>
        <a:p>
          <a:r>
            <a:rPr lang="en-GB"/>
            <a:t>Returning home under the influence of drugs/alcohol; </a:t>
          </a:r>
          <a:endParaRPr lang="en-US"/>
        </a:p>
      </dgm:t>
    </dgm:pt>
    <dgm:pt modelId="{BBD89B46-FD93-4F7A-897D-F0FB2BDBCA1F}" type="parTrans" cxnId="{5BA36BA4-591E-4F29-A75E-2D642F99CB62}">
      <dgm:prSet/>
      <dgm:spPr/>
      <dgm:t>
        <a:bodyPr/>
        <a:lstStyle/>
        <a:p>
          <a:endParaRPr lang="en-US"/>
        </a:p>
      </dgm:t>
    </dgm:pt>
    <dgm:pt modelId="{4278199A-C232-4F40-88F1-CD0D6F94286D}" type="sibTrans" cxnId="{5BA36BA4-591E-4F29-A75E-2D642F99CB62}">
      <dgm:prSet/>
      <dgm:spPr/>
      <dgm:t>
        <a:bodyPr/>
        <a:lstStyle/>
        <a:p>
          <a:endParaRPr lang="en-US"/>
        </a:p>
      </dgm:t>
    </dgm:pt>
    <dgm:pt modelId="{267A9891-9341-4C5A-9CB9-1BFEADBAF152}" type="pres">
      <dgm:prSet presAssocID="{3CF97D85-3F1E-4201-9E28-5B87B797E67F}" presName="diagram" presStyleCnt="0">
        <dgm:presLayoutVars>
          <dgm:dir/>
          <dgm:resizeHandles val="exact"/>
        </dgm:presLayoutVars>
      </dgm:prSet>
      <dgm:spPr/>
    </dgm:pt>
    <dgm:pt modelId="{2A02A5BC-3F5C-4212-A38D-6AD143A5BCFE}" type="pres">
      <dgm:prSet presAssocID="{5E832188-80BC-437A-8CD0-B540673904E5}" presName="node" presStyleLbl="node1" presStyleIdx="0" presStyleCnt="6">
        <dgm:presLayoutVars>
          <dgm:bulletEnabled val="1"/>
        </dgm:presLayoutVars>
      </dgm:prSet>
      <dgm:spPr/>
    </dgm:pt>
    <dgm:pt modelId="{7C04D1EF-B0E3-4CCE-85B7-630268A47C8A}" type="pres">
      <dgm:prSet presAssocID="{950441A4-80AF-4EB2-AB15-E31C8F365214}" presName="sibTrans" presStyleCnt="0"/>
      <dgm:spPr/>
    </dgm:pt>
    <dgm:pt modelId="{FB6AAC0D-52B8-4309-9536-CB6A392B5D69}" type="pres">
      <dgm:prSet presAssocID="{CE6752BE-C0E1-47CC-86F4-3314043F1A79}" presName="node" presStyleLbl="node1" presStyleIdx="1" presStyleCnt="6">
        <dgm:presLayoutVars>
          <dgm:bulletEnabled val="1"/>
        </dgm:presLayoutVars>
      </dgm:prSet>
      <dgm:spPr/>
    </dgm:pt>
    <dgm:pt modelId="{CDABCED7-A94C-47D1-9261-14C43BE1A4D3}" type="pres">
      <dgm:prSet presAssocID="{826C6A1C-F83A-4768-997B-D465547BD335}" presName="sibTrans" presStyleCnt="0"/>
      <dgm:spPr/>
    </dgm:pt>
    <dgm:pt modelId="{D9FCB978-934D-4BE1-B48E-A85569164EDF}" type="pres">
      <dgm:prSet presAssocID="{4FFF5287-9FB3-446C-B4C6-B57D51C38DB9}" presName="node" presStyleLbl="node1" presStyleIdx="2" presStyleCnt="6">
        <dgm:presLayoutVars>
          <dgm:bulletEnabled val="1"/>
        </dgm:presLayoutVars>
      </dgm:prSet>
      <dgm:spPr/>
    </dgm:pt>
    <dgm:pt modelId="{DA42BFC4-2C36-408B-8606-96918B36DE19}" type="pres">
      <dgm:prSet presAssocID="{39B5AF50-EE04-440D-9298-5E52F0A02552}" presName="sibTrans" presStyleCnt="0"/>
      <dgm:spPr/>
    </dgm:pt>
    <dgm:pt modelId="{4236FA42-1A24-441E-B494-7E91813021CD}" type="pres">
      <dgm:prSet presAssocID="{ED0D13A8-4538-4038-B606-725AA9FEF077}" presName="node" presStyleLbl="node1" presStyleIdx="3" presStyleCnt="6">
        <dgm:presLayoutVars>
          <dgm:bulletEnabled val="1"/>
        </dgm:presLayoutVars>
      </dgm:prSet>
      <dgm:spPr/>
    </dgm:pt>
    <dgm:pt modelId="{6A3438FC-8786-461D-AE5B-77BD83DC46E4}" type="pres">
      <dgm:prSet presAssocID="{994BE420-381C-4C06-AB9F-3817E787AE7F}" presName="sibTrans" presStyleCnt="0"/>
      <dgm:spPr/>
    </dgm:pt>
    <dgm:pt modelId="{69C1E647-50F9-41BD-8F83-D6AE41237E4D}" type="pres">
      <dgm:prSet presAssocID="{2A302FEA-93F9-4A4B-92C4-249F52AB7EAF}" presName="node" presStyleLbl="node1" presStyleIdx="4" presStyleCnt="6">
        <dgm:presLayoutVars>
          <dgm:bulletEnabled val="1"/>
        </dgm:presLayoutVars>
      </dgm:prSet>
      <dgm:spPr/>
    </dgm:pt>
    <dgm:pt modelId="{FBCFD527-8831-497B-9208-E6EBA401DFB7}" type="pres">
      <dgm:prSet presAssocID="{9506272F-ED4E-4AE4-9CCA-0ACA5EE4FDAF}" presName="sibTrans" presStyleCnt="0"/>
      <dgm:spPr/>
    </dgm:pt>
    <dgm:pt modelId="{22DBE225-BBE3-412A-90C6-09AEA413BDFC}" type="pres">
      <dgm:prSet presAssocID="{654A4399-0D49-4023-97D7-48C9EF9A96DD}" presName="node" presStyleLbl="node1" presStyleIdx="5" presStyleCnt="6">
        <dgm:presLayoutVars>
          <dgm:bulletEnabled val="1"/>
        </dgm:presLayoutVars>
      </dgm:prSet>
      <dgm:spPr/>
    </dgm:pt>
  </dgm:ptLst>
  <dgm:cxnLst>
    <dgm:cxn modelId="{0FBA3909-9957-46AD-B8D1-42488F8EF427}" srcId="{3CF97D85-3F1E-4201-9E28-5B87B797E67F}" destId="{4FFF5287-9FB3-446C-B4C6-B57D51C38DB9}" srcOrd="2" destOrd="0" parTransId="{6497BB99-72D8-49A8-81A9-9902EFA18B0E}" sibTransId="{39B5AF50-EE04-440D-9298-5E52F0A02552}"/>
    <dgm:cxn modelId="{CCE8595C-17FD-4677-861A-0C93BBEFDFB3}" type="presOf" srcId="{3CF97D85-3F1E-4201-9E28-5B87B797E67F}" destId="{267A9891-9341-4C5A-9CB9-1BFEADBAF152}" srcOrd="0" destOrd="0" presId="urn:microsoft.com/office/officeart/2005/8/layout/default"/>
    <dgm:cxn modelId="{213F4D67-781B-443E-87C0-686BE79A322E}" type="presOf" srcId="{4FFF5287-9FB3-446C-B4C6-B57D51C38DB9}" destId="{D9FCB978-934D-4BE1-B48E-A85569164EDF}" srcOrd="0" destOrd="0" presId="urn:microsoft.com/office/officeart/2005/8/layout/default"/>
    <dgm:cxn modelId="{69DD9E68-7C96-4728-A961-C9754702533C}" type="presOf" srcId="{654A4399-0D49-4023-97D7-48C9EF9A96DD}" destId="{22DBE225-BBE3-412A-90C6-09AEA413BDFC}" srcOrd="0" destOrd="0" presId="urn:microsoft.com/office/officeart/2005/8/layout/default"/>
    <dgm:cxn modelId="{E07AE96A-D6C0-4DE5-A812-72854050FC6F}" type="presOf" srcId="{ED0D13A8-4538-4038-B606-725AA9FEF077}" destId="{4236FA42-1A24-441E-B494-7E91813021CD}" srcOrd="0" destOrd="0" presId="urn:microsoft.com/office/officeart/2005/8/layout/default"/>
    <dgm:cxn modelId="{671CB753-26CE-4DF0-AF82-0328F936EF75}" type="presOf" srcId="{5E832188-80BC-437A-8CD0-B540673904E5}" destId="{2A02A5BC-3F5C-4212-A38D-6AD143A5BCFE}" srcOrd="0" destOrd="0" presId="urn:microsoft.com/office/officeart/2005/8/layout/default"/>
    <dgm:cxn modelId="{3D812675-0B7D-4D43-9326-2702AEF6127E}" type="presOf" srcId="{2A302FEA-93F9-4A4B-92C4-249F52AB7EAF}" destId="{69C1E647-50F9-41BD-8F83-D6AE41237E4D}" srcOrd="0" destOrd="0" presId="urn:microsoft.com/office/officeart/2005/8/layout/default"/>
    <dgm:cxn modelId="{0AC36080-5265-42F1-B6A8-4126ED14C280}" srcId="{3CF97D85-3F1E-4201-9E28-5B87B797E67F}" destId="{2A302FEA-93F9-4A4B-92C4-249F52AB7EAF}" srcOrd="4" destOrd="0" parTransId="{BAF17B4B-B3C1-4712-8D15-59C85C70AB05}" sibTransId="{9506272F-ED4E-4AE4-9CCA-0ACA5EE4FDAF}"/>
    <dgm:cxn modelId="{5BA36BA4-591E-4F29-A75E-2D642F99CB62}" srcId="{3CF97D85-3F1E-4201-9E28-5B87B797E67F}" destId="{654A4399-0D49-4023-97D7-48C9EF9A96DD}" srcOrd="5" destOrd="0" parTransId="{BBD89B46-FD93-4F7A-897D-F0FB2BDBCA1F}" sibTransId="{4278199A-C232-4F40-88F1-CD0D6F94286D}"/>
    <dgm:cxn modelId="{3663CFC2-9EEC-4BAB-BD96-9A0AE8BA2A6E}" srcId="{3CF97D85-3F1E-4201-9E28-5B87B797E67F}" destId="{ED0D13A8-4538-4038-B606-725AA9FEF077}" srcOrd="3" destOrd="0" parTransId="{B29B70E0-E430-44C3-BDD0-0D12E7CAB78B}" sibTransId="{994BE420-381C-4C06-AB9F-3817E787AE7F}"/>
    <dgm:cxn modelId="{C0A16FC5-12D4-4792-A0C3-5AEB2F0AF9F6}" type="presOf" srcId="{CE6752BE-C0E1-47CC-86F4-3314043F1A79}" destId="{FB6AAC0D-52B8-4309-9536-CB6A392B5D69}" srcOrd="0" destOrd="0" presId="urn:microsoft.com/office/officeart/2005/8/layout/default"/>
    <dgm:cxn modelId="{11B79CCD-6403-482B-A264-0BC16643F07B}" srcId="{3CF97D85-3F1E-4201-9E28-5B87B797E67F}" destId="{5E832188-80BC-437A-8CD0-B540673904E5}" srcOrd="0" destOrd="0" parTransId="{70919607-A5D5-4F50-87EE-3DA0BA2CF33D}" sibTransId="{950441A4-80AF-4EB2-AB15-E31C8F365214}"/>
    <dgm:cxn modelId="{F8BF3BEC-E286-486C-A6F0-4B75AB98B34C}" srcId="{3CF97D85-3F1E-4201-9E28-5B87B797E67F}" destId="{CE6752BE-C0E1-47CC-86F4-3314043F1A79}" srcOrd="1" destOrd="0" parTransId="{5EB610A4-C6F0-47B8-B193-96C8807BF1FA}" sibTransId="{826C6A1C-F83A-4768-997B-D465547BD335}"/>
    <dgm:cxn modelId="{B00CCC0F-995C-4DD1-8A6F-140BE88F517B}" type="presParOf" srcId="{267A9891-9341-4C5A-9CB9-1BFEADBAF152}" destId="{2A02A5BC-3F5C-4212-A38D-6AD143A5BCFE}" srcOrd="0" destOrd="0" presId="urn:microsoft.com/office/officeart/2005/8/layout/default"/>
    <dgm:cxn modelId="{848D3898-4E4C-4831-BFEA-957F2D8E0143}" type="presParOf" srcId="{267A9891-9341-4C5A-9CB9-1BFEADBAF152}" destId="{7C04D1EF-B0E3-4CCE-85B7-630268A47C8A}" srcOrd="1" destOrd="0" presId="urn:microsoft.com/office/officeart/2005/8/layout/default"/>
    <dgm:cxn modelId="{F6D6959A-3B49-4593-84F9-C8B0379029A2}" type="presParOf" srcId="{267A9891-9341-4C5A-9CB9-1BFEADBAF152}" destId="{FB6AAC0D-52B8-4309-9536-CB6A392B5D69}" srcOrd="2" destOrd="0" presId="urn:microsoft.com/office/officeart/2005/8/layout/default"/>
    <dgm:cxn modelId="{CF516C38-5933-486E-9E4C-7603DD597432}" type="presParOf" srcId="{267A9891-9341-4C5A-9CB9-1BFEADBAF152}" destId="{CDABCED7-A94C-47D1-9261-14C43BE1A4D3}" srcOrd="3" destOrd="0" presId="urn:microsoft.com/office/officeart/2005/8/layout/default"/>
    <dgm:cxn modelId="{80AE82F0-AEE7-4957-9CA2-A619087DA214}" type="presParOf" srcId="{267A9891-9341-4C5A-9CB9-1BFEADBAF152}" destId="{D9FCB978-934D-4BE1-B48E-A85569164EDF}" srcOrd="4" destOrd="0" presId="urn:microsoft.com/office/officeart/2005/8/layout/default"/>
    <dgm:cxn modelId="{EBE020B5-CBAA-4D49-AF40-F54401B458EF}" type="presParOf" srcId="{267A9891-9341-4C5A-9CB9-1BFEADBAF152}" destId="{DA42BFC4-2C36-408B-8606-96918B36DE19}" srcOrd="5" destOrd="0" presId="urn:microsoft.com/office/officeart/2005/8/layout/default"/>
    <dgm:cxn modelId="{1A292F0F-4DFA-4C71-902E-6CC8A6B7FAA0}" type="presParOf" srcId="{267A9891-9341-4C5A-9CB9-1BFEADBAF152}" destId="{4236FA42-1A24-441E-B494-7E91813021CD}" srcOrd="6" destOrd="0" presId="urn:microsoft.com/office/officeart/2005/8/layout/default"/>
    <dgm:cxn modelId="{D6160870-3801-4FF5-BBEC-E77E3309B33A}" type="presParOf" srcId="{267A9891-9341-4C5A-9CB9-1BFEADBAF152}" destId="{6A3438FC-8786-461D-AE5B-77BD83DC46E4}" srcOrd="7" destOrd="0" presId="urn:microsoft.com/office/officeart/2005/8/layout/default"/>
    <dgm:cxn modelId="{69FFE06B-84EC-4E65-914D-48E5E5F8F211}" type="presParOf" srcId="{267A9891-9341-4C5A-9CB9-1BFEADBAF152}" destId="{69C1E647-50F9-41BD-8F83-D6AE41237E4D}" srcOrd="8" destOrd="0" presId="urn:microsoft.com/office/officeart/2005/8/layout/default"/>
    <dgm:cxn modelId="{312931A5-7E6F-44CB-BDC6-D300ED1D1FF3}" type="presParOf" srcId="{267A9891-9341-4C5A-9CB9-1BFEADBAF152}" destId="{FBCFD527-8831-497B-9208-E6EBA401DFB7}" srcOrd="9" destOrd="0" presId="urn:microsoft.com/office/officeart/2005/8/layout/default"/>
    <dgm:cxn modelId="{6B4FE281-554B-4A82-BE79-CECC37D241AE}" type="presParOf" srcId="{267A9891-9341-4C5A-9CB9-1BFEADBAF152}" destId="{22DBE225-BBE3-412A-90C6-09AEA413BDFC}" srcOrd="1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F407B60-9142-4095-AAFA-E13F72A11E2A}" type="doc">
      <dgm:prSet loTypeId="urn:microsoft.com/office/officeart/2005/8/layout/default" loCatId="list" qsTypeId="urn:microsoft.com/office/officeart/2005/8/quickstyle/simple1" qsCatId="simple" csTypeId="urn:microsoft.com/office/officeart/2005/8/colors/accent0_3" csCatId="mainScheme"/>
      <dgm:spPr/>
      <dgm:t>
        <a:bodyPr/>
        <a:lstStyle/>
        <a:p>
          <a:endParaRPr lang="en-US"/>
        </a:p>
      </dgm:t>
    </dgm:pt>
    <dgm:pt modelId="{23349144-D90C-4F21-9641-6109ADA3AC36}">
      <dgm:prSet/>
      <dgm:spPr/>
      <dgm:t>
        <a:bodyPr/>
        <a:lstStyle/>
        <a:p>
          <a:r>
            <a:rPr lang="en-GB"/>
            <a:t>• Inappropriate sexualised behaviour for age/sexually transmitted infections; </a:t>
          </a:r>
          <a:endParaRPr lang="en-US"/>
        </a:p>
      </dgm:t>
    </dgm:pt>
    <dgm:pt modelId="{D3AF5983-8AC9-4DFB-A1F6-66017C35D5E3}" type="parTrans" cxnId="{5EB17972-2491-4AD9-8C70-0FE62E69D653}">
      <dgm:prSet/>
      <dgm:spPr/>
      <dgm:t>
        <a:bodyPr/>
        <a:lstStyle/>
        <a:p>
          <a:endParaRPr lang="en-US"/>
        </a:p>
      </dgm:t>
    </dgm:pt>
    <dgm:pt modelId="{0ADB88AF-5F6F-4304-A0EA-0196899E0B2D}" type="sibTrans" cxnId="{5EB17972-2491-4AD9-8C70-0FE62E69D653}">
      <dgm:prSet/>
      <dgm:spPr/>
      <dgm:t>
        <a:bodyPr/>
        <a:lstStyle/>
        <a:p>
          <a:endParaRPr lang="en-US"/>
        </a:p>
      </dgm:t>
    </dgm:pt>
    <dgm:pt modelId="{DA712F95-BC55-4E12-8EE3-6F9D7DDEC18B}">
      <dgm:prSet/>
      <dgm:spPr/>
      <dgm:t>
        <a:bodyPr/>
        <a:lstStyle/>
        <a:p>
          <a:r>
            <a:rPr lang="en-GB"/>
            <a:t>• Evidence of/suspicions of physical or sexual assault; </a:t>
          </a:r>
          <a:endParaRPr lang="en-US"/>
        </a:p>
      </dgm:t>
    </dgm:pt>
    <dgm:pt modelId="{399CC19F-798A-4A87-B5D8-24BC7824CC77}" type="parTrans" cxnId="{9DADC4D4-5CA8-46EE-BF16-A9D2AD51620B}">
      <dgm:prSet/>
      <dgm:spPr/>
      <dgm:t>
        <a:bodyPr/>
        <a:lstStyle/>
        <a:p>
          <a:endParaRPr lang="en-US"/>
        </a:p>
      </dgm:t>
    </dgm:pt>
    <dgm:pt modelId="{F6C444A2-7872-4788-A2A2-EC39C7960022}" type="sibTrans" cxnId="{9DADC4D4-5CA8-46EE-BF16-A9D2AD51620B}">
      <dgm:prSet/>
      <dgm:spPr/>
      <dgm:t>
        <a:bodyPr/>
        <a:lstStyle/>
        <a:p>
          <a:endParaRPr lang="en-US"/>
        </a:p>
      </dgm:t>
    </dgm:pt>
    <dgm:pt modelId="{CCE912B3-9A50-4422-8E76-7E897BD57855}">
      <dgm:prSet/>
      <dgm:spPr/>
      <dgm:t>
        <a:bodyPr/>
        <a:lstStyle/>
        <a:p>
          <a:r>
            <a:rPr lang="en-GB"/>
            <a:t>• Relationships with controlling or significantly older individuals or groups; </a:t>
          </a:r>
          <a:endParaRPr lang="en-US"/>
        </a:p>
      </dgm:t>
    </dgm:pt>
    <dgm:pt modelId="{B3A1B580-B00A-44E3-9431-D955DF724E9B}" type="parTrans" cxnId="{95B4FE15-E1C3-46D8-B8EC-0E1065CA49BA}">
      <dgm:prSet/>
      <dgm:spPr/>
      <dgm:t>
        <a:bodyPr/>
        <a:lstStyle/>
        <a:p>
          <a:endParaRPr lang="en-US"/>
        </a:p>
      </dgm:t>
    </dgm:pt>
    <dgm:pt modelId="{BF48F133-2AE4-4310-A970-F05B005CE31E}" type="sibTrans" cxnId="{95B4FE15-E1C3-46D8-B8EC-0E1065CA49BA}">
      <dgm:prSet/>
      <dgm:spPr/>
      <dgm:t>
        <a:bodyPr/>
        <a:lstStyle/>
        <a:p>
          <a:endParaRPr lang="en-US"/>
        </a:p>
      </dgm:t>
    </dgm:pt>
    <dgm:pt modelId="{72FBEC4E-5B36-47D5-A5AD-829CAB926589}">
      <dgm:prSet/>
      <dgm:spPr/>
      <dgm:t>
        <a:bodyPr/>
        <a:lstStyle/>
        <a:p>
          <a:r>
            <a:rPr lang="en-GB"/>
            <a:t>• Multiple callers (unknown adults or peers); </a:t>
          </a:r>
          <a:endParaRPr lang="en-US"/>
        </a:p>
      </dgm:t>
    </dgm:pt>
    <dgm:pt modelId="{2706B560-86CC-427F-972C-B431D23092A3}" type="parTrans" cxnId="{6D3874D8-67FB-4B63-A1BE-DD89C96352A3}">
      <dgm:prSet/>
      <dgm:spPr/>
      <dgm:t>
        <a:bodyPr/>
        <a:lstStyle/>
        <a:p>
          <a:endParaRPr lang="en-US"/>
        </a:p>
      </dgm:t>
    </dgm:pt>
    <dgm:pt modelId="{3D713769-D4B6-491F-8693-0705B6EEFB64}" type="sibTrans" cxnId="{6D3874D8-67FB-4B63-A1BE-DD89C96352A3}">
      <dgm:prSet/>
      <dgm:spPr/>
      <dgm:t>
        <a:bodyPr/>
        <a:lstStyle/>
        <a:p>
          <a:endParaRPr lang="en-US"/>
        </a:p>
      </dgm:t>
    </dgm:pt>
    <dgm:pt modelId="{50749F20-665D-4C68-B3BE-3554B5365465}">
      <dgm:prSet/>
      <dgm:spPr/>
      <dgm:t>
        <a:bodyPr/>
        <a:lstStyle/>
        <a:p>
          <a:r>
            <a:rPr lang="en-GB"/>
            <a:t>• Frequenting areas known for sex work; </a:t>
          </a:r>
          <a:endParaRPr lang="en-US"/>
        </a:p>
      </dgm:t>
    </dgm:pt>
    <dgm:pt modelId="{B4B5C99C-1173-4AB9-BDD1-8CC6FF32B963}" type="parTrans" cxnId="{DA5EB17A-37C2-490F-AB2C-781E5F128E1D}">
      <dgm:prSet/>
      <dgm:spPr/>
      <dgm:t>
        <a:bodyPr/>
        <a:lstStyle/>
        <a:p>
          <a:endParaRPr lang="en-US"/>
        </a:p>
      </dgm:t>
    </dgm:pt>
    <dgm:pt modelId="{66B5D9CE-6D81-49CA-AD8E-6811B157704B}" type="sibTrans" cxnId="{DA5EB17A-37C2-490F-AB2C-781E5F128E1D}">
      <dgm:prSet/>
      <dgm:spPr/>
      <dgm:t>
        <a:bodyPr/>
        <a:lstStyle/>
        <a:p>
          <a:endParaRPr lang="en-US"/>
        </a:p>
      </dgm:t>
    </dgm:pt>
    <dgm:pt modelId="{5AFA4844-E005-476E-9E9D-294CE414C6CC}">
      <dgm:prSet/>
      <dgm:spPr/>
      <dgm:t>
        <a:bodyPr/>
        <a:lstStyle/>
        <a:p>
          <a:r>
            <a:rPr lang="en-GB"/>
            <a:t>• Concerning use of internet or other social media; </a:t>
          </a:r>
          <a:endParaRPr lang="en-US"/>
        </a:p>
      </dgm:t>
    </dgm:pt>
    <dgm:pt modelId="{7694B215-61E4-4611-979D-DA10A94FC11A}" type="parTrans" cxnId="{143C0F09-6E52-4C16-BA9E-6D4602942B93}">
      <dgm:prSet/>
      <dgm:spPr/>
      <dgm:t>
        <a:bodyPr/>
        <a:lstStyle/>
        <a:p>
          <a:endParaRPr lang="en-US"/>
        </a:p>
      </dgm:t>
    </dgm:pt>
    <dgm:pt modelId="{D0D0E97A-DABC-4E4B-BF41-838692BB5E95}" type="sibTrans" cxnId="{143C0F09-6E52-4C16-BA9E-6D4602942B93}">
      <dgm:prSet/>
      <dgm:spPr/>
      <dgm:t>
        <a:bodyPr/>
        <a:lstStyle/>
        <a:p>
          <a:endParaRPr lang="en-US"/>
        </a:p>
      </dgm:t>
    </dgm:pt>
    <dgm:pt modelId="{F530E3DE-A057-4C90-A3FC-7A297DFBA950}">
      <dgm:prSet/>
      <dgm:spPr/>
      <dgm:t>
        <a:bodyPr/>
        <a:lstStyle/>
        <a:p>
          <a:r>
            <a:rPr lang="en-GB"/>
            <a:t>• Increasing secretiveness around behaviours; and </a:t>
          </a:r>
          <a:endParaRPr lang="en-US"/>
        </a:p>
      </dgm:t>
    </dgm:pt>
    <dgm:pt modelId="{B4240F7D-2639-418C-8FB5-2B528547BFD4}" type="parTrans" cxnId="{C332064D-7831-4EBD-A2A9-E3B0CB977101}">
      <dgm:prSet/>
      <dgm:spPr/>
      <dgm:t>
        <a:bodyPr/>
        <a:lstStyle/>
        <a:p>
          <a:endParaRPr lang="en-US"/>
        </a:p>
      </dgm:t>
    </dgm:pt>
    <dgm:pt modelId="{CCEEBCD8-E57C-482A-8DA0-2BA704D49772}" type="sibTrans" cxnId="{C332064D-7831-4EBD-A2A9-E3B0CB977101}">
      <dgm:prSet/>
      <dgm:spPr/>
      <dgm:t>
        <a:bodyPr/>
        <a:lstStyle/>
        <a:p>
          <a:endParaRPr lang="en-US"/>
        </a:p>
      </dgm:t>
    </dgm:pt>
    <dgm:pt modelId="{C4F4F095-787B-4C9A-8C54-B0783E11A060}">
      <dgm:prSet/>
      <dgm:spPr/>
      <dgm:t>
        <a:bodyPr/>
        <a:lstStyle/>
        <a:p>
          <a:r>
            <a:rPr lang="en-GB"/>
            <a:t>• Self-harm or significant changes in emotional well-being. </a:t>
          </a:r>
          <a:endParaRPr lang="en-US"/>
        </a:p>
      </dgm:t>
    </dgm:pt>
    <dgm:pt modelId="{991A1B7A-78D3-4087-B78B-B1EF953A5DD9}" type="parTrans" cxnId="{55F20B98-651F-4583-A8C9-7AF2A203513E}">
      <dgm:prSet/>
      <dgm:spPr/>
      <dgm:t>
        <a:bodyPr/>
        <a:lstStyle/>
        <a:p>
          <a:endParaRPr lang="en-US"/>
        </a:p>
      </dgm:t>
    </dgm:pt>
    <dgm:pt modelId="{D3E0F4E3-F207-4D23-ADE2-BE3AE060640A}" type="sibTrans" cxnId="{55F20B98-651F-4583-A8C9-7AF2A203513E}">
      <dgm:prSet/>
      <dgm:spPr/>
      <dgm:t>
        <a:bodyPr/>
        <a:lstStyle/>
        <a:p>
          <a:endParaRPr lang="en-US"/>
        </a:p>
      </dgm:t>
    </dgm:pt>
    <dgm:pt modelId="{FC848246-2B85-431A-980A-0063595C0EA4}">
      <dgm:prSet/>
      <dgm:spPr/>
      <dgm:t>
        <a:bodyPr/>
        <a:lstStyle/>
        <a:p>
          <a:r>
            <a:rPr lang="en-GB"/>
            <a:t>Task 1 a</a:t>
          </a:r>
          <a:endParaRPr lang="en-US"/>
        </a:p>
      </dgm:t>
    </dgm:pt>
    <dgm:pt modelId="{3E569AA6-F881-4C69-BE4D-6FE8551D7E6F}" type="parTrans" cxnId="{21E8A66E-6349-410C-AB20-CBE1E588750C}">
      <dgm:prSet/>
      <dgm:spPr/>
      <dgm:t>
        <a:bodyPr/>
        <a:lstStyle/>
        <a:p>
          <a:endParaRPr lang="en-US"/>
        </a:p>
      </dgm:t>
    </dgm:pt>
    <dgm:pt modelId="{C21D8707-78A3-4E9E-AD24-840E6C681739}" type="sibTrans" cxnId="{21E8A66E-6349-410C-AB20-CBE1E588750C}">
      <dgm:prSet/>
      <dgm:spPr/>
      <dgm:t>
        <a:bodyPr/>
        <a:lstStyle/>
        <a:p>
          <a:endParaRPr lang="en-US"/>
        </a:p>
      </dgm:t>
    </dgm:pt>
    <dgm:pt modelId="{B607674E-EB6E-4847-A2B1-5CCC7D21DE2D}" type="pres">
      <dgm:prSet presAssocID="{2F407B60-9142-4095-AAFA-E13F72A11E2A}" presName="diagram" presStyleCnt="0">
        <dgm:presLayoutVars>
          <dgm:dir/>
          <dgm:resizeHandles val="exact"/>
        </dgm:presLayoutVars>
      </dgm:prSet>
      <dgm:spPr/>
    </dgm:pt>
    <dgm:pt modelId="{637335E0-6E2C-4188-A0E6-BFE4B8B57A84}" type="pres">
      <dgm:prSet presAssocID="{23349144-D90C-4F21-9641-6109ADA3AC36}" presName="node" presStyleLbl="node1" presStyleIdx="0" presStyleCnt="9">
        <dgm:presLayoutVars>
          <dgm:bulletEnabled val="1"/>
        </dgm:presLayoutVars>
      </dgm:prSet>
      <dgm:spPr/>
    </dgm:pt>
    <dgm:pt modelId="{4B2A264A-72D1-44ED-B8B2-E585F92DF199}" type="pres">
      <dgm:prSet presAssocID="{0ADB88AF-5F6F-4304-A0EA-0196899E0B2D}" presName="sibTrans" presStyleCnt="0"/>
      <dgm:spPr/>
    </dgm:pt>
    <dgm:pt modelId="{DB0A69E6-7F61-4815-BBAE-7D545D22148B}" type="pres">
      <dgm:prSet presAssocID="{DA712F95-BC55-4E12-8EE3-6F9D7DDEC18B}" presName="node" presStyleLbl="node1" presStyleIdx="1" presStyleCnt="9">
        <dgm:presLayoutVars>
          <dgm:bulletEnabled val="1"/>
        </dgm:presLayoutVars>
      </dgm:prSet>
      <dgm:spPr/>
    </dgm:pt>
    <dgm:pt modelId="{715AC418-3EB7-4C2B-AE9A-4D86A55C07E0}" type="pres">
      <dgm:prSet presAssocID="{F6C444A2-7872-4788-A2A2-EC39C7960022}" presName="sibTrans" presStyleCnt="0"/>
      <dgm:spPr/>
    </dgm:pt>
    <dgm:pt modelId="{E2B60C75-3F28-418A-BBE8-374AEAE9D92E}" type="pres">
      <dgm:prSet presAssocID="{CCE912B3-9A50-4422-8E76-7E897BD57855}" presName="node" presStyleLbl="node1" presStyleIdx="2" presStyleCnt="9">
        <dgm:presLayoutVars>
          <dgm:bulletEnabled val="1"/>
        </dgm:presLayoutVars>
      </dgm:prSet>
      <dgm:spPr/>
    </dgm:pt>
    <dgm:pt modelId="{2D3ACF80-C31E-47A3-9A89-8F7B4AF83F5F}" type="pres">
      <dgm:prSet presAssocID="{BF48F133-2AE4-4310-A970-F05B005CE31E}" presName="sibTrans" presStyleCnt="0"/>
      <dgm:spPr/>
    </dgm:pt>
    <dgm:pt modelId="{42E902D8-6B43-4B28-905C-4B10AF630AE1}" type="pres">
      <dgm:prSet presAssocID="{72FBEC4E-5B36-47D5-A5AD-829CAB926589}" presName="node" presStyleLbl="node1" presStyleIdx="3" presStyleCnt="9">
        <dgm:presLayoutVars>
          <dgm:bulletEnabled val="1"/>
        </dgm:presLayoutVars>
      </dgm:prSet>
      <dgm:spPr/>
    </dgm:pt>
    <dgm:pt modelId="{28EC626C-E168-4185-A55F-3FCAFC76942E}" type="pres">
      <dgm:prSet presAssocID="{3D713769-D4B6-491F-8693-0705B6EEFB64}" presName="sibTrans" presStyleCnt="0"/>
      <dgm:spPr/>
    </dgm:pt>
    <dgm:pt modelId="{71F0E579-8D95-476C-B132-40D901E31A08}" type="pres">
      <dgm:prSet presAssocID="{50749F20-665D-4C68-B3BE-3554B5365465}" presName="node" presStyleLbl="node1" presStyleIdx="4" presStyleCnt="9">
        <dgm:presLayoutVars>
          <dgm:bulletEnabled val="1"/>
        </dgm:presLayoutVars>
      </dgm:prSet>
      <dgm:spPr/>
    </dgm:pt>
    <dgm:pt modelId="{6DFE213B-6005-4191-A8CC-D43EF5F84656}" type="pres">
      <dgm:prSet presAssocID="{66B5D9CE-6D81-49CA-AD8E-6811B157704B}" presName="sibTrans" presStyleCnt="0"/>
      <dgm:spPr/>
    </dgm:pt>
    <dgm:pt modelId="{6A926A77-60CF-469A-B47D-21F42877714F}" type="pres">
      <dgm:prSet presAssocID="{5AFA4844-E005-476E-9E9D-294CE414C6CC}" presName="node" presStyleLbl="node1" presStyleIdx="5" presStyleCnt="9">
        <dgm:presLayoutVars>
          <dgm:bulletEnabled val="1"/>
        </dgm:presLayoutVars>
      </dgm:prSet>
      <dgm:spPr/>
    </dgm:pt>
    <dgm:pt modelId="{50AFDA2B-EBB6-488A-9D16-C7C8353D50A3}" type="pres">
      <dgm:prSet presAssocID="{D0D0E97A-DABC-4E4B-BF41-838692BB5E95}" presName="sibTrans" presStyleCnt="0"/>
      <dgm:spPr/>
    </dgm:pt>
    <dgm:pt modelId="{C22212E0-60DF-4F5C-BA7A-83B0BA343B81}" type="pres">
      <dgm:prSet presAssocID="{F530E3DE-A057-4C90-A3FC-7A297DFBA950}" presName="node" presStyleLbl="node1" presStyleIdx="6" presStyleCnt="9">
        <dgm:presLayoutVars>
          <dgm:bulletEnabled val="1"/>
        </dgm:presLayoutVars>
      </dgm:prSet>
      <dgm:spPr/>
    </dgm:pt>
    <dgm:pt modelId="{621F3072-5E4E-4055-B83C-2E21C215F121}" type="pres">
      <dgm:prSet presAssocID="{CCEEBCD8-E57C-482A-8DA0-2BA704D49772}" presName="sibTrans" presStyleCnt="0"/>
      <dgm:spPr/>
    </dgm:pt>
    <dgm:pt modelId="{901D299F-9B36-444B-9B49-672854B6268B}" type="pres">
      <dgm:prSet presAssocID="{C4F4F095-787B-4C9A-8C54-B0783E11A060}" presName="node" presStyleLbl="node1" presStyleIdx="7" presStyleCnt="9">
        <dgm:presLayoutVars>
          <dgm:bulletEnabled val="1"/>
        </dgm:presLayoutVars>
      </dgm:prSet>
      <dgm:spPr/>
    </dgm:pt>
    <dgm:pt modelId="{96799785-FC0E-44E2-B066-B2D6BB0B1E5D}" type="pres">
      <dgm:prSet presAssocID="{D3E0F4E3-F207-4D23-ADE2-BE3AE060640A}" presName="sibTrans" presStyleCnt="0"/>
      <dgm:spPr/>
    </dgm:pt>
    <dgm:pt modelId="{418CDDA9-F1F9-423B-88C2-F0B0BBC36AD5}" type="pres">
      <dgm:prSet presAssocID="{FC848246-2B85-431A-980A-0063595C0EA4}" presName="node" presStyleLbl="node1" presStyleIdx="8" presStyleCnt="9">
        <dgm:presLayoutVars>
          <dgm:bulletEnabled val="1"/>
        </dgm:presLayoutVars>
      </dgm:prSet>
      <dgm:spPr/>
    </dgm:pt>
  </dgm:ptLst>
  <dgm:cxnLst>
    <dgm:cxn modelId="{143C0F09-6E52-4C16-BA9E-6D4602942B93}" srcId="{2F407B60-9142-4095-AAFA-E13F72A11E2A}" destId="{5AFA4844-E005-476E-9E9D-294CE414C6CC}" srcOrd="5" destOrd="0" parTransId="{7694B215-61E4-4611-979D-DA10A94FC11A}" sibTransId="{D0D0E97A-DABC-4E4B-BF41-838692BB5E95}"/>
    <dgm:cxn modelId="{F0DF3810-99CA-405D-AF8D-9168C7E05CE8}" type="presOf" srcId="{50749F20-665D-4C68-B3BE-3554B5365465}" destId="{71F0E579-8D95-476C-B132-40D901E31A08}" srcOrd="0" destOrd="0" presId="urn:microsoft.com/office/officeart/2005/8/layout/default"/>
    <dgm:cxn modelId="{95B4FE15-E1C3-46D8-B8EC-0E1065CA49BA}" srcId="{2F407B60-9142-4095-AAFA-E13F72A11E2A}" destId="{CCE912B3-9A50-4422-8E76-7E897BD57855}" srcOrd="2" destOrd="0" parTransId="{B3A1B580-B00A-44E3-9431-D955DF724E9B}" sibTransId="{BF48F133-2AE4-4310-A970-F05B005CE31E}"/>
    <dgm:cxn modelId="{EAD1E922-9DE4-4474-B6FF-AE0822933F81}" type="presOf" srcId="{2F407B60-9142-4095-AAFA-E13F72A11E2A}" destId="{B607674E-EB6E-4847-A2B1-5CCC7D21DE2D}" srcOrd="0" destOrd="0" presId="urn:microsoft.com/office/officeart/2005/8/layout/default"/>
    <dgm:cxn modelId="{C332064D-7831-4EBD-A2A9-E3B0CB977101}" srcId="{2F407B60-9142-4095-AAFA-E13F72A11E2A}" destId="{F530E3DE-A057-4C90-A3FC-7A297DFBA950}" srcOrd="6" destOrd="0" parTransId="{B4240F7D-2639-418C-8FB5-2B528547BFD4}" sibTransId="{CCEEBCD8-E57C-482A-8DA0-2BA704D49772}"/>
    <dgm:cxn modelId="{21E8A66E-6349-410C-AB20-CBE1E588750C}" srcId="{2F407B60-9142-4095-AAFA-E13F72A11E2A}" destId="{FC848246-2B85-431A-980A-0063595C0EA4}" srcOrd="8" destOrd="0" parTransId="{3E569AA6-F881-4C69-BE4D-6FE8551D7E6F}" sibTransId="{C21D8707-78A3-4E9E-AD24-840E6C681739}"/>
    <dgm:cxn modelId="{5EB17972-2491-4AD9-8C70-0FE62E69D653}" srcId="{2F407B60-9142-4095-AAFA-E13F72A11E2A}" destId="{23349144-D90C-4F21-9641-6109ADA3AC36}" srcOrd="0" destOrd="0" parTransId="{D3AF5983-8AC9-4DFB-A1F6-66017C35D5E3}" sibTransId="{0ADB88AF-5F6F-4304-A0EA-0196899E0B2D}"/>
    <dgm:cxn modelId="{4DD8E155-218A-4E40-8F77-5EAA9927C2F8}" type="presOf" srcId="{72FBEC4E-5B36-47D5-A5AD-829CAB926589}" destId="{42E902D8-6B43-4B28-905C-4B10AF630AE1}" srcOrd="0" destOrd="0" presId="urn:microsoft.com/office/officeart/2005/8/layout/default"/>
    <dgm:cxn modelId="{B6E5B576-FB9F-4F32-8D05-C79390AB9EE1}" type="presOf" srcId="{C4F4F095-787B-4C9A-8C54-B0783E11A060}" destId="{901D299F-9B36-444B-9B49-672854B6268B}" srcOrd="0" destOrd="0" presId="urn:microsoft.com/office/officeart/2005/8/layout/default"/>
    <dgm:cxn modelId="{745A5E78-62FE-426A-8EF6-D8817CBF7E0D}" type="presOf" srcId="{DA712F95-BC55-4E12-8EE3-6F9D7DDEC18B}" destId="{DB0A69E6-7F61-4815-BBAE-7D545D22148B}" srcOrd="0" destOrd="0" presId="urn:microsoft.com/office/officeart/2005/8/layout/default"/>
    <dgm:cxn modelId="{DA5EB17A-37C2-490F-AB2C-781E5F128E1D}" srcId="{2F407B60-9142-4095-AAFA-E13F72A11E2A}" destId="{50749F20-665D-4C68-B3BE-3554B5365465}" srcOrd="4" destOrd="0" parTransId="{B4B5C99C-1173-4AB9-BDD1-8CC6FF32B963}" sibTransId="{66B5D9CE-6D81-49CA-AD8E-6811B157704B}"/>
    <dgm:cxn modelId="{ECF47D7E-3F92-4304-8B8C-F6BA56D01A5D}" type="presOf" srcId="{F530E3DE-A057-4C90-A3FC-7A297DFBA950}" destId="{C22212E0-60DF-4F5C-BA7A-83B0BA343B81}" srcOrd="0" destOrd="0" presId="urn:microsoft.com/office/officeart/2005/8/layout/default"/>
    <dgm:cxn modelId="{CC2D427F-45A8-4BF4-A0EF-C300F26C4A73}" type="presOf" srcId="{CCE912B3-9A50-4422-8E76-7E897BD57855}" destId="{E2B60C75-3F28-418A-BBE8-374AEAE9D92E}" srcOrd="0" destOrd="0" presId="urn:microsoft.com/office/officeart/2005/8/layout/default"/>
    <dgm:cxn modelId="{55F20B98-651F-4583-A8C9-7AF2A203513E}" srcId="{2F407B60-9142-4095-AAFA-E13F72A11E2A}" destId="{C4F4F095-787B-4C9A-8C54-B0783E11A060}" srcOrd="7" destOrd="0" parTransId="{991A1B7A-78D3-4087-B78B-B1EF953A5DD9}" sibTransId="{D3E0F4E3-F207-4D23-ADE2-BE3AE060640A}"/>
    <dgm:cxn modelId="{2C9D43C4-DF62-41AB-A1FF-1D1B4514966C}" type="presOf" srcId="{5AFA4844-E005-476E-9E9D-294CE414C6CC}" destId="{6A926A77-60CF-469A-B47D-21F42877714F}" srcOrd="0" destOrd="0" presId="urn:microsoft.com/office/officeart/2005/8/layout/default"/>
    <dgm:cxn modelId="{9DADC4D4-5CA8-46EE-BF16-A9D2AD51620B}" srcId="{2F407B60-9142-4095-AAFA-E13F72A11E2A}" destId="{DA712F95-BC55-4E12-8EE3-6F9D7DDEC18B}" srcOrd="1" destOrd="0" parTransId="{399CC19F-798A-4A87-B5D8-24BC7824CC77}" sibTransId="{F6C444A2-7872-4788-A2A2-EC39C7960022}"/>
    <dgm:cxn modelId="{6D3874D8-67FB-4B63-A1BE-DD89C96352A3}" srcId="{2F407B60-9142-4095-AAFA-E13F72A11E2A}" destId="{72FBEC4E-5B36-47D5-A5AD-829CAB926589}" srcOrd="3" destOrd="0" parTransId="{2706B560-86CC-427F-972C-B431D23092A3}" sibTransId="{3D713769-D4B6-491F-8693-0705B6EEFB64}"/>
    <dgm:cxn modelId="{B8372EFA-4E8E-495A-A15A-A7F48A32E8DF}" type="presOf" srcId="{FC848246-2B85-431A-980A-0063595C0EA4}" destId="{418CDDA9-F1F9-423B-88C2-F0B0BBC36AD5}" srcOrd="0" destOrd="0" presId="urn:microsoft.com/office/officeart/2005/8/layout/default"/>
    <dgm:cxn modelId="{921BC6FD-EAFE-431C-954A-42602BE63D6D}" type="presOf" srcId="{23349144-D90C-4F21-9641-6109ADA3AC36}" destId="{637335E0-6E2C-4188-A0E6-BFE4B8B57A84}" srcOrd="0" destOrd="0" presId="urn:microsoft.com/office/officeart/2005/8/layout/default"/>
    <dgm:cxn modelId="{CBB54314-C158-44D5-BCF1-3B5E5D329B47}" type="presParOf" srcId="{B607674E-EB6E-4847-A2B1-5CCC7D21DE2D}" destId="{637335E0-6E2C-4188-A0E6-BFE4B8B57A84}" srcOrd="0" destOrd="0" presId="urn:microsoft.com/office/officeart/2005/8/layout/default"/>
    <dgm:cxn modelId="{7C113CA6-9147-46CF-A261-9ADF4D722CF4}" type="presParOf" srcId="{B607674E-EB6E-4847-A2B1-5CCC7D21DE2D}" destId="{4B2A264A-72D1-44ED-B8B2-E585F92DF199}" srcOrd="1" destOrd="0" presId="urn:microsoft.com/office/officeart/2005/8/layout/default"/>
    <dgm:cxn modelId="{77368F9D-C797-4C84-B16B-3BE7B7BFB24A}" type="presParOf" srcId="{B607674E-EB6E-4847-A2B1-5CCC7D21DE2D}" destId="{DB0A69E6-7F61-4815-BBAE-7D545D22148B}" srcOrd="2" destOrd="0" presId="urn:microsoft.com/office/officeart/2005/8/layout/default"/>
    <dgm:cxn modelId="{AFBB13A7-8DEA-407C-8AE0-408D59874025}" type="presParOf" srcId="{B607674E-EB6E-4847-A2B1-5CCC7D21DE2D}" destId="{715AC418-3EB7-4C2B-AE9A-4D86A55C07E0}" srcOrd="3" destOrd="0" presId="urn:microsoft.com/office/officeart/2005/8/layout/default"/>
    <dgm:cxn modelId="{F2C3082D-A960-4830-B185-8D68B426ED8C}" type="presParOf" srcId="{B607674E-EB6E-4847-A2B1-5CCC7D21DE2D}" destId="{E2B60C75-3F28-418A-BBE8-374AEAE9D92E}" srcOrd="4" destOrd="0" presId="urn:microsoft.com/office/officeart/2005/8/layout/default"/>
    <dgm:cxn modelId="{32F7FF8C-783A-4E2C-BAB5-7AF126F017E9}" type="presParOf" srcId="{B607674E-EB6E-4847-A2B1-5CCC7D21DE2D}" destId="{2D3ACF80-C31E-47A3-9A89-8F7B4AF83F5F}" srcOrd="5" destOrd="0" presId="urn:microsoft.com/office/officeart/2005/8/layout/default"/>
    <dgm:cxn modelId="{912BDCE3-06D0-4CD3-8509-1D18DDFAC844}" type="presParOf" srcId="{B607674E-EB6E-4847-A2B1-5CCC7D21DE2D}" destId="{42E902D8-6B43-4B28-905C-4B10AF630AE1}" srcOrd="6" destOrd="0" presId="urn:microsoft.com/office/officeart/2005/8/layout/default"/>
    <dgm:cxn modelId="{89B7378F-CFC9-4F5A-8A8E-70685CD95793}" type="presParOf" srcId="{B607674E-EB6E-4847-A2B1-5CCC7D21DE2D}" destId="{28EC626C-E168-4185-A55F-3FCAFC76942E}" srcOrd="7" destOrd="0" presId="urn:microsoft.com/office/officeart/2005/8/layout/default"/>
    <dgm:cxn modelId="{21633149-C305-4AE4-BEE4-61FCB83D8204}" type="presParOf" srcId="{B607674E-EB6E-4847-A2B1-5CCC7D21DE2D}" destId="{71F0E579-8D95-476C-B132-40D901E31A08}" srcOrd="8" destOrd="0" presId="urn:microsoft.com/office/officeart/2005/8/layout/default"/>
    <dgm:cxn modelId="{7AF509BE-7D5C-4AB5-A77F-F08264A4C443}" type="presParOf" srcId="{B607674E-EB6E-4847-A2B1-5CCC7D21DE2D}" destId="{6DFE213B-6005-4191-A8CC-D43EF5F84656}" srcOrd="9" destOrd="0" presId="urn:microsoft.com/office/officeart/2005/8/layout/default"/>
    <dgm:cxn modelId="{F009E537-D575-4F44-8F3F-C3DEBA7E853A}" type="presParOf" srcId="{B607674E-EB6E-4847-A2B1-5CCC7D21DE2D}" destId="{6A926A77-60CF-469A-B47D-21F42877714F}" srcOrd="10" destOrd="0" presId="urn:microsoft.com/office/officeart/2005/8/layout/default"/>
    <dgm:cxn modelId="{A5A0FF60-FC0F-40ED-A204-89534279C86F}" type="presParOf" srcId="{B607674E-EB6E-4847-A2B1-5CCC7D21DE2D}" destId="{50AFDA2B-EBB6-488A-9D16-C7C8353D50A3}" srcOrd="11" destOrd="0" presId="urn:microsoft.com/office/officeart/2005/8/layout/default"/>
    <dgm:cxn modelId="{31D64D90-9BBC-41BC-9BB2-EA34F0D6B95C}" type="presParOf" srcId="{B607674E-EB6E-4847-A2B1-5CCC7D21DE2D}" destId="{C22212E0-60DF-4F5C-BA7A-83B0BA343B81}" srcOrd="12" destOrd="0" presId="urn:microsoft.com/office/officeart/2005/8/layout/default"/>
    <dgm:cxn modelId="{5812F01D-460D-485C-94F5-92A201D4D6B3}" type="presParOf" srcId="{B607674E-EB6E-4847-A2B1-5CCC7D21DE2D}" destId="{621F3072-5E4E-4055-B83C-2E21C215F121}" srcOrd="13" destOrd="0" presId="urn:microsoft.com/office/officeart/2005/8/layout/default"/>
    <dgm:cxn modelId="{3FF29C7E-F5CA-4409-8BEB-8EF2E9B0D53C}" type="presParOf" srcId="{B607674E-EB6E-4847-A2B1-5CCC7D21DE2D}" destId="{901D299F-9B36-444B-9B49-672854B6268B}" srcOrd="14" destOrd="0" presId="urn:microsoft.com/office/officeart/2005/8/layout/default"/>
    <dgm:cxn modelId="{0CC6EC24-1AA6-4958-B5C6-E51BC4DFFB3F}" type="presParOf" srcId="{B607674E-EB6E-4847-A2B1-5CCC7D21DE2D}" destId="{96799785-FC0E-44E2-B066-B2D6BB0B1E5D}" srcOrd="15" destOrd="0" presId="urn:microsoft.com/office/officeart/2005/8/layout/default"/>
    <dgm:cxn modelId="{93B8BB0A-5EE3-4BD0-8BAC-3E1AB0A0211C}" type="presParOf" srcId="{B607674E-EB6E-4847-A2B1-5CCC7D21DE2D}" destId="{418CDDA9-F1F9-423B-88C2-F0B0BBC36AD5}" srcOrd="1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88BD9AB-4CF0-4B6A-8AD9-C5E85A8D9DB4}"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C123187B-D4A1-4D3E-BA55-2E1B8F65738B}">
      <dgm:prSet/>
      <dgm:spPr/>
      <dgm:t>
        <a:bodyPr/>
        <a:lstStyle/>
        <a:p>
          <a:r>
            <a:rPr lang="en-GB"/>
            <a:t>Review evidence has concluded that youth work (in all its diverse forms) operates from an ‘opportunity- focused’ perspective viewing young people holistically as having great potential. 88 Youth work in Wales remains committed to the social, educational, emotional and political development of young people.</a:t>
          </a:r>
          <a:endParaRPr lang="en-US"/>
        </a:p>
      </dgm:t>
    </dgm:pt>
    <dgm:pt modelId="{1746971C-53BE-4194-AAD8-4B4336D19C68}" type="parTrans" cxnId="{7701552F-1B39-4F1A-A5FE-84533AA4E7D1}">
      <dgm:prSet/>
      <dgm:spPr/>
      <dgm:t>
        <a:bodyPr/>
        <a:lstStyle/>
        <a:p>
          <a:endParaRPr lang="en-US"/>
        </a:p>
      </dgm:t>
    </dgm:pt>
    <dgm:pt modelId="{B3711774-B0BE-4620-824A-944FE66AF3FF}" type="sibTrans" cxnId="{7701552F-1B39-4F1A-A5FE-84533AA4E7D1}">
      <dgm:prSet/>
      <dgm:spPr/>
      <dgm:t>
        <a:bodyPr/>
        <a:lstStyle/>
        <a:p>
          <a:endParaRPr lang="en-US"/>
        </a:p>
      </dgm:t>
    </dgm:pt>
    <dgm:pt modelId="{DA87847F-09DE-4F34-8E23-DCC93CD2AE4C}">
      <dgm:prSet/>
      <dgm:spPr/>
      <dgm:t>
        <a:bodyPr/>
        <a:lstStyle/>
        <a:p>
          <a:r>
            <a:rPr lang="en-GB"/>
            <a:t>The principles underpinning Youth Work and set out in the Youth Work Strategy,  mean that the Youth Service is well placed to engage children who may be vulnerable to or at risk of CSE, in a meaningful way. Evidence from practice suggests that this can be an important protective factor in reducing the risks of abuse through CSE for children as part of a package of multi-agency support</a:t>
          </a:r>
          <a:endParaRPr lang="en-US"/>
        </a:p>
      </dgm:t>
    </dgm:pt>
    <dgm:pt modelId="{0BD6F81A-45A6-4297-A8C3-CD0579006D5B}" type="parTrans" cxnId="{F79990D5-513F-4046-9225-2DDAAC519DA5}">
      <dgm:prSet/>
      <dgm:spPr/>
      <dgm:t>
        <a:bodyPr/>
        <a:lstStyle/>
        <a:p>
          <a:endParaRPr lang="en-US"/>
        </a:p>
      </dgm:t>
    </dgm:pt>
    <dgm:pt modelId="{0CD9F0F9-F5F1-45A5-BB45-808FD395AA6F}" type="sibTrans" cxnId="{F79990D5-513F-4046-9225-2DDAAC519DA5}">
      <dgm:prSet/>
      <dgm:spPr/>
      <dgm:t>
        <a:bodyPr/>
        <a:lstStyle/>
        <a:p>
          <a:endParaRPr lang="en-US"/>
        </a:p>
      </dgm:t>
    </dgm:pt>
    <dgm:pt modelId="{8BC528F2-425B-45B9-B20E-EEC5A8496D0E}">
      <dgm:prSet/>
      <dgm:spPr/>
      <dgm:t>
        <a:bodyPr/>
        <a:lstStyle/>
        <a:p>
          <a:r>
            <a:rPr lang="en-GB"/>
            <a:t>The youth service is well placed to work with children where early intervention because of vulnerabilities can impact positively on self-esteem, provide positive peer opportunities and build resilience to prevent the risks of abuse through CSE</a:t>
          </a:r>
          <a:endParaRPr lang="en-US"/>
        </a:p>
      </dgm:t>
    </dgm:pt>
    <dgm:pt modelId="{5314C46F-B09C-42F1-ADB2-9A49CEDE00CE}" type="parTrans" cxnId="{637382D6-6A4C-40A7-AAA2-EE675CE56FDC}">
      <dgm:prSet/>
      <dgm:spPr/>
      <dgm:t>
        <a:bodyPr/>
        <a:lstStyle/>
        <a:p>
          <a:endParaRPr lang="en-US"/>
        </a:p>
      </dgm:t>
    </dgm:pt>
    <dgm:pt modelId="{628F857D-2B83-4D7C-B67E-F0D7D62B3433}" type="sibTrans" cxnId="{637382D6-6A4C-40A7-AAA2-EE675CE56FDC}">
      <dgm:prSet/>
      <dgm:spPr/>
      <dgm:t>
        <a:bodyPr/>
        <a:lstStyle/>
        <a:p>
          <a:endParaRPr lang="en-US"/>
        </a:p>
      </dgm:t>
    </dgm:pt>
    <dgm:pt modelId="{29819C6A-FCC1-4CCA-875B-F08C0D92A88E}" type="pres">
      <dgm:prSet presAssocID="{688BD9AB-4CF0-4B6A-8AD9-C5E85A8D9DB4}" presName="linear" presStyleCnt="0">
        <dgm:presLayoutVars>
          <dgm:animLvl val="lvl"/>
          <dgm:resizeHandles val="exact"/>
        </dgm:presLayoutVars>
      </dgm:prSet>
      <dgm:spPr/>
    </dgm:pt>
    <dgm:pt modelId="{CB2CD3A4-22F6-47E3-B2EF-5C86A5DF9AD5}" type="pres">
      <dgm:prSet presAssocID="{C123187B-D4A1-4D3E-BA55-2E1B8F65738B}" presName="parentText" presStyleLbl="node1" presStyleIdx="0" presStyleCnt="3">
        <dgm:presLayoutVars>
          <dgm:chMax val="0"/>
          <dgm:bulletEnabled val="1"/>
        </dgm:presLayoutVars>
      </dgm:prSet>
      <dgm:spPr/>
    </dgm:pt>
    <dgm:pt modelId="{F5F2DA97-238E-4635-A854-6877E5E506E9}" type="pres">
      <dgm:prSet presAssocID="{B3711774-B0BE-4620-824A-944FE66AF3FF}" presName="spacer" presStyleCnt="0"/>
      <dgm:spPr/>
    </dgm:pt>
    <dgm:pt modelId="{A07F6201-ABDB-4A48-AE30-ECCF946B0924}" type="pres">
      <dgm:prSet presAssocID="{DA87847F-09DE-4F34-8E23-DCC93CD2AE4C}" presName="parentText" presStyleLbl="node1" presStyleIdx="1" presStyleCnt="3">
        <dgm:presLayoutVars>
          <dgm:chMax val="0"/>
          <dgm:bulletEnabled val="1"/>
        </dgm:presLayoutVars>
      </dgm:prSet>
      <dgm:spPr/>
    </dgm:pt>
    <dgm:pt modelId="{A9AFFEBB-0520-4BF6-84FF-1AD27C9ED33B}" type="pres">
      <dgm:prSet presAssocID="{0CD9F0F9-F5F1-45A5-BB45-808FD395AA6F}" presName="spacer" presStyleCnt="0"/>
      <dgm:spPr/>
    </dgm:pt>
    <dgm:pt modelId="{22DC5193-1A10-425C-941B-4F97CF37D11B}" type="pres">
      <dgm:prSet presAssocID="{8BC528F2-425B-45B9-B20E-EEC5A8496D0E}" presName="parentText" presStyleLbl="node1" presStyleIdx="2" presStyleCnt="3">
        <dgm:presLayoutVars>
          <dgm:chMax val="0"/>
          <dgm:bulletEnabled val="1"/>
        </dgm:presLayoutVars>
      </dgm:prSet>
      <dgm:spPr/>
    </dgm:pt>
  </dgm:ptLst>
  <dgm:cxnLst>
    <dgm:cxn modelId="{7701552F-1B39-4F1A-A5FE-84533AA4E7D1}" srcId="{688BD9AB-4CF0-4B6A-8AD9-C5E85A8D9DB4}" destId="{C123187B-D4A1-4D3E-BA55-2E1B8F65738B}" srcOrd="0" destOrd="0" parTransId="{1746971C-53BE-4194-AAD8-4B4336D19C68}" sibTransId="{B3711774-B0BE-4620-824A-944FE66AF3FF}"/>
    <dgm:cxn modelId="{10895665-C303-4AC1-96FD-C7B905E0CC9A}" type="presOf" srcId="{C123187B-D4A1-4D3E-BA55-2E1B8F65738B}" destId="{CB2CD3A4-22F6-47E3-B2EF-5C86A5DF9AD5}" srcOrd="0" destOrd="0" presId="urn:microsoft.com/office/officeart/2005/8/layout/vList2"/>
    <dgm:cxn modelId="{6F22446D-93E2-42C1-A6B3-A8A2D99608E3}" type="presOf" srcId="{8BC528F2-425B-45B9-B20E-EEC5A8496D0E}" destId="{22DC5193-1A10-425C-941B-4F97CF37D11B}" srcOrd="0" destOrd="0" presId="urn:microsoft.com/office/officeart/2005/8/layout/vList2"/>
    <dgm:cxn modelId="{4B61857B-4BF3-4B8B-8DAF-A3B4D03CA98A}" type="presOf" srcId="{DA87847F-09DE-4F34-8E23-DCC93CD2AE4C}" destId="{A07F6201-ABDB-4A48-AE30-ECCF946B0924}" srcOrd="0" destOrd="0" presId="urn:microsoft.com/office/officeart/2005/8/layout/vList2"/>
    <dgm:cxn modelId="{F79990D5-513F-4046-9225-2DDAAC519DA5}" srcId="{688BD9AB-4CF0-4B6A-8AD9-C5E85A8D9DB4}" destId="{DA87847F-09DE-4F34-8E23-DCC93CD2AE4C}" srcOrd="1" destOrd="0" parTransId="{0BD6F81A-45A6-4297-A8C3-CD0579006D5B}" sibTransId="{0CD9F0F9-F5F1-45A5-BB45-808FD395AA6F}"/>
    <dgm:cxn modelId="{637382D6-6A4C-40A7-AAA2-EE675CE56FDC}" srcId="{688BD9AB-4CF0-4B6A-8AD9-C5E85A8D9DB4}" destId="{8BC528F2-425B-45B9-B20E-EEC5A8496D0E}" srcOrd="2" destOrd="0" parTransId="{5314C46F-B09C-42F1-ADB2-9A49CEDE00CE}" sibTransId="{628F857D-2B83-4D7C-B67E-F0D7D62B3433}"/>
    <dgm:cxn modelId="{A4D684FC-9D20-4E4E-A840-3C4438436E9F}" type="presOf" srcId="{688BD9AB-4CF0-4B6A-8AD9-C5E85A8D9DB4}" destId="{29819C6A-FCC1-4CCA-875B-F08C0D92A88E}" srcOrd="0" destOrd="0" presId="urn:microsoft.com/office/officeart/2005/8/layout/vList2"/>
    <dgm:cxn modelId="{AB655F0F-FB48-4374-9876-C1D49A02AC63}" type="presParOf" srcId="{29819C6A-FCC1-4CCA-875B-F08C0D92A88E}" destId="{CB2CD3A4-22F6-47E3-B2EF-5C86A5DF9AD5}" srcOrd="0" destOrd="0" presId="urn:microsoft.com/office/officeart/2005/8/layout/vList2"/>
    <dgm:cxn modelId="{B44C9C84-0F77-4D07-8BCA-CA03FB30957A}" type="presParOf" srcId="{29819C6A-FCC1-4CCA-875B-F08C0D92A88E}" destId="{F5F2DA97-238E-4635-A854-6877E5E506E9}" srcOrd="1" destOrd="0" presId="urn:microsoft.com/office/officeart/2005/8/layout/vList2"/>
    <dgm:cxn modelId="{22CFB67B-55A8-4FE4-AA18-E2ABC94FAFCB}" type="presParOf" srcId="{29819C6A-FCC1-4CCA-875B-F08C0D92A88E}" destId="{A07F6201-ABDB-4A48-AE30-ECCF946B0924}" srcOrd="2" destOrd="0" presId="urn:microsoft.com/office/officeart/2005/8/layout/vList2"/>
    <dgm:cxn modelId="{A02BE8CB-7719-4934-907C-B329D99DD175}" type="presParOf" srcId="{29819C6A-FCC1-4CCA-875B-F08C0D92A88E}" destId="{A9AFFEBB-0520-4BF6-84FF-1AD27C9ED33B}" srcOrd="3" destOrd="0" presId="urn:microsoft.com/office/officeart/2005/8/layout/vList2"/>
    <dgm:cxn modelId="{5644BD62-5D18-4513-83A5-D493012AEAC0}" type="presParOf" srcId="{29819C6A-FCC1-4CCA-875B-F08C0D92A88E}" destId="{22DC5193-1A10-425C-941B-4F97CF37D11B}"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1ADC6D-127A-4D90-AC04-409AE51878F1}">
      <dsp:nvSpPr>
        <dsp:cNvPr id="0" name=""/>
        <dsp:cNvSpPr/>
      </dsp:nvSpPr>
      <dsp:spPr>
        <a:xfrm>
          <a:off x="0" y="96865"/>
          <a:ext cx="8770938" cy="83197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b="1" kern="1200"/>
            <a:t>Children and young people in Wales have the right to be free from abuse, victimisation and exploitation. </a:t>
          </a:r>
          <a:endParaRPr lang="en-US" sz="1500" kern="1200"/>
        </a:p>
      </dsp:txBody>
      <dsp:txXfrm>
        <a:off x="40614" y="137479"/>
        <a:ext cx="8689710" cy="750751"/>
      </dsp:txXfrm>
    </dsp:sp>
    <dsp:sp modelId="{D935EAFA-2D73-42C3-956C-8FE86D834255}">
      <dsp:nvSpPr>
        <dsp:cNvPr id="0" name=""/>
        <dsp:cNvSpPr/>
      </dsp:nvSpPr>
      <dsp:spPr>
        <a:xfrm>
          <a:off x="0" y="972045"/>
          <a:ext cx="8770938" cy="831979"/>
        </a:xfrm>
        <a:prstGeom prst="roundRect">
          <a:avLst/>
        </a:prstGeom>
        <a:solidFill>
          <a:schemeClr val="accent2">
            <a:hueOff val="-485121"/>
            <a:satOff val="-27976"/>
            <a:lumOff val="28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b="1" kern="1200"/>
            <a:t>CSE involves a process of grooming, control, force and coercion. Children and young people do not volunteer to be sexually exploited and they cannot consent to their own abuse. This applies equally to young people aged 16 and 17 years. </a:t>
          </a:r>
          <a:endParaRPr lang="en-US" sz="1500" kern="1200"/>
        </a:p>
      </dsp:txBody>
      <dsp:txXfrm>
        <a:off x="40614" y="1012659"/>
        <a:ext cx="8689710" cy="750751"/>
      </dsp:txXfrm>
    </dsp:sp>
    <dsp:sp modelId="{84975EF0-5B6F-44E7-B187-B3B92E246A49}">
      <dsp:nvSpPr>
        <dsp:cNvPr id="0" name=""/>
        <dsp:cNvSpPr/>
      </dsp:nvSpPr>
      <dsp:spPr>
        <a:xfrm>
          <a:off x="0" y="1847225"/>
          <a:ext cx="8770938" cy="831979"/>
        </a:xfrm>
        <a:prstGeom prst="roundRect">
          <a:avLst/>
        </a:prstGeom>
        <a:solidFill>
          <a:schemeClr val="accent2">
            <a:hueOff val="-970242"/>
            <a:satOff val="-55952"/>
            <a:lumOff val="575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b="1" kern="1200"/>
            <a:t>Information sharing and multi-agency working is central to safeguarding and promoting the welfare of children and young people vulnerable to, at risk of and abused through child sexual exploitation. </a:t>
          </a:r>
          <a:endParaRPr lang="en-US" sz="1500" kern="1200"/>
        </a:p>
      </dsp:txBody>
      <dsp:txXfrm>
        <a:off x="40614" y="1887839"/>
        <a:ext cx="8689710" cy="750751"/>
      </dsp:txXfrm>
    </dsp:sp>
    <dsp:sp modelId="{D69C5D66-7551-43F0-BA5F-CB779FDBBFB1}">
      <dsp:nvSpPr>
        <dsp:cNvPr id="0" name=""/>
        <dsp:cNvSpPr/>
      </dsp:nvSpPr>
      <dsp:spPr>
        <a:xfrm>
          <a:off x="0" y="2722404"/>
          <a:ext cx="8770938" cy="831979"/>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b="1" kern="1200"/>
            <a:t>Staff working across agencies need to be familiar with risk indicators, assessment procedures and the contents of the </a:t>
          </a:r>
          <a:r>
            <a:rPr lang="en-GB" sz="1500" b="1" i="1" kern="1200"/>
            <a:t>All Wales Protocol. </a:t>
          </a:r>
          <a:r>
            <a:rPr lang="en-GB" sz="1500" kern="1200"/>
            <a:t>	</a:t>
          </a:r>
          <a:endParaRPr lang="en-US" sz="1500" kern="1200"/>
        </a:p>
      </dsp:txBody>
      <dsp:txXfrm>
        <a:off x="40614" y="2763018"/>
        <a:ext cx="8689710" cy="75075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14A135-C6CC-4616-9A49-16214578583F}">
      <dsp:nvSpPr>
        <dsp:cNvPr id="0" name=""/>
        <dsp:cNvSpPr/>
      </dsp:nvSpPr>
      <dsp:spPr>
        <a:xfrm>
          <a:off x="0" y="37055"/>
          <a:ext cx="9701953" cy="67626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 can affect any child or young person (male or female) under the age of 18 years, including 16 and 17 year olds who can legally consent to have sex; </a:t>
          </a:r>
          <a:endParaRPr lang="en-US" sz="1700" kern="1200"/>
        </a:p>
      </dsp:txBody>
      <dsp:txXfrm>
        <a:off x="33012" y="70067"/>
        <a:ext cx="9635929" cy="610236"/>
      </dsp:txXfrm>
    </dsp:sp>
    <dsp:sp modelId="{1B09C257-A440-46B2-BEB5-5375628D9179}">
      <dsp:nvSpPr>
        <dsp:cNvPr id="0" name=""/>
        <dsp:cNvSpPr/>
      </dsp:nvSpPr>
      <dsp:spPr>
        <a:xfrm>
          <a:off x="0" y="762275"/>
          <a:ext cx="9701953" cy="67626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 can still be abuse even if the sexual activity appears consensual; </a:t>
          </a:r>
          <a:endParaRPr lang="en-US" sz="1700" kern="1200"/>
        </a:p>
      </dsp:txBody>
      <dsp:txXfrm>
        <a:off x="33012" y="795287"/>
        <a:ext cx="9635929" cy="610236"/>
      </dsp:txXfrm>
    </dsp:sp>
    <dsp:sp modelId="{B8F72FA1-7387-42F7-A81E-84BEF1E7DDD7}">
      <dsp:nvSpPr>
        <dsp:cNvPr id="0" name=""/>
        <dsp:cNvSpPr/>
      </dsp:nvSpPr>
      <dsp:spPr>
        <a:xfrm>
          <a:off x="0" y="1487495"/>
          <a:ext cx="9701953" cy="67626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 can include both contact (penetrative and non-penetrative acts) and non-contact sexual activity; </a:t>
          </a:r>
          <a:endParaRPr lang="en-US" sz="1700" kern="1200"/>
        </a:p>
      </dsp:txBody>
      <dsp:txXfrm>
        <a:off x="33012" y="1520507"/>
        <a:ext cx="9635929" cy="610236"/>
      </dsp:txXfrm>
    </dsp:sp>
    <dsp:sp modelId="{2C4716B3-76FF-4C05-9FBA-DF8E75CF396E}">
      <dsp:nvSpPr>
        <dsp:cNvPr id="0" name=""/>
        <dsp:cNvSpPr/>
      </dsp:nvSpPr>
      <dsp:spPr>
        <a:xfrm>
          <a:off x="0" y="2212715"/>
          <a:ext cx="9701953" cy="67626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 can take place in person or via technology, or a combination of both; </a:t>
          </a:r>
          <a:endParaRPr lang="en-US" sz="1700" kern="1200"/>
        </a:p>
      </dsp:txBody>
      <dsp:txXfrm>
        <a:off x="33012" y="2245727"/>
        <a:ext cx="9635929" cy="610236"/>
      </dsp:txXfrm>
    </dsp:sp>
    <dsp:sp modelId="{2A037BAD-DD06-4243-9917-3CD8A74B907B}">
      <dsp:nvSpPr>
        <dsp:cNvPr id="0" name=""/>
        <dsp:cNvSpPr/>
      </dsp:nvSpPr>
      <dsp:spPr>
        <a:xfrm>
          <a:off x="0" y="2937935"/>
          <a:ext cx="9701953" cy="676260"/>
        </a:xfrm>
        <a:prstGeom prst="round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 can involve force and/or enticement-based methods of compliance and may, or may not, be accompanied by violence or threats of violence; </a:t>
          </a:r>
          <a:endParaRPr lang="en-US" sz="1700" kern="1200"/>
        </a:p>
      </dsp:txBody>
      <dsp:txXfrm>
        <a:off x="33012" y="2970947"/>
        <a:ext cx="9635929" cy="61023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556BBD-6D0D-402A-B282-9D540DF21A6E}">
      <dsp:nvSpPr>
        <dsp:cNvPr id="0" name=""/>
        <dsp:cNvSpPr/>
      </dsp:nvSpPr>
      <dsp:spPr>
        <a:xfrm>
          <a:off x="0" y="59370"/>
          <a:ext cx="8770938" cy="1146782"/>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 may occur without the child or young person’s immediate knowledge (through others copying videos or images they have created and posting on social media, for example); </a:t>
          </a:r>
          <a:endParaRPr lang="en-US" sz="1600" kern="1200"/>
        </a:p>
      </dsp:txBody>
      <dsp:txXfrm>
        <a:off x="55981" y="115351"/>
        <a:ext cx="8658976" cy="1034820"/>
      </dsp:txXfrm>
    </dsp:sp>
    <dsp:sp modelId="{3FCBE6CC-9584-43C2-9D4D-A2E763FD8D01}">
      <dsp:nvSpPr>
        <dsp:cNvPr id="0" name=""/>
        <dsp:cNvSpPr/>
      </dsp:nvSpPr>
      <dsp:spPr>
        <a:xfrm>
          <a:off x="0" y="1252233"/>
          <a:ext cx="8770938" cy="1146782"/>
        </a:xfrm>
        <a:prstGeom prst="roundRect">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 can be perpetrated by individuals or groups, males or females, and children or adults. The abuse can be a one-off occurrence or a series of incidents over time, and range from opportunistic to complex organised abuse; and </a:t>
          </a:r>
          <a:endParaRPr lang="en-US" sz="1600" kern="1200"/>
        </a:p>
      </dsp:txBody>
      <dsp:txXfrm>
        <a:off x="55981" y="1308214"/>
        <a:ext cx="8658976" cy="1034820"/>
      </dsp:txXfrm>
    </dsp:sp>
    <dsp:sp modelId="{89AFAF0B-2E1B-4946-8729-EA23A90FC841}">
      <dsp:nvSpPr>
        <dsp:cNvPr id="0" name=""/>
        <dsp:cNvSpPr/>
      </dsp:nvSpPr>
      <dsp:spPr>
        <a:xfrm>
          <a:off x="0" y="2445096"/>
          <a:ext cx="8770938" cy="1146782"/>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 is typified by some form of power imbalance in favour of those perpetrating the abuse. Whilst age may be the most obvious, this power imbalance can also be due to a range of other factors including gender, sexual identity, cognitive ability, physical strength, status, and access to economic or other resources. </a:t>
          </a:r>
          <a:endParaRPr lang="en-US" sz="1600" kern="1200"/>
        </a:p>
      </dsp:txBody>
      <dsp:txXfrm>
        <a:off x="55981" y="2501077"/>
        <a:ext cx="8658976" cy="103482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02A5BC-3F5C-4212-A38D-6AD143A5BCFE}">
      <dsp:nvSpPr>
        <dsp:cNvPr id="0" name=""/>
        <dsp:cNvSpPr/>
      </dsp:nvSpPr>
      <dsp:spPr>
        <a:xfrm>
          <a:off x="0" y="54325"/>
          <a:ext cx="3286125" cy="197167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a:t>Acquisition of money, clothes, mobile phones etc without plausible explanation; </a:t>
          </a:r>
          <a:endParaRPr lang="en-US" sz="2500" kern="1200"/>
        </a:p>
      </dsp:txBody>
      <dsp:txXfrm>
        <a:off x="0" y="54325"/>
        <a:ext cx="3286125" cy="1971675"/>
      </dsp:txXfrm>
    </dsp:sp>
    <dsp:sp modelId="{FB6AAC0D-52B8-4309-9536-CB6A392B5D69}">
      <dsp:nvSpPr>
        <dsp:cNvPr id="0" name=""/>
        <dsp:cNvSpPr/>
      </dsp:nvSpPr>
      <dsp:spPr>
        <a:xfrm>
          <a:off x="3614737" y="54325"/>
          <a:ext cx="3286125" cy="197167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a:t>Gang-association and/or isolation from peers/social networks; </a:t>
          </a:r>
          <a:endParaRPr lang="en-US" sz="2500" kern="1200"/>
        </a:p>
      </dsp:txBody>
      <dsp:txXfrm>
        <a:off x="3614737" y="54325"/>
        <a:ext cx="3286125" cy="1971675"/>
      </dsp:txXfrm>
    </dsp:sp>
    <dsp:sp modelId="{D9FCB978-934D-4BE1-B48E-A85569164EDF}">
      <dsp:nvSpPr>
        <dsp:cNvPr id="0" name=""/>
        <dsp:cNvSpPr/>
      </dsp:nvSpPr>
      <dsp:spPr>
        <a:xfrm>
          <a:off x="7229475" y="54325"/>
          <a:ext cx="3286125" cy="197167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a:t>Exclusion or unexplained absences from school, college or work; </a:t>
          </a:r>
          <a:endParaRPr lang="en-US" sz="2500" kern="1200"/>
        </a:p>
      </dsp:txBody>
      <dsp:txXfrm>
        <a:off x="7229475" y="54325"/>
        <a:ext cx="3286125" cy="1971675"/>
      </dsp:txXfrm>
    </dsp:sp>
    <dsp:sp modelId="{4236FA42-1A24-441E-B494-7E91813021CD}">
      <dsp:nvSpPr>
        <dsp:cNvPr id="0" name=""/>
        <dsp:cNvSpPr/>
      </dsp:nvSpPr>
      <dsp:spPr>
        <a:xfrm>
          <a:off x="0" y="2354613"/>
          <a:ext cx="3286125" cy="197167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a:t>Leaving home/care without explanation and persistently going missing or returning late; </a:t>
          </a:r>
          <a:endParaRPr lang="en-US" sz="2500" kern="1200"/>
        </a:p>
      </dsp:txBody>
      <dsp:txXfrm>
        <a:off x="0" y="2354613"/>
        <a:ext cx="3286125" cy="1971675"/>
      </dsp:txXfrm>
    </dsp:sp>
    <dsp:sp modelId="{69C1E647-50F9-41BD-8F83-D6AE41237E4D}">
      <dsp:nvSpPr>
        <dsp:cNvPr id="0" name=""/>
        <dsp:cNvSpPr/>
      </dsp:nvSpPr>
      <dsp:spPr>
        <a:xfrm>
          <a:off x="3614737" y="2354613"/>
          <a:ext cx="3286125" cy="197167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a:t>Excessive receipt of texts/phone calls; </a:t>
          </a:r>
          <a:endParaRPr lang="en-US" sz="2500" kern="1200"/>
        </a:p>
      </dsp:txBody>
      <dsp:txXfrm>
        <a:off x="3614737" y="2354613"/>
        <a:ext cx="3286125" cy="1971675"/>
      </dsp:txXfrm>
    </dsp:sp>
    <dsp:sp modelId="{22DBE225-BBE3-412A-90C6-09AEA413BDFC}">
      <dsp:nvSpPr>
        <dsp:cNvPr id="0" name=""/>
        <dsp:cNvSpPr/>
      </dsp:nvSpPr>
      <dsp:spPr>
        <a:xfrm>
          <a:off x="7229475" y="2354613"/>
          <a:ext cx="3286125" cy="197167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a:t>Returning home under the influence of drugs/alcohol; </a:t>
          </a:r>
          <a:endParaRPr lang="en-US" sz="2500" kern="1200"/>
        </a:p>
      </dsp:txBody>
      <dsp:txXfrm>
        <a:off x="7229475" y="2354613"/>
        <a:ext cx="3286125" cy="197167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7335E0-6E2C-4188-A0E6-BFE4B8B57A84}">
      <dsp:nvSpPr>
        <dsp:cNvPr id="0" name=""/>
        <dsp:cNvSpPr/>
      </dsp:nvSpPr>
      <dsp:spPr>
        <a:xfrm>
          <a:off x="929691" y="1771"/>
          <a:ext cx="1823853" cy="1094312"/>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 Inappropriate sexualised behaviour for age/sexually transmitted infections; </a:t>
          </a:r>
          <a:endParaRPr lang="en-US" sz="1400" kern="1200"/>
        </a:p>
      </dsp:txBody>
      <dsp:txXfrm>
        <a:off x="929691" y="1771"/>
        <a:ext cx="1823853" cy="1094312"/>
      </dsp:txXfrm>
    </dsp:sp>
    <dsp:sp modelId="{DB0A69E6-7F61-4815-BBAE-7D545D22148B}">
      <dsp:nvSpPr>
        <dsp:cNvPr id="0" name=""/>
        <dsp:cNvSpPr/>
      </dsp:nvSpPr>
      <dsp:spPr>
        <a:xfrm>
          <a:off x="2935930" y="1771"/>
          <a:ext cx="1823853" cy="1094312"/>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 Evidence of/suspicions of physical or sexual assault; </a:t>
          </a:r>
          <a:endParaRPr lang="en-US" sz="1400" kern="1200"/>
        </a:p>
      </dsp:txBody>
      <dsp:txXfrm>
        <a:off x="2935930" y="1771"/>
        <a:ext cx="1823853" cy="1094312"/>
      </dsp:txXfrm>
    </dsp:sp>
    <dsp:sp modelId="{E2B60C75-3F28-418A-BBE8-374AEAE9D92E}">
      <dsp:nvSpPr>
        <dsp:cNvPr id="0" name=""/>
        <dsp:cNvSpPr/>
      </dsp:nvSpPr>
      <dsp:spPr>
        <a:xfrm>
          <a:off x="4942169" y="1771"/>
          <a:ext cx="1823853" cy="1094312"/>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 Relationships with controlling or significantly older individuals or groups; </a:t>
          </a:r>
          <a:endParaRPr lang="en-US" sz="1400" kern="1200"/>
        </a:p>
      </dsp:txBody>
      <dsp:txXfrm>
        <a:off x="4942169" y="1771"/>
        <a:ext cx="1823853" cy="1094312"/>
      </dsp:txXfrm>
    </dsp:sp>
    <dsp:sp modelId="{42E902D8-6B43-4B28-905C-4B10AF630AE1}">
      <dsp:nvSpPr>
        <dsp:cNvPr id="0" name=""/>
        <dsp:cNvSpPr/>
      </dsp:nvSpPr>
      <dsp:spPr>
        <a:xfrm>
          <a:off x="6948407" y="1771"/>
          <a:ext cx="1823853" cy="1094312"/>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 Multiple callers (unknown adults or peers); </a:t>
          </a:r>
          <a:endParaRPr lang="en-US" sz="1400" kern="1200"/>
        </a:p>
      </dsp:txBody>
      <dsp:txXfrm>
        <a:off x="6948407" y="1771"/>
        <a:ext cx="1823853" cy="1094312"/>
      </dsp:txXfrm>
    </dsp:sp>
    <dsp:sp modelId="{71F0E579-8D95-476C-B132-40D901E31A08}">
      <dsp:nvSpPr>
        <dsp:cNvPr id="0" name=""/>
        <dsp:cNvSpPr/>
      </dsp:nvSpPr>
      <dsp:spPr>
        <a:xfrm>
          <a:off x="929691" y="1278468"/>
          <a:ext cx="1823853" cy="1094312"/>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 Frequenting areas known for sex work; </a:t>
          </a:r>
          <a:endParaRPr lang="en-US" sz="1400" kern="1200"/>
        </a:p>
      </dsp:txBody>
      <dsp:txXfrm>
        <a:off x="929691" y="1278468"/>
        <a:ext cx="1823853" cy="1094312"/>
      </dsp:txXfrm>
    </dsp:sp>
    <dsp:sp modelId="{6A926A77-60CF-469A-B47D-21F42877714F}">
      <dsp:nvSpPr>
        <dsp:cNvPr id="0" name=""/>
        <dsp:cNvSpPr/>
      </dsp:nvSpPr>
      <dsp:spPr>
        <a:xfrm>
          <a:off x="2935930" y="1278468"/>
          <a:ext cx="1823853" cy="1094312"/>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 Concerning use of internet or other social media; </a:t>
          </a:r>
          <a:endParaRPr lang="en-US" sz="1400" kern="1200"/>
        </a:p>
      </dsp:txBody>
      <dsp:txXfrm>
        <a:off x="2935930" y="1278468"/>
        <a:ext cx="1823853" cy="1094312"/>
      </dsp:txXfrm>
    </dsp:sp>
    <dsp:sp modelId="{C22212E0-60DF-4F5C-BA7A-83B0BA343B81}">
      <dsp:nvSpPr>
        <dsp:cNvPr id="0" name=""/>
        <dsp:cNvSpPr/>
      </dsp:nvSpPr>
      <dsp:spPr>
        <a:xfrm>
          <a:off x="4942169" y="1278468"/>
          <a:ext cx="1823853" cy="1094312"/>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 Increasing secretiveness around behaviours; and </a:t>
          </a:r>
          <a:endParaRPr lang="en-US" sz="1400" kern="1200"/>
        </a:p>
      </dsp:txBody>
      <dsp:txXfrm>
        <a:off x="4942169" y="1278468"/>
        <a:ext cx="1823853" cy="1094312"/>
      </dsp:txXfrm>
    </dsp:sp>
    <dsp:sp modelId="{901D299F-9B36-444B-9B49-672854B6268B}">
      <dsp:nvSpPr>
        <dsp:cNvPr id="0" name=""/>
        <dsp:cNvSpPr/>
      </dsp:nvSpPr>
      <dsp:spPr>
        <a:xfrm>
          <a:off x="6948407" y="1278468"/>
          <a:ext cx="1823853" cy="1094312"/>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 Self-harm or significant changes in emotional well-being. </a:t>
          </a:r>
          <a:endParaRPr lang="en-US" sz="1400" kern="1200"/>
        </a:p>
      </dsp:txBody>
      <dsp:txXfrm>
        <a:off x="6948407" y="1278468"/>
        <a:ext cx="1823853" cy="1094312"/>
      </dsp:txXfrm>
    </dsp:sp>
    <dsp:sp modelId="{418CDDA9-F1F9-423B-88C2-F0B0BBC36AD5}">
      <dsp:nvSpPr>
        <dsp:cNvPr id="0" name=""/>
        <dsp:cNvSpPr/>
      </dsp:nvSpPr>
      <dsp:spPr>
        <a:xfrm>
          <a:off x="3939049" y="2555166"/>
          <a:ext cx="1823853" cy="1094312"/>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Task 1 a</a:t>
          </a:r>
          <a:endParaRPr lang="en-US" sz="1400" kern="1200"/>
        </a:p>
      </dsp:txBody>
      <dsp:txXfrm>
        <a:off x="3939049" y="2555166"/>
        <a:ext cx="1823853" cy="109431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2CD3A4-22F6-47E3-B2EF-5C86A5DF9AD5}">
      <dsp:nvSpPr>
        <dsp:cNvPr id="0" name=""/>
        <dsp:cNvSpPr/>
      </dsp:nvSpPr>
      <dsp:spPr>
        <a:xfrm>
          <a:off x="0" y="88602"/>
          <a:ext cx="8770938" cy="1127295"/>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Review evidence has concluded that youth work (in all its diverse forms) operates from an ‘opportunity- focused’ perspective viewing young people holistically as having great potential. 88 Youth work in Wales remains committed to the social, educational, emotional and political development of young people.</a:t>
          </a:r>
          <a:endParaRPr lang="en-US" sz="1600" kern="1200"/>
        </a:p>
      </dsp:txBody>
      <dsp:txXfrm>
        <a:off x="55030" y="143632"/>
        <a:ext cx="8660878" cy="1017235"/>
      </dsp:txXfrm>
    </dsp:sp>
    <dsp:sp modelId="{A07F6201-ABDB-4A48-AE30-ECCF946B0924}">
      <dsp:nvSpPr>
        <dsp:cNvPr id="0" name=""/>
        <dsp:cNvSpPr/>
      </dsp:nvSpPr>
      <dsp:spPr>
        <a:xfrm>
          <a:off x="0" y="1261977"/>
          <a:ext cx="8770938" cy="1127295"/>
        </a:xfrm>
        <a:prstGeom prst="roundRect">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The principles underpinning Youth Work and set out in the Youth Work Strategy,  mean that the Youth Service is well placed to engage children who may be vulnerable to or at risk of CSE, in a meaningful way. Evidence from practice suggests that this can be an important protective factor in reducing the risks of abuse through CSE for children as part of a package of multi-agency support</a:t>
          </a:r>
          <a:endParaRPr lang="en-US" sz="1600" kern="1200"/>
        </a:p>
      </dsp:txBody>
      <dsp:txXfrm>
        <a:off x="55030" y="1317007"/>
        <a:ext cx="8660878" cy="1017235"/>
      </dsp:txXfrm>
    </dsp:sp>
    <dsp:sp modelId="{22DC5193-1A10-425C-941B-4F97CF37D11B}">
      <dsp:nvSpPr>
        <dsp:cNvPr id="0" name=""/>
        <dsp:cNvSpPr/>
      </dsp:nvSpPr>
      <dsp:spPr>
        <a:xfrm>
          <a:off x="0" y="2435352"/>
          <a:ext cx="8770938" cy="1127295"/>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The youth service is well placed to work with children where early intervention because of vulnerabilities can impact positively on self-esteem, provide positive peer opportunities and build resilience to prevent the risks of abuse through CSE</a:t>
          </a:r>
          <a:endParaRPr lang="en-US" sz="1600" kern="1200"/>
        </a:p>
      </dsp:txBody>
      <dsp:txXfrm>
        <a:off x="55030" y="2490382"/>
        <a:ext cx="8660878" cy="1017235"/>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5.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5.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6.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6.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7.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7.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7.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7.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7.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7.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7.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09175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123FF6-4048-9A7C-6027-893A5EFFA71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404399E-4427-2CA4-441D-FC417620DFA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826D69B-285E-48F4-123F-63837F39EAFE}"/>
              </a:ext>
            </a:extLst>
          </p:cNvPr>
          <p:cNvSpPr>
            <a:spLocks noGrp="1"/>
          </p:cNvSpPr>
          <p:nvPr>
            <p:ph type="dt" sz="half" idx="10"/>
          </p:nvPr>
        </p:nvSpPr>
        <p:spPr/>
        <p:txBody>
          <a:bodyPr/>
          <a:lstStyle/>
          <a:p>
            <a:fld id="{99A1C846-AB29-4590-A849-EE7631694EDB}" type="datetimeFigureOut">
              <a:rPr lang="en-GB" smtClean="0"/>
              <a:t>23/09/2024</a:t>
            </a:fld>
            <a:endParaRPr lang="en-GB"/>
          </a:p>
        </p:txBody>
      </p:sp>
      <p:sp>
        <p:nvSpPr>
          <p:cNvPr id="5" name="Footer Placeholder 4">
            <a:extLst>
              <a:ext uri="{FF2B5EF4-FFF2-40B4-BE49-F238E27FC236}">
                <a16:creationId xmlns:a16="http://schemas.microsoft.com/office/drawing/2014/main" id="{4CE285C9-181E-C65C-ED02-DD6E9CDFA0B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8E5B805-B8B9-44D9-70FF-B64409B8BC25}"/>
              </a:ext>
            </a:extLst>
          </p:cNvPr>
          <p:cNvSpPr>
            <a:spLocks noGrp="1"/>
          </p:cNvSpPr>
          <p:nvPr>
            <p:ph type="sldNum" sz="quarter" idx="12"/>
          </p:nvPr>
        </p:nvSpPr>
        <p:spPr/>
        <p:txBody>
          <a:bodyPr/>
          <a:lstStyle/>
          <a:p>
            <a:fld id="{EAE1DE72-575F-45CB-9CB5-FA4D0F6395D9}" type="slidenum">
              <a:rPr lang="en-GB" smtClean="0"/>
              <a:t>‹#›</a:t>
            </a:fld>
            <a:endParaRPr lang="en-GB"/>
          </a:p>
        </p:txBody>
      </p:sp>
    </p:spTree>
    <p:extLst>
      <p:ext uri="{BB962C8B-B14F-4D97-AF65-F5344CB8AC3E}">
        <p14:creationId xmlns:p14="http://schemas.microsoft.com/office/powerpoint/2010/main" val="41598911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ext Placeholder 2">
            <a:extLst>
              <a:ext uri="{FF2B5EF4-FFF2-40B4-BE49-F238E27FC236}">
                <a16:creationId xmlns:a16="http://schemas.microsoft.com/office/drawing/2014/main" id="{3A69AF18-C38F-3FB4-21F4-AE29689A4739}"/>
              </a:ext>
            </a:extLst>
          </p:cNvPr>
          <p:cNvSpPr>
            <a:spLocks noGrp="1"/>
          </p:cNvSpPr>
          <p:nvPr>
            <p:ph idx="1"/>
          </p:nvPr>
        </p:nvSpPr>
        <p:spPr>
          <a:xfrm>
            <a:off x="630810" y="1470582"/>
            <a:ext cx="5213809"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28272771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close-up of a blue and yellow banner&#10;&#10;Description automatically generated">
            <a:extLst>
              <a:ext uri="{FF2B5EF4-FFF2-40B4-BE49-F238E27FC236}">
                <a16:creationId xmlns:a16="http://schemas.microsoft.com/office/drawing/2014/main" id="{DA7057D0-FC8F-3847-733D-20DDF758B554}"/>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6804851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3" name="Picture 2" descr="A blue background with a blue background&#10;&#10;Description automatically generated">
            <a:extLst>
              <a:ext uri="{FF2B5EF4-FFF2-40B4-BE49-F238E27FC236}">
                <a16:creationId xmlns:a16="http://schemas.microsoft.com/office/drawing/2014/main" id="{69C8BF3C-607A-57A8-722A-506D472D1DFB}"/>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4" name="Text Placeholder 2">
            <a:extLst>
              <a:ext uri="{FF2B5EF4-FFF2-40B4-BE49-F238E27FC236}">
                <a16:creationId xmlns:a16="http://schemas.microsoft.com/office/drawing/2014/main" id="{CEE8E5BF-F8FD-1004-2D0C-A2318DDFCDEB}"/>
              </a:ext>
            </a:extLst>
          </p:cNvPr>
          <p:cNvSpPr>
            <a:spLocks noGrp="1"/>
          </p:cNvSpPr>
          <p:nvPr>
            <p:ph idx="1"/>
          </p:nvPr>
        </p:nvSpPr>
        <p:spPr>
          <a:xfrm>
            <a:off x="630810" y="1470581"/>
            <a:ext cx="4865529"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
        <p:nvSpPr>
          <p:cNvPr id="6" name="Text Placeholder 2">
            <a:extLst>
              <a:ext uri="{FF2B5EF4-FFF2-40B4-BE49-F238E27FC236}">
                <a16:creationId xmlns:a16="http://schemas.microsoft.com/office/drawing/2014/main" id="{D064EFEB-B375-BC6B-33CA-D988E61B1FC5}"/>
              </a:ext>
            </a:extLst>
          </p:cNvPr>
          <p:cNvSpPr>
            <a:spLocks noGrp="1"/>
          </p:cNvSpPr>
          <p:nvPr>
            <p:ph idx="10"/>
          </p:nvPr>
        </p:nvSpPr>
        <p:spPr>
          <a:xfrm>
            <a:off x="6723497" y="1470581"/>
            <a:ext cx="4865529"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7045506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4" name="Picture 3" descr="A blue background with a logo&#10;&#10;Description automatically generated">
            <a:extLst>
              <a:ext uri="{FF2B5EF4-FFF2-40B4-BE49-F238E27FC236}">
                <a16:creationId xmlns:a16="http://schemas.microsoft.com/office/drawing/2014/main" id="{51A1BA08-5390-B75E-C2D0-6DD9A81611AD}"/>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1799393"/>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21272754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4" name="Picture 3" descr="A blue background with yellow text&#10;&#10;Description automatically generated">
            <a:extLst>
              <a:ext uri="{FF2B5EF4-FFF2-40B4-BE49-F238E27FC236}">
                <a16:creationId xmlns:a16="http://schemas.microsoft.com/office/drawing/2014/main" id="{0BEAED2B-9FEC-B78D-03CD-086B9CE00DD0}"/>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3747462"/>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20547605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US"/>
              <a:t>Click to edit Master text styles</a:t>
            </a:r>
          </a:p>
        </p:txBody>
      </p:sp>
    </p:spTree>
    <p:extLst>
      <p:ext uri="{BB962C8B-B14F-4D97-AF65-F5344CB8AC3E}">
        <p14:creationId xmlns:p14="http://schemas.microsoft.com/office/powerpoint/2010/main" val="10160909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building with a castle and a lawn&#10;&#10;Description automatically generated with medium confidence">
            <a:extLst>
              <a:ext uri="{FF2B5EF4-FFF2-40B4-BE49-F238E27FC236}">
                <a16:creationId xmlns:a16="http://schemas.microsoft.com/office/drawing/2014/main" id="{1C817A1A-66FC-0D73-CAE6-0ACB41F8C61A}"/>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20591528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pic>
        <p:nvPicPr>
          <p:cNvPr id="7" name="Picture 6" descr="A collage of a building and a blue background&#10;&#10;Description automatically generated">
            <a:extLst>
              <a:ext uri="{FF2B5EF4-FFF2-40B4-BE49-F238E27FC236}">
                <a16:creationId xmlns:a16="http://schemas.microsoft.com/office/drawing/2014/main" id="{4D30E6F1-26E9-F12A-7CD6-2618AF1BD9A6}"/>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7624173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4" name="Picture 3" descr="A person walking in front of a building&#10;&#10;Description automatically generated">
            <a:extLst>
              <a:ext uri="{FF2B5EF4-FFF2-40B4-BE49-F238E27FC236}">
                <a16:creationId xmlns:a16="http://schemas.microsoft.com/office/drawing/2014/main" id="{4BDD6A68-7D05-A905-FEEF-FE5BD34B57B1}"/>
              </a:ext>
            </a:extLst>
          </p:cNvPr>
          <p:cNvPicPr>
            <a:picLocks noChangeAspect="1"/>
          </p:cNvPicPr>
          <p:nvPr userDrawn="1"/>
        </p:nvPicPr>
        <p:blipFill>
          <a:blip r:embed="rId2"/>
          <a:stretch>
            <a:fillRect/>
          </a:stretch>
        </p:blipFill>
        <p:spPr>
          <a:xfrm>
            <a:off x="0" y="0"/>
            <a:ext cx="12225130" cy="6876636"/>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31136377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5" name="Picture 4" descr="A close-up of a sign&#10;&#10;Description automatically generated">
            <a:extLst>
              <a:ext uri="{FF2B5EF4-FFF2-40B4-BE49-F238E27FC236}">
                <a16:creationId xmlns:a16="http://schemas.microsoft.com/office/drawing/2014/main" id="{3E77CE5E-641B-461F-2079-9D6FE68EF013}"/>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7580619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4" name="Picture 3" descr="A brick building with a blue background&#10;&#10;Description automatically generated">
            <a:extLst>
              <a:ext uri="{FF2B5EF4-FFF2-40B4-BE49-F238E27FC236}">
                <a16:creationId xmlns:a16="http://schemas.microsoft.com/office/drawing/2014/main" id="{64464E32-E365-A57D-70E2-930F08636E93}"/>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32146793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pic>
        <p:nvPicPr>
          <p:cNvPr id="5" name="Picture 4" descr="A building with glass doors&#10;&#10;Description automatically generated with medium confidence">
            <a:extLst>
              <a:ext uri="{FF2B5EF4-FFF2-40B4-BE49-F238E27FC236}">
                <a16:creationId xmlns:a16="http://schemas.microsoft.com/office/drawing/2014/main" id="{EA3385E4-FDDB-6E79-32ED-E22FFEB3DEF6}"/>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42568249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9530433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6" name="Picture 5" descr="A screenshot of a computer&#10;&#10;Description automatically generated">
            <a:extLst>
              <a:ext uri="{FF2B5EF4-FFF2-40B4-BE49-F238E27FC236}">
                <a16:creationId xmlns:a16="http://schemas.microsoft.com/office/drawing/2014/main" id="{8EBC572C-48FE-AD9A-7AD7-86C36D520ADB}"/>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736329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56D4F7F-F29F-4BB9-A9C5-7F602137750A}" type="datetimeFigureOut">
              <a:rPr lang="en-GB" smtClean="0"/>
              <a:t>23/09/2024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BA399F4-2C7D-4CD3-99AF-AF796DC8FA6F}" type="slidenum">
              <a:rPr lang="en-GB" smtClean="0"/>
              <a:t>‹#›</a:t>
            </a:fld>
            <a:endParaRPr lang="en-GB"/>
          </a:p>
        </p:txBody>
      </p:sp>
    </p:spTree>
    <p:extLst>
      <p:ext uri="{BB962C8B-B14F-4D97-AF65-F5344CB8AC3E}">
        <p14:creationId xmlns:p14="http://schemas.microsoft.com/office/powerpoint/2010/main" val="335783480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56D4F7F-F29F-4BB9-A9C5-7F602137750A}" type="datetimeFigureOut">
              <a:rPr lang="en-GB" smtClean="0"/>
              <a:t>23/09/2024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BA399F4-2C7D-4CD3-99AF-AF796DC8FA6F}" type="slidenum">
              <a:rPr lang="en-GB" smtClean="0"/>
              <a:t>‹#›</a:t>
            </a:fld>
            <a:endParaRPr lang="en-GB"/>
          </a:p>
        </p:txBody>
      </p:sp>
    </p:spTree>
    <p:extLst>
      <p:ext uri="{BB962C8B-B14F-4D97-AF65-F5344CB8AC3E}">
        <p14:creationId xmlns:p14="http://schemas.microsoft.com/office/powerpoint/2010/main" val="9881384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title">
  <p:cSld name="Title Slide">
    <p:spTree>
      <p:nvGrpSpPr>
        <p:cNvPr id="1" name=""/>
        <p:cNvGrpSpPr/>
        <p:nvPr/>
      </p:nvGrpSpPr>
      <p:grpSpPr>
        <a:xfrm>
          <a:off x="0" y="0"/>
          <a:ext cx="0" cy="0"/>
          <a:chOff x="0" y="0"/>
          <a:chExt cx="0" cy="0"/>
        </a:xfrm>
      </p:grpSpPr>
      <p:grpSp>
        <p:nvGrpSpPr>
          <p:cNvPr id="25" name="Group 24"/>
          <p:cNvGrpSpPr/>
          <p:nvPr/>
        </p:nvGrpSpPr>
        <p:grpSpPr>
          <a:xfrm>
            <a:off x="-3175" y="-19050"/>
            <a:ext cx="12201525" cy="6883400"/>
            <a:chOff x="-3175" y="-19050"/>
            <a:chExt cx="12201525" cy="6883400"/>
          </a:xfrm>
        </p:grpSpPr>
        <p:sp>
          <p:nvSpPr>
            <p:cNvPr id="24" name="Freeform 13"/>
            <p:cNvSpPr>
              <a:spLocks noEditPoints="1"/>
            </p:cNvSpPr>
            <p:nvPr/>
          </p:nvSpPr>
          <p:spPr bwMode="auto">
            <a:xfrm>
              <a:off x="1560513" y="-19050"/>
              <a:ext cx="10028237" cy="6883400"/>
            </a:xfrm>
            <a:custGeom>
              <a:avLst/>
              <a:gdLst/>
              <a:ahLst/>
              <a:cxnLst/>
              <a:rect l="0" t="0" r="r" b="b"/>
              <a:pathLst>
                <a:path w="3154" h="2164">
                  <a:moveTo>
                    <a:pt x="299" y="343"/>
                  </a:moveTo>
                  <a:cubicBezTo>
                    <a:pt x="302" y="360"/>
                    <a:pt x="304" y="374"/>
                    <a:pt x="321" y="374"/>
                  </a:cubicBezTo>
                  <a:cubicBezTo>
                    <a:pt x="327" y="374"/>
                    <a:pt x="336" y="369"/>
                    <a:pt x="339" y="364"/>
                  </a:cubicBezTo>
                  <a:cubicBezTo>
                    <a:pt x="347" y="348"/>
                    <a:pt x="337" y="338"/>
                    <a:pt x="322" y="327"/>
                  </a:cubicBezTo>
                  <a:cubicBezTo>
                    <a:pt x="314" y="332"/>
                    <a:pt x="306" y="338"/>
                    <a:pt x="299" y="343"/>
                  </a:cubicBezTo>
                  <a:close/>
                  <a:moveTo>
                    <a:pt x="443" y="104"/>
                  </a:moveTo>
                  <a:cubicBezTo>
                    <a:pt x="461" y="98"/>
                    <a:pt x="467" y="84"/>
                    <a:pt x="465" y="65"/>
                  </a:cubicBezTo>
                  <a:cubicBezTo>
                    <a:pt x="445" y="46"/>
                    <a:pt x="435" y="43"/>
                    <a:pt x="420" y="54"/>
                  </a:cubicBezTo>
                  <a:cubicBezTo>
                    <a:pt x="410" y="61"/>
                    <a:pt x="405" y="69"/>
                    <a:pt x="410" y="82"/>
                  </a:cubicBezTo>
                  <a:cubicBezTo>
                    <a:pt x="414" y="95"/>
                    <a:pt x="431" y="108"/>
                    <a:pt x="443" y="104"/>
                  </a:cubicBezTo>
                  <a:close/>
                  <a:moveTo>
                    <a:pt x="419" y="264"/>
                  </a:moveTo>
                  <a:cubicBezTo>
                    <a:pt x="412" y="277"/>
                    <a:pt x="406" y="287"/>
                    <a:pt x="401" y="296"/>
                  </a:cubicBezTo>
                  <a:cubicBezTo>
                    <a:pt x="430" y="320"/>
                    <a:pt x="435" y="319"/>
                    <a:pt x="447" y="288"/>
                  </a:cubicBezTo>
                  <a:cubicBezTo>
                    <a:pt x="439" y="281"/>
                    <a:pt x="430" y="274"/>
                    <a:pt x="419" y="264"/>
                  </a:cubicBezTo>
                  <a:close/>
                  <a:moveTo>
                    <a:pt x="350" y="105"/>
                  </a:moveTo>
                  <a:cubicBezTo>
                    <a:pt x="357" y="100"/>
                    <a:pt x="367" y="91"/>
                    <a:pt x="367" y="83"/>
                  </a:cubicBezTo>
                  <a:cubicBezTo>
                    <a:pt x="367" y="65"/>
                    <a:pt x="353" y="58"/>
                    <a:pt x="335" y="58"/>
                  </a:cubicBezTo>
                  <a:cubicBezTo>
                    <a:pt x="322" y="69"/>
                    <a:pt x="314" y="82"/>
                    <a:pt x="324" y="98"/>
                  </a:cubicBezTo>
                  <a:cubicBezTo>
                    <a:pt x="330" y="109"/>
                    <a:pt x="341" y="111"/>
                    <a:pt x="350" y="105"/>
                  </a:cubicBezTo>
                  <a:close/>
                  <a:moveTo>
                    <a:pt x="473" y="465"/>
                  </a:moveTo>
                  <a:cubicBezTo>
                    <a:pt x="484" y="461"/>
                    <a:pt x="489" y="445"/>
                    <a:pt x="484" y="431"/>
                  </a:cubicBezTo>
                  <a:cubicBezTo>
                    <a:pt x="479" y="418"/>
                    <a:pt x="466" y="413"/>
                    <a:pt x="451" y="418"/>
                  </a:cubicBezTo>
                  <a:cubicBezTo>
                    <a:pt x="440" y="423"/>
                    <a:pt x="434" y="439"/>
                    <a:pt x="439" y="451"/>
                  </a:cubicBezTo>
                  <a:cubicBezTo>
                    <a:pt x="444" y="462"/>
                    <a:pt x="462" y="470"/>
                    <a:pt x="473" y="465"/>
                  </a:cubicBezTo>
                  <a:close/>
                  <a:moveTo>
                    <a:pt x="348" y="286"/>
                  </a:moveTo>
                  <a:cubicBezTo>
                    <a:pt x="359" y="284"/>
                    <a:pt x="364" y="274"/>
                    <a:pt x="359" y="263"/>
                  </a:cubicBezTo>
                  <a:cubicBezTo>
                    <a:pt x="355" y="253"/>
                    <a:pt x="348" y="248"/>
                    <a:pt x="339" y="253"/>
                  </a:cubicBezTo>
                  <a:cubicBezTo>
                    <a:pt x="333" y="257"/>
                    <a:pt x="329" y="265"/>
                    <a:pt x="321" y="276"/>
                  </a:cubicBezTo>
                  <a:cubicBezTo>
                    <a:pt x="334" y="281"/>
                    <a:pt x="342" y="287"/>
                    <a:pt x="348" y="286"/>
                  </a:cubicBezTo>
                  <a:close/>
                  <a:moveTo>
                    <a:pt x="499" y="278"/>
                  </a:moveTo>
                  <a:cubicBezTo>
                    <a:pt x="513" y="282"/>
                    <a:pt x="523" y="271"/>
                    <a:pt x="526" y="260"/>
                  </a:cubicBezTo>
                  <a:cubicBezTo>
                    <a:pt x="531" y="243"/>
                    <a:pt x="521" y="231"/>
                    <a:pt x="503" y="224"/>
                  </a:cubicBezTo>
                  <a:cubicBezTo>
                    <a:pt x="485" y="232"/>
                    <a:pt x="472" y="242"/>
                    <a:pt x="478" y="262"/>
                  </a:cubicBezTo>
                  <a:cubicBezTo>
                    <a:pt x="481" y="269"/>
                    <a:pt x="491" y="276"/>
                    <a:pt x="499" y="278"/>
                  </a:cubicBezTo>
                  <a:close/>
                  <a:moveTo>
                    <a:pt x="200" y="62"/>
                  </a:moveTo>
                  <a:cubicBezTo>
                    <a:pt x="208" y="55"/>
                    <a:pt x="216" y="49"/>
                    <a:pt x="227" y="40"/>
                  </a:cubicBezTo>
                  <a:cubicBezTo>
                    <a:pt x="223" y="29"/>
                    <a:pt x="221" y="16"/>
                    <a:pt x="215" y="6"/>
                  </a:cubicBezTo>
                  <a:cubicBezTo>
                    <a:pt x="157" y="6"/>
                    <a:pt x="157" y="6"/>
                    <a:pt x="157" y="6"/>
                  </a:cubicBezTo>
                  <a:cubicBezTo>
                    <a:pt x="152" y="17"/>
                    <a:pt x="154" y="32"/>
                    <a:pt x="163" y="44"/>
                  </a:cubicBezTo>
                  <a:cubicBezTo>
                    <a:pt x="173" y="56"/>
                    <a:pt x="184" y="64"/>
                    <a:pt x="200" y="62"/>
                  </a:cubicBezTo>
                  <a:close/>
                  <a:moveTo>
                    <a:pt x="560" y="466"/>
                  </a:moveTo>
                  <a:cubicBezTo>
                    <a:pt x="571" y="475"/>
                    <a:pt x="583" y="485"/>
                    <a:pt x="593" y="471"/>
                  </a:cubicBezTo>
                  <a:cubicBezTo>
                    <a:pt x="598" y="464"/>
                    <a:pt x="601" y="451"/>
                    <a:pt x="598" y="442"/>
                  </a:cubicBezTo>
                  <a:cubicBezTo>
                    <a:pt x="594" y="425"/>
                    <a:pt x="579" y="428"/>
                    <a:pt x="561" y="431"/>
                  </a:cubicBezTo>
                  <a:cubicBezTo>
                    <a:pt x="560" y="444"/>
                    <a:pt x="560" y="456"/>
                    <a:pt x="560" y="466"/>
                  </a:cubicBezTo>
                  <a:close/>
                  <a:moveTo>
                    <a:pt x="587" y="285"/>
                  </a:moveTo>
                  <a:cubicBezTo>
                    <a:pt x="605" y="313"/>
                    <a:pt x="609" y="314"/>
                    <a:pt x="634" y="290"/>
                  </a:cubicBezTo>
                  <a:cubicBezTo>
                    <a:pt x="631" y="281"/>
                    <a:pt x="629" y="272"/>
                    <a:pt x="626" y="264"/>
                  </a:cubicBezTo>
                  <a:cubicBezTo>
                    <a:pt x="608" y="261"/>
                    <a:pt x="594" y="264"/>
                    <a:pt x="587" y="285"/>
                  </a:cubicBezTo>
                  <a:close/>
                  <a:moveTo>
                    <a:pt x="605" y="229"/>
                  </a:moveTo>
                  <a:cubicBezTo>
                    <a:pt x="618" y="223"/>
                    <a:pt x="624" y="204"/>
                    <a:pt x="618" y="190"/>
                  </a:cubicBezTo>
                  <a:cubicBezTo>
                    <a:pt x="612" y="173"/>
                    <a:pt x="594" y="166"/>
                    <a:pt x="577" y="172"/>
                  </a:cubicBezTo>
                  <a:cubicBezTo>
                    <a:pt x="562" y="179"/>
                    <a:pt x="553" y="198"/>
                    <a:pt x="560" y="213"/>
                  </a:cubicBezTo>
                  <a:cubicBezTo>
                    <a:pt x="567" y="228"/>
                    <a:pt x="590" y="237"/>
                    <a:pt x="605" y="229"/>
                  </a:cubicBezTo>
                  <a:close/>
                  <a:moveTo>
                    <a:pt x="525" y="380"/>
                  </a:moveTo>
                  <a:cubicBezTo>
                    <a:pt x="538" y="385"/>
                    <a:pt x="547" y="379"/>
                    <a:pt x="552" y="368"/>
                  </a:cubicBezTo>
                  <a:cubicBezTo>
                    <a:pt x="559" y="354"/>
                    <a:pt x="548" y="341"/>
                    <a:pt x="522" y="334"/>
                  </a:cubicBezTo>
                  <a:cubicBezTo>
                    <a:pt x="509" y="363"/>
                    <a:pt x="510" y="374"/>
                    <a:pt x="525" y="380"/>
                  </a:cubicBezTo>
                  <a:close/>
                  <a:moveTo>
                    <a:pt x="538" y="136"/>
                  </a:moveTo>
                  <a:cubicBezTo>
                    <a:pt x="550" y="132"/>
                    <a:pt x="558" y="116"/>
                    <a:pt x="553" y="104"/>
                  </a:cubicBezTo>
                  <a:cubicBezTo>
                    <a:pt x="549" y="93"/>
                    <a:pt x="534" y="86"/>
                    <a:pt x="523" y="89"/>
                  </a:cubicBezTo>
                  <a:cubicBezTo>
                    <a:pt x="511" y="93"/>
                    <a:pt x="502" y="106"/>
                    <a:pt x="505" y="117"/>
                  </a:cubicBezTo>
                  <a:cubicBezTo>
                    <a:pt x="508" y="131"/>
                    <a:pt x="525" y="140"/>
                    <a:pt x="538" y="136"/>
                  </a:cubicBezTo>
                  <a:close/>
                  <a:moveTo>
                    <a:pt x="178" y="589"/>
                  </a:moveTo>
                  <a:cubicBezTo>
                    <a:pt x="156" y="594"/>
                    <a:pt x="151" y="611"/>
                    <a:pt x="148" y="633"/>
                  </a:cubicBezTo>
                  <a:cubicBezTo>
                    <a:pt x="160" y="641"/>
                    <a:pt x="171" y="648"/>
                    <a:pt x="183" y="655"/>
                  </a:cubicBezTo>
                  <a:cubicBezTo>
                    <a:pt x="211" y="635"/>
                    <a:pt x="218" y="625"/>
                    <a:pt x="214" y="611"/>
                  </a:cubicBezTo>
                  <a:cubicBezTo>
                    <a:pt x="210" y="598"/>
                    <a:pt x="191" y="586"/>
                    <a:pt x="178" y="589"/>
                  </a:cubicBezTo>
                  <a:close/>
                  <a:moveTo>
                    <a:pt x="260" y="315"/>
                  </a:moveTo>
                  <a:cubicBezTo>
                    <a:pt x="274" y="299"/>
                    <a:pt x="272" y="284"/>
                    <a:pt x="260" y="268"/>
                  </a:cubicBezTo>
                  <a:cubicBezTo>
                    <a:pt x="228" y="271"/>
                    <a:pt x="219" y="277"/>
                    <a:pt x="221" y="293"/>
                  </a:cubicBezTo>
                  <a:cubicBezTo>
                    <a:pt x="223" y="310"/>
                    <a:pt x="234" y="317"/>
                    <a:pt x="260" y="315"/>
                  </a:cubicBezTo>
                  <a:close/>
                  <a:moveTo>
                    <a:pt x="251" y="150"/>
                  </a:moveTo>
                  <a:cubicBezTo>
                    <a:pt x="269" y="140"/>
                    <a:pt x="282" y="129"/>
                    <a:pt x="275" y="110"/>
                  </a:cubicBezTo>
                  <a:cubicBezTo>
                    <a:pt x="270" y="97"/>
                    <a:pt x="262" y="87"/>
                    <a:pt x="246" y="89"/>
                  </a:cubicBezTo>
                  <a:cubicBezTo>
                    <a:pt x="234" y="90"/>
                    <a:pt x="219" y="91"/>
                    <a:pt x="217" y="106"/>
                  </a:cubicBezTo>
                  <a:cubicBezTo>
                    <a:pt x="214" y="130"/>
                    <a:pt x="232" y="140"/>
                    <a:pt x="251" y="150"/>
                  </a:cubicBezTo>
                  <a:close/>
                  <a:moveTo>
                    <a:pt x="613" y="55"/>
                  </a:moveTo>
                  <a:cubicBezTo>
                    <a:pt x="626" y="52"/>
                    <a:pt x="638" y="33"/>
                    <a:pt x="635" y="19"/>
                  </a:cubicBezTo>
                  <a:cubicBezTo>
                    <a:pt x="633" y="14"/>
                    <a:pt x="631" y="9"/>
                    <a:pt x="627" y="6"/>
                  </a:cubicBezTo>
                  <a:cubicBezTo>
                    <a:pt x="578" y="6"/>
                    <a:pt x="578" y="6"/>
                    <a:pt x="578" y="6"/>
                  </a:cubicBezTo>
                  <a:cubicBezTo>
                    <a:pt x="570" y="12"/>
                    <a:pt x="569" y="21"/>
                    <a:pt x="573" y="33"/>
                  </a:cubicBezTo>
                  <a:cubicBezTo>
                    <a:pt x="579" y="49"/>
                    <a:pt x="597" y="59"/>
                    <a:pt x="613" y="55"/>
                  </a:cubicBezTo>
                  <a:close/>
                  <a:moveTo>
                    <a:pt x="324" y="197"/>
                  </a:moveTo>
                  <a:cubicBezTo>
                    <a:pt x="313" y="187"/>
                    <a:pt x="303" y="173"/>
                    <a:pt x="288" y="187"/>
                  </a:cubicBezTo>
                  <a:cubicBezTo>
                    <a:pt x="283" y="191"/>
                    <a:pt x="280" y="204"/>
                    <a:pt x="283" y="209"/>
                  </a:cubicBezTo>
                  <a:cubicBezTo>
                    <a:pt x="288" y="217"/>
                    <a:pt x="299" y="226"/>
                    <a:pt x="307" y="226"/>
                  </a:cubicBezTo>
                  <a:cubicBezTo>
                    <a:pt x="323" y="227"/>
                    <a:pt x="323" y="211"/>
                    <a:pt x="324" y="197"/>
                  </a:cubicBezTo>
                  <a:close/>
                  <a:moveTo>
                    <a:pt x="159" y="368"/>
                  </a:moveTo>
                  <a:cubicBezTo>
                    <a:pt x="165" y="355"/>
                    <a:pt x="158" y="343"/>
                    <a:pt x="148" y="334"/>
                  </a:cubicBezTo>
                  <a:cubicBezTo>
                    <a:pt x="133" y="329"/>
                    <a:pt x="123" y="336"/>
                    <a:pt x="115" y="348"/>
                  </a:cubicBezTo>
                  <a:cubicBezTo>
                    <a:pt x="108" y="361"/>
                    <a:pt x="112" y="371"/>
                    <a:pt x="122" y="383"/>
                  </a:cubicBezTo>
                  <a:cubicBezTo>
                    <a:pt x="139" y="386"/>
                    <a:pt x="153" y="383"/>
                    <a:pt x="159" y="368"/>
                  </a:cubicBezTo>
                  <a:close/>
                  <a:moveTo>
                    <a:pt x="303" y="641"/>
                  </a:moveTo>
                  <a:cubicBezTo>
                    <a:pt x="293" y="650"/>
                    <a:pt x="291" y="668"/>
                    <a:pt x="299" y="680"/>
                  </a:cubicBezTo>
                  <a:cubicBezTo>
                    <a:pt x="311" y="697"/>
                    <a:pt x="321" y="698"/>
                    <a:pt x="348" y="686"/>
                  </a:cubicBezTo>
                  <a:cubicBezTo>
                    <a:pt x="352" y="676"/>
                    <a:pt x="356" y="666"/>
                    <a:pt x="361" y="655"/>
                  </a:cubicBezTo>
                  <a:cubicBezTo>
                    <a:pt x="336" y="633"/>
                    <a:pt x="318" y="629"/>
                    <a:pt x="303" y="641"/>
                  </a:cubicBezTo>
                  <a:close/>
                  <a:moveTo>
                    <a:pt x="244" y="363"/>
                  </a:moveTo>
                  <a:cubicBezTo>
                    <a:pt x="231" y="367"/>
                    <a:pt x="222" y="386"/>
                    <a:pt x="226" y="398"/>
                  </a:cubicBezTo>
                  <a:cubicBezTo>
                    <a:pt x="231" y="411"/>
                    <a:pt x="253" y="420"/>
                    <a:pt x="268" y="414"/>
                  </a:cubicBezTo>
                  <a:cubicBezTo>
                    <a:pt x="282" y="409"/>
                    <a:pt x="284" y="399"/>
                    <a:pt x="277" y="381"/>
                  </a:cubicBezTo>
                  <a:cubicBezTo>
                    <a:pt x="270" y="364"/>
                    <a:pt x="258" y="358"/>
                    <a:pt x="244" y="363"/>
                  </a:cubicBezTo>
                  <a:close/>
                  <a:moveTo>
                    <a:pt x="63" y="474"/>
                  </a:moveTo>
                  <a:cubicBezTo>
                    <a:pt x="40" y="512"/>
                    <a:pt x="46" y="525"/>
                    <a:pt x="91" y="536"/>
                  </a:cubicBezTo>
                  <a:cubicBezTo>
                    <a:pt x="115" y="519"/>
                    <a:pt x="119" y="512"/>
                    <a:pt x="113" y="494"/>
                  </a:cubicBezTo>
                  <a:cubicBezTo>
                    <a:pt x="106" y="474"/>
                    <a:pt x="98" y="470"/>
                    <a:pt x="63" y="474"/>
                  </a:cubicBezTo>
                  <a:close/>
                  <a:moveTo>
                    <a:pt x="119" y="282"/>
                  </a:moveTo>
                  <a:cubicBezTo>
                    <a:pt x="123" y="296"/>
                    <a:pt x="139" y="301"/>
                    <a:pt x="163" y="299"/>
                  </a:cubicBezTo>
                  <a:cubicBezTo>
                    <a:pt x="175" y="270"/>
                    <a:pt x="176" y="255"/>
                    <a:pt x="162" y="249"/>
                  </a:cubicBezTo>
                  <a:cubicBezTo>
                    <a:pt x="152" y="245"/>
                    <a:pt x="136" y="245"/>
                    <a:pt x="126" y="250"/>
                  </a:cubicBezTo>
                  <a:cubicBezTo>
                    <a:pt x="113" y="256"/>
                    <a:pt x="116" y="271"/>
                    <a:pt x="119" y="282"/>
                  </a:cubicBezTo>
                  <a:close/>
                  <a:moveTo>
                    <a:pt x="212" y="178"/>
                  </a:moveTo>
                  <a:cubicBezTo>
                    <a:pt x="202" y="167"/>
                    <a:pt x="198" y="150"/>
                    <a:pt x="179" y="158"/>
                  </a:cubicBezTo>
                  <a:cubicBezTo>
                    <a:pt x="169" y="162"/>
                    <a:pt x="160" y="170"/>
                    <a:pt x="163" y="183"/>
                  </a:cubicBezTo>
                  <a:cubicBezTo>
                    <a:pt x="167" y="200"/>
                    <a:pt x="180" y="205"/>
                    <a:pt x="198" y="203"/>
                  </a:cubicBezTo>
                  <a:cubicBezTo>
                    <a:pt x="202" y="196"/>
                    <a:pt x="207" y="187"/>
                    <a:pt x="212" y="178"/>
                  </a:cubicBezTo>
                  <a:close/>
                  <a:moveTo>
                    <a:pt x="89" y="152"/>
                  </a:moveTo>
                  <a:cubicBezTo>
                    <a:pt x="103" y="151"/>
                    <a:pt x="113" y="145"/>
                    <a:pt x="118" y="130"/>
                  </a:cubicBezTo>
                  <a:cubicBezTo>
                    <a:pt x="123" y="110"/>
                    <a:pt x="119" y="102"/>
                    <a:pt x="90" y="84"/>
                  </a:cubicBezTo>
                  <a:cubicBezTo>
                    <a:pt x="64" y="96"/>
                    <a:pt x="58" y="103"/>
                    <a:pt x="62" y="122"/>
                  </a:cubicBezTo>
                  <a:cubicBezTo>
                    <a:pt x="65" y="139"/>
                    <a:pt x="77" y="152"/>
                    <a:pt x="89" y="152"/>
                  </a:cubicBezTo>
                  <a:close/>
                  <a:moveTo>
                    <a:pt x="155" y="426"/>
                  </a:moveTo>
                  <a:cubicBezTo>
                    <a:pt x="149" y="433"/>
                    <a:pt x="146" y="446"/>
                    <a:pt x="149" y="455"/>
                  </a:cubicBezTo>
                  <a:cubicBezTo>
                    <a:pt x="153" y="470"/>
                    <a:pt x="174" y="472"/>
                    <a:pt x="206" y="463"/>
                  </a:cubicBezTo>
                  <a:cubicBezTo>
                    <a:pt x="216" y="436"/>
                    <a:pt x="215" y="427"/>
                    <a:pt x="200" y="418"/>
                  </a:cubicBezTo>
                  <a:cubicBezTo>
                    <a:pt x="189" y="411"/>
                    <a:pt x="164" y="413"/>
                    <a:pt x="155" y="426"/>
                  </a:cubicBezTo>
                  <a:close/>
                  <a:moveTo>
                    <a:pt x="64" y="228"/>
                  </a:moveTo>
                  <a:cubicBezTo>
                    <a:pt x="51" y="214"/>
                    <a:pt x="35" y="215"/>
                    <a:pt x="20" y="225"/>
                  </a:cubicBezTo>
                  <a:cubicBezTo>
                    <a:pt x="0" y="237"/>
                    <a:pt x="3" y="255"/>
                    <a:pt x="10" y="282"/>
                  </a:cubicBezTo>
                  <a:cubicBezTo>
                    <a:pt x="16" y="285"/>
                    <a:pt x="27" y="289"/>
                    <a:pt x="35" y="291"/>
                  </a:cubicBezTo>
                  <a:cubicBezTo>
                    <a:pt x="71" y="275"/>
                    <a:pt x="73" y="254"/>
                    <a:pt x="64" y="228"/>
                  </a:cubicBezTo>
                  <a:close/>
                  <a:moveTo>
                    <a:pt x="67" y="367"/>
                  </a:moveTo>
                  <a:cubicBezTo>
                    <a:pt x="62" y="353"/>
                    <a:pt x="47" y="348"/>
                    <a:pt x="31" y="355"/>
                  </a:cubicBezTo>
                  <a:cubicBezTo>
                    <a:pt x="13" y="362"/>
                    <a:pt x="6" y="376"/>
                    <a:pt x="13" y="390"/>
                  </a:cubicBezTo>
                  <a:cubicBezTo>
                    <a:pt x="20" y="405"/>
                    <a:pt x="38" y="414"/>
                    <a:pt x="51" y="408"/>
                  </a:cubicBezTo>
                  <a:cubicBezTo>
                    <a:pt x="66" y="402"/>
                    <a:pt x="73" y="382"/>
                    <a:pt x="67" y="367"/>
                  </a:cubicBezTo>
                  <a:close/>
                  <a:moveTo>
                    <a:pt x="262" y="482"/>
                  </a:moveTo>
                  <a:cubicBezTo>
                    <a:pt x="236" y="491"/>
                    <a:pt x="228" y="500"/>
                    <a:pt x="229" y="517"/>
                  </a:cubicBezTo>
                  <a:cubicBezTo>
                    <a:pt x="230" y="528"/>
                    <a:pt x="235" y="535"/>
                    <a:pt x="247" y="537"/>
                  </a:cubicBezTo>
                  <a:cubicBezTo>
                    <a:pt x="260" y="540"/>
                    <a:pt x="271" y="538"/>
                    <a:pt x="277" y="525"/>
                  </a:cubicBezTo>
                  <a:cubicBezTo>
                    <a:pt x="285" y="507"/>
                    <a:pt x="281" y="493"/>
                    <a:pt x="262" y="482"/>
                  </a:cubicBezTo>
                  <a:close/>
                  <a:moveTo>
                    <a:pt x="2745" y="678"/>
                  </a:moveTo>
                  <a:cubicBezTo>
                    <a:pt x="2761" y="672"/>
                    <a:pt x="2768" y="650"/>
                    <a:pt x="2761" y="630"/>
                  </a:cubicBezTo>
                  <a:cubicBezTo>
                    <a:pt x="2754" y="611"/>
                    <a:pt x="2735" y="603"/>
                    <a:pt x="2714" y="611"/>
                  </a:cubicBezTo>
                  <a:cubicBezTo>
                    <a:pt x="2697" y="617"/>
                    <a:pt x="2689" y="640"/>
                    <a:pt x="2697" y="658"/>
                  </a:cubicBezTo>
                  <a:cubicBezTo>
                    <a:pt x="2704" y="674"/>
                    <a:pt x="2729" y="685"/>
                    <a:pt x="2745" y="678"/>
                  </a:cubicBezTo>
                  <a:close/>
                  <a:moveTo>
                    <a:pt x="2783" y="410"/>
                  </a:moveTo>
                  <a:cubicBezTo>
                    <a:pt x="2803" y="416"/>
                    <a:pt x="2817" y="399"/>
                    <a:pt x="2821" y="383"/>
                  </a:cubicBezTo>
                  <a:cubicBezTo>
                    <a:pt x="2828" y="359"/>
                    <a:pt x="2814" y="341"/>
                    <a:pt x="2788" y="332"/>
                  </a:cubicBezTo>
                  <a:cubicBezTo>
                    <a:pt x="2762" y="343"/>
                    <a:pt x="2744" y="358"/>
                    <a:pt x="2753" y="386"/>
                  </a:cubicBezTo>
                  <a:cubicBezTo>
                    <a:pt x="2756" y="397"/>
                    <a:pt x="2771" y="407"/>
                    <a:pt x="2783" y="410"/>
                  </a:cubicBezTo>
                  <a:close/>
                  <a:moveTo>
                    <a:pt x="2668" y="389"/>
                  </a:moveTo>
                  <a:cubicBezTo>
                    <a:pt x="2657" y="408"/>
                    <a:pt x="2650" y="422"/>
                    <a:pt x="2642" y="436"/>
                  </a:cubicBezTo>
                  <a:cubicBezTo>
                    <a:pt x="2684" y="470"/>
                    <a:pt x="2690" y="468"/>
                    <a:pt x="2708" y="424"/>
                  </a:cubicBezTo>
                  <a:cubicBezTo>
                    <a:pt x="2696" y="414"/>
                    <a:pt x="2684" y="403"/>
                    <a:pt x="2668" y="389"/>
                  </a:cubicBezTo>
                  <a:close/>
                  <a:moveTo>
                    <a:pt x="2568" y="161"/>
                  </a:moveTo>
                  <a:cubicBezTo>
                    <a:pt x="2579" y="153"/>
                    <a:pt x="2593" y="140"/>
                    <a:pt x="2593" y="130"/>
                  </a:cubicBezTo>
                  <a:cubicBezTo>
                    <a:pt x="2593" y="103"/>
                    <a:pt x="2573" y="93"/>
                    <a:pt x="2547" y="94"/>
                  </a:cubicBezTo>
                  <a:cubicBezTo>
                    <a:pt x="2528" y="110"/>
                    <a:pt x="2518" y="128"/>
                    <a:pt x="2531" y="152"/>
                  </a:cubicBezTo>
                  <a:cubicBezTo>
                    <a:pt x="2540" y="166"/>
                    <a:pt x="2555" y="169"/>
                    <a:pt x="2568" y="161"/>
                  </a:cubicBezTo>
                  <a:close/>
                  <a:moveTo>
                    <a:pt x="2566" y="421"/>
                  </a:moveTo>
                  <a:cubicBezTo>
                    <a:pt x="2582" y="418"/>
                    <a:pt x="2588" y="404"/>
                    <a:pt x="2582" y="388"/>
                  </a:cubicBezTo>
                  <a:cubicBezTo>
                    <a:pt x="2577" y="373"/>
                    <a:pt x="2565" y="366"/>
                    <a:pt x="2552" y="374"/>
                  </a:cubicBezTo>
                  <a:cubicBezTo>
                    <a:pt x="2544" y="380"/>
                    <a:pt x="2539" y="392"/>
                    <a:pt x="2527" y="407"/>
                  </a:cubicBezTo>
                  <a:cubicBezTo>
                    <a:pt x="2546" y="414"/>
                    <a:pt x="2557" y="423"/>
                    <a:pt x="2566" y="421"/>
                  </a:cubicBezTo>
                  <a:close/>
                  <a:moveTo>
                    <a:pt x="2820" y="556"/>
                  </a:moveTo>
                  <a:cubicBezTo>
                    <a:pt x="2838" y="563"/>
                    <a:pt x="2851" y="555"/>
                    <a:pt x="2858" y="539"/>
                  </a:cubicBezTo>
                  <a:cubicBezTo>
                    <a:pt x="2869" y="519"/>
                    <a:pt x="2853" y="500"/>
                    <a:pt x="2816" y="490"/>
                  </a:cubicBezTo>
                  <a:cubicBezTo>
                    <a:pt x="2797" y="531"/>
                    <a:pt x="2798" y="548"/>
                    <a:pt x="2820" y="556"/>
                  </a:cubicBezTo>
                  <a:close/>
                  <a:moveTo>
                    <a:pt x="2495" y="502"/>
                  </a:moveTo>
                  <a:cubicBezTo>
                    <a:pt x="2499" y="527"/>
                    <a:pt x="2502" y="547"/>
                    <a:pt x="2527" y="547"/>
                  </a:cubicBezTo>
                  <a:cubicBezTo>
                    <a:pt x="2535" y="547"/>
                    <a:pt x="2548" y="540"/>
                    <a:pt x="2552" y="533"/>
                  </a:cubicBezTo>
                  <a:cubicBezTo>
                    <a:pt x="2565" y="510"/>
                    <a:pt x="2550" y="496"/>
                    <a:pt x="2529" y="480"/>
                  </a:cubicBezTo>
                  <a:cubicBezTo>
                    <a:pt x="2517" y="488"/>
                    <a:pt x="2505" y="496"/>
                    <a:pt x="2495" y="502"/>
                  </a:cubicBezTo>
                  <a:close/>
                  <a:moveTo>
                    <a:pt x="2702" y="160"/>
                  </a:moveTo>
                  <a:cubicBezTo>
                    <a:pt x="2728" y="151"/>
                    <a:pt x="2737" y="131"/>
                    <a:pt x="2734" y="104"/>
                  </a:cubicBezTo>
                  <a:cubicBezTo>
                    <a:pt x="2705" y="76"/>
                    <a:pt x="2691" y="73"/>
                    <a:pt x="2670" y="88"/>
                  </a:cubicBezTo>
                  <a:cubicBezTo>
                    <a:pt x="2655" y="98"/>
                    <a:pt x="2648" y="110"/>
                    <a:pt x="2655" y="128"/>
                  </a:cubicBezTo>
                  <a:cubicBezTo>
                    <a:pt x="2661" y="147"/>
                    <a:pt x="2685" y="165"/>
                    <a:pt x="2702" y="160"/>
                  </a:cubicBezTo>
                  <a:close/>
                  <a:moveTo>
                    <a:pt x="2946" y="90"/>
                  </a:moveTo>
                  <a:cubicBezTo>
                    <a:pt x="2965" y="85"/>
                    <a:pt x="2982" y="57"/>
                    <a:pt x="2978" y="38"/>
                  </a:cubicBezTo>
                  <a:cubicBezTo>
                    <a:pt x="2971" y="13"/>
                    <a:pt x="2942" y="0"/>
                    <a:pt x="2912" y="10"/>
                  </a:cubicBezTo>
                  <a:cubicBezTo>
                    <a:pt x="2888" y="18"/>
                    <a:pt x="2880" y="34"/>
                    <a:pt x="2889" y="58"/>
                  </a:cubicBezTo>
                  <a:cubicBezTo>
                    <a:pt x="2897" y="81"/>
                    <a:pt x="2924" y="96"/>
                    <a:pt x="2946" y="90"/>
                  </a:cubicBezTo>
                  <a:close/>
                  <a:moveTo>
                    <a:pt x="2839" y="206"/>
                  </a:moveTo>
                  <a:cubicBezTo>
                    <a:pt x="2856" y="200"/>
                    <a:pt x="2867" y="176"/>
                    <a:pt x="2860" y="159"/>
                  </a:cubicBezTo>
                  <a:cubicBezTo>
                    <a:pt x="2854" y="144"/>
                    <a:pt x="2833" y="134"/>
                    <a:pt x="2817" y="138"/>
                  </a:cubicBezTo>
                  <a:cubicBezTo>
                    <a:pt x="2800" y="143"/>
                    <a:pt x="2787" y="163"/>
                    <a:pt x="2791" y="178"/>
                  </a:cubicBezTo>
                  <a:cubicBezTo>
                    <a:pt x="2796" y="198"/>
                    <a:pt x="2820" y="212"/>
                    <a:pt x="2839" y="206"/>
                  </a:cubicBezTo>
                  <a:close/>
                  <a:moveTo>
                    <a:pt x="2910" y="419"/>
                  </a:moveTo>
                  <a:cubicBezTo>
                    <a:pt x="2935" y="460"/>
                    <a:pt x="2941" y="461"/>
                    <a:pt x="2976" y="426"/>
                  </a:cubicBezTo>
                  <a:cubicBezTo>
                    <a:pt x="2973" y="414"/>
                    <a:pt x="2969" y="401"/>
                    <a:pt x="2966" y="390"/>
                  </a:cubicBezTo>
                  <a:cubicBezTo>
                    <a:pt x="2938" y="385"/>
                    <a:pt x="2919" y="389"/>
                    <a:pt x="2910" y="419"/>
                  </a:cubicBezTo>
                  <a:close/>
                  <a:moveTo>
                    <a:pt x="3086" y="263"/>
                  </a:moveTo>
                  <a:cubicBezTo>
                    <a:pt x="3111" y="254"/>
                    <a:pt x="3122" y="222"/>
                    <a:pt x="3111" y="191"/>
                  </a:cubicBezTo>
                  <a:cubicBezTo>
                    <a:pt x="3102" y="168"/>
                    <a:pt x="3068" y="151"/>
                    <a:pt x="3044" y="160"/>
                  </a:cubicBezTo>
                  <a:cubicBezTo>
                    <a:pt x="3023" y="169"/>
                    <a:pt x="3007" y="213"/>
                    <a:pt x="3017" y="238"/>
                  </a:cubicBezTo>
                  <a:cubicBezTo>
                    <a:pt x="3026" y="260"/>
                    <a:pt x="3060" y="272"/>
                    <a:pt x="3086" y="263"/>
                  </a:cubicBezTo>
                  <a:close/>
                  <a:moveTo>
                    <a:pt x="2935" y="340"/>
                  </a:moveTo>
                  <a:cubicBezTo>
                    <a:pt x="2954" y="331"/>
                    <a:pt x="2963" y="304"/>
                    <a:pt x="2954" y="283"/>
                  </a:cubicBezTo>
                  <a:cubicBezTo>
                    <a:pt x="2944" y="259"/>
                    <a:pt x="2919" y="248"/>
                    <a:pt x="2895" y="258"/>
                  </a:cubicBezTo>
                  <a:cubicBezTo>
                    <a:pt x="2873" y="267"/>
                    <a:pt x="2861" y="295"/>
                    <a:pt x="2870" y="316"/>
                  </a:cubicBezTo>
                  <a:cubicBezTo>
                    <a:pt x="2880" y="338"/>
                    <a:pt x="2913" y="350"/>
                    <a:pt x="2935" y="340"/>
                  </a:cubicBezTo>
                  <a:close/>
                  <a:moveTo>
                    <a:pt x="2870" y="680"/>
                  </a:moveTo>
                  <a:cubicBezTo>
                    <a:pt x="2887" y="693"/>
                    <a:pt x="2903" y="707"/>
                    <a:pt x="2917" y="687"/>
                  </a:cubicBezTo>
                  <a:cubicBezTo>
                    <a:pt x="2925" y="676"/>
                    <a:pt x="2929" y="657"/>
                    <a:pt x="2925" y="644"/>
                  </a:cubicBezTo>
                  <a:cubicBezTo>
                    <a:pt x="2919" y="621"/>
                    <a:pt x="2897" y="625"/>
                    <a:pt x="2871" y="630"/>
                  </a:cubicBezTo>
                  <a:cubicBezTo>
                    <a:pt x="2871" y="649"/>
                    <a:pt x="2870" y="665"/>
                    <a:pt x="2870" y="680"/>
                  </a:cubicBezTo>
                  <a:close/>
                  <a:moveTo>
                    <a:pt x="971" y="1771"/>
                  </a:moveTo>
                  <a:cubicBezTo>
                    <a:pt x="988" y="1778"/>
                    <a:pt x="997" y="1774"/>
                    <a:pt x="1010" y="1751"/>
                  </a:cubicBezTo>
                  <a:cubicBezTo>
                    <a:pt x="1006" y="1742"/>
                    <a:pt x="1001" y="1733"/>
                    <a:pt x="997" y="1724"/>
                  </a:cubicBezTo>
                  <a:cubicBezTo>
                    <a:pt x="973" y="1720"/>
                    <a:pt x="963" y="1723"/>
                    <a:pt x="958" y="1739"/>
                  </a:cubicBezTo>
                  <a:cubicBezTo>
                    <a:pt x="954" y="1754"/>
                    <a:pt x="959" y="1767"/>
                    <a:pt x="971" y="1771"/>
                  </a:cubicBezTo>
                  <a:close/>
                  <a:moveTo>
                    <a:pt x="803" y="2035"/>
                  </a:moveTo>
                  <a:cubicBezTo>
                    <a:pt x="806" y="2047"/>
                    <a:pt x="820" y="2052"/>
                    <a:pt x="842" y="2050"/>
                  </a:cubicBezTo>
                  <a:cubicBezTo>
                    <a:pt x="852" y="2024"/>
                    <a:pt x="853" y="2011"/>
                    <a:pt x="841" y="2006"/>
                  </a:cubicBezTo>
                  <a:cubicBezTo>
                    <a:pt x="832" y="2002"/>
                    <a:pt x="818" y="2002"/>
                    <a:pt x="809" y="2006"/>
                  </a:cubicBezTo>
                  <a:cubicBezTo>
                    <a:pt x="797" y="2011"/>
                    <a:pt x="800" y="2025"/>
                    <a:pt x="803" y="2035"/>
                  </a:cubicBezTo>
                  <a:close/>
                  <a:moveTo>
                    <a:pt x="874" y="1840"/>
                  </a:moveTo>
                  <a:cubicBezTo>
                    <a:pt x="881" y="1834"/>
                    <a:pt x="888" y="1828"/>
                    <a:pt x="898" y="1820"/>
                  </a:cubicBezTo>
                  <a:cubicBezTo>
                    <a:pt x="895" y="1810"/>
                    <a:pt x="893" y="1798"/>
                    <a:pt x="887" y="1789"/>
                  </a:cubicBezTo>
                  <a:cubicBezTo>
                    <a:pt x="878" y="1774"/>
                    <a:pt x="856" y="1772"/>
                    <a:pt x="843" y="1782"/>
                  </a:cubicBezTo>
                  <a:cubicBezTo>
                    <a:pt x="831" y="1791"/>
                    <a:pt x="831" y="1810"/>
                    <a:pt x="842" y="1824"/>
                  </a:cubicBezTo>
                  <a:cubicBezTo>
                    <a:pt x="850" y="1835"/>
                    <a:pt x="861" y="1841"/>
                    <a:pt x="874" y="1840"/>
                  </a:cubicBezTo>
                  <a:close/>
                  <a:moveTo>
                    <a:pt x="710" y="176"/>
                  </a:moveTo>
                  <a:cubicBezTo>
                    <a:pt x="728" y="170"/>
                    <a:pt x="735" y="148"/>
                    <a:pt x="728" y="126"/>
                  </a:cubicBezTo>
                  <a:cubicBezTo>
                    <a:pt x="722" y="110"/>
                    <a:pt x="697" y="98"/>
                    <a:pt x="681" y="104"/>
                  </a:cubicBezTo>
                  <a:cubicBezTo>
                    <a:pt x="666" y="110"/>
                    <a:pt x="655" y="141"/>
                    <a:pt x="662" y="159"/>
                  </a:cubicBezTo>
                  <a:cubicBezTo>
                    <a:pt x="668" y="174"/>
                    <a:pt x="692" y="183"/>
                    <a:pt x="710" y="176"/>
                  </a:cubicBezTo>
                  <a:close/>
                  <a:moveTo>
                    <a:pt x="1090" y="1877"/>
                  </a:moveTo>
                  <a:cubicBezTo>
                    <a:pt x="1106" y="1872"/>
                    <a:pt x="1111" y="1859"/>
                    <a:pt x="1109" y="1843"/>
                  </a:cubicBezTo>
                  <a:cubicBezTo>
                    <a:pt x="1092" y="1825"/>
                    <a:pt x="1083" y="1823"/>
                    <a:pt x="1070" y="1832"/>
                  </a:cubicBezTo>
                  <a:cubicBezTo>
                    <a:pt x="1061" y="1839"/>
                    <a:pt x="1057" y="1846"/>
                    <a:pt x="1060" y="1857"/>
                  </a:cubicBezTo>
                  <a:cubicBezTo>
                    <a:pt x="1065" y="1869"/>
                    <a:pt x="1079" y="1880"/>
                    <a:pt x="1090" y="1877"/>
                  </a:cubicBezTo>
                  <a:close/>
                  <a:moveTo>
                    <a:pt x="701" y="282"/>
                  </a:moveTo>
                  <a:cubicBezTo>
                    <a:pt x="709" y="293"/>
                    <a:pt x="724" y="297"/>
                    <a:pt x="736" y="290"/>
                  </a:cubicBezTo>
                  <a:cubicBezTo>
                    <a:pt x="748" y="283"/>
                    <a:pt x="757" y="274"/>
                    <a:pt x="755" y="258"/>
                  </a:cubicBezTo>
                  <a:cubicBezTo>
                    <a:pt x="753" y="243"/>
                    <a:pt x="743" y="238"/>
                    <a:pt x="711" y="237"/>
                  </a:cubicBezTo>
                  <a:cubicBezTo>
                    <a:pt x="698" y="251"/>
                    <a:pt x="689" y="264"/>
                    <a:pt x="701" y="282"/>
                  </a:cubicBezTo>
                  <a:close/>
                  <a:moveTo>
                    <a:pt x="713" y="350"/>
                  </a:moveTo>
                  <a:cubicBezTo>
                    <a:pt x="698" y="346"/>
                    <a:pt x="691" y="352"/>
                    <a:pt x="677" y="383"/>
                  </a:cubicBezTo>
                  <a:cubicBezTo>
                    <a:pt x="691" y="411"/>
                    <a:pt x="700" y="417"/>
                    <a:pt x="722" y="412"/>
                  </a:cubicBezTo>
                  <a:cubicBezTo>
                    <a:pt x="736" y="408"/>
                    <a:pt x="743" y="399"/>
                    <a:pt x="743" y="385"/>
                  </a:cubicBezTo>
                  <a:cubicBezTo>
                    <a:pt x="743" y="370"/>
                    <a:pt x="728" y="353"/>
                    <a:pt x="713" y="350"/>
                  </a:cubicBezTo>
                  <a:close/>
                  <a:moveTo>
                    <a:pt x="2193" y="228"/>
                  </a:moveTo>
                  <a:cubicBezTo>
                    <a:pt x="2214" y="228"/>
                    <a:pt x="2229" y="218"/>
                    <a:pt x="2235" y="197"/>
                  </a:cubicBezTo>
                  <a:cubicBezTo>
                    <a:pt x="2243" y="168"/>
                    <a:pt x="2238" y="157"/>
                    <a:pt x="2195" y="131"/>
                  </a:cubicBezTo>
                  <a:cubicBezTo>
                    <a:pt x="2158" y="148"/>
                    <a:pt x="2150" y="159"/>
                    <a:pt x="2155" y="186"/>
                  </a:cubicBezTo>
                  <a:cubicBezTo>
                    <a:pt x="2160" y="209"/>
                    <a:pt x="2176" y="229"/>
                    <a:pt x="2193" y="228"/>
                  </a:cubicBezTo>
                  <a:close/>
                  <a:moveTo>
                    <a:pt x="2237" y="416"/>
                  </a:moveTo>
                  <a:cubicBezTo>
                    <a:pt x="2243" y="435"/>
                    <a:pt x="2266" y="443"/>
                    <a:pt x="2300" y="439"/>
                  </a:cubicBezTo>
                  <a:cubicBezTo>
                    <a:pt x="2318" y="399"/>
                    <a:pt x="2319" y="377"/>
                    <a:pt x="2299" y="368"/>
                  </a:cubicBezTo>
                  <a:cubicBezTo>
                    <a:pt x="2284" y="362"/>
                    <a:pt x="2262" y="363"/>
                    <a:pt x="2247" y="369"/>
                  </a:cubicBezTo>
                  <a:cubicBezTo>
                    <a:pt x="2228" y="377"/>
                    <a:pt x="2233" y="399"/>
                    <a:pt x="2237" y="416"/>
                  </a:cubicBezTo>
                  <a:close/>
                  <a:moveTo>
                    <a:pt x="1105" y="1780"/>
                  </a:moveTo>
                  <a:cubicBezTo>
                    <a:pt x="1131" y="1771"/>
                    <a:pt x="1141" y="1762"/>
                    <a:pt x="1140" y="1745"/>
                  </a:cubicBezTo>
                  <a:cubicBezTo>
                    <a:pt x="1140" y="1733"/>
                    <a:pt x="1130" y="1722"/>
                    <a:pt x="1116" y="1720"/>
                  </a:cubicBezTo>
                  <a:cubicBezTo>
                    <a:pt x="1102" y="1719"/>
                    <a:pt x="1091" y="1723"/>
                    <a:pt x="1084" y="1736"/>
                  </a:cubicBezTo>
                  <a:cubicBezTo>
                    <a:pt x="1077" y="1752"/>
                    <a:pt x="1081" y="1761"/>
                    <a:pt x="1105" y="1780"/>
                  </a:cubicBezTo>
                  <a:close/>
                  <a:moveTo>
                    <a:pt x="2288" y="621"/>
                  </a:moveTo>
                  <a:cubicBezTo>
                    <a:pt x="2280" y="632"/>
                    <a:pt x="2276" y="651"/>
                    <a:pt x="2280" y="664"/>
                  </a:cubicBezTo>
                  <a:cubicBezTo>
                    <a:pt x="2286" y="686"/>
                    <a:pt x="2316" y="689"/>
                    <a:pt x="2362" y="675"/>
                  </a:cubicBezTo>
                  <a:cubicBezTo>
                    <a:pt x="2376" y="636"/>
                    <a:pt x="2374" y="624"/>
                    <a:pt x="2354" y="611"/>
                  </a:cubicBezTo>
                  <a:cubicBezTo>
                    <a:pt x="2338" y="600"/>
                    <a:pt x="2301" y="604"/>
                    <a:pt x="2288" y="621"/>
                  </a:cubicBezTo>
                  <a:close/>
                  <a:moveTo>
                    <a:pt x="2354" y="99"/>
                  </a:moveTo>
                  <a:cubicBezTo>
                    <a:pt x="2365" y="90"/>
                    <a:pt x="2376" y="81"/>
                    <a:pt x="2391" y="68"/>
                  </a:cubicBezTo>
                  <a:cubicBezTo>
                    <a:pt x="2386" y="52"/>
                    <a:pt x="2384" y="32"/>
                    <a:pt x="2374" y="17"/>
                  </a:cubicBezTo>
                  <a:cubicBezTo>
                    <a:pt x="2371" y="13"/>
                    <a:pt x="2368" y="9"/>
                    <a:pt x="2364" y="6"/>
                  </a:cubicBezTo>
                  <a:cubicBezTo>
                    <a:pt x="2302" y="6"/>
                    <a:pt x="2302" y="6"/>
                    <a:pt x="2302" y="6"/>
                  </a:cubicBezTo>
                  <a:cubicBezTo>
                    <a:pt x="2284" y="20"/>
                    <a:pt x="2283" y="51"/>
                    <a:pt x="2301" y="74"/>
                  </a:cubicBezTo>
                  <a:cubicBezTo>
                    <a:pt x="2314" y="91"/>
                    <a:pt x="2331" y="102"/>
                    <a:pt x="2354" y="99"/>
                  </a:cubicBezTo>
                  <a:close/>
                  <a:moveTo>
                    <a:pt x="1218" y="2037"/>
                  </a:moveTo>
                  <a:cubicBezTo>
                    <a:pt x="1234" y="2063"/>
                    <a:pt x="1238" y="2063"/>
                    <a:pt x="1259" y="2042"/>
                  </a:cubicBezTo>
                  <a:cubicBezTo>
                    <a:pt x="1257" y="2034"/>
                    <a:pt x="1255" y="2026"/>
                    <a:pt x="1253" y="2019"/>
                  </a:cubicBezTo>
                  <a:cubicBezTo>
                    <a:pt x="1236" y="2016"/>
                    <a:pt x="1224" y="2019"/>
                    <a:pt x="1218" y="2037"/>
                  </a:cubicBezTo>
                  <a:close/>
                  <a:moveTo>
                    <a:pt x="1240" y="1834"/>
                  </a:moveTo>
                  <a:cubicBezTo>
                    <a:pt x="1252" y="1831"/>
                    <a:pt x="1263" y="1813"/>
                    <a:pt x="1260" y="1802"/>
                  </a:cubicBezTo>
                  <a:cubicBezTo>
                    <a:pt x="1256" y="1786"/>
                    <a:pt x="1238" y="1778"/>
                    <a:pt x="1220" y="1784"/>
                  </a:cubicBezTo>
                  <a:cubicBezTo>
                    <a:pt x="1205" y="1789"/>
                    <a:pt x="1200" y="1799"/>
                    <a:pt x="1205" y="1814"/>
                  </a:cubicBezTo>
                  <a:cubicBezTo>
                    <a:pt x="1210" y="1828"/>
                    <a:pt x="1227" y="1837"/>
                    <a:pt x="1240" y="1834"/>
                  </a:cubicBezTo>
                  <a:close/>
                  <a:moveTo>
                    <a:pt x="2371" y="266"/>
                  </a:moveTo>
                  <a:cubicBezTo>
                    <a:pt x="2357" y="250"/>
                    <a:pt x="2350" y="225"/>
                    <a:pt x="2323" y="237"/>
                  </a:cubicBezTo>
                  <a:cubicBezTo>
                    <a:pt x="2309" y="243"/>
                    <a:pt x="2296" y="254"/>
                    <a:pt x="2301" y="274"/>
                  </a:cubicBezTo>
                  <a:cubicBezTo>
                    <a:pt x="2307" y="298"/>
                    <a:pt x="2324" y="305"/>
                    <a:pt x="2350" y="302"/>
                  </a:cubicBezTo>
                  <a:cubicBezTo>
                    <a:pt x="2356" y="291"/>
                    <a:pt x="2363" y="279"/>
                    <a:pt x="2371" y="266"/>
                  </a:cubicBezTo>
                  <a:close/>
                  <a:moveTo>
                    <a:pt x="2295" y="539"/>
                  </a:moveTo>
                  <a:cubicBezTo>
                    <a:pt x="2303" y="520"/>
                    <a:pt x="2293" y="503"/>
                    <a:pt x="2278" y="490"/>
                  </a:cubicBezTo>
                  <a:cubicBezTo>
                    <a:pt x="2256" y="483"/>
                    <a:pt x="2243" y="493"/>
                    <a:pt x="2232" y="511"/>
                  </a:cubicBezTo>
                  <a:cubicBezTo>
                    <a:pt x="2221" y="529"/>
                    <a:pt x="2228" y="543"/>
                    <a:pt x="2241" y="560"/>
                  </a:cubicBezTo>
                  <a:cubicBezTo>
                    <a:pt x="2265" y="565"/>
                    <a:pt x="2285" y="561"/>
                    <a:pt x="2295" y="539"/>
                  </a:cubicBezTo>
                  <a:close/>
                  <a:moveTo>
                    <a:pt x="2321" y="856"/>
                  </a:moveTo>
                  <a:cubicBezTo>
                    <a:pt x="2290" y="863"/>
                    <a:pt x="2283" y="888"/>
                    <a:pt x="2279" y="919"/>
                  </a:cubicBezTo>
                  <a:cubicBezTo>
                    <a:pt x="2295" y="930"/>
                    <a:pt x="2312" y="940"/>
                    <a:pt x="2329" y="951"/>
                  </a:cubicBezTo>
                  <a:cubicBezTo>
                    <a:pt x="2370" y="922"/>
                    <a:pt x="2379" y="908"/>
                    <a:pt x="2373" y="888"/>
                  </a:cubicBezTo>
                  <a:cubicBezTo>
                    <a:pt x="2367" y="869"/>
                    <a:pt x="2341" y="851"/>
                    <a:pt x="2321" y="856"/>
                  </a:cubicBezTo>
                  <a:close/>
                  <a:moveTo>
                    <a:pt x="2157" y="691"/>
                  </a:moveTo>
                  <a:cubicBezTo>
                    <a:pt x="2124" y="746"/>
                    <a:pt x="2132" y="764"/>
                    <a:pt x="2196" y="779"/>
                  </a:cubicBezTo>
                  <a:cubicBezTo>
                    <a:pt x="2231" y="755"/>
                    <a:pt x="2236" y="746"/>
                    <a:pt x="2228" y="720"/>
                  </a:cubicBezTo>
                  <a:cubicBezTo>
                    <a:pt x="2218" y="690"/>
                    <a:pt x="2206" y="685"/>
                    <a:pt x="2157" y="691"/>
                  </a:cubicBezTo>
                  <a:close/>
                  <a:moveTo>
                    <a:pt x="2443" y="702"/>
                  </a:moveTo>
                  <a:cubicBezTo>
                    <a:pt x="2405" y="716"/>
                    <a:pt x="2393" y="728"/>
                    <a:pt x="2395" y="752"/>
                  </a:cubicBezTo>
                  <a:cubicBezTo>
                    <a:pt x="2397" y="768"/>
                    <a:pt x="2404" y="779"/>
                    <a:pt x="2421" y="782"/>
                  </a:cubicBezTo>
                  <a:cubicBezTo>
                    <a:pt x="2439" y="786"/>
                    <a:pt x="2455" y="782"/>
                    <a:pt x="2464" y="764"/>
                  </a:cubicBezTo>
                  <a:cubicBezTo>
                    <a:pt x="2475" y="739"/>
                    <a:pt x="2470" y="718"/>
                    <a:pt x="2443" y="702"/>
                  </a:cubicBezTo>
                  <a:close/>
                  <a:moveTo>
                    <a:pt x="1161" y="1864"/>
                  </a:moveTo>
                  <a:cubicBezTo>
                    <a:pt x="1151" y="1867"/>
                    <a:pt x="1142" y="1879"/>
                    <a:pt x="1145" y="1888"/>
                  </a:cubicBezTo>
                  <a:cubicBezTo>
                    <a:pt x="1148" y="1900"/>
                    <a:pt x="1163" y="1909"/>
                    <a:pt x="1175" y="1905"/>
                  </a:cubicBezTo>
                  <a:cubicBezTo>
                    <a:pt x="1185" y="1902"/>
                    <a:pt x="1192" y="1887"/>
                    <a:pt x="1188" y="1876"/>
                  </a:cubicBezTo>
                  <a:cubicBezTo>
                    <a:pt x="1184" y="1867"/>
                    <a:pt x="1171" y="1861"/>
                    <a:pt x="1161" y="1864"/>
                  </a:cubicBezTo>
                  <a:close/>
                  <a:moveTo>
                    <a:pt x="2427" y="226"/>
                  </a:moveTo>
                  <a:cubicBezTo>
                    <a:pt x="2452" y="211"/>
                    <a:pt x="2470" y="196"/>
                    <a:pt x="2461" y="168"/>
                  </a:cubicBezTo>
                  <a:cubicBezTo>
                    <a:pt x="2454" y="150"/>
                    <a:pt x="2442" y="135"/>
                    <a:pt x="2419" y="138"/>
                  </a:cubicBezTo>
                  <a:cubicBezTo>
                    <a:pt x="2402" y="140"/>
                    <a:pt x="2381" y="141"/>
                    <a:pt x="2378" y="162"/>
                  </a:cubicBezTo>
                  <a:cubicBezTo>
                    <a:pt x="2373" y="197"/>
                    <a:pt x="2399" y="211"/>
                    <a:pt x="2427" y="226"/>
                  </a:cubicBezTo>
                  <a:close/>
                  <a:moveTo>
                    <a:pt x="2440" y="463"/>
                  </a:moveTo>
                  <a:cubicBezTo>
                    <a:pt x="2459" y="440"/>
                    <a:pt x="2456" y="417"/>
                    <a:pt x="2439" y="395"/>
                  </a:cubicBezTo>
                  <a:cubicBezTo>
                    <a:pt x="2394" y="399"/>
                    <a:pt x="2381" y="407"/>
                    <a:pt x="2383" y="430"/>
                  </a:cubicBezTo>
                  <a:cubicBezTo>
                    <a:pt x="2386" y="456"/>
                    <a:pt x="2402" y="465"/>
                    <a:pt x="2440" y="463"/>
                  </a:cubicBezTo>
                  <a:close/>
                  <a:moveTo>
                    <a:pt x="2159" y="338"/>
                  </a:moveTo>
                  <a:cubicBezTo>
                    <a:pt x="2139" y="318"/>
                    <a:pt x="2117" y="319"/>
                    <a:pt x="2095" y="333"/>
                  </a:cubicBezTo>
                  <a:cubicBezTo>
                    <a:pt x="2067" y="351"/>
                    <a:pt x="2070" y="377"/>
                    <a:pt x="2080" y="416"/>
                  </a:cubicBezTo>
                  <a:cubicBezTo>
                    <a:pt x="2090" y="419"/>
                    <a:pt x="2105" y="425"/>
                    <a:pt x="2116" y="429"/>
                  </a:cubicBezTo>
                  <a:cubicBezTo>
                    <a:pt x="2168" y="406"/>
                    <a:pt x="2171" y="375"/>
                    <a:pt x="2159" y="338"/>
                  </a:cubicBezTo>
                  <a:close/>
                  <a:moveTo>
                    <a:pt x="2416" y="531"/>
                  </a:moveTo>
                  <a:cubicBezTo>
                    <a:pt x="2398" y="538"/>
                    <a:pt x="2384" y="565"/>
                    <a:pt x="2391" y="582"/>
                  </a:cubicBezTo>
                  <a:cubicBezTo>
                    <a:pt x="2397" y="601"/>
                    <a:pt x="2430" y="613"/>
                    <a:pt x="2451" y="605"/>
                  </a:cubicBezTo>
                  <a:cubicBezTo>
                    <a:pt x="2471" y="598"/>
                    <a:pt x="2474" y="584"/>
                    <a:pt x="2464" y="558"/>
                  </a:cubicBezTo>
                  <a:cubicBezTo>
                    <a:pt x="2453" y="533"/>
                    <a:pt x="2437" y="524"/>
                    <a:pt x="2416" y="531"/>
                  </a:cubicBezTo>
                  <a:close/>
                  <a:moveTo>
                    <a:pt x="1215" y="2108"/>
                  </a:moveTo>
                  <a:cubicBezTo>
                    <a:pt x="1212" y="2120"/>
                    <a:pt x="1215" y="2129"/>
                    <a:pt x="1226" y="2134"/>
                  </a:cubicBezTo>
                  <a:cubicBezTo>
                    <a:pt x="1241" y="2141"/>
                    <a:pt x="1253" y="2136"/>
                    <a:pt x="1267" y="2117"/>
                  </a:cubicBezTo>
                  <a:cubicBezTo>
                    <a:pt x="1263" y="2109"/>
                    <a:pt x="1259" y="2100"/>
                    <a:pt x="1254" y="2091"/>
                  </a:cubicBezTo>
                  <a:cubicBezTo>
                    <a:pt x="1224" y="2090"/>
                    <a:pt x="1218" y="2092"/>
                    <a:pt x="1215" y="2108"/>
                  </a:cubicBezTo>
                  <a:close/>
                  <a:moveTo>
                    <a:pt x="1234" y="1988"/>
                  </a:moveTo>
                  <a:cubicBezTo>
                    <a:pt x="1245" y="1983"/>
                    <a:pt x="1251" y="1966"/>
                    <a:pt x="1245" y="1953"/>
                  </a:cubicBezTo>
                  <a:cubicBezTo>
                    <a:pt x="1239" y="1938"/>
                    <a:pt x="1224" y="1932"/>
                    <a:pt x="1209" y="1938"/>
                  </a:cubicBezTo>
                  <a:cubicBezTo>
                    <a:pt x="1195" y="1943"/>
                    <a:pt x="1188" y="1960"/>
                    <a:pt x="1194" y="1974"/>
                  </a:cubicBezTo>
                  <a:cubicBezTo>
                    <a:pt x="1200" y="1987"/>
                    <a:pt x="1220" y="1995"/>
                    <a:pt x="1234" y="1988"/>
                  </a:cubicBezTo>
                  <a:close/>
                  <a:moveTo>
                    <a:pt x="1327" y="1941"/>
                  </a:moveTo>
                  <a:cubicBezTo>
                    <a:pt x="1342" y="1935"/>
                    <a:pt x="1349" y="1915"/>
                    <a:pt x="1342" y="1896"/>
                  </a:cubicBezTo>
                  <a:cubicBezTo>
                    <a:pt x="1337" y="1882"/>
                    <a:pt x="1316" y="1872"/>
                    <a:pt x="1301" y="1877"/>
                  </a:cubicBezTo>
                  <a:cubicBezTo>
                    <a:pt x="1288" y="1882"/>
                    <a:pt x="1278" y="1910"/>
                    <a:pt x="1284" y="1925"/>
                  </a:cubicBezTo>
                  <a:cubicBezTo>
                    <a:pt x="1290" y="1939"/>
                    <a:pt x="1311" y="1947"/>
                    <a:pt x="1327" y="1941"/>
                  </a:cubicBezTo>
                  <a:close/>
                  <a:moveTo>
                    <a:pt x="1328" y="1995"/>
                  </a:moveTo>
                  <a:cubicBezTo>
                    <a:pt x="1316" y="2007"/>
                    <a:pt x="1308" y="2019"/>
                    <a:pt x="1318" y="2035"/>
                  </a:cubicBezTo>
                  <a:cubicBezTo>
                    <a:pt x="1326" y="2045"/>
                    <a:pt x="1339" y="2048"/>
                    <a:pt x="1350" y="2042"/>
                  </a:cubicBezTo>
                  <a:cubicBezTo>
                    <a:pt x="1360" y="2036"/>
                    <a:pt x="1369" y="2028"/>
                    <a:pt x="1367" y="2014"/>
                  </a:cubicBezTo>
                  <a:cubicBezTo>
                    <a:pt x="1365" y="2000"/>
                    <a:pt x="1356" y="1996"/>
                    <a:pt x="1328" y="1995"/>
                  </a:cubicBezTo>
                  <a:close/>
                  <a:moveTo>
                    <a:pt x="1330" y="2095"/>
                  </a:moveTo>
                  <a:cubicBezTo>
                    <a:pt x="1316" y="2092"/>
                    <a:pt x="1310" y="2097"/>
                    <a:pt x="1298" y="2124"/>
                  </a:cubicBezTo>
                  <a:cubicBezTo>
                    <a:pt x="1310" y="2149"/>
                    <a:pt x="1318" y="2154"/>
                    <a:pt x="1338" y="2150"/>
                  </a:cubicBezTo>
                  <a:cubicBezTo>
                    <a:pt x="1350" y="2147"/>
                    <a:pt x="1356" y="2139"/>
                    <a:pt x="1356" y="2127"/>
                  </a:cubicBezTo>
                  <a:cubicBezTo>
                    <a:pt x="1356" y="2113"/>
                    <a:pt x="1343" y="2098"/>
                    <a:pt x="1330" y="2095"/>
                  </a:cubicBezTo>
                  <a:close/>
                  <a:moveTo>
                    <a:pt x="2163" y="537"/>
                  </a:moveTo>
                  <a:cubicBezTo>
                    <a:pt x="2155" y="518"/>
                    <a:pt x="2133" y="510"/>
                    <a:pt x="2111" y="520"/>
                  </a:cubicBezTo>
                  <a:cubicBezTo>
                    <a:pt x="2084" y="531"/>
                    <a:pt x="2074" y="550"/>
                    <a:pt x="2084" y="571"/>
                  </a:cubicBezTo>
                  <a:cubicBezTo>
                    <a:pt x="2094" y="592"/>
                    <a:pt x="2120" y="604"/>
                    <a:pt x="2139" y="597"/>
                  </a:cubicBezTo>
                  <a:cubicBezTo>
                    <a:pt x="2160" y="588"/>
                    <a:pt x="2172" y="559"/>
                    <a:pt x="2163" y="537"/>
                  </a:cubicBezTo>
                  <a:close/>
                  <a:moveTo>
                    <a:pt x="2968" y="506"/>
                  </a:moveTo>
                  <a:cubicBezTo>
                    <a:pt x="2919" y="504"/>
                    <a:pt x="2910" y="508"/>
                    <a:pt x="2904" y="534"/>
                  </a:cubicBezTo>
                  <a:cubicBezTo>
                    <a:pt x="2899" y="553"/>
                    <a:pt x="2905" y="568"/>
                    <a:pt x="2923" y="577"/>
                  </a:cubicBezTo>
                  <a:cubicBezTo>
                    <a:pt x="2947" y="588"/>
                    <a:pt x="2967" y="579"/>
                    <a:pt x="2989" y="548"/>
                  </a:cubicBezTo>
                  <a:cubicBezTo>
                    <a:pt x="2983" y="535"/>
                    <a:pt x="2976" y="521"/>
                    <a:pt x="2968" y="506"/>
                  </a:cubicBezTo>
                  <a:close/>
                  <a:moveTo>
                    <a:pt x="2897" y="816"/>
                  </a:moveTo>
                  <a:cubicBezTo>
                    <a:pt x="2881" y="824"/>
                    <a:pt x="2873" y="829"/>
                    <a:pt x="2865" y="833"/>
                  </a:cubicBezTo>
                  <a:cubicBezTo>
                    <a:pt x="2843" y="843"/>
                    <a:pt x="2832" y="863"/>
                    <a:pt x="2837" y="882"/>
                  </a:cubicBezTo>
                  <a:cubicBezTo>
                    <a:pt x="2842" y="901"/>
                    <a:pt x="2856" y="918"/>
                    <a:pt x="2870" y="931"/>
                  </a:cubicBezTo>
                  <a:cubicBezTo>
                    <a:pt x="2883" y="943"/>
                    <a:pt x="2918" y="934"/>
                    <a:pt x="2932" y="920"/>
                  </a:cubicBezTo>
                  <a:cubicBezTo>
                    <a:pt x="2946" y="905"/>
                    <a:pt x="2946" y="889"/>
                    <a:pt x="2935" y="873"/>
                  </a:cubicBezTo>
                  <a:cubicBezTo>
                    <a:pt x="2923" y="855"/>
                    <a:pt x="2911" y="837"/>
                    <a:pt x="2897" y="816"/>
                  </a:cubicBezTo>
                  <a:close/>
                  <a:moveTo>
                    <a:pt x="2778" y="710"/>
                  </a:moveTo>
                  <a:cubicBezTo>
                    <a:pt x="2751" y="744"/>
                    <a:pt x="2751" y="747"/>
                    <a:pt x="2777" y="781"/>
                  </a:cubicBezTo>
                  <a:cubicBezTo>
                    <a:pt x="2817" y="779"/>
                    <a:pt x="2833" y="768"/>
                    <a:pt x="2834" y="741"/>
                  </a:cubicBezTo>
                  <a:cubicBezTo>
                    <a:pt x="2835" y="718"/>
                    <a:pt x="2823" y="711"/>
                    <a:pt x="2778" y="710"/>
                  </a:cubicBezTo>
                  <a:close/>
                  <a:moveTo>
                    <a:pt x="3151" y="381"/>
                  </a:moveTo>
                  <a:cubicBezTo>
                    <a:pt x="3148" y="360"/>
                    <a:pt x="3134" y="353"/>
                    <a:pt x="3087" y="350"/>
                  </a:cubicBezTo>
                  <a:cubicBezTo>
                    <a:pt x="3068" y="370"/>
                    <a:pt x="3055" y="390"/>
                    <a:pt x="3072" y="415"/>
                  </a:cubicBezTo>
                  <a:cubicBezTo>
                    <a:pt x="3084" y="432"/>
                    <a:pt x="3106" y="437"/>
                    <a:pt x="3123" y="427"/>
                  </a:cubicBezTo>
                  <a:cubicBezTo>
                    <a:pt x="3140" y="417"/>
                    <a:pt x="3154" y="404"/>
                    <a:pt x="3151" y="381"/>
                  </a:cubicBezTo>
                  <a:close/>
                  <a:moveTo>
                    <a:pt x="3005" y="694"/>
                  </a:moveTo>
                  <a:cubicBezTo>
                    <a:pt x="2985" y="702"/>
                    <a:pt x="2970" y="734"/>
                    <a:pt x="2977" y="754"/>
                  </a:cubicBezTo>
                  <a:cubicBezTo>
                    <a:pt x="2984" y="773"/>
                    <a:pt x="3016" y="784"/>
                    <a:pt x="3038" y="775"/>
                  </a:cubicBezTo>
                  <a:cubicBezTo>
                    <a:pt x="3058" y="767"/>
                    <a:pt x="3066" y="745"/>
                    <a:pt x="3057" y="724"/>
                  </a:cubicBezTo>
                  <a:cubicBezTo>
                    <a:pt x="3047" y="701"/>
                    <a:pt x="3023" y="687"/>
                    <a:pt x="3005" y="694"/>
                  </a:cubicBezTo>
                  <a:close/>
                  <a:moveTo>
                    <a:pt x="2699" y="922"/>
                  </a:moveTo>
                  <a:cubicBezTo>
                    <a:pt x="2677" y="930"/>
                    <a:pt x="2667" y="950"/>
                    <a:pt x="2675" y="970"/>
                  </a:cubicBezTo>
                  <a:cubicBezTo>
                    <a:pt x="2686" y="995"/>
                    <a:pt x="2711" y="1008"/>
                    <a:pt x="2732" y="1000"/>
                  </a:cubicBezTo>
                  <a:cubicBezTo>
                    <a:pt x="2754" y="991"/>
                    <a:pt x="2765" y="963"/>
                    <a:pt x="2756" y="941"/>
                  </a:cubicBezTo>
                  <a:cubicBezTo>
                    <a:pt x="2750" y="923"/>
                    <a:pt x="2724" y="914"/>
                    <a:pt x="2699" y="922"/>
                  </a:cubicBezTo>
                  <a:close/>
                  <a:moveTo>
                    <a:pt x="3090" y="512"/>
                  </a:moveTo>
                  <a:cubicBezTo>
                    <a:pt x="3068" y="508"/>
                    <a:pt x="3058" y="516"/>
                    <a:pt x="3038" y="560"/>
                  </a:cubicBezTo>
                  <a:cubicBezTo>
                    <a:pt x="3058" y="601"/>
                    <a:pt x="3071" y="609"/>
                    <a:pt x="3103" y="601"/>
                  </a:cubicBezTo>
                  <a:cubicBezTo>
                    <a:pt x="3123" y="597"/>
                    <a:pt x="3132" y="584"/>
                    <a:pt x="3132" y="564"/>
                  </a:cubicBezTo>
                  <a:cubicBezTo>
                    <a:pt x="3132" y="542"/>
                    <a:pt x="3112" y="517"/>
                    <a:pt x="3090" y="512"/>
                  </a:cubicBezTo>
                  <a:close/>
                  <a:moveTo>
                    <a:pt x="2558" y="636"/>
                  </a:moveTo>
                  <a:cubicBezTo>
                    <a:pt x="2554" y="649"/>
                    <a:pt x="2551" y="662"/>
                    <a:pt x="2548" y="673"/>
                  </a:cubicBezTo>
                  <a:cubicBezTo>
                    <a:pt x="2565" y="700"/>
                    <a:pt x="2586" y="700"/>
                    <a:pt x="2606" y="686"/>
                  </a:cubicBezTo>
                  <a:cubicBezTo>
                    <a:pt x="2620" y="676"/>
                    <a:pt x="2617" y="662"/>
                    <a:pt x="2610" y="648"/>
                  </a:cubicBezTo>
                  <a:cubicBezTo>
                    <a:pt x="2598" y="622"/>
                    <a:pt x="2580" y="625"/>
                    <a:pt x="2558" y="636"/>
                  </a:cubicBezTo>
                  <a:close/>
                  <a:moveTo>
                    <a:pt x="2527" y="817"/>
                  </a:moveTo>
                  <a:cubicBezTo>
                    <a:pt x="2532" y="837"/>
                    <a:pt x="2546" y="845"/>
                    <a:pt x="2565" y="843"/>
                  </a:cubicBezTo>
                  <a:cubicBezTo>
                    <a:pt x="2589" y="841"/>
                    <a:pt x="2604" y="818"/>
                    <a:pt x="2606" y="782"/>
                  </a:cubicBezTo>
                  <a:cubicBezTo>
                    <a:pt x="2592" y="774"/>
                    <a:pt x="2577" y="766"/>
                    <a:pt x="2564" y="759"/>
                  </a:cubicBezTo>
                  <a:cubicBezTo>
                    <a:pt x="2529" y="777"/>
                    <a:pt x="2520" y="791"/>
                    <a:pt x="2527" y="817"/>
                  </a:cubicBezTo>
                  <a:close/>
                  <a:moveTo>
                    <a:pt x="2532" y="293"/>
                  </a:moveTo>
                  <a:cubicBezTo>
                    <a:pt x="2515" y="279"/>
                    <a:pt x="2501" y="259"/>
                    <a:pt x="2479" y="279"/>
                  </a:cubicBezTo>
                  <a:cubicBezTo>
                    <a:pt x="2472" y="285"/>
                    <a:pt x="2468" y="304"/>
                    <a:pt x="2472" y="310"/>
                  </a:cubicBezTo>
                  <a:cubicBezTo>
                    <a:pt x="2480" y="322"/>
                    <a:pt x="2495" y="335"/>
                    <a:pt x="2507" y="335"/>
                  </a:cubicBezTo>
                  <a:cubicBezTo>
                    <a:pt x="2529" y="336"/>
                    <a:pt x="2529" y="314"/>
                    <a:pt x="2532" y="293"/>
                  </a:cubicBezTo>
                  <a:close/>
                  <a:moveTo>
                    <a:pt x="2706" y="842"/>
                  </a:moveTo>
                  <a:cubicBezTo>
                    <a:pt x="2731" y="801"/>
                    <a:pt x="2731" y="799"/>
                    <a:pt x="2697" y="772"/>
                  </a:cubicBezTo>
                  <a:cubicBezTo>
                    <a:pt x="2675" y="781"/>
                    <a:pt x="2660" y="796"/>
                    <a:pt x="2666" y="822"/>
                  </a:cubicBezTo>
                  <a:cubicBezTo>
                    <a:pt x="2671" y="842"/>
                    <a:pt x="2687" y="848"/>
                    <a:pt x="2706" y="842"/>
                  </a:cubicBezTo>
                  <a:close/>
                  <a:moveTo>
                    <a:pt x="2501" y="931"/>
                  </a:moveTo>
                  <a:cubicBezTo>
                    <a:pt x="2486" y="943"/>
                    <a:pt x="2484" y="969"/>
                    <a:pt x="2496" y="987"/>
                  </a:cubicBezTo>
                  <a:cubicBezTo>
                    <a:pt x="2512" y="1010"/>
                    <a:pt x="2527" y="1012"/>
                    <a:pt x="2567" y="996"/>
                  </a:cubicBezTo>
                  <a:cubicBezTo>
                    <a:pt x="2572" y="982"/>
                    <a:pt x="2578" y="967"/>
                    <a:pt x="2584" y="951"/>
                  </a:cubicBezTo>
                  <a:cubicBezTo>
                    <a:pt x="2548" y="919"/>
                    <a:pt x="2522" y="913"/>
                    <a:pt x="2501" y="931"/>
                  </a:cubicBezTo>
                  <a:close/>
                  <a:moveTo>
                    <a:pt x="2697" y="264"/>
                  </a:moveTo>
                  <a:cubicBezTo>
                    <a:pt x="2667" y="226"/>
                    <a:pt x="2657" y="220"/>
                    <a:pt x="2639" y="234"/>
                  </a:cubicBezTo>
                  <a:cubicBezTo>
                    <a:pt x="2619" y="249"/>
                    <a:pt x="2624" y="269"/>
                    <a:pt x="2658" y="307"/>
                  </a:cubicBezTo>
                  <a:cubicBezTo>
                    <a:pt x="2677" y="295"/>
                    <a:pt x="2700" y="290"/>
                    <a:pt x="2697" y="264"/>
                  </a:cubicBezTo>
                  <a:close/>
                  <a:moveTo>
                    <a:pt x="2678" y="546"/>
                  </a:moveTo>
                  <a:cubicBezTo>
                    <a:pt x="2686" y="530"/>
                    <a:pt x="2672" y="518"/>
                    <a:pt x="2638" y="511"/>
                  </a:cubicBezTo>
                  <a:cubicBezTo>
                    <a:pt x="2624" y="542"/>
                    <a:pt x="2627" y="564"/>
                    <a:pt x="2646" y="565"/>
                  </a:cubicBezTo>
                  <a:cubicBezTo>
                    <a:pt x="2657" y="565"/>
                    <a:pt x="2673" y="555"/>
                    <a:pt x="2678" y="546"/>
                  </a:cubicBezTo>
                  <a:close/>
                  <a:moveTo>
                    <a:pt x="496" y="487"/>
                  </a:moveTo>
                  <a:cubicBezTo>
                    <a:pt x="477" y="511"/>
                    <a:pt x="477" y="513"/>
                    <a:pt x="495" y="537"/>
                  </a:cubicBezTo>
                  <a:cubicBezTo>
                    <a:pt x="523" y="536"/>
                    <a:pt x="534" y="528"/>
                    <a:pt x="535" y="509"/>
                  </a:cubicBezTo>
                  <a:cubicBezTo>
                    <a:pt x="536" y="493"/>
                    <a:pt x="527" y="488"/>
                    <a:pt x="496" y="487"/>
                  </a:cubicBezTo>
                  <a:close/>
                  <a:moveTo>
                    <a:pt x="754" y="1987"/>
                  </a:moveTo>
                  <a:cubicBezTo>
                    <a:pt x="742" y="1975"/>
                    <a:pt x="728" y="1975"/>
                    <a:pt x="714" y="1984"/>
                  </a:cubicBezTo>
                  <a:cubicBezTo>
                    <a:pt x="697" y="1995"/>
                    <a:pt x="699" y="2011"/>
                    <a:pt x="706" y="2035"/>
                  </a:cubicBezTo>
                  <a:cubicBezTo>
                    <a:pt x="711" y="2037"/>
                    <a:pt x="721" y="2041"/>
                    <a:pt x="728" y="2043"/>
                  </a:cubicBezTo>
                  <a:cubicBezTo>
                    <a:pt x="760" y="2029"/>
                    <a:pt x="762" y="2010"/>
                    <a:pt x="754" y="1987"/>
                  </a:cubicBezTo>
                  <a:close/>
                  <a:moveTo>
                    <a:pt x="654" y="476"/>
                  </a:moveTo>
                  <a:cubicBezTo>
                    <a:pt x="640" y="482"/>
                    <a:pt x="629" y="504"/>
                    <a:pt x="634" y="518"/>
                  </a:cubicBezTo>
                  <a:cubicBezTo>
                    <a:pt x="640" y="531"/>
                    <a:pt x="662" y="539"/>
                    <a:pt x="677" y="533"/>
                  </a:cubicBezTo>
                  <a:cubicBezTo>
                    <a:pt x="691" y="527"/>
                    <a:pt x="696" y="512"/>
                    <a:pt x="690" y="497"/>
                  </a:cubicBezTo>
                  <a:cubicBezTo>
                    <a:pt x="683" y="481"/>
                    <a:pt x="666" y="471"/>
                    <a:pt x="654" y="476"/>
                  </a:cubicBezTo>
                  <a:close/>
                  <a:moveTo>
                    <a:pt x="628" y="345"/>
                  </a:moveTo>
                  <a:cubicBezTo>
                    <a:pt x="594" y="344"/>
                    <a:pt x="588" y="347"/>
                    <a:pt x="584" y="365"/>
                  </a:cubicBezTo>
                  <a:cubicBezTo>
                    <a:pt x="580" y="378"/>
                    <a:pt x="584" y="388"/>
                    <a:pt x="597" y="394"/>
                  </a:cubicBezTo>
                  <a:cubicBezTo>
                    <a:pt x="613" y="402"/>
                    <a:pt x="627" y="396"/>
                    <a:pt x="643" y="374"/>
                  </a:cubicBezTo>
                  <a:cubicBezTo>
                    <a:pt x="638" y="365"/>
                    <a:pt x="634" y="356"/>
                    <a:pt x="628" y="345"/>
                  </a:cubicBezTo>
                  <a:close/>
                  <a:moveTo>
                    <a:pt x="725" y="2099"/>
                  </a:moveTo>
                  <a:cubicBezTo>
                    <a:pt x="708" y="2106"/>
                    <a:pt x="702" y="2118"/>
                    <a:pt x="708" y="2131"/>
                  </a:cubicBezTo>
                  <a:cubicBezTo>
                    <a:pt x="714" y="2144"/>
                    <a:pt x="730" y="2152"/>
                    <a:pt x="742" y="2147"/>
                  </a:cubicBezTo>
                  <a:cubicBezTo>
                    <a:pt x="755" y="2142"/>
                    <a:pt x="762" y="2124"/>
                    <a:pt x="756" y="2110"/>
                  </a:cubicBezTo>
                  <a:cubicBezTo>
                    <a:pt x="752" y="2098"/>
                    <a:pt x="738" y="2094"/>
                    <a:pt x="725" y="2099"/>
                  </a:cubicBezTo>
                  <a:close/>
                  <a:moveTo>
                    <a:pt x="579" y="561"/>
                  </a:moveTo>
                  <a:cubicBezTo>
                    <a:pt x="567" y="567"/>
                    <a:pt x="562" y="570"/>
                    <a:pt x="556" y="573"/>
                  </a:cubicBezTo>
                  <a:cubicBezTo>
                    <a:pt x="541" y="580"/>
                    <a:pt x="534" y="594"/>
                    <a:pt x="537" y="607"/>
                  </a:cubicBezTo>
                  <a:cubicBezTo>
                    <a:pt x="540" y="620"/>
                    <a:pt x="550" y="632"/>
                    <a:pt x="560" y="641"/>
                  </a:cubicBezTo>
                  <a:cubicBezTo>
                    <a:pt x="569" y="650"/>
                    <a:pt x="593" y="643"/>
                    <a:pt x="603" y="633"/>
                  </a:cubicBezTo>
                  <a:cubicBezTo>
                    <a:pt x="612" y="623"/>
                    <a:pt x="613" y="612"/>
                    <a:pt x="605" y="601"/>
                  </a:cubicBezTo>
                  <a:cubicBezTo>
                    <a:pt x="597" y="588"/>
                    <a:pt x="589" y="576"/>
                    <a:pt x="579" y="561"/>
                  </a:cubicBezTo>
                  <a:close/>
                  <a:moveTo>
                    <a:pt x="828" y="2081"/>
                  </a:moveTo>
                  <a:cubicBezTo>
                    <a:pt x="814" y="2076"/>
                    <a:pt x="806" y="2083"/>
                    <a:pt x="799" y="2094"/>
                  </a:cubicBezTo>
                  <a:cubicBezTo>
                    <a:pt x="792" y="2105"/>
                    <a:pt x="797" y="2114"/>
                    <a:pt x="805" y="2124"/>
                  </a:cubicBezTo>
                  <a:cubicBezTo>
                    <a:pt x="820" y="2127"/>
                    <a:pt x="832" y="2125"/>
                    <a:pt x="838" y="2111"/>
                  </a:cubicBezTo>
                  <a:cubicBezTo>
                    <a:pt x="843" y="2100"/>
                    <a:pt x="837" y="2089"/>
                    <a:pt x="828" y="2081"/>
                  </a:cubicBezTo>
                  <a:close/>
                  <a:moveTo>
                    <a:pt x="776" y="1859"/>
                  </a:moveTo>
                  <a:cubicBezTo>
                    <a:pt x="753" y="1869"/>
                    <a:pt x="749" y="1876"/>
                    <a:pt x="752" y="1893"/>
                  </a:cubicBezTo>
                  <a:cubicBezTo>
                    <a:pt x="755" y="1908"/>
                    <a:pt x="765" y="1920"/>
                    <a:pt x="775" y="1919"/>
                  </a:cubicBezTo>
                  <a:cubicBezTo>
                    <a:pt x="788" y="1919"/>
                    <a:pt x="797" y="1913"/>
                    <a:pt x="801" y="1900"/>
                  </a:cubicBezTo>
                  <a:cubicBezTo>
                    <a:pt x="806" y="1882"/>
                    <a:pt x="803" y="1875"/>
                    <a:pt x="776" y="1859"/>
                  </a:cubicBezTo>
                  <a:close/>
                  <a:moveTo>
                    <a:pt x="446" y="579"/>
                  </a:moveTo>
                  <a:cubicBezTo>
                    <a:pt x="463" y="551"/>
                    <a:pt x="463" y="549"/>
                    <a:pt x="439" y="530"/>
                  </a:cubicBezTo>
                  <a:cubicBezTo>
                    <a:pt x="424" y="537"/>
                    <a:pt x="413" y="547"/>
                    <a:pt x="418" y="565"/>
                  </a:cubicBezTo>
                  <a:cubicBezTo>
                    <a:pt x="421" y="579"/>
                    <a:pt x="432" y="583"/>
                    <a:pt x="446" y="579"/>
                  </a:cubicBezTo>
                  <a:close/>
                  <a:moveTo>
                    <a:pt x="440" y="176"/>
                  </a:moveTo>
                  <a:cubicBezTo>
                    <a:pt x="419" y="150"/>
                    <a:pt x="411" y="146"/>
                    <a:pt x="399" y="156"/>
                  </a:cubicBezTo>
                  <a:cubicBezTo>
                    <a:pt x="385" y="166"/>
                    <a:pt x="388" y="180"/>
                    <a:pt x="412" y="206"/>
                  </a:cubicBezTo>
                  <a:cubicBezTo>
                    <a:pt x="426" y="198"/>
                    <a:pt x="441" y="195"/>
                    <a:pt x="440" y="176"/>
                  </a:cubicBezTo>
                  <a:close/>
                  <a:moveTo>
                    <a:pt x="426" y="373"/>
                  </a:moveTo>
                  <a:cubicBezTo>
                    <a:pt x="432" y="362"/>
                    <a:pt x="422" y="354"/>
                    <a:pt x="398" y="349"/>
                  </a:cubicBezTo>
                  <a:cubicBezTo>
                    <a:pt x="389" y="370"/>
                    <a:pt x="391" y="385"/>
                    <a:pt x="404" y="386"/>
                  </a:cubicBezTo>
                  <a:cubicBezTo>
                    <a:pt x="411" y="386"/>
                    <a:pt x="423" y="379"/>
                    <a:pt x="426" y="373"/>
                  </a:cubicBezTo>
                  <a:close/>
                  <a:moveTo>
                    <a:pt x="343" y="436"/>
                  </a:moveTo>
                  <a:cubicBezTo>
                    <a:pt x="340" y="445"/>
                    <a:pt x="337" y="454"/>
                    <a:pt x="335" y="462"/>
                  </a:cubicBezTo>
                  <a:cubicBezTo>
                    <a:pt x="347" y="480"/>
                    <a:pt x="362" y="480"/>
                    <a:pt x="376" y="470"/>
                  </a:cubicBezTo>
                  <a:cubicBezTo>
                    <a:pt x="386" y="464"/>
                    <a:pt x="384" y="454"/>
                    <a:pt x="379" y="444"/>
                  </a:cubicBezTo>
                  <a:cubicBezTo>
                    <a:pt x="370" y="426"/>
                    <a:pt x="358" y="428"/>
                    <a:pt x="343" y="436"/>
                  </a:cubicBezTo>
                  <a:close/>
                  <a:moveTo>
                    <a:pt x="321" y="562"/>
                  </a:moveTo>
                  <a:cubicBezTo>
                    <a:pt x="324" y="576"/>
                    <a:pt x="334" y="582"/>
                    <a:pt x="347" y="580"/>
                  </a:cubicBezTo>
                  <a:cubicBezTo>
                    <a:pt x="364" y="578"/>
                    <a:pt x="375" y="563"/>
                    <a:pt x="376" y="537"/>
                  </a:cubicBezTo>
                  <a:cubicBezTo>
                    <a:pt x="366" y="532"/>
                    <a:pt x="356" y="526"/>
                    <a:pt x="346" y="521"/>
                  </a:cubicBezTo>
                  <a:cubicBezTo>
                    <a:pt x="322" y="534"/>
                    <a:pt x="316" y="543"/>
                    <a:pt x="321" y="562"/>
                  </a:cubicBezTo>
                  <a:close/>
                  <a:moveTo>
                    <a:pt x="874" y="2156"/>
                  </a:moveTo>
                  <a:cubicBezTo>
                    <a:pt x="865" y="2149"/>
                    <a:pt x="842" y="2151"/>
                    <a:pt x="834" y="2162"/>
                  </a:cubicBezTo>
                  <a:cubicBezTo>
                    <a:pt x="834" y="2163"/>
                    <a:pt x="833" y="2163"/>
                    <a:pt x="833" y="2164"/>
                  </a:cubicBezTo>
                  <a:cubicBezTo>
                    <a:pt x="883" y="2164"/>
                    <a:pt x="883" y="2164"/>
                    <a:pt x="883" y="2164"/>
                  </a:cubicBezTo>
                  <a:cubicBezTo>
                    <a:pt x="882" y="2161"/>
                    <a:pt x="879" y="2158"/>
                    <a:pt x="874" y="2156"/>
                  </a:cubicBezTo>
                  <a:close/>
                  <a:moveTo>
                    <a:pt x="441" y="635"/>
                  </a:moveTo>
                  <a:cubicBezTo>
                    <a:pt x="425" y="640"/>
                    <a:pt x="418" y="655"/>
                    <a:pt x="424" y="669"/>
                  </a:cubicBezTo>
                  <a:cubicBezTo>
                    <a:pt x="432" y="686"/>
                    <a:pt x="449" y="695"/>
                    <a:pt x="464" y="689"/>
                  </a:cubicBezTo>
                  <a:cubicBezTo>
                    <a:pt x="479" y="683"/>
                    <a:pt x="487" y="664"/>
                    <a:pt x="481" y="648"/>
                  </a:cubicBezTo>
                  <a:cubicBezTo>
                    <a:pt x="476" y="635"/>
                    <a:pt x="458" y="630"/>
                    <a:pt x="441" y="635"/>
                  </a:cubicBezTo>
                  <a:close/>
                  <a:moveTo>
                    <a:pt x="1050" y="2094"/>
                  </a:moveTo>
                  <a:cubicBezTo>
                    <a:pt x="1042" y="2113"/>
                    <a:pt x="1044" y="2127"/>
                    <a:pt x="1055" y="2127"/>
                  </a:cubicBezTo>
                  <a:cubicBezTo>
                    <a:pt x="1062" y="2127"/>
                    <a:pt x="1072" y="2121"/>
                    <a:pt x="1075" y="2115"/>
                  </a:cubicBezTo>
                  <a:cubicBezTo>
                    <a:pt x="1080" y="2106"/>
                    <a:pt x="1071" y="2098"/>
                    <a:pt x="1050" y="2094"/>
                  </a:cubicBezTo>
                  <a:close/>
                  <a:moveTo>
                    <a:pt x="1160" y="2081"/>
                  </a:moveTo>
                  <a:cubicBezTo>
                    <a:pt x="1148" y="2106"/>
                    <a:pt x="1149" y="2117"/>
                    <a:pt x="1163" y="2122"/>
                  </a:cubicBezTo>
                  <a:cubicBezTo>
                    <a:pt x="1174" y="2126"/>
                    <a:pt x="1182" y="2121"/>
                    <a:pt x="1186" y="2111"/>
                  </a:cubicBezTo>
                  <a:cubicBezTo>
                    <a:pt x="1193" y="2099"/>
                    <a:pt x="1183" y="2087"/>
                    <a:pt x="1160" y="2081"/>
                  </a:cubicBezTo>
                  <a:close/>
                  <a:moveTo>
                    <a:pt x="1069" y="2019"/>
                  </a:moveTo>
                  <a:cubicBezTo>
                    <a:pt x="1062" y="2030"/>
                    <a:pt x="1057" y="2039"/>
                    <a:pt x="1053" y="2047"/>
                  </a:cubicBezTo>
                  <a:cubicBezTo>
                    <a:pt x="1078" y="2068"/>
                    <a:pt x="1083" y="2068"/>
                    <a:pt x="1093" y="2040"/>
                  </a:cubicBezTo>
                  <a:cubicBezTo>
                    <a:pt x="1086" y="2034"/>
                    <a:pt x="1079" y="2027"/>
                    <a:pt x="1069" y="2019"/>
                  </a:cubicBezTo>
                  <a:close/>
                  <a:moveTo>
                    <a:pt x="994" y="1836"/>
                  </a:moveTo>
                  <a:cubicBezTo>
                    <a:pt x="982" y="1846"/>
                    <a:pt x="976" y="1857"/>
                    <a:pt x="984" y="1872"/>
                  </a:cubicBezTo>
                  <a:cubicBezTo>
                    <a:pt x="989" y="1881"/>
                    <a:pt x="999" y="1883"/>
                    <a:pt x="1007" y="1877"/>
                  </a:cubicBezTo>
                  <a:cubicBezTo>
                    <a:pt x="1014" y="1873"/>
                    <a:pt x="1022" y="1865"/>
                    <a:pt x="1022" y="1859"/>
                  </a:cubicBezTo>
                  <a:cubicBezTo>
                    <a:pt x="1022" y="1842"/>
                    <a:pt x="1010" y="1836"/>
                    <a:pt x="994" y="1836"/>
                  </a:cubicBezTo>
                  <a:close/>
                  <a:moveTo>
                    <a:pt x="1087" y="1941"/>
                  </a:moveTo>
                  <a:cubicBezTo>
                    <a:pt x="1068" y="1918"/>
                    <a:pt x="1062" y="1914"/>
                    <a:pt x="1051" y="1923"/>
                  </a:cubicBezTo>
                  <a:cubicBezTo>
                    <a:pt x="1039" y="1932"/>
                    <a:pt x="1041" y="1945"/>
                    <a:pt x="1063" y="1968"/>
                  </a:cubicBezTo>
                  <a:cubicBezTo>
                    <a:pt x="1075" y="1961"/>
                    <a:pt x="1088" y="1958"/>
                    <a:pt x="1087" y="1941"/>
                  </a:cubicBezTo>
                  <a:close/>
                  <a:moveTo>
                    <a:pt x="1097" y="2156"/>
                  </a:moveTo>
                  <a:cubicBezTo>
                    <a:pt x="1093" y="2157"/>
                    <a:pt x="1090" y="2160"/>
                    <a:pt x="1088" y="2164"/>
                  </a:cubicBezTo>
                  <a:cubicBezTo>
                    <a:pt x="1125" y="2164"/>
                    <a:pt x="1125" y="2164"/>
                    <a:pt x="1125" y="2164"/>
                  </a:cubicBezTo>
                  <a:cubicBezTo>
                    <a:pt x="1120" y="2155"/>
                    <a:pt x="1109" y="2151"/>
                    <a:pt x="1097" y="2156"/>
                  </a:cubicBezTo>
                  <a:close/>
                  <a:moveTo>
                    <a:pt x="856" y="1925"/>
                  </a:moveTo>
                  <a:cubicBezTo>
                    <a:pt x="847" y="1928"/>
                    <a:pt x="839" y="1935"/>
                    <a:pt x="842" y="1947"/>
                  </a:cubicBezTo>
                  <a:cubicBezTo>
                    <a:pt x="845" y="1962"/>
                    <a:pt x="856" y="1967"/>
                    <a:pt x="872" y="1965"/>
                  </a:cubicBezTo>
                  <a:cubicBezTo>
                    <a:pt x="876" y="1958"/>
                    <a:pt x="880" y="1951"/>
                    <a:pt x="885" y="1943"/>
                  </a:cubicBezTo>
                  <a:cubicBezTo>
                    <a:pt x="876" y="1933"/>
                    <a:pt x="872" y="1918"/>
                    <a:pt x="856" y="1925"/>
                  </a:cubicBezTo>
                  <a:close/>
                  <a:moveTo>
                    <a:pt x="1163" y="2015"/>
                  </a:moveTo>
                  <a:cubicBezTo>
                    <a:pt x="1168" y="2000"/>
                    <a:pt x="1159" y="1989"/>
                    <a:pt x="1143" y="1983"/>
                  </a:cubicBezTo>
                  <a:cubicBezTo>
                    <a:pt x="1127" y="1990"/>
                    <a:pt x="1116" y="2000"/>
                    <a:pt x="1121" y="2017"/>
                  </a:cubicBezTo>
                  <a:cubicBezTo>
                    <a:pt x="1123" y="2023"/>
                    <a:pt x="1132" y="2030"/>
                    <a:pt x="1140" y="2032"/>
                  </a:cubicBezTo>
                  <a:cubicBezTo>
                    <a:pt x="1152" y="2035"/>
                    <a:pt x="1161" y="2025"/>
                    <a:pt x="1163" y="2015"/>
                  </a:cubicBezTo>
                  <a:close/>
                  <a:moveTo>
                    <a:pt x="928" y="2064"/>
                  </a:moveTo>
                  <a:cubicBezTo>
                    <a:pt x="940" y="2050"/>
                    <a:pt x="938" y="2036"/>
                    <a:pt x="927" y="2022"/>
                  </a:cubicBezTo>
                  <a:cubicBezTo>
                    <a:pt x="899" y="2025"/>
                    <a:pt x="891" y="2030"/>
                    <a:pt x="893" y="2044"/>
                  </a:cubicBezTo>
                  <a:cubicBezTo>
                    <a:pt x="894" y="2060"/>
                    <a:pt x="904" y="2066"/>
                    <a:pt x="928" y="2064"/>
                  </a:cubicBezTo>
                  <a:close/>
                  <a:moveTo>
                    <a:pt x="920" y="1918"/>
                  </a:moveTo>
                  <a:cubicBezTo>
                    <a:pt x="935" y="1909"/>
                    <a:pt x="947" y="1899"/>
                    <a:pt x="941" y="1882"/>
                  </a:cubicBezTo>
                  <a:cubicBezTo>
                    <a:pt x="937" y="1871"/>
                    <a:pt x="929" y="1861"/>
                    <a:pt x="915" y="1863"/>
                  </a:cubicBezTo>
                  <a:cubicBezTo>
                    <a:pt x="904" y="1865"/>
                    <a:pt x="892" y="1865"/>
                    <a:pt x="890" y="1879"/>
                  </a:cubicBezTo>
                  <a:cubicBezTo>
                    <a:pt x="886" y="1900"/>
                    <a:pt x="903" y="1909"/>
                    <a:pt x="920" y="1918"/>
                  </a:cubicBezTo>
                  <a:close/>
                  <a:moveTo>
                    <a:pt x="913" y="2107"/>
                  </a:moveTo>
                  <a:cubicBezTo>
                    <a:pt x="902" y="2111"/>
                    <a:pt x="893" y="2127"/>
                    <a:pt x="897" y="2138"/>
                  </a:cubicBezTo>
                  <a:cubicBezTo>
                    <a:pt x="902" y="2150"/>
                    <a:pt x="922" y="2157"/>
                    <a:pt x="935" y="2152"/>
                  </a:cubicBezTo>
                  <a:cubicBezTo>
                    <a:pt x="947" y="2148"/>
                    <a:pt x="949" y="2139"/>
                    <a:pt x="942" y="2123"/>
                  </a:cubicBezTo>
                  <a:cubicBezTo>
                    <a:pt x="936" y="2107"/>
                    <a:pt x="926" y="2102"/>
                    <a:pt x="913" y="2107"/>
                  </a:cubicBezTo>
                  <a:close/>
                  <a:moveTo>
                    <a:pt x="985" y="1959"/>
                  </a:moveTo>
                  <a:cubicBezTo>
                    <a:pt x="974" y="1951"/>
                    <a:pt x="965" y="1938"/>
                    <a:pt x="952" y="1950"/>
                  </a:cubicBezTo>
                  <a:cubicBezTo>
                    <a:pt x="948" y="1954"/>
                    <a:pt x="945" y="1966"/>
                    <a:pt x="948" y="1970"/>
                  </a:cubicBezTo>
                  <a:cubicBezTo>
                    <a:pt x="952" y="1977"/>
                    <a:pt x="962" y="1985"/>
                    <a:pt x="969" y="1985"/>
                  </a:cubicBezTo>
                  <a:cubicBezTo>
                    <a:pt x="983" y="1986"/>
                    <a:pt x="983" y="1972"/>
                    <a:pt x="985" y="1959"/>
                  </a:cubicBezTo>
                  <a:close/>
                  <a:moveTo>
                    <a:pt x="997" y="2009"/>
                  </a:moveTo>
                  <a:cubicBezTo>
                    <a:pt x="992" y="2013"/>
                    <a:pt x="989" y="2020"/>
                    <a:pt x="982" y="2030"/>
                  </a:cubicBezTo>
                  <a:cubicBezTo>
                    <a:pt x="993" y="2034"/>
                    <a:pt x="1000" y="2040"/>
                    <a:pt x="1006" y="2038"/>
                  </a:cubicBezTo>
                  <a:cubicBezTo>
                    <a:pt x="1015" y="2036"/>
                    <a:pt x="1020" y="2028"/>
                    <a:pt x="1016" y="2018"/>
                  </a:cubicBezTo>
                  <a:cubicBezTo>
                    <a:pt x="1012" y="2009"/>
                    <a:pt x="1005" y="2005"/>
                    <a:pt x="997" y="2009"/>
                  </a:cubicBezTo>
                  <a:close/>
                  <a:moveTo>
                    <a:pt x="983" y="2075"/>
                  </a:moveTo>
                  <a:cubicBezTo>
                    <a:pt x="976" y="2080"/>
                    <a:pt x="968" y="2084"/>
                    <a:pt x="962" y="2089"/>
                  </a:cubicBezTo>
                  <a:cubicBezTo>
                    <a:pt x="964" y="2104"/>
                    <a:pt x="966" y="2116"/>
                    <a:pt x="981" y="2116"/>
                  </a:cubicBezTo>
                  <a:cubicBezTo>
                    <a:pt x="987" y="2117"/>
                    <a:pt x="995" y="2112"/>
                    <a:pt x="997" y="2107"/>
                  </a:cubicBezTo>
                  <a:cubicBezTo>
                    <a:pt x="1005" y="2093"/>
                    <a:pt x="996" y="2084"/>
                    <a:pt x="983" y="2075"/>
                  </a:cubicBezTo>
                  <a:close/>
                </a:path>
              </a:pathLst>
            </a:custGeom>
            <a:solidFill>
              <a:schemeClr val="accent2"/>
            </a:solidFill>
            <a:ln>
              <a:noFill/>
            </a:ln>
          </p:spPr>
        </p:sp>
        <p:sp>
          <p:nvSpPr>
            <p:cNvPr id="19" name="Freeform 9"/>
            <p:cNvSpPr>
              <a:spLocks noEditPoints="1"/>
            </p:cNvSpPr>
            <p:nvPr/>
          </p:nvSpPr>
          <p:spPr bwMode="auto">
            <a:xfrm>
              <a:off x="0" y="0"/>
              <a:ext cx="11633200" cy="6861175"/>
            </a:xfrm>
            <a:custGeom>
              <a:avLst/>
              <a:gdLst/>
              <a:ahLst/>
              <a:cxnLst/>
              <a:rect l="0" t="0" r="r" b="b"/>
              <a:pathLst>
                <a:path w="3661" h="2158">
                  <a:moveTo>
                    <a:pt x="24" y="2073"/>
                  </a:moveTo>
                  <a:cubicBezTo>
                    <a:pt x="14" y="2076"/>
                    <a:pt x="6" y="2080"/>
                    <a:pt x="0" y="2086"/>
                  </a:cubicBezTo>
                  <a:cubicBezTo>
                    <a:pt x="0" y="2158"/>
                    <a:pt x="0" y="2158"/>
                    <a:pt x="0" y="2158"/>
                  </a:cubicBezTo>
                  <a:cubicBezTo>
                    <a:pt x="100" y="2158"/>
                    <a:pt x="100" y="2158"/>
                    <a:pt x="100" y="2158"/>
                  </a:cubicBezTo>
                  <a:cubicBezTo>
                    <a:pt x="99" y="2098"/>
                    <a:pt x="68" y="2079"/>
                    <a:pt x="24" y="2073"/>
                  </a:cubicBezTo>
                  <a:close/>
                  <a:moveTo>
                    <a:pt x="135" y="1936"/>
                  </a:moveTo>
                  <a:cubicBezTo>
                    <a:pt x="120" y="1949"/>
                    <a:pt x="109" y="1973"/>
                    <a:pt x="107" y="1993"/>
                  </a:cubicBezTo>
                  <a:cubicBezTo>
                    <a:pt x="106" y="2018"/>
                    <a:pt x="132" y="2025"/>
                    <a:pt x="153" y="2029"/>
                  </a:cubicBezTo>
                  <a:cubicBezTo>
                    <a:pt x="178" y="2034"/>
                    <a:pt x="198" y="2014"/>
                    <a:pt x="214" y="1974"/>
                  </a:cubicBezTo>
                  <a:cubicBezTo>
                    <a:pt x="179" y="1932"/>
                    <a:pt x="156" y="1918"/>
                    <a:pt x="135" y="1936"/>
                  </a:cubicBezTo>
                  <a:close/>
                  <a:moveTo>
                    <a:pt x="317" y="1834"/>
                  </a:moveTo>
                  <a:cubicBezTo>
                    <a:pt x="303" y="1800"/>
                    <a:pt x="276" y="1791"/>
                    <a:pt x="242" y="1797"/>
                  </a:cubicBezTo>
                  <a:cubicBezTo>
                    <a:pt x="221" y="1849"/>
                    <a:pt x="223" y="1868"/>
                    <a:pt x="250" y="1878"/>
                  </a:cubicBezTo>
                  <a:cubicBezTo>
                    <a:pt x="279" y="1889"/>
                    <a:pt x="298" y="1877"/>
                    <a:pt x="317" y="1834"/>
                  </a:cubicBezTo>
                  <a:close/>
                  <a:moveTo>
                    <a:pt x="182" y="1639"/>
                  </a:moveTo>
                  <a:cubicBezTo>
                    <a:pt x="158" y="1649"/>
                    <a:pt x="128" y="1654"/>
                    <a:pt x="137" y="1689"/>
                  </a:cubicBezTo>
                  <a:cubicBezTo>
                    <a:pt x="140" y="1700"/>
                    <a:pt x="158" y="1715"/>
                    <a:pt x="168" y="1714"/>
                  </a:cubicBezTo>
                  <a:cubicBezTo>
                    <a:pt x="184" y="1712"/>
                    <a:pt x="207" y="1703"/>
                    <a:pt x="214" y="1690"/>
                  </a:cubicBezTo>
                  <a:cubicBezTo>
                    <a:pt x="227" y="1665"/>
                    <a:pt x="203" y="1653"/>
                    <a:pt x="182" y="1639"/>
                  </a:cubicBezTo>
                  <a:close/>
                  <a:moveTo>
                    <a:pt x="5" y="1648"/>
                  </a:moveTo>
                  <a:cubicBezTo>
                    <a:pt x="4" y="1647"/>
                    <a:pt x="2" y="1647"/>
                    <a:pt x="0" y="1647"/>
                  </a:cubicBezTo>
                  <a:cubicBezTo>
                    <a:pt x="0" y="1745"/>
                    <a:pt x="0" y="1745"/>
                    <a:pt x="0" y="1745"/>
                  </a:cubicBezTo>
                  <a:cubicBezTo>
                    <a:pt x="17" y="1740"/>
                    <a:pt x="33" y="1729"/>
                    <a:pt x="50" y="1717"/>
                  </a:cubicBezTo>
                  <a:cubicBezTo>
                    <a:pt x="48" y="1681"/>
                    <a:pt x="42" y="1652"/>
                    <a:pt x="5" y="1648"/>
                  </a:cubicBezTo>
                  <a:close/>
                  <a:moveTo>
                    <a:pt x="69" y="1413"/>
                  </a:moveTo>
                  <a:cubicBezTo>
                    <a:pt x="93" y="1416"/>
                    <a:pt x="126" y="1400"/>
                    <a:pt x="130" y="1379"/>
                  </a:cubicBezTo>
                  <a:cubicBezTo>
                    <a:pt x="136" y="1345"/>
                    <a:pt x="118" y="1324"/>
                    <a:pt x="87" y="1313"/>
                  </a:cubicBezTo>
                  <a:cubicBezTo>
                    <a:pt x="40" y="1329"/>
                    <a:pt x="29" y="1342"/>
                    <a:pt x="33" y="1374"/>
                  </a:cubicBezTo>
                  <a:cubicBezTo>
                    <a:pt x="36" y="1395"/>
                    <a:pt x="45" y="1410"/>
                    <a:pt x="69" y="1413"/>
                  </a:cubicBezTo>
                  <a:close/>
                  <a:moveTo>
                    <a:pt x="5" y="1836"/>
                  </a:moveTo>
                  <a:cubicBezTo>
                    <a:pt x="3" y="1855"/>
                    <a:pt x="9" y="1876"/>
                    <a:pt x="32" y="1882"/>
                  </a:cubicBezTo>
                  <a:cubicBezTo>
                    <a:pt x="62" y="1889"/>
                    <a:pt x="79" y="1873"/>
                    <a:pt x="91" y="1843"/>
                  </a:cubicBezTo>
                  <a:cubicBezTo>
                    <a:pt x="82" y="1831"/>
                    <a:pt x="73" y="1816"/>
                    <a:pt x="63" y="1801"/>
                  </a:cubicBezTo>
                  <a:cubicBezTo>
                    <a:pt x="38" y="1807"/>
                    <a:pt x="7" y="1800"/>
                    <a:pt x="5" y="1836"/>
                  </a:cubicBezTo>
                  <a:close/>
                  <a:moveTo>
                    <a:pt x="27" y="1561"/>
                  </a:moveTo>
                  <a:cubicBezTo>
                    <a:pt x="47" y="1560"/>
                    <a:pt x="59" y="1545"/>
                    <a:pt x="57" y="1526"/>
                  </a:cubicBezTo>
                  <a:cubicBezTo>
                    <a:pt x="55" y="1510"/>
                    <a:pt x="48" y="1487"/>
                    <a:pt x="37" y="1482"/>
                  </a:cubicBezTo>
                  <a:cubicBezTo>
                    <a:pt x="23" y="1474"/>
                    <a:pt x="10" y="1475"/>
                    <a:pt x="0" y="1480"/>
                  </a:cubicBezTo>
                  <a:cubicBezTo>
                    <a:pt x="0" y="1556"/>
                    <a:pt x="0" y="1556"/>
                    <a:pt x="0" y="1556"/>
                  </a:cubicBezTo>
                  <a:cubicBezTo>
                    <a:pt x="7" y="1560"/>
                    <a:pt x="16" y="1562"/>
                    <a:pt x="27" y="1561"/>
                  </a:cubicBezTo>
                  <a:close/>
                  <a:moveTo>
                    <a:pt x="257" y="2026"/>
                  </a:moveTo>
                  <a:cubicBezTo>
                    <a:pt x="237" y="2046"/>
                    <a:pt x="240" y="2066"/>
                    <a:pt x="254" y="2088"/>
                  </a:cubicBezTo>
                  <a:cubicBezTo>
                    <a:pt x="267" y="2110"/>
                    <a:pt x="287" y="2111"/>
                    <a:pt x="313" y="2106"/>
                  </a:cubicBezTo>
                  <a:cubicBezTo>
                    <a:pt x="332" y="2082"/>
                    <a:pt x="338" y="2058"/>
                    <a:pt x="320" y="2035"/>
                  </a:cubicBezTo>
                  <a:cubicBezTo>
                    <a:pt x="304" y="2016"/>
                    <a:pt x="280" y="2017"/>
                    <a:pt x="257" y="2026"/>
                  </a:cubicBezTo>
                  <a:close/>
                  <a:moveTo>
                    <a:pt x="479" y="1900"/>
                  </a:moveTo>
                  <a:cubicBezTo>
                    <a:pt x="482" y="1875"/>
                    <a:pt x="468" y="1863"/>
                    <a:pt x="434" y="1861"/>
                  </a:cubicBezTo>
                  <a:cubicBezTo>
                    <a:pt x="401" y="1858"/>
                    <a:pt x="382" y="1871"/>
                    <a:pt x="379" y="1898"/>
                  </a:cubicBezTo>
                  <a:cubicBezTo>
                    <a:pt x="376" y="1922"/>
                    <a:pt x="397" y="1951"/>
                    <a:pt x="420" y="1954"/>
                  </a:cubicBezTo>
                  <a:cubicBezTo>
                    <a:pt x="445" y="1957"/>
                    <a:pt x="476" y="1928"/>
                    <a:pt x="479" y="1900"/>
                  </a:cubicBezTo>
                  <a:close/>
                  <a:moveTo>
                    <a:pt x="653" y="1775"/>
                  </a:moveTo>
                  <a:cubicBezTo>
                    <a:pt x="651" y="1755"/>
                    <a:pt x="633" y="1750"/>
                    <a:pt x="614" y="1750"/>
                  </a:cubicBezTo>
                  <a:cubicBezTo>
                    <a:pt x="579" y="1749"/>
                    <a:pt x="572" y="1770"/>
                    <a:pt x="572" y="1800"/>
                  </a:cubicBezTo>
                  <a:cubicBezTo>
                    <a:pt x="584" y="1812"/>
                    <a:pt x="597" y="1823"/>
                    <a:pt x="607" y="1833"/>
                  </a:cubicBezTo>
                  <a:cubicBezTo>
                    <a:pt x="646" y="1828"/>
                    <a:pt x="658" y="1806"/>
                    <a:pt x="653" y="1775"/>
                  </a:cubicBezTo>
                  <a:close/>
                  <a:moveTo>
                    <a:pt x="581" y="1963"/>
                  </a:moveTo>
                  <a:cubicBezTo>
                    <a:pt x="574" y="2013"/>
                    <a:pt x="581" y="2032"/>
                    <a:pt x="609" y="2043"/>
                  </a:cubicBezTo>
                  <a:cubicBezTo>
                    <a:pt x="627" y="2050"/>
                    <a:pt x="643" y="2048"/>
                    <a:pt x="656" y="2032"/>
                  </a:cubicBezTo>
                  <a:cubicBezTo>
                    <a:pt x="670" y="2014"/>
                    <a:pt x="676" y="1994"/>
                    <a:pt x="660" y="1975"/>
                  </a:cubicBezTo>
                  <a:cubicBezTo>
                    <a:pt x="638" y="1949"/>
                    <a:pt x="613" y="1943"/>
                    <a:pt x="581" y="1963"/>
                  </a:cubicBezTo>
                  <a:close/>
                  <a:moveTo>
                    <a:pt x="630" y="1469"/>
                  </a:moveTo>
                  <a:cubicBezTo>
                    <a:pt x="648" y="1453"/>
                    <a:pt x="645" y="1434"/>
                    <a:pt x="633" y="1418"/>
                  </a:cubicBezTo>
                  <a:cubicBezTo>
                    <a:pt x="616" y="1395"/>
                    <a:pt x="586" y="1402"/>
                    <a:pt x="555" y="1437"/>
                  </a:cubicBezTo>
                  <a:cubicBezTo>
                    <a:pt x="590" y="1481"/>
                    <a:pt x="609" y="1489"/>
                    <a:pt x="630" y="1469"/>
                  </a:cubicBezTo>
                  <a:close/>
                  <a:moveTo>
                    <a:pt x="722" y="1620"/>
                  </a:moveTo>
                  <a:cubicBezTo>
                    <a:pt x="724" y="1598"/>
                    <a:pt x="704" y="1578"/>
                    <a:pt x="678" y="1575"/>
                  </a:cubicBezTo>
                  <a:cubicBezTo>
                    <a:pt x="653" y="1571"/>
                    <a:pt x="634" y="1589"/>
                    <a:pt x="631" y="1615"/>
                  </a:cubicBezTo>
                  <a:cubicBezTo>
                    <a:pt x="629" y="1638"/>
                    <a:pt x="649" y="1660"/>
                    <a:pt x="673" y="1661"/>
                  </a:cubicBezTo>
                  <a:cubicBezTo>
                    <a:pt x="695" y="1662"/>
                    <a:pt x="720" y="1640"/>
                    <a:pt x="722" y="1620"/>
                  </a:cubicBezTo>
                  <a:close/>
                  <a:moveTo>
                    <a:pt x="423" y="1519"/>
                  </a:moveTo>
                  <a:cubicBezTo>
                    <a:pt x="406" y="1526"/>
                    <a:pt x="387" y="1533"/>
                    <a:pt x="362" y="1543"/>
                  </a:cubicBezTo>
                  <a:cubicBezTo>
                    <a:pt x="377" y="1565"/>
                    <a:pt x="389" y="1582"/>
                    <a:pt x="399" y="1597"/>
                  </a:cubicBezTo>
                  <a:cubicBezTo>
                    <a:pt x="459" y="1571"/>
                    <a:pt x="462" y="1563"/>
                    <a:pt x="423" y="1519"/>
                  </a:cubicBezTo>
                  <a:close/>
                  <a:moveTo>
                    <a:pt x="457" y="1223"/>
                  </a:moveTo>
                  <a:cubicBezTo>
                    <a:pt x="457" y="1198"/>
                    <a:pt x="433" y="1173"/>
                    <a:pt x="404" y="1171"/>
                  </a:cubicBezTo>
                  <a:cubicBezTo>
                    <a:pt x="373" y="1168"/>
                    <a:pt x="348" y="1190"/>
                    <a:pt x="345" y="1221"/>
                  </a:cubicBezTo>
                  <a:cubicBezTo>
                    <a:pt x="342" y="1251"/>
                    <a:pt x="366" y="1280"/>
                    <a:pt x="395" y="1281"/>
                  </a:cubicBezTo>
                  <a:cubicBezTo>
                    <a:pt x="424" y="1283"/>
                    <a:pt x="456" y="1253"/>
                    <a:pt x="457" y="1223"/>
                  </a:cubicBezTo>
                  <a:close/>
                  <a:moveTo>
                    <a:pt x="479" y="1644"/>
                  </a:moveTo>
                  <a:cubicBezTo>
                    <a:pt x="505" y="1676"/>
                    <a:pt x="531" y="1685"/>
                    <a:pt x="543" y="1664"/>
                  </a:cubicBezTo>
                  <a:cubicBezTo>
                    <a:pt x="549" y="1653"/>
                    <a:pt x="547" y="1630"/>
                    <a:pt x="539" y="1619"/>
                  </a:cubicBezTo>
                  <a:cubicBezTo>
                    <a:pt x="527" y="1602"/>
                    <a:pt x="506" y="1611"/>
                    <a:pt x="479" y="1644"/>
                  </a:cubicBezTo>
                  <a:close/>
                  <a:moveTo>
                    <a:pt x="313" y="1636"/>
                  </a:moveTo>
                  <a:cubicBezTo>
                    <a:pt x="295" y="1635"/>
                    <a:pt x="281" y="1643"/>
                    <a:pt x="282" y="1661"/>
                  </a:cubicBezTo>
                  <a:cubicBezTo>
                    <a:pt x="283" y="1674"/>
                    <a:pt x="294" y="1686"/>
                    <a:pt x="304" y="1707"/>
                  </a:cubicBezTo>
                  <a:cubicBezTo>
                    <a:pt x="322" y="1691"/>
                    <a:pt x="338" y="1683"/>
                    <a:pt x="341" y="1672"/>
                  </a:cubicBezTo>
                  <a:cubicBezTo>
                    <a:pt x="346" y="1654"/>
                    <a:pt x="335" y="1639"/>
                    <a:pt x="313" y="1636"/>
                  </a:cubicBezTo>
                  <a:close/>
                  <a:moveTo>
                    <a:pt x="431" y="2010"/>
                  </a:moveTo>
                  <a:cubicBezTo>
                    <a:pt x="411" y="2022"/>
                    <a:pt x="394" y="2064"/>
                    <a:pt x="406" y="2088"/>
                  </a:cubicBezTo>
                  <a:cubicBezTo>
                    <a:pt x="414" y="2103"/>
                    <a:pt x="433" y="2117"/>
                    <a:pt x="449" y="2121"/>
                  </a:cubicBezTo>
                  <a:cubicBezTo>
                    <a:pt x="476" y="2126"/>
                    <a:pt x="496" y="2095"/>
                    <a:pt x="507" y="2037"/>
                  </a:cubicBezTo>
                  <a:cubicBezTo>
                    <a:pt x="471" y="2000"/>
                    <a:pt x="457" y="1995"/>
                    <a:pt x="431" y="2010"/>
                  </a:cubicBezTo>
                  <a:close/>
                  <a:moveTo>
                    <a:pt x="391" y="1077"/>
                  </a:moveTo>
                  <a:cubicBezTo>
                    <a:pt x="420" y="1080"/>
                    <a:pt x="452" y="1049"/>
                    <a:pt x="456" y="1016"/>
                  </a:cubicBezTo>
                  <a:cubicBezTo>
                    <a:pt x="460" y="983"/>
                    <a:pt x="431" y="953"/>
                    <a:pt x="391" y="948"/>
                  </a:cubicBezTo>
                  <a:cubicBezTo>
                    <a:pt x="361" y="944"/>
                    <a:pt x="324" y="973"/>
                    <a:pt x="321" y="1004"/>
                  </a:cubicBezTo>
                  <a:cubicBezTo>
                    <a:pt x="318" y="1032"/>
                    <a:pt x="358" y="1074"/>
                    <a:pt x="391" y="1077"/>
                  </a:cubicBezTo>
                  <a:close/>
                  <a:moveTo>
                    <a:pt x="933" y="1407"/>
                  </a:moveTo>
                  <a:cubicBezTo>
                    <a:pt x="958" y="1409"/>
                    <a:pt x="988" y="1380"/>
                    <a:pt x="991" y="1352"/>
                  </a:cubicBezTo>
                  <a:cubicBezTo>
                    <a:pt x="993" y="1325"/>
                    <a:pt x="974" y="1305"/>
                    <a:pt x="945" y="1303"/>
                  </a:cubicBezTo>
                  <a:cubicBezTo>
                    <a:pt x="914" y="1301"/>
                    <a:pt x="886" y="1319"/>
                    <a:pt x="883" y="1344"/>
                  </a:cubicBezTo>
                  <a:cubicBezTo>
                    <a:pt x="881" y="1369"/>
                    <a:pt x="908" y="1404"/>
                    <a:pt x="933" y="1407"/>
                  </a:cubicBezTo>
                  <a:close/>
                  <a:moveTo>
                    <a:pt x="2301" y="299"/>
                  </a:moveTo>
                  <a:cubicBezTo>
                    <a:pt x="2321" y="286"/>
                    <a:pt x="2342" y="274"/>
                    <a:pt x="2363" y="261"/>
                  </a:cubicBezTo>
                  <a:cubicBezTo>
                    <a:pt x="2354" y="201"/>
                    <a:pt x="2343" y="183"/>
                    <a:pt x="2319" y="178"/>
                  </a:cubicBezTo>
                  <a:cubicBezTo>
                    <a:pt x="2294" y="174"/>
                    <a:pt x="2260" y="193"/>
                    <a:pt x="2254" y="217"/>
                  </a:cubicBezTo>
                  <a:cubicBezTo>
                    <a:pt x="2244" y="255"/>
                    <a:pt x="2269" y="277"/>
                    <a:pt x="2301" y="299"/>
                  </a:cubicBezTo>
                  <a:close/>
                  <a:moveTo>
                    <a:pt x="2541" y="1330"/>
                  </a:moveTo>
                  <a:cubicBezTo>
                    <a:pt x="2574" y="1318"/>
                    <a:pt x="2595" y="1269"/>
                    <a:pt x="2583" y="1229"/>
                  </a:cubicBezTo>
                  <a:cubicBezTo>
                    <a:pt x="2572" y="1191"/>
                    <a:pt x="2525" y="1172"/>
                    <a:pt x="2478" y="1186"/>
                  </a:cubicBezTo>
                  <a:cubicBezTo>
                    <a:pt x="2442" y="1196"/>
                    <a:pt x="2415" y="1247"/>
                    <a:pt x="2427" y="1282"/>
                  </a:cubicBezTo>
                  <a:cubicBezTo>
                    <a:pt x="2437" y="1315"/>
                    <a:pt x="2503" y="1342"/>
                    <a:pt x="2541" y="1330"/>
                  </a:cubicBezTo>
                  <a:close/>
                  <a:moveTo>
                    <a:pt x="775" y="1600"/>
                  </a:moveTo>
                  <a:cubicBezTo>
                    <a:pt x="797" y="1649"/>
                    <a:pt x="801" y="1651"/>
                    <a:pt x="853" y="1641"/>
                  </a:cubicBezTo>
                  <a:cubicBezTo>
                    <a:pt x="873" y="1596"/>
                    <a:pt x="869" y="1572"/>
                    <a:pt x="840" y="1556"/>
                  </a:cubicBezTo>
                  <a:cubicBezTo>
                    <a:pt x="815" y="1542"/>
                    <a:pt x="801" y="1552"/>
                    <a:pt x="775" y="1600"/>
                  </a:cubicBezTo>
                  <a:close/>
                  <a:moveTo>
                    <a:pt x="2808" y="1262"/>
                  </a:moveTo>
                  <a:cubicBezTo>
                    <a:pt x="2834" y="1246"/>
                    <a:pt x="2843" y="1214"/>
                    <a:pt x="2830" y="1188"/>
                  </a:cubicBezTo>
                  <a:cubicBezTo>
                    <a:pt x="2816" y="1162"/>
                    <a:pt x="2798" y="1140"/>
                    <a:pt x="2765" y="1142"/>
                  </a:cubicBezTo>
                  <a:cubicBezTo>
                    <a:pt x="2732" y="1145"/>
                    <a:pt x="2720" y="1165"/>
                    <a:pt x="2713" y="1235"/>
                  </a:cubicBezTo>
                  <a:cubicBezTo>
                    <a:pt x="2741" y="1265"/>
                    <a:pt x="2769" y="1286"/>
                    <a:pt x="2808" y="1262"/>
                  </a:cubicBezTo>
                  <a:close/>
                  <a:moveTo>
                    <a:pt x="3021" y="1324"/>
                  </a:moveTo>
                  <a:cubicBezTo>
                    <a:pt x="3083" y="1299"/>
                    <a:pt x="3097" y="1280"/>
                    <a:pt x="3088" y="1231"/>
                  </a:cubicBezTo>
                  <a:cubicBezTo>
                    <a:pt x="3082" y="1202"/>
                    <a:pt x="3064" y="1186"/>
                    <a:pt x="3035" y="1185"/>
                  </a:cubicBezTo>
                  <a:cubicBezTo>
                    <a:pt x="3002" y="1183"/>
                    <a:pt x="2964" y="1211"/>
                    <a:pt x="2955" y="1243"/>
                  </a:cubicBezTo>
                  <a:cubicBezTo>
                    <a:pt x="2945" y="1276"/>
                    <a:pt x="2958" y="1291"/>
                    <a:pt x="3021" y="1324"/>
                  </a:cubicBezTo>
                  <a:close/>
                  <a:moveTo>
                    <a:pt x="3533" y="1859"/>
                  </a:moveTo>
                  <a:cubicBezTo>
                    <a:pt x="3542" y="1892"/>
                    <a:pt x="3572" y="1909"/>
                    <a:pt x="3602" y="1898"/>
                  </a:cubicBezTo>
                  <a:cubicBezTo>
                    <a:pt x="3640" y="1884"/>
                    <a:pt x="3661" y="1848"/>
                    <a:pt x="3650" y="1816"/>
                  </a:cubicBezTo>
                  <a:cubicBezTo>
                    <a:pt x="3639" y="1784"/>
                    <a:pt x="3599" y="1764"/>
                    <a:pt x="3565" y="1775"/>
                  </a:cubicBezTo>
                  <a:cubicBezTo>
                    <a:pt x="3537" y="1784"/>
                    <a:pt x="3523" y="1822"/>
                    <a:pt x="3533" y="1859"/>
                  </a:cubicBezTo>
                  <a:close/>
                  <a:moveTo>
                    <a:pt x="122" y="1117"/>
                  </a:moveTo>
                  <a:cubicBezTo>
                    <a:pt x="152" y="1121"/>
                    <a:pt x="183" y="1100"/>
                    <a:pt x="189" y="1073"/>
                  </a:cubicBezTo>
                  <a:cubicBezTo>
                    <a:pt x="194" y="1049"/>
                    <a:pt x="173" y="1014"/>
                    <a:pt x="150" y="1009"/>
                  </a:cubicBezTo>
                  <a:cubicBezTo>
                    <a:pt x="118" y="1002"/>
                    <a:pt x="88" y="1027"/>
                    <a:pt x="83" y="1065"/>
                  </a:cubicBezTo>
                  <a:cubicBezTo>
                    <a:pt x="78" y="1096"/>
                    <a:pt x="91" y="1114"/>
                    <a:pt x="122" y="1117"/>
                  </a:cubicBezTo>
                  <a:close/>
                  <a:moveTo>
                    <a:pt x="827" y="1436"/>
                  </a:moveTo>
                  <a:cubicBezTo>
                    <a:pt x="820" y="1421"/>
                    <a:pt x="801" y="1406"/>
                    <a:pt x="785" y="1403"/>
                  </a:cubicBezTo>
                  <a:cubicBezTo>
                    <a:pt x="756" y="1397"/>
                    <a:pt x="748" y="1423"/>
                    <a:pt x="739" y="1454"/>
                  </a:cubicBezTo>
                  <a:cubicBezTo>
                    <a:pt x="759" y="1465"/>
                    <a:pt x="777" y="1475"/>
                    <a:pt x="793" y="1483"/>
                  </a:cubicBezTo>
                  <a:cubicBezTo>
                    <a:pt x="816" y="1472"/>
                    <a:pt x="841" y="1462"/>
                    <a:pt x="827" y="1436"/>
                  </a:cubicBezTo>
                  <a:close/>
                  <a:moveTo>
                    <a:pt x="2495" y="98"/>
                  </a:moveTo>
                  <a:cubicBezTo>
                    <a:pt x="2530" y="94"/>
                    <a:pt x="2540" y="78"/>
                    <a:pt x="2544" y="26"/>
                  </a:cubicBezTo>
                  <a:cubicBezTo>
                    <a:pt x="2536" y="17"/>
                    <a:pt x="2529" y="9"/>
                    <a:pt x="2521" y="0"/>
                  </a:cubicBezTo>
                  <a:cubicBezTo>
                    <a:pt x="2467" y="0"/>
                    <a:pt x="2467" y="0"/>
                    <a:pt x="2467" y="0"/>
                  </a:cubicBezTo>
                  <a:cubicBezTo>
                    <a:pt x="2440" y="17"/>
                    <a:pt x="2431" y="37"/>
                    <a:pt x="2436" y="61"/>
                  </a:cubicBezTo>
                  <a:cubicBezTo>
                    <a:pt x="2442" y="84"/>
                    <a:pt x="2468" y="101"/>
                    <a:pt x="2495" y="98"/>
                  </a:cubicBezTo>
                  <a:close/>
                  <a:moveTo>
                    <a:pt x="746" y="2143"/>
                  </a:moveTo>
                  <a:cubicBezTo>
                    <a:pt x="731" y="2141"/>
                    <a:pt x="712" y="2147"/>
                    <a:pt x="698" y="2158"/>
                  </a:cubicBezTo>
                  <a:cubicBezTo>
                    <a:pt x="770" y="2158"/>
                    <a:pt x="770" y="2158"/>
                    <a:pt x="770" y="2158"/>
                  </a:cubicBezTo>
                  <a:cubicBezTo>
                    <a:pt x="764" y="2149"/>
                    <a:pt x="756" y="2145"/>
                    <a:pt x="746" y="2143"/>
                  </a:cubicBezTo>
                  <a:close/>
                  <a:moveTo>
                    <a:pt x="171" y="1241"/>
                  </a:moveTo>
                  <a:cubicBezTo>
                    <a:pt x="167" y="1262"/>
                    <a:pt x="181" y="1287"/>
                    <a:pt x="200" y="1292"/>
                  </a:cubicBezTo>
                  <a:cubicBezTo>
                    <a:pt x="224" y="1297"/>
                    <a:pt x="253" y="1278"/>
                    <a:pt x="257" y="1254"/>
                  </a:cubicBezTo>
                  <a:cubicBezTo>
                    <a:pt x="260" y="1232"/>
                    <a:pt x="240" y="1207"/>
                    <a:pt x="217" y="1205"/>
                  </a:cubicBezTo>
                  <a:cubicBezTo>
                    <a:pt x="197" y="1203"/>
                    <a:pt x="175" y="1220"/>
                    <a:pt x="171" y="1241"/>
                  </a:cubicBezTo>
                  <a:close/>
                  <a:moveTo>
                    <a:pt x="441" y="1372"/>
                  </a:moveTo>
                  <a:cubicBezTo>
                    <a:pt x="418" y="1351"/>
                    <a:pt x="391" y="1356"/>
                    <a:pt x="366" y="1380"/>
                  </a:cubicBezTo>
                  <a:cubicBezTo>
                    <a:pt x="365" y="1414"/>
                    <a:pt x="371" y="1443"/>
                    <a:pt x="406" y="1449"/>
                  </a:cubicBezTo>
                  <a:cubicBezTo>
                    <a:pt x="420" y="1451"/>
                    <a:pt x="439" y="1440"/>
                    <a:pt x="449" y="1429"/>
                  </a:cubicBezTo>
                  <a:cubicBezTo>
                    <a:pt x="467" y="1410"/>
                    <a:pt x="456" y="1386"/>
                    <a:pt x="441" y="1372"/>
                  </a:cubicBezTo>
                  <a:close/>
                  <a:moveTo>
                    <a:pt x="241" y="1441"/>
                  </a:moveTo>
                  <a:cubicBezTo>
                    <a:pt x="183" y="1453"/>
                    <a:pt x="171" y="1462"/>
                    <a:pt x="176" y="1489"/>
                  </a:cubicBezTo>
                  <a:cubicBezTo>
                    <a:pt x="182" y="1519"/>
                    <a:pt x="207" y="1525"/>
                    <a:pt x="267" y="1508"/>
                  </a:cubicBezTo>
                  <a:cubicBezTo>
                    <a:pt x="265" y="1481"/>
                    <a:pt x="272" y="1453"/>
                    <a:pt x="241" y="1441"/>
                  </a:cubicBezTo>
                  <a:close/>
                  <a:moveTo>
                    <a:pt x="574" y="1226"/>
                  </a:moveTo>
                  <a:cubicBezTo>
                    <a:pt x="559" y="1223"/>
                    <a:pt x="543" y="1220"/>
                    <a:pt x="528" y="1217"/>
                  </a:cubicBezTo>
                  <a:cubicBezTo>
                    <a:pt x="509" y="1245"/>
                    <a:pt x="502" y="1269"/>
                    <a:pt x="530" y="1295"/>
                  </a:cubicBezTo>
                  <a:cubicBezTo>
                    <a:pt x="588" y="1290"/>
                    <a:pt x="593" y="1283"/>
                    <a:pt x="574" y="1226"/>
                  </a:cubicBezTo>
                  <a:close/>
                  <a:moveTo>
                    <a:pt x="385" y="1746"/>
                  </a:moveTo>
                  <a:cubicBezTo>
                    <a:pt x="387" y="1763"/>
                    <a:pt x="389" y="1781"/>
                    <a:pt x="391" y="1796"/>
                  </a:cubicBezTo>
                  <a:cubicBezTo>
                    <a:pt x="420" y="1804"/>
                    <a:pt x="444" y="1813"/>
                    <a:pt x="457" y="1786"/>
                  </a:cubicBezTo>
                  <a:cubicBezTo>
                    <a:pt x="462" y="1776"/>
                    <a:pt x="462" y="1758"/>
                    <a:pt x="456" y="1750"/>
                  </a:cubicBezTo>
                  <a:cubicBezTo>
                    <a:pt x="438" y="1723"/>
                    <a:pt x="414" y="1732"/>
                    <a:pt x="385" y="1746"/>
                  </a:cubicBezTo>
                  <a:close/>
                  <a:moveTo>
                    <a:pt x="615" y="1115"/>
                  </a:moveTo>
                  <a:cubicBezTo>
                    <a:pt x="640" y="1111"/>
                    <a:pt x="657" y="1090"/>
                    <a:pt x="656" y="1066"/>
                  </a:cubicBezTo>
                  <a:cubicBezTo>
                    <a:pt x="655" y="1042"/>
                    <a:pt x="648" y="1019"/>
                    <a:pt x="622" y="1010"/>
                  </a:cubicBezTo>
                  <a:cubicBezTo>
                    <a:pt x="596" y="1001"/>
                    <a:pt x="581" y="1013"/>
                    <a:pt x="552" y="1063"/>
                  </a:cubicBezTo>
                  <a:cubicBezTo>
                    <a:pt x="564" y="1095"/>
                    <a:pt x="578" y="1120"/>
                    <a:pt x="615" y="1115"/>
                  </a:cubicBezTo>
                  <a:close/>
                  <a:moveTo>
                    <a:pt x="652" y="1365"/>
                  </a:moveTo>
                  <a:cubicBezTo>
                    <a:pt x="671" y="1381"/>
                    <a:pt x="690" y="1383"/>
                    <a:pt x="709" y="1368"/>
                  </a:cubicBezTo>
                  <a:cubicBezTo>
                    <a:pt x="735" y="1348"/>
                    <a:pt x="737" y="1321"/>
                    <a:pt x="714" y="1279"/>
                  </a:cubicBezTo>
                  <a:cubicBezTo>
                    <a:pt x="697" y="1279"/>
                    <a:pt x="678" y="1279"/>
                    <a:pt x="658" y="1279"/>
                  </a:cubicBezTo>
                  <a:cubicBezTo>
                    <a:pt x="627" y="1332"/>
                    <a:pt x="627" y="1344"/>
                    <a:pt x="652" y="1365"/>
                  </a:cubicBezTo>
                  <a:close/>
                  <a:moveTo>
                    <a:pt x="836" y="1184"/>
                  </a:moveTo>
                  <a:cubicBezTo>
                    <a:pt x="842" y="1160"/>
                    <a:pt x="833" y="1142"/>
                    <a:pt x="812" y="1131"/>
                  </a:cubicBezTo>
                  <a:cubicBezTo>
                    <a:pt x="788" y="1119"/>
                    <a:pt x="749" y="1128"/>
                    <a:pt x="732" y="1149"/>
                  </a:cubicBezTo>
                  <a:cubicBezTo>
                    <a:pt x="714" y="1171"/>
                    <a:pt x="718" y="1186"/>
                    <a:pt x="755" y="1232"/>
                  </a:cubicBezTo>
                  <a:cubicBezTo>
                    <a:pt x="811" y="1234"/>
                    <a:pt x="827" y="1224"/>
                    <a:pt x="836" y="1184"/>
                  </a:cubicBezTo>
                  <a:close/>
                  <a:moveTo>
                    <a:pt x="2552" y="1807"/>
                  </a:moveTo>
                  <a:cubicBezTo>
                    <a:pt x="2493" y="1849"/>
                    <a:pt x="2484" y="1864"/>
                    <a:pt x="2503" y="1892"/>
                  </a:cubicBezTo>
                  <a:cubicBezTo>
                    <a:pt x="2524" y="1923"/>
                    <a:pt x="2554" y="1917"/>
                    <a:pt x="2613" y="1869"/>
                  </a:cubicBezTo>
                  <a:cubicBezTo>
                    <a:pt x="2597" y="1840"/>
                    <a:pt x="2592" y="1806"/>
                    <a:pt x="2552" y="1807"/>
                  </a:cubicBezTo>
                  <a:close/>
                  <a:moveTo>
                    <a:pt x="759" y="1829"/>
                  </a:moveTo>
                  <a:cubicBezTo>
                    <a:pt x="743" y="1840"/>
                    <a:pt x="725" y="1852"/>
                    <a:pt x="709" y="1862"/>
                  </a:cubicBezTo>
                  <a:cubicBezTo>
                    <a:pt x="710" y="1911"/>
                    <a:pt x="721" y="1928"/>
                    <a:pt x="753" y="1935"/>
                  </a:cubicBezTo>
                  <a:cubicBezTo>
                    <a:pt x="778" y="1941"/>
                    <a:pt x="795" y="1930"/>
                    <a:pt x="803" y="1908"/>
                  </a:cubicBezTo>
                  <a:cubicBezTo>
                    <a:pt x="814" y="1880"/>
                    <a:pt x="797" y="1851"/>
                    <a:pt x="759" y="1829"/>
                  </a:cubicBezTo>
                  <a:close/>
                  <a:moveTo>
                    <a:pt x="2941" y="2045"/>
                  </a:moveTo>
                  <a:cubicBezTo>
                    <a:pt x="2908" y="2025"/>
                    <a:pt x="2885" y="2046"/>
                    <a:pt x="2860" y="2076"/>
                  </a:cubicBezTo>
                  <a:cubicBezTo>
                    <a:pt x="2871" y="2094"/>
                    <a:pt x="2881" y="2112"/>
                    <a:pt x="2891" y="2128"/>
                  </a:cubicBezTo>
                  <a:cubicBezTo>
                    <a:pt x="2927" y="2124"/>
                    <a:pt x="2958" y="2121"/>
                    <a:pt x="2960" y="2085"/>
                  </a:cubicBezTo>
                  <a:cubicBezTo>
                    <a:pt x="2961" y="2072"/>
                    <a:pt x="2952" y="2052"/>
                    <a:pt x="2941" y="2045"/>
                  </a:cubicBezTo>
                  <a:close/>
                  <a:moveTo>
                    <a:pt x="2970" y="1860"/>
                  </a:moveTo>
                  <a:cubicBezTo>
                    <a:pt x="2947" y="1846"/>
                    <a:pt x="2929" y="1867"/>
                    <a:pt x="2915" y="1916"/>
                  </a:cubicBezTo>
                  <a:cubicBezTo>
                    <a:pt x="2960" y="1939"/>
                    <a:pt x="2993" y="1936"/>
                    <a:pt x="2996" y="1908"/>
                  </a:cubicBezTo>
                  <a:cubicBezTo>
                    <a:pt x="2997" y="1892"/>
                    <a:pt x="2984" y="1868"/>
                    <a:pt x="2970" y="1860"/>
                  </a:cubicBezTo>
                  <a:close/>
                  <a:moveTo>
                    <a:pt x="2976" y="1590"/>
                  </a:moveTo>
                  <a:cubicBezTo>
                    <a:pt x="2946" y="1573"/>
                    <a:pt x="2916" y="1596"/>
                    <a:pt x="2899" y="1649"/>
                  </a:cubicBezTo>
                  <a:cubicBezTo>
                    <a:pt x="2958" y="1681"/>
                    <a:pt x="2983" y="1681"/>
                    <a:pt x="2998" y="1649"/>
                  </a:cubicBezTo>
                  <a:cubicBezTo>
                    <a:pt x="3010" y="1622"/>
                    <a:pt x="2998" y="1603"/>
                    <a:pt x="2976" y="1590"/>
                  </a:cubicBezTo>
                  <a:close/>
                  <a:moveTo>
                    <a:pt x="2727" y="1989"/>
                  </a:moveTo>
                  <a:cubicBezTo>
                    <a:pt x="2705" y="1996"/>
                    <a:pt x="2694" y="2012"/>
                    <a:pt x="2705" y="2032"/>
                  </a:cubicBezTo>
                  <a:cubicBezTo>
                    <a:pt x="2712" y="2046"/>
                    <a:pt x="2729" y="2054"/>
                    <a:pt x="2751" y="2072"/>
                  </a:cubicBezTo>
                  <a:cubicBezTo>
                    <a:pt x="2764" y="2045"/>
                    <a:pt x="2778" y="2029"/>
                    <a:pt x="2776" y="2015"/>
                  </a:cubicBezTo>
                  <a:cubicBezTo>
                    <a:pt x="2772" y="1992"/>
                    <a:pt x="2752" y="1981"/>
                    <a:pt x="2727" y="1989"/>
                  </a:cubicBezTo>
                  <a:close/>
                  <a:moveTo>
                    <a:pt x="2792" y="1805"/>
                  </a:moveTo>
                  <a:cubicBezTo>
                    <a:pt x="2776" y="1821"/>
                    <a:pt x="2759" y="1839"/>
                    <a:pt x="2736" y="1862"/>
                  </a:cubicBezTo>
                  <a:cubicBezTo>
                    <a:pt x="2763" y="1878"/>
                    <a:pt x="2784" y="1891"/>
                    <a:pt x="2804" y="1904"/>
                  </a:cubicBezTo>
                  <a:cubicBezTo>
                    <a:pt x="2857" y="1845"/>
                    <a:pt x="2856" y="1835"/>
                    <a:pt x="2792" y="1805"/>
                  </a:cubicBezTo>
                  <a:close/>
                  <a:moveTo>
                    <a:pt x="2739" y="1735"/>
                  </a:moveTo>
                  <a:cubicBezTo>
                    <a:pt x="2755" y="1731"/>
                    <a:pt x="2771" y="1709"/>
                    <a:pt x="2777" y="1692"/>
                  </a:cubicBezTo>
                  <a:cubicBezTo>
                    <a:pt x="2787" y="1662"/>
                    <a:pt x="2764" y="1641"/>
                    <a:pt x="2740" y="1633"/>
                  </a:cubicBezTo>
                  <a:cubicBezTo>
                    <a:pt x="2704" y="1621"/>
                    <a:pt x="2677" y="1640"/>
                    <a:pt x="2660" y="1678"/>
                  </a:cubicBezTo>
                  <a:cubicBezTo>
                    <a:pt x="2676" y="1717"/>
                    <a:pt x="2697" y="1746"/>
                    <a:pt x="2739" y="1735"/>
                  </a:cubicBezTo>
                  <a:close/>
                  <a:moveTo>
                    <a:pt x="2685" y="1460"/>
                  </a:moveTo>
                  <a:cubicBezTo>
                    <a:pt x="2673" y="1431"/>
                    <a:pt x="2634" y="1416"/>
                    <a:pt x="2601" y="1427"/>
                  </a:cubicBezTo>
                  <a:cubicBezTo>
                    <a:pt x="2565" y="1440"/>
                    <a:pt x="2548" y="1476"/>
                    <a:pt x="2560" y="1512"/>
                  </a:cubicBezTo>
                  <a:cubicBezTo>
                    <a:pt x="2571" y="1547"/>
                    <a:pt x="2611" y="1567"/>
                    <a:pt x="2645" y="1555"/>
                  </a:cubicBezTo>
                  <a:cubicBezTo>
                    <a:pt x="2678" y="1542"/>
                    <a:pt x="2699" y="1494"/>
                    <a:pt x="2685" y="1460"/>
                  </a:cubicBezTo>
                  <a:close/>
                  <a:moveTo>
                    <a:pt x="2999" y="1396"/>
                  </a:moveTo>
                  <a:cubicBezTo>
                    <a:pt x="2979" y="1405"/>
                    <a:pt x="2959" y="1414"/>
                    <a:pt x="2935" y="1424"/>
                  </a:cubicBezTo>
                  <a:cubicBezTo>
                    <a:pt x="2928" y="1498"/>
                    <a:pt x="2933" y="1511"/>
                    <a:pt x="2971" y="1522"/>
                  </a:cubicBezTo>
                  <a:cubicBezTo>
                    <a:pt x="3000" y="1531"/>
                    <a:pt x="3022" y="1524"/>
                    <a:pt x="3036" y="1497"/>
                  </a:cubicBezTo>
                  <a:cubicBezTo>
                    <a:pt x="3055" y="1463"/>
                    <a:pt x="3044" y="1432"/>
                    <a:pt x="2999" y="1396"/>
                  </a:cubicBezTo>
                  <a:close/>
                  <a:moveTo>
                    <a:pt x="3316" y="1986"/>
                  </a:moveTo>
                  <a:cubicBezTo>
                    <a:pt x="3303" y="2006"/>
                    <a:pt x="3290" y="2027"/>
                    <a:pt x="3278" y="2047"/>
                  </a:cubicBezTo>
                  <a:cubicBezTo>
                    <a:pt x="3302" y="2101"/>
                    <a:pt x="3322" y="2114"/>
                    <a:pt x="3361" y="2107"/>
                  </a:cubicBezTo>
                  <a:cubicBezTo>
                    <a:pt x="3392" y="2101"/>
                    <a:pt x="3405" y="2081"/>
                    <a:pt x="3404" y="2052"/>
                  </a:cubicBezTo>
                  <a:cubicBezTo>
                    <a:pt x="3402" y="2016"/>
                    <a:pt x="3370" y="1992"/>
                    <a:pt x="3316" y="1986"/>
                  </a:cubicBezTo>
                  <a:close/>
                  <a:moveTo>
                    <a:pt x="3548" y="1513"/>
                  </a:moveTo>
                  <a:cubicBezTo>
                    <a:pt x="3527" y="1491"/>
                    <a:pt x="3504" y="1488"/>
                    <a:pt x="3478" y="1504"/>
                  </a:cubicBezTo>
                  <a:cubicBezTo>
                    <a:pt x="3451" y="1520"/>
                    <a:pt x="3423" y="1536"/>
                    <a:pt x="3390" y="1555"/>
                  </a:cubicBezTo>
                  <a:cubicBezTo>
                    <a:pt x="3402" y="1580"/>
                    <a:pt x="3408" y="1592"/>
                    <a:pt x="3413" y="1605"/>
                  </a:cubicBezTo>
                  <a:cubicBezTo>
                    <a:pt x="3426" y="1638"/>
                    <a:pt x="3455" y="1656"/>
                    <a:pt x="3485" y="1650"/>
                  </a:cubicBezTo>
                  <a:cubicBezTo>
                    <a:pt x="3512" y="1645"/>
                    <a:pt x="3540" y="1625"/>
                    <a:pt x="3560" y="1605"/>
                  </a:cubicBezTo>
                  <a:cubicBezTo>
                    <a:pt x="3579" y="1586"/>
                    <a:pt x="3568" y="1534"/>
                    <a:pt x="3548" y="1513"/>
                  </a:cubicBezTo>
                  <a:close/>
                  <a:moveTo>
                    <a:pt x="3308" y="1850"/>
                  </a:moveTo>
                  <a:cubicBezTo>
                    <a:pt x="3321" y="1883"/>
                    <a:pt x="3341" y="1907"/>
                    <a:pt x="3380" y="1900"/>
                  </a:cubicBezTo>
                  <a:cubicBezTo>
                    <a:pt x="3411" y="1894"/>
                    <a:pt x="3421" y="1871"/>
                    <a:pt x="3413" y="1841"/>
                  </a:cubicBezTo>
                  <a:cubicBezTo>
                    <a:pt x="3355" y="1801"/>
                    <a:pt x="3352" y="1801"/>
                    <a:pt x="3308" y="1850"/>
                  </a:cubicBezTo>
                  <a:close/>
                  <a:moveTo>
                    <a:pt x="3565" y="2032"/>
                  </a:moveTo>
                  <a:cubicBezTo>
                    <a:pt x="3515" y="2083"/>
                    <a:pt x="3505" y="2122"/>
                    <a:pt x="3529" y="2154"/>
                  </a:cubicBezTo>
                  <a:cubicBezTo>
                    <a:pt x="3530" y="2155"/>
                    <a:pt x="3531" y="2157"/>
                    <a:pt x="3532" y="2158"/>
                  </a:cubicBezTo>
                  <a:cubicBezTo>
                    <a:pt x="3624" y="2158"/>
                    <a:pt x="3624" y="2158"/>
                    <a:pt x="3624" y="2158"/>
                  </a:cubicBezTo>
                  <a:cubicBezTo>
                    <a:pt x="3649" y="2138"/>
                    <a:pt x="3650" y="2114"/>
                    <a:pt x="3631" y="2062"/>
                  </a:cubicBezTo>
                  <a:cubicBezTo>
                    <a:pt x="3610" y="2053"/>
                    <a:pt x="3589" y="2043"/>
                    <a:pt x="3565" y="2032"/>
                  </a:cubicBezTo>
                  <a:close/>
                  <a:moveTo>
                    <a:pt x="2582" y="2056"/>
                  </a:moveTo>
                  <a:cubicBezTo>
                    <a:pt x="2560" y="2079"/>
                    <a:pt x="2529" y="2100"/>
                    <a:pt x="2556" y="2133"/>
                  </a:cubicBezTo>
                  <a:cubicBezTo>
                    <a:pt x="2565" y="2144"/>
                    <a:pt x="2593" y="2152"/>
                    <a:pt x="2603" y="2146"/>
                  </a:cubicBezTo>
                  <a:cubicBezTo>
                    <a:pt x="2621" y="2136"/>
                    <a:pt x="2641" y="2115"/>
                    <a:pt x="2643" y="2097"/>
                  </a:cubicBezTo>
                  <a:cubicBezTo>
                    <a:pt x="2645" y="2063"/>
                    <a:pt x="2613" y="2061"/>
                    <a:pt x="2582" y="2056"/>
                  </a:cubicBezTo>
                  <a:close/>
                  <a:moveTo>
                    <a:pt x="3139" y="1841"/>
                  </a:moveTo>
                  <a:cubicBezTo>
                    <a:pt x="3163" y="1832"/>
                    <a:pt x="3181" y="1795"/>
                    <a:pt x="3173" y="1771"/>
                  </a:cubicBezTo>
                  <a:cubicBezTo>
                    <a:pt x="3165" y="1747"/>
                    <a:pt x="3133" y="1734"/>
                    <a:pt x="3102" y="1743"/>
                  </a:cubicBezTo>
                  <a:cubicBezTo>
                    <a:pt x="3073" y="1751"/>
                    <a:pt x="3060" y="1780"/>
                    <a:pt x="3070" y="1811"/>
                  </a:cubicBezTo>
                  <a:cubicBezTo>
                    <a:pt x="3078" y="1837"/>
                    <a:pt x="3112" y="1851"/>
                    <a:pt x="3139" y="1841"/>
                  </a:cubicBezTo>
                  <a:close/>
                  <a:moveTo>
                    <a:pt x="3200" y="1515"/>
                  </a:moveTo>
                  <a:cubicBezTo>
                    <a:pt x="3185" y="1503"/>
                    <a:pt x="3157" y="1495"/>
                    <a:pt x="3137" y="1499"/>
                  </a:cubicBezTo>
                  <a:cubicBezTo>
                    <a:pt x="3102" y="1507"/>
                    <a:pt x="3106" y="1540"/>
                    <a:pt x="3111" y="1579"/>
                  </a:cubicBezTo>
                  <a:cubicBezTo>
                    <a:pt x="3139" y="1581"/>
                    <a:pt x="3164" y="1583"/>
                    <a:pt x="3186" y="1585"/>
                  </a:cubicBezTo>
                  <a:cubicBezTo>
                    <a:pt x="3206" y="1561"/>
                    <a:pt x="3229" y="1538"/>
                    <a:pt x="3200" y="1515"/>
                  </a:cubicBezTo>
                  <a:close/>
                  <a:moveTo>
                    <a:pt x="3274" y="1643"/>
                  </a:moveTo>
                  <a:cubicBezTo>
                    <a:pt x="3239" y="1639"/>
                    <a:pt x="3228" y="1657"/>
                    <a:pt x="3223" y="1723"/>
                  </a:cubicBezTo>
                  <a:cubicBezTo>
                    <a:pt x="3271" y="1767"/>
                    <a:pt x="3276" y="1767"/>
                    <a:pt x="3329" y="1731"/>
                  </a:cubicBezTo>
                  <a:cubicBezTo>
                    <a:pt x="3329" y="1671"/>
                    <a:pt x="3314" y="1646"/>
                    <a:pt x="3274" y="1643"/>
                  </a:cubicBezTo>
                  <a:close/>
                  <a:moveTo>
                    <a:pt x="3116" y="1969"/>
                  </a:moveTo>
                  <a:cubicBezTo>
                    <a:pt x="3078" y="1985"/>
                    <a:pt x="3080" y="2012"/>
                    <a:pt x="3094" y="2045"/>
                  </a:cubicBezTo>
                  <a:cubicBezTo>
                    <a:pt x="3114" y="2052"/>
                    <a:pt x="3133" y="2058"/>
                    <a:pt x="3149" y="2064"/>
                  </a:cubicBezTo>
                  <a:cubicBezTo>
                    <a:pt x="3190" y="2040"/>
                    <a:pt x="3192" y="2010"/>
                    <a:pt x="3173" y="1978"/>
                  </a:cubicBezTo>
                  <a:cubicBezTo>
                    <a:pt x="3160" y="1956"/>
                    <a:pt x="3138" y="1960"/>
                    <a:pt x="3116" y="1969"/>
                  </a:cubicBezTo>
                  <a:close/>
                  <a:moveTo>
                    <a:pt x="3304" y="1431"/>
                  </a:moveTo>
                  <a:cubicBezTo>
                    <a:pt x="3333" y="1422"/>
                    <a:pt x="3352" y="1375"/>
                    <a:pt x="3341" y="1342"/>
                  </a:cubicBezTo>
                  <a:cubicBezTo>
                    <a:pt x="3331" y="1312"/>
                    <a:pt x="3299" y="1298"/>
                    <a:pt x="3266" y="1310"/>
                  </a:cubicBezTo>
                  <a:cubicBezTo>
                    <a:pt x="3231" y="1323"/>
                    <a:pt x="3209" y="1357"/>
                    <a:pt x="3218" y="1386"/>
                  </a:cubicBezTo>
                  <a:cubicBezTo>
                    <a:pt x="3228" y="1415"/>
                    <a:pt x="3275" y="1440"/>
                    <a:pt x="3304" y="1431"/>
                  </a:cubicBezTo>
                  <a:close/>
                  <a:moveTo>
                    <a:pt x="2762" y="1418"/>
                  </a:moveTo>
                  <a:cubicBezTo>
                    <a:pt x="2753" y="1458"/>
                    <a:pt x="2757" y="1488"/>
                    <a:pt x="2801" y="1504"/>
                  </a:cubicBezTo>
                  <a:cubicBezTo>
                    <a:pt x="2864" y="1470"/>
                    <a:pt x="2865" y="1460"/>
                    <a:pt x="2817" y="1406"/>
                  </a:cubicBezTo>
                  <a:cubicBezTo>
                    <a:pt x="2799" y="1410"/>
                    <a:pt x="2779" y="1414"/>
                    <a:pt x="2762" y="1418"/>
                  </a:cubicBezTo>
                  <a:close/>
                  <a:moveTo>
                    <a:pt x="1429" y="27"/>
                  </a:moveTo>
                  <a:cubicBezTo>
                    <a:pt x="1456" y="35"/>
                    <a:pt x="1487" y="28"/>
                    <a:pt x="1496" y="9"/>
                  </a:cubicBezTo>
                  <a:cubicBezTo>
                    <a:pt x="1497" y="6"/>
                    <a:pt x="1498" y="3"/>
                    <a:pt x="1499" y="0"/>
                  </a:cubicBezTo>
                  <a:cubicBezTo>
                    <a:pt x="1394" y="0"/>
                    <a:pt x="1394" y="0"/>
                    <a:pt x="1394" y="0"/>
                  </a:cubicBezTo>
                  <a:cubicBezTo>
                    <a:pt x="1399" y="14"/>
                    <a:pt x="1409" y="22"/>
                    <a:pt x="1429" y="27"/>
                  </a:cubicBezTo>
                  <a:close/>
                  <a:moveTo>
                    <a:pt x="1779" y="0"/>
                  </a:moveTo>
                  <a:cubicBezTo>
                    <a:pt x="1687" y="0"/>
                    <a:pt x="1687" y="0"/>
                    <a:pt x="1687" y="0"/>
                  </a:cubicBezTo>
                  <a:cubicBezTo>
                    <a:pt x="1683" y="9"/>
                    <a:pt x="1681" y="19"/>
                    <a:pt x="1680" y="28"/>
                  </a:cubicBezTo>
                  <a:cubicBezTo>
                    <a:pt x="1678" y="53"/>
                    <a:pt x="1705" y="60"/>
                    <a:pt x="1726" y="64"/>
                  </a:cubicBezTo>
                  <a:cubicBezTo>
                    <a:pt x="1750" y="69"/>
                    <a:pt x="1771" y="49"/>
                    <a:pt x="1787" y="9"/>
                  </a:cubicBezTo>
                  <a:cubicBezTo>
                    <a:pt x="1784" y="6"/>
                    <a:pt x="1781" y="3"/>
                    <a:pt x="1779" y="0"/>
                  </a:cubicBezTo>
                  <a:close/>
                  <a:moveTo>
                    <a:pt x="1596" y="108"/>
                  </a:moveTo>
                  <a:cubicBezTo>
                    <a:pt x="1564" y="118"/>
                    <a:pt x="1553" y="143"/>
                    <a:pt x="1556" y="175"/>
                  </a:cubicBezTo>
                  <a:cubicBezTo>
                    <a:pt x="1560" y="216"/>
                    <a:pt x="1590" y="226"/>
                    <a:pt x="1638" y="237"/>
                  </a:cubicBezTo>
                  <a:cubicBezTo>
                    <a:pt x="1648" y="228"/>
                    <a:pt x="1663" y="214"/>
                    <a:pt x="1673" y="205"/>
                  </a:cubicBezTo>
                  <a:cubicBezTo>
                    <a:pt x="1676" y="135"/>
                    <a:pt x="1644" y="114"/>
                    <a:pt x="1596" y="108"/>
                  </a:cubicBezTo>
                  <a:close/>
                  <a:moveTo>
                    <a:pt x="1817" y="214"/>
                  </a:moveTo>
                  <a:cubicBezTo>
                    <a:pt x="1791" y="212"/>
                    <a:pt x="1772" y="231"/>
                    <a:pt x="1769" y="261"/>
                  </a:cubicBezTo>
                  <a:cubicBezTo>
                    <a:pt x="1767" y="296"/>
                    <a:pt x="1782" y="318"/>
                    <a:pt x="1811" y="318"/>
                  </a:cubicBezTo>
                  <a:cubicBezTo>
                    <a:pt x="1839" y="319"/>
                    <a:pt x="1867" y="297"/>
                    <a:pt x="1869" y="273"/>
                  </a:cubicBezTo>
                  <a:cubicBezTo>
                    <a:pt x="1872" y="245"/>
                    <a:pt x="1847" y="216"/>
                    <a:pt x="1817" y="214"/>
                  </a:cubicBezTo>
                  <a:close/>
                  <a:moveTo>
                    <a:pt x="1040" y="1519"/>
                  </a:moveTo>
                  <a:cubicBezTo>
                    <a:pt x="1014" y="1522"/>
                    <a:pt x="988" y="1525"/>
                    <a:pt x="957" y="1528"/>
                  </a:cubicBezTo>
                  <a:cubicBezTo>
                    <a:pt x="958" y="1551"/>
                    <a:pt x="958" y="1563"/>
                    <a:pt x="958" y="1574"/>
                  </a:cubicBezTo>
                  <a:cubicBezTo>
                    <a:pt x="957" y="1603"/>
                    <a:pt x="973" y="1626"/>
                    <a:pt x="997" y="1632"/>
                  </a:cubicBezTo>
                  <a:cubicBezTo>
                    <a:pt x="1019" y="1637"/>
                    <a:pt x="1047" y="1631"/>
                    <a:pt x="1069" y="1622"/>
                  </a:cubicBezTo>
                  <a:cubicBezTo>
                    <a:pt x="1089" y="1614"/>
                    <a:pt x="1098" y="1572"/>
                    <a:pt x="1090" y="1549"/>
                  </a:cubicBezTo>
                  <a:cubicBezTo>
                    <a:pt x="1082" y="1525"/>
                    <a:pt x="1065" y="1516"/>
                    <a:pt x="1040" y="1519"/>
                  </a:cubicBezTo>
                  <a:close/>
                  <a:moveTo>
                    <a:pt x="863" y="2026"/>
                  </a:moveTo>
                  <a:cubicBezTo>
                    <a:pt x="869" y="2049"/>
                    <a:pt x="896" y="2066"/>
                    <a:pt x="922" y="2063"/>
                  </a:cubicBezTo>
                  <a:cubicBezTo>
                    <a:pt x="957" y="2059"/>
                    <a:pt x="968" y="2043"/>
                    <a:pt x="971" y="1991"/>
                  </a:cubicBezTo>
                  <a:cubicBezTo>
                    <a:pt x="959" y="1977"/>
                    <a:pt x="946" y="1962"/>
                    <a:pt x="931" y="1946"/>
                  </a:cubicBezTo>
                  <a:cubicBezTo>
                    <a:pt x="876" y="1968"/>
                    <a:pt x="856" y="1994"/>
                    <a:pt x="863" y="2026"/>
                  </a:cubicBezTo>
                  <a:close/>
                  <a:moveTo>
                    <a:pt x="880" y="1752"/>
                  </a:moveTo>
                  <a:cubicBezTo>
                    <a:pt x="849" y="1702"/>
                    <a:pt x="847" y="1702"/>
                    <a:pt x="798" y="1724"/>
                  </a:cubicBezTo>
                  <a:cubicBezTo>
                    <a:pt x="796" y="1753"/>
                    <a:pt x="804" y="1778"/>
                    <a:pt x="836" y="1785"/>
                  </a:cubicBezTo>
                  <a:cubicBezTo>
                    <a:pt x="861" y="1791"/>
                    <a:pt x="876" y="1777"/>
                    <a:pt x="880" y="1752"/>
                  </a:cubicBezTo>
                  <a:close/>
                  <a:moveTo>
                    <a:pt x="1830" y="61"/>
                  </a:moveTo>
                  <a:cubicBezTo>
                    <a:pt x="1809" y="81"/>
                    <a:pt x="1813" y="101"/>
                    <a:pt x="1827" y="123"/>
                  </a:cubicBezTo>
                  <a:cubicBezTo>
                    <a:pt x="1840" y="145"/>
                    <a:pt x="1860" y="146"/>
                    <a:pt x="1886" y="141"/>
                  </a:cubicBezTo>
                  <a:cubicBezTo>
                    <a:pt x="1905" y="117"/>
                    <a:pt x="1911" y="93"/>
                    <a:pt x="1893" y="70"/>
                  </a:cubicBezTo>
                  <a:cubicBezTo>
                    <a:pt x="1876" y="50"/>
                    <a:pt x="1852" y="52"/>
                    <a:pt x="1830" y="61"/>
                  </a:cubicBezTo>
                  <a:close/>
                  <a:moveTo>
                    <a:pt x="1016" y="1752"/>
                  </a:moveTo>
                  <a:cubicBezTo>
                    <a:pt x="992" y="1750"/>
                    <a:pt x="969" y="1774"/>
                    <a:pt x="964" y="1805"/>
                  </a:cubicBezTo>
                  <a:cubicBezTo>
                    <a:pt x="960" y="1833"/>
                    <a:pt x="977" y="1856"/>
                    <a:pt x="1004" y="1857"/>
                  </a:cubicBezTo>
                  <a:cubicBezTo>
                    <a:pt x="1037" y="1859"/>
                    <a:pt x="1064" y="1839"/>
                    <a:pt x="1067" y="1812"/>
                  </a:cubicBezTo>
                  <a:cubicBezTo>
                    <a:pt x="1069" y="1783"/>
                    <a:pt x="1046" y="1755"/>
                    <a:pt x="1016" y="1752"/>
                  </a:cubicBezTo>
                  <a:close/>
                  <a:moveTo>
                    <a:pt x="2084" y="1966"/>
                  </a:moveTo>
                  <a:cubicBezTo>
                    <a:pt x="2063" y="1975"/>
                    <a:pt x="2039" y="1985"/>
                    <a:pt x="2017" y="1994"/>
                  </a:cubicBezTo>
                  <a:cubicBezTo>
                    <a:pt x="2003" y="2053"/>
                    <a:pt x="2011" y="2076"/>
                    <a:pt x="2049" y="2090"/>
                  </a:cubicBezTo>
                  <a:cubicBezTo>
                    <a:pt x="2083" y="2103"/>
                    <a:pt x="2115" y="2093"/>
                    <a:pt x="2127" y="2065"/>
                  </a:cubicBezTo>
                  <a:cubicBezTo>
                    <a:pt x="2146" y="2023"/>
                    <a:pt x="2137" y="2002"/>
                    <a:pt x="2084" y="1966"/>
                  </a:cubicBezTo>
                  <a:close/>
                  <a:moveTo>
                    <a:pt x="2346" y="1860"/>
                  </a:moveTo>
                  <a:cubicBezTo>
                    <a:pt x="2375" y="1851"/>
                    <a:pt x="2404" y="1817"/>
                    <a:pt x="2398" y="1792"/>
                  </a:cubicBezTo>
                  <a:cubicBezTo>
                    <a:pt x="2387" y="1752"/>
                    <a:pt x="2357" y="1737"/>
                    <a:pt x="2318" y="1740"/>
                  </a:cubicBezTo>
                  <a:cubicBezTo>
                    <a:pt x="2273" y="1781"/>
                    <a:pt x="2267" y="1801"/>
                    <a:pt x="2288" y="1834"/>
                  </a:cubicBezTo>
                  <a:cubicBezTo>
                    <a:pt x="2301" y="1856"/>
                    <a:pt x="2319" y="1868"/>
                    <a:pt x="2346" y="1860"/>
                  </a:cubicBezTo>
                  <a:close/>
                  <a:moveTo>
                    <a:pt x="2314" y="1423"/>
                  </a:moveTo>
                  <a:cubicBezTo>
                    <a:pt x="2308" y="1394"/>
                    <a:pt x="2268" y="1366"/>
                    <a:pt x="2240" y="1372"/>
                  </a:cubicBezTo>
                  <a:cubicBezTo>
                    <a:pt x="2201" y="1379"/>
                    <a:pt x="2180" y="1421"/>
                    <a:pt x="2192" y="1467"/>
                  </a:cubicBezTo>
                  <a:cubicBezTo>
                    <a:pt x="2202" y="1504"/>
                    <a:pt x="2225" y="1516"/>
                    <a:pt x="2261" y="1505"/>
                  </a:cubicBezTo>
                  <a:cubicBezTo>
                    <a:pt x="2296" y="1495"/>
                    <a:pt x="2321" y="1456"/>
                    <a:pt x="2314" y="1423"/>
                  </a:cubicBezTo>
                  <a:close/>
                  <a:moveTo>
                    <a:pt x="2388" y="1991"/>
                  </a:moveTo>
                  <a:cubicBezTo>
                    <a:pt x="2378" y="1974"/>
                    <a:pt x="2360" y="1952"/>
                    <a:pt x="2344" y="1952"/>
                  </a:cubicBezTo>
                  <a:cubicBezTo>
                    <a:pt x="2304" y="1950"/>
                    <a:pt x="2288" y="1979"/>
                    <a:pt x="2287" y="2017"/>
                  </a:cubicBezTo>
                  <a:cubicBezTo>
                    <a:pt x="2309" y="2046"/>
                    <a:pt x="2335" y="2064"/>
                    <a:pt x="2372" y="2045"/>
                  </a:cubicBezTo>
                  <a:cubicBezTo>
                    <a:pt x="2394" y="2034"/>
                    <a:pt x="2400" y="2011"/>
                    <a:pt x="2388" y="1991"/>
                  </a:cubicBezTo>
                  <a:close/>
                  <a:moveTo>
                    <a:pt x="2390" y="2152"/>
                  </a:moveTo>
                  <a:cubicBezTo>
                    <a:pt x="2384" y="2153"/>
                    <a:pt x="2379" y="2155"/>
                    <a:pt x="2373" y="2158"/>
                  </a:cubicBezTo>
                  <a:cubicBezTo>
                    <a:pt x="2437" y="2158"/>
                    <a:pt x="2437" y="2158"/>
                    <a:pt x="2437" y="2158"/>
                  </a:cubicBezTo>
                  <a:cubicBezTo>
                    <a:pt x="2425" y="2149"/>
                    <a:pt x="2410" y="2146"/>
                    <a:pt x="2390" y="2152"/>
                  </a:cubicBezTo>
                  <a:close/>
                  <a:moveTo>
                    <a:pt x="2021" y="155"/>
                  </a:moveTo>
                  <a:cubicBezTo>
                    <a:pt x="2049" y="161"/>
                    <a:pt x="2069" y="129"/>
                    <a:pt x="2080" y="72"/>
                  </a:cubicBezTo>
                  <a:cubicBezTo>
                    <a:pt x="2044" y="35"/>
                    <a:pt x="2030" y="30"/>
                    <a:pt x="2004" y="45"/>
                  </a:cubicBezTo>
                  <a:cubicBezTo>
                    <a:pt x="1984" y="57"/>
                    <a:pt x="1967" y="99"/>
                    <a:pt x="1979" y="123"/>
                  </a:cubicBezTo>
                  <a:cubicBezTo>
                    <a:pt x="1987" y="138"/>
                    <a:pt x="2005" y="152"/>
                    <a:pt x="2021" y="155"/>
                  </a:cubicBezTo>
                  <a:close/>
                  <a:moveTo>
                    <a:pt x="2101" y="311"/>
                  </a:moveTo>
                  <a:cubicBezTo>
                    <a:pt x="2094" y="260"/>
                    <a:pt x="2087" y="249"/>
                    <a:pt x="2054" y="244"/>
                  </a:cubicBezTo>
                  <a:cubicBezTo>
                    <a:pt x="2016" y="238"/>
                    <a:pt x="2004" y="248"/>
                    <a:pt x="1982" y="305"/>
                  </a:cubicBezTo>
                  <a:cubicBezTo>
                    <a:pt x="2024" y="372"/>
                    <a:pt x="2049" y="373"/>
                    <a:pt x="2101" y="311"/>
                  </a:cubicBezTo>
                  <a:close/>
                  <a:moveTo>
                    <a:pt x="2410" y="1556"/>
                  </a:moveTo>
                  <a:cubicBezTo>
                    <a:pt x="2386" y="1564"/>
                    <a:pt x="2370" y="1594"/>
                    <a:pt x="2375" y="1619"/>
                  </a:cubicBezTo>
                  <a:cubicBezTo>
                    <a:pt x="2381" y="1644"/>
                    <a:pt x="2410" y="1665"/>
                    <a:pt x="2433" y="1661"/>
                  </a:cubicBezTo>
                  <a:cubicBezTo>
                    <a:pt x="2462" y="1656"/>
                    <a:pt x="2485" y="1620"/>
                    <a:pt x="2477" y="1591"/>
                  </a:cubicBezTo>
                  <a:cubicBezTo>
                    <a:pt x="2470" y="1565"/>
                    <a:pt x="2436" y="1547"/>
                    <a:pt x="2410" y="1556"/>
                  </a:cubicBezTo>
                  <a:close/>
                  <a:moveTo>
                    <a:pt x="2228" y="67"/>
                  </a:moveTo>
                  <a:cubicBezTo>
                    <a:pt x="2243" y="49"/>
                    <a:pt x="2248" y="29"/>
                    <a:pt x="2232" y="10"/>
                  </a:cubicBezTo>
                  <a:cubicBezTo>
                    <a:pt x="2229" y="6"/>
                    <a:pt x="2226" y="3"/>
                    <a:pt x="2223" y="0"/>
                  </a:cubicBezTo>
                  <a:cubicBezTo>
                    <a:pt x="2154" y="0"/>
                    <a:pt x="2154" y="0"/>
                    <a:pt x="2154" y="0"/>
                  </a:cubicBezTo>
                  <a:cubicBezTo>
                    <a:pt x="2147" y="48"/>
                    <a:pt x="2154" y="67"/>
                    <a:pt x="2182" y="78"/>
                  </a:cubicBezTo>
                  <a:cubicBezTo>
                    <a:pt x="2200" y="85"/>
                    <a:pt x="2216" y="83"/>
                    <a:pt x="2228" y="67"/>
                  </a:cubicBezTo>
                  <a:close/>
                  <a:moveTo>
                    <a:pt x="2088" y="1653"/>
                  </a:moveTo>
                  <a:cubicBezTo>
                    <a:pt x="2057" y="1652"/>
                    <a:pt x="2030" y="1675"/>
                    <a:pt x="2024" y="1708"/>
                  </a:cubicBezTo>
                  <a:cubicBezTo>
                    <a:pt x="2018" y="1742"/>
                    <a:pt x="2027" y="1769"/>
                    <a:pt x="2058" y="1786"/>
                  </a:cubicBezTo>
                  <a:cubicBezTo>
                    <a:pt x="2094" y="1807"/>
                    <a:pt x="2116" y="1798"/>
                    <a:pt x="2167" y="1742"/>
                  </a:cubicBezTo>
                  <a:cubicBezTo>
                    <a:pt x="2148" y="1678"/>
                    <a:pt x="2127" y="1654"/>
                    <a:pt x="2088" y="1653"/>
                  </a:cubicBezTo>
                  <a:close/>
                </a:path>
              </a:pathLst>
            </a:custGeom>
            <a:solidFill>
              <a:schemeClr val="accent1"/>
            </a:solidFill>
            <a:ln>
              <a:noFill/>
            </a:ln>
          </p:spPr>
        </p:sp>
        <p:sp>
          <p:nvSpPr>
            <p:cNvPr id="14" name="Freeform 5"/>
            <p:cNvSpPr>
              <a:spLocks noEditPoints="1"/>
            </p:cNvSpPr>
            <p:nvPr/>
          </p:nvSpPr>
          <p:spPr bwMode="auto">
            <a:xfrm>
              <a:off x="-3175" y="0"/>
              <a:ext cx="12201525" cy="4895850"/>
            </a:xfrm>
            <a:custGeom>
              <a:avLst/>
              <a:gdLst/>
              <a:ahLst/>
              <a:cxnLst/>
              <a:rect l="0" t="0" r="r" b="b"/>
              <a:pathLst>
                <a:path w="3843" h="1540">
                  <a:moveTo>
                    <a:pt x="263" y="102"/>
                  </a:moveTo>
                  <a:cubicBezTo>
                    <a:pt x="285" y="93"/>
                    <a:pt x="295" y="65"/>
                    <a:pt x="285" y="38"/>
                  </a:cubicBezTo>
                  <a:cubicBezTo>
                    <a:pt x="278" y="17"/>
                    <a:pt x="247" y="3"/>
                    <a:pt x="226" y="11"/>
                  </a:cubicBezTo>
                  <a:cubicBezTo>
                    <a:pt x="207" y="18"/>
                    <a:pt x="193" y="58"/>
                    <a:pt x="202" y="80"/>
                  </a:cubicBezTo>
                  <a:cubicBezTo>
                    <a:pt x="210" y="99"/>
                    <a:pt x="240" y="110"/>
                    <a:pt x="263" y="102"/>
                  </a:cubicBezTo>
                  <a:close/>
                  <a:moveTo>
                    <a:pt x="1265" y="813"/>
                  </a:moveTo>
                  <a:cubicBezTo>
                    <a:pt x="1291" y="808"/>
                    <a:pt x="1313" y="801"/>
                    <a:pt x="1314" y="771"/>
                  </a:cubicBezTo>
                  <a:cubicBezTo>
                    <a:pt x="1315" y="752"/>
                    <a:pt x="1301" y="735"/>
                    <a:pt x="1282" y="733"/>
                  </a:cubicBezTo>
                  <a:cubicBezTo>
                    <a:pt x="1263" y="730"/>
                    <a:pt x="1244" y="732"/>
                    <a:pt x="1233" y="751"/>
                  </a:cubicBezTo>
                  <a:cubicBezTo>
                    <a:pt x="1223" y="770"/>
                    <a:pt x="1230" y="784"/>
                    <a:pt x="1265" y="813"/>
                  </a:cubicBezTo>
                  <a:close/>
                  <a:moveTo>
                    <a:pt x="130" y="169"/>
                  </a:moveTo>
                  <a:cubicBezTo>
                    <a:pt x="146" y="162"/>
                    <a:pt x="154" y="138"/>
                    <a:pt x="146" y="119"/>
                  </a:cubicBezTo>
                  <a:cubicBezTo>
                    <a:pt x="138" y="98"/>
                    <a:pt x="115" y="89"/>
                    <a:pt x="94" y="97"/>
                  </a:cubicBezTo>
                  <a:cubicBezTo>
                    <a:pt x="74" y="105"/>
                    <a:pt x="64" y="129"/>
                    <a:pt x="72" y="149"/>
                  </a:cubicBezTo>
                  <a:cubicBezTo>
                    <a:pt x="81" y="168"/>
                    <a:pt x="110" y="179"/>
                    <a:pt x="130" y="169"/>
                  </a:cubicBezTo>
                  <a:close/>
                  <a:moveTo>
                    <a:pt x="72" y="470"/>
                  </a:moveTo>
                  <a:cubicBezTo>
                    <a:pt x="87" y="481"/>
                    <a:pt x="101" y="494"/>
                    <a:pt x="114" y="477"/>
                  </a:cubicBezTo>
                  <a:cubicBezTo>
                    <a:pt x="121" y="467"/>
                    <a:pt x="124" y="450"/>
                    <a:pt x="121" y="439"/>
                  </a:cubicBezTo>
                  <a:cubicBezTo>
                    <a:pt x="115" y="418"/>
                    <a:pt x="96" y="421"/>
                    <a:pt x="73" y="426"/>
                  </a:cubicBezTo>
                  <a:cubicBezTo>
                    <a:pt x="73" y="442"/>
                    <a:pt x="72" y="457"/>
                    <a:pt x="72" y="470"/>
                  </a:cubicBezTo>
                  <a:close/>
                  <a:moveTo>
                    <a:pt x="107" y="240"/>
                  </a:moveTo>
                  <a:cubicBezTo>
                    <a:pt x="130" y="276"/>
                    <a:pt x="135" y="276"/>
                    <a:pt x="166" y="246"/>
                  </a:cubicBezTo>
                  <a:cubicBezTo>
                    <a:pt x="163" y="235"/>
                    <a:pt x="160" y="224"/>
                    <a:pt x="157" y="214"/>
                  </a:cubicBezTo>
                  <a:cubicBezTo>
                    <a:pt x="133" y="210"/>
                    <a:pt x="115" y="213"/>
                    <a:pt x="107" y="240"/>
                  </a:cubicBezTo>
                  <a:close/>
                  <a:moveTo>
                    <a:pt x="1360" y="997"/>
                  </a:moveTo>
                  <a:cubicBezTo>
                    <a:pt x="1383" y="1003"/>
                    <a:pt x="1408" y="988"/>
                    <a:pt x="1414" y="966"/>
                  </a:cubicBezTo>
                  <a:cubicBezTo>
                    <a:pt x="1419" y="943"/>
                    <a:pt x="1400" y="915"/>
                    <a:pt x="1377" y="910"/>
                  </a:cubicBezTo>
                  <a:cubicBezTo>
                    <a:pt x="1357" y="906"/>
                    <a:pt x="1334" y="922"/>
                    <a:pt x="1329" y="943"/>
                  </a:cubicBezTo>
                  <a:cubicBezTo>
                    <a:pt x="1322" y="967"/>
                    <a:pt x="1336" y="990"/>
                    <a:pt x="1360" y="997"/>
                  </a:cubicBezTo>
                  <a:close/>
                  <a:moveTo>
                    <a:pt x="1530" y="594"/>
                  </a:moveTo>
                  <a:cubicBezTo>
                    <a:pt x="1550" y="599"/>
                    <a:pt x="1580" y="583"/>
                    <a:pt x="1586" y="564"/>
                  </a:cubicBezTo>
                  <a:cubicBezTo>
                    <a:pt x="1591" y="545"/>
                    <a:pt x="1573" y="517"/>
                    <a:pt x="1551" y="511"/>
                  </a:cubicBezTo>
                  <a:cubicBezTo>
                    <a:pt x="1531" y="506"/>
                    <a:pt x="1512" y="518"/>
                    <a:pt x="1507" y="540"/>
                  </a:cubicBezTo>
                  <a:cubicBezTo>
                    <a:pt x="1501" y="564"/>
                    <a:pt x="1511" y="589"/>
                    <a:pt x="1530" y="594"/>
                  </a:cubicBezTo>
                  <a:close/>
                  <a:moveTo>
                    <a:pt x="1395" y="819"/>
                  </a:moveTo>
                  <a:cubicBezTo>
                    <a:pt x="1391" y="830"/>
                    <a:pt x="1386" y="842"/>
                    <a:pt x="1382" y="853"/>
                  </a:cubicBezTo>
                  <a:cubicBezTo>
                    <a:pt x="1401" y="872"/>
                    <a:pt x="1418" y="881"/>
                    <a:pt x="1443" y="863"/>
                  </a:cubicBezTo>
                  <a:cubicBezTo>
                    <a:pt x="1447" y="816"/>
                    <a:pt x="1443" y="812"/>
                    <a:pt x="1395" y="819"/>
                  </a:cubicBezTo>
                  <a:close/>
                  <a:moveTo>
                    <a:pt x="1425" y="678"/>
                  </a:moveTo>
                  <a:cubicBezTo>
                    <a:pt x="1434" y="635"/>
                    <a:pt x="1428" y="621"/>
                    <a:pt x="1399" y="608"/>
                  </a:cubicBezTo>
                  <a:cubicBezTo>
                    <a:pt x="1381" y="601"/>
                    <a:pt x="1366" y="605"/>
                    <a:pt x="1354" y="620"/>
                  </a:cubicBezTo>
                  <a:cubicBezTo>
                    <a:pt x="1342" y="637"/>
                    <a:pt x="1343" y="669"/>
                    <a:pt x="1357" y="685"/>
                  </a:cubicBezTo>
                  <a:cubicBezTo>
                    <a:pt x="1371" y="702"/>
                    <a:pt x="1384" y="701"/>
                    <a:pt x="1425" y="678"/>
                  </a:cubicBezTo>
                  <a:close/>
                  <a:moveTo>
                    <a:pt x="1514" y="777"/>
                  </a:moveTo>
                  <a:cubicBezTo>
                    <a:pt x="1529" y="765"/>
                    <a:pt x="1533" y="750"/>
                    <a:pt x="1524" y="733"/>
                  </a:cubicBezTo>
                  <a:cubicBezTo>
                    <a:pt x="1513" y="710"/>
                    <a:pt x="1492" y="705"/>
                    <a:pt x="1456" y="717"/>
                  </a:cubicBezTo>
                  <a:cubicBezTo>
                    <a:pt x="1454" y="730"/>
                    <a:pt x="1451" y="745"/>
                    <a:pt x="1448" y="761"/>
                  </a:cubicBezTo>
                  <a:cubicBezTo>
                    <a:pt x="1486" y="792"/>
                    <a:pt x="1494" y="794"/>
                    <a:pt x="1514" y="777"/>
                  </a:cubicBezTo>
                  <a:close/>
                  <a:moveTo>
                    <a:pt x="159" y="317"/>
                  </a:moveTo>
                  <a:cubicBezTo>
                    <a:pt x="115" y="315"/>
                    <a:pt x="108" y="318"/>
                    <a:pt x="102" y="341"/>
                  </a:cubicBezTo>
                  <a:cubicBezTo>
                    <a:pt x="98" y="358"/>
                    <a:pt x="103" y="371"/>
                    <a:pt x="119" y="379"/>
                  </a:cubicBezTo>
                  <a:cubicBezTo>
                    <a:pt x="140" y="389"/>
                    <a:pt x="158" y="381"/>
                    <a:pt x="177" y="353"/>
                  </a:cubicBezTo>
                  <a:cubicBezTo>
                    <a:pt x="172" y="342"/>
                    <a:pt x="166" y="330"/>
                    <a:pt x="159" y="317"/>
                  </a:cubicBezTo>
                  <a:close/>
                  <a:moveTo>
                    <a:pt x="267" y="322"/>
                  </a:moveTo>
                  <a:cubicBezTo>
                    <a:pt x="247" y="318"/>
                    <a:pt x="238" y="325"/>
                    <a:pt x="221" y="364"/>
                  </a:cubicBezTo>
                  <a:cubicBezTo>
                    <a:pt x="238" y="400"/>
                    <a:pt x="250" y="407"/>
                    <a:pt x="278" y="401"/>
                  </a:cubicBezTo>
                  <a:cubicBezTo>
                    <a:pt x="296" y="396"/>
                    <a:pt x="304" y="385"/>
                    <a:pt x="304" y="367"/>
                  </a:cubicBezTo>
                  <a:cubicBezTo>
                    <a:pt x="304" y="348"/>
                    <a:pt x="286" y="326"/>
                    <a:pt x="267" y="322"/>
                  </a:cubicBezTo>
                  <a:close/>
                  <a:moveTo>
                    <a:pt x="45" y="51"/>
                  </a:moveTo>
                  <a:cubicBezTo>
                    <a:pt x="60" y="46"/>
                    <a:pt x="70" y="25"/>
                    <a:pt x="64" y="10"/>
                  </a:cubicBezTo>
                  <a:cubicBezTo>
                    <a:pt x="62" y="6"/>
                    <a:pt x="60" y="3"/>
                    <a:pt x="57" y="0"/>
                  </a:cubicBezTo>
                  <a:cubicBezTo>
                    <a:pt x="12" y="0"/>
                    <a:pt x="12" y="0"/>
                    <a:pt x="12" y="0"/>
                  </a:cubicBezTo>
                  <a:cubicBezTo>
                    <a:pt x="4" y="7"/>
                    <a:pt x="0" y="18"/>
                    <a:pt x="2" y="27"/>
                  </a:cubicBezTo>
                  <a:cubicBezTo>
                    <a:pt x="6" y="44"/>
                    <a:pt x="28" y="56"/>
                    <a:pt x="45" y="51"/>
                  </a:cubicBezTo>
                  <a:close/>
                  <a:moveTo>
                    <a:pt x="264" y="179"/>
                  </a:moveTo>
                  <a:cubicBezTo>
                    <a:pt x="247" y="196"/>
                    <a:pt x="235" y="214"/>
                    <a:pt x="251" y="236"/>
                  </a:cubicBezTo>
                  <a:cubicBezTo>
                    <a:pt x="261" y="251"/>
                    <a:pt x="280" y="255"/>
                    <a:pt x="295" y="246"/>
                  </a:cubicBezTo>
                  <a:cubicBezTo>
                    <a:pt x="310" y="237"/>
                    <a:pt x="323" y="226"/>
                    <a:pt x="320" y="206"/>
                  </a:cubicBezTo>
                  <a:cubicBezTo>
                    <a:pt x="318" y="187"/>
                    <a:pt x="305" y="181"/>
                    <a:pt x="264" y="179"/>
                  </a:cubicBezTo>
                  <a:close/>
                  <a:moveTo>
                    <a:pt x="191" y="483"/>
                  </a:moveTo>
                  <a:cubicBezTo>
                    <a:pt x="174" y="489"/>
                    <a:pt x="160" y="518"/>
                    <a:pt x="167" y="535"/>
                  </a:cubicBezTo>
                  <a:cubicBezTo>
                    <a:pt x="173" y="552"/>
                    <a:pt x="202" y="562"/>
                    <a:pt x="221" y="554"/>
                  </a:cubicBezTo>
                  <a:cubicBezTo>
                    <a:pt x="238" y="547"/>
                    <a:pt x="245" y="528"/>
                    <a:pt x="237" y="509"/>
                  </a:cubicBezTo>
                  <a:cubicBezTo>
                    <a:pt x="229" y="488"/>
                    <a:pt x="207" y="476"/>
                    <a:pt x="191" y="483"/>
                  </a:cubicBezTo>
                  <a:close/>
                  <a:moveTo>
                    <a:pt x="29" y="208"/>
                  </a:moveTo>
                  <a:cubicBezTo>
                    <a:pt x="35" y="186"/>
                    <a:pt x="23" y="171"/>
                    <a:pt x="1" y="162"/>
                  </a:cubicBezTo>
                  <a:cubicBezTo>
                    <a:pt x="1" y="233"/>
                    <a:pt x="1" y="233"/>
                    <a:pt x="1" y="233"/>
                  </a:cubicBezTo>
                  <a:cubicBezTo>
                    <a:pt x="15" y="233"/>
                    <a:pt x="25" y="221"/>
                    <a:pt x="29" y="208"/>
                  </a:cubicBezTo>
                  <a:close/>
                  <a:moveTo>
                    <a:pt x="96" y="590"/>
                  </a:moveTo>
                  <a:cubicBezTo>
                    <a:pt x="82" y="598"/>
                    <a:pt x="75" y="602"/>
                    <a:pt x="67" y="605"/>
                  </a:cubicBezTo>
                  <a:cubicBezTo>
                    <a:pt x="48" y="614"/>
                    <a:pt x="39" y="632"/>
                    <a:pt x="43" y="649"/>
                  </a:cubicBezTo>
                  <a:cubicBezTo>
                    <a:pt x="47" y="665"/>
                    <a:pt x="60" y="681"/>
                    <a:pt x="72" y="692"/>
                  </a:cubicBezTo>
                  <a:cubicBezTo>
                    <a:pt x="84" y="703"/>
                    <a:pt x="114" y="695"/>
                    <a:pt x="127" y="682"/>
                  </a:cubicBezTo>
                  <a:cubicBezTo>
                    <a:pt x="139" y="669"/>
                    <a:pt x="140" y="655"/>
                    <a:pt x="129" y="640"/>
                  </a:cubicBezTo>
                  <a:cubicBezTo>
                    <a:pt x="119" y="625"/>
                    <a:pt x="109" y="609"/>
                    <a:pt x="96" y="590"/>
                  </a:cubicBezTo>
                  <a:close/>
                  <a:moveTo>
                    <a:pt x="28" y="361"/>
                  </a:moveTo>
                  <a:cubicBezTo>
                    <a:pt x="44" y="367"/>
                    <a:pt x="55" y="359"/>
                    <a:pt x="62" y="346"/>
                  </a:cubicBezTo>
                  <a:cubicBezTo>
                    <a:pt x="71" y="327"/>
                    <a:pt x="57" y="311"/>
                    <a:pt x="25" y="302"/>
                  </a:cubicBezTo>
                  <a:cubicBezTo>
                    <a:pt x="7" y="339"/>
                    <a:pt x="9" y="353"/>
                    <a:pt x="28" y="361"/>
                  </a:cubicBezTo>
                  <a:close/>
                  <a:moveTo>
                    <a:pt x="1" y="497"/>
                  </a:moveTo>
                  <a:cubicBezTo>
                    <a:pt x="1" y="559"/>
                    <a:pt x="1" y="559"/>
                    <a:pt x="1" y="559"/>
                  </a:cubicBezTo>
                  <a:cubicBezTo>
                    <a:pt x="28" y="556"/>
                    <a:pt x="40" y="545"/>
                    <a:pt x="41" y="524"/>
                  </a:cubicBezTo>
                  <a:cubicBezTo>
                    <a:pt x="41" y="505"/>
                    <a:pt x="32" y="499"/>
                    <a:pt x="1" y="497"/>
                  </a:cubicBezTo>
                  <a:close/>
                  <a:moveTo>
                    <a:pt x="3788" y="1004"/>
                  </a:moveTo>
                  <a:cubicBezTo>
                    <a:pt x="3779" y="1017"/>
                    <a:pt x="3783" y="1028"/>
                    <a:pt x="3802" y="1041"/>
                  </a:cubicBezTo>
                  <a:cubicBezTo>
                    <a:pt x="3820" y="1038"/>
                    <a:pt x="3828" y="1026"/>
                    <a:pt x="3828" y="1008"/>
                  </a:cubicBezTo>
                  <a:cubicBezTo>
                    <a:pt x="3805" y="993"/>
                    <a:pt x="3795" y="992"/>
                    <a:pt x="3788" y="1004"/>
                  </a:cubicBezTo>
                  <a:close/>
                  <a:moveTo>
                    <a:pt x="3744" y="975"/>
                  </a:moveTo>
                  <a:cubicBezTo>
                    <a:pt x="3769" y="963"/>
                    <a:pt x="3778" y="953"/>
                    <a:pt x="3772" y="941"/>
                  </a:cubicBezTo>
                  <a:cubicBezTo>
                    <a:pt x="3767" y="932"/>
                    <a:pt x="3756" y="924"/>
                    <a:pt x="3746" y="921"/>
                  </a:cubicBezTo>
                  <a:cubicBezTo>
                    <a:pt x="3734" y="917"/>
                    <a:pt x="3728" y="930"/>
                    <a:pt x="3724" y="939"/>
                  </a:cubicBezTo>
                  <a:cubicBezTo>
                    <a:pt x="3719" y="951"/>
                    <a:pt x="3726" y="963"/>
                    <a:pt x="3744" y="975"/>
                  </a:cubicBezTo>
                  <a:close/>
                  <a:moveTo>
                    <a:pt x="3684" y="983"/>
                  </a:moveTo>
                  <a:cubicBezTo>
                    <a:pt x="3671" y="987"/>
                    <a:pt x="3669" y="997"/>
                    <a:pt x="3669" y="1010"/>
                  </a:cubicBezTo>
                  <a:cubicBezTo>
                    <a:pt x="3678" y="1022"/>
                    <a:pt x="3690" y="1028"/>
                    <a:pt x="3703" y="1021"/>
                  </a:cubicBezTo>
                  <a:cubicBezTo>
                    <a:pt x="3714" y="1015"/>
                    <a:pt x="3716" y="1003"/>
                    <a:pt x="3714" y="991"/>
                  </a:cubicBezTo>
                  <a:cubicBezTo>
                    <a:pt x="3707" y="979"/>
                    <a:pt x="3696" y="978"/>
                    <a:pt x="3684" y="983"/>
                  </a:cubicBezTo>
                  <a:close/>
                  <a:moveTo>
                    <a:pt x="3716" y="871"/>
                  </a:moveTo>
                  <a:cubicBezTo>
                    <a:pt x="3715" y="854"/>
                    <a:pt x="3704" y="846"/>
                    <a:pt x="3688" y="844"/>
                  </a:cubicBezTo>
                  <a:cubicBezTo>
                    <a:pt x="3667" y="842"/>
                    <a:pt x="3659" y="855"/>
                    <a:pt x="3648" y="878"/>
                  </a:cubicBezTo>
                  <a:cubicBezTo>
                    <a:pt x="3652" y="883"/>
                    <a:pt x="3657" y="892"/>
                    <a:pt x="3660" y="898"/>
                  </a:cubicBezTo>
                  <a:cubicBezTo>
                    <a:pt x="3694" y="907"/>
                    <a:pt x="3708" y="894"/>
                    <a:pt x="3716" y="871"/>
                  </a:cubicBezTo>
                  <a:close/>
                  <a:moveTo>
                    <a:pt x="3682" y="1113"/>
                  </a:moveTo>
                  <a:cubicBezTo>
                    <a:pt x="3704" y="1099"/>
                    <a:pt x="3708" y="1093"/>
                    <a:pt x="3703" y="1078"/>
                  </a:cubicBezTo>
                  <a:cubicBezTo>
                    <a:pt x="3699" y="1067"/>
                    <a:pt x="3680" y="1054"/>
                    <a:pt x="3667" y="1058"/>
                  </a:cubicBezTo>
                  <a:cubicBezTo>
                    <a:pt x="3659" y="1060"/>
                    <a:pt x="3650" y="1067"/>
                    <a:pt x="3647" y="1075"/>
                  </a:cubicBezTo>
                  <a:cubicBezTo>
                    <a:pt x="3641" y="1088"/>
                    <a:pt x="3655" y="1101"/>
                    <a:pt x="3682" y="1113"/>
                  </a:cubicBezTo>
                  <a:close/>
                  <a:moveTo>
                    <a:pt x="3764" y="1065"/>
                  </a:moveTo>
                  <a:cubicBezTo>
                    <a:pt x="3752" y="1061"/>
                    <a:pt x="3736" y="1068"/>
                    <a:pt x="3732" y="1079"/>
                  </a:cubicBezTo>
                  <a:cubicBezTo>
                    <a:pt x="3728" y="1091"/>
                    <a:pt x="3738" y="1109"/>
                    <a:pt x="3752" y="1114"/>
                  </a:cubicBezTo>
                  <a:cubicBezTo>
                    <a:pt x="3764" y="1118"/>
                    <a:pt x="3771" y="1112"/>
                    <a:pt x="3776" y="1096"/>
                  </a:cubicBezTo>
                  <a:cubicBezTo>
                    <a:pt x="3781" y="1080"/>
                    <a:pt x="3777" y="1069"/>
                    <a:pt x="3764" y="1065"/>
                  </a:cubicBezTo>
                  <a:close/>
                  <a:moveTo>
                    <a:pt x="1562" y="679"/>
                  </a:moveTo>
                  <a:cubicBezTo>
                    <a:pt x="1554" y="701"/>
                    <a:pt x="1573" y="710"/>
                    <a:pt x="1596" y="722"/>
                  </a:cubicBezTo>
                  <a:cubicBezTo>
                    <a:pt x="1607" y="707"/>
                    <a:pt x="1617" y="695"/>
                    <a:pt x="1626" y="683"/>
                  </a:cubicBezTo>
                  <a:cubicBezTo>
                    <a:pt x="1620" y="664"/>
                    <a:pt x="1616" y="643"/>
                    <a:pt x="1594" y="650"/>
                  </a:cubicBezTo>
                  <a:cubicBezTo>
                    <a:pt x="1581" y="654"/>
                    <a:pt x="1567" y="667"/>
                    <a:pt x="1562" y="679"/>
                  </a:cubicBezTo>
                  <a:close/>
                  <a:moveTo>
                    <a:pt x="1222" y="1098"/>
                  </a:moveTo>
                  <a:cubicBezTo>
                    <a:pt x="1204" y="1090"/>
                    <a:pt x="1175" y="1102"/>
                    <a:pt x="1167" y="1119"/>
                  </a:cubicBezTo>
                  <a:cubicBezTo>
                    <a:pt x="1157" y="1143"/>
                    <a:pt x="1173" y="1170"/>
                    <a:pt x="1202" y="1180"/>
                  </a:cubicBezTo>
                  <a:cubicBezTo>
                    <a:pt x="1225" y="1188"/>
                    <a:pt x="1241" y="1180"/>
                    <a:pt x="1248" y="1156"/>
                  </a:cubicBezTo>
                  <a:cubicBezTo>
                    <a:pt x="1255" y="1133"/>
                    <a:pt x="1243" y="1106"/>
                    <a:pt x="1222" y="1098"/>
                  </a:cubicBezTo>
                  <a:close/>
                  <a:moveTo>
                    <a:pt x="3808" y="834"/>
                  </a:moveTo>
                  <a:cubicBezTo>
                    <a:pt x="3823" y="823"/>
                    <a:pt x="3825" y="816"/>
                    <a:pt x="3815" y="787"/>
                  </a:cubicBezTo>
                  <a:cubicBezTo>
                    <a:pt x="3790" y="780"/>
                    <a:pt x="3782" y="782"/>
                    <a:pt x="3774" y="798"/>
                  </a:cubicBezTo>
                  <a:cubicBezTo>
                    <a:pt x="3767" y="810"/>
                    <a:pt x="3767" y="826"/>
                    <a:pt x="3776" y="833"/>
                  </a:cubicBezTo>
                  <a:cubicBezTo>
                    <a:pt x="3786" y="840"/>
                    <a:pt x="3797" y="842"/>
                    <a:pt x="3808" y="834"/>
                  </a:cubicBezTo>
                  <a:close/>
                  <a:moveTo>
                    <a:pt x="3810" y="1116"/>
                  </a:moveTo>
                  <a:cubicBezTo>
                    <a:pt x="3815" y="1119"/>
                    <a:pt x="3823" y="1121"/>
                    <a:pt x="3828" y="1119"/>
                  </a:cubicBezTo>
                  <a:cubicBezTo>
                    <a:pt x="3843" y="1113"/>
                    <a:pt x="3842" y="1100"/>
                    <a:pt x="3838" y="1084"/>
                  </a:cubicBezTo>
                  <a:cubicBezTo>
                    <a:pt x="3829" y="1083"/>
                    <a:pt x="3820" y="1082"/>
                    <a:pt x="3813" y="1082"/>
                  </a:cubicBezTo>
                  <a:cubicBezTo>
                    <a:pt x="3805" y="1095"/>
                    <a:pt x="3799" y="1106"/>
                    <a:pt x="3810" y="1116"/>
                  </a:cubicBezTo>
                  <a:close/>
                  <a:moveTo>
                    <a:pt x="2155" y="868"/>
                  </a:moveTo>
                  <a:cubicBezTo>
                    <a:pt x="2184" y="881"/>
                    <a:pt x="2204" y="864"/>
                    <a:pt x="2226" y="843"/>
                  </a:cubicBezTo>
                  <a:cubicBezTo>
                    <a:pt x="2219" y="825"/>
                    <a:pt x="2212" y="807"/>
                    <a:pt x="2205" y="789"/>
                  </a:cubicBezTo>
                  <a:cubicBezTo>
                    <a:pt x="2157" y="788"/>
                    <a:pt x="2141" y="793"/>
                    <a:pt x="2134" y="812"/>
                  </a:cubicBezTo>
                  <a:cubicBezTo>
                    <a:pt x="2128" y="830"/>
                    <a:pt x="2138" y="860"/>
                    <a:pt x="2155" y="868"/>
                  </a:cubicBezTo>
                  <a:close/>
                  <a:moveTo>
                    <a:pt x="1795" y="1157"/>
                  </a:moveTo>
                  <a:cubicBezTo>
                    <a:pt x="1832" y="1180"/>
                    <a:pt x="1847" y="1181"/>
                    <a:pt x="1859" y="1162"/>
                  </a:cubicBezTo>
                  <a:cubicBezTo>
                    <a:pt x="1872" y="1141"/>
                    <a:pt x="1864" y="1124"/>
                    <a:pt x="1834" y="1103"/>
                  </a:cubicBezTo>
                  <a:cubicBezTo>
                    <a:pt x="1805" y="1110"/>
                    <a:pt x="1794" y="1129"/>
                    <a:pt x="1795" y="1157"/>
                  </a:cubicBezTo>
                  <a:close/>
                  <a:moveTo>
                    <a:pt x="1868" y="692"/>
                  </a:moveTo>
                  <a:cubicBezTo>
                    <a:pt x="1876" y="674"/>
                    <a:pt x="1867" y="660"/>
                    <a:pt x="1848" y="653"/>
                  </a:cubicBezTo>
                  <a:cubicBezTo>
                    <a:pt x="1805" y="670"/>
                    <a:pt x="1804" y="672"/>
                    <a:pt x="1815" y="713"/>
                  </a:cubicBezTo>
                  <a:cubicBezTo>
                    <a:pt x="1837" y="718"/>
                    <a:pt x="1857" y="716"/>
                    <a:pt x="1868" y="692"/>
                  </a:cubicBezTo>
                  <a:close/>
                  <a:moveTo>
                    <a:pt x="1843" y="900"/>
                  </a:moveTo>
                  <a:cubicBezTo>
                    <a:pt x="1853" y="892"/>
                    <a:pt x="1864" y="884"/>
                    <a:pt x="1873" y="877"/>
                  </a:cubicBezTo>
                  <a:cubicBezTo>
                    <a:pt x="1875" y="846"/>
                    <a:pt x="1859" y="834"/>
                    <a:pt x="1835" y="833"/>
                  </a:cubicBezTo>
                  <a:cubicBezTo>
                    <a:pt x="1818" y="832"/>
                    <a:pt x="1812" y="846"/>
                    <a:pt x="1809" y="860"/>
                  </a:cubicBezTo>
                  <a:cubicBezTo>
                    <a:pt x="1804" y="887"/>
                    <a:pt x="1819" y="896"/>
                    <a:pt x="1843" y="900"/>
                  </a:cubicBezTo>
                  <a:close/>
                  <a:moveTo>
                    <a:pt x="1695" y="1224"/>
                  </a:moveTo>
                  <a:cubicBezTo>
                    <a:pt x="1704" y="1223"/>
                    <a:pt x="1719" y="1211"/>
                    <a:pt x="1719" y="1203"/>
                  </a:cubicBezTo>
                  <a:cubicBezTo>
                    <a:pt x="1720" y="1190"/>
                    <a:pt x="1716" y="1171"/>
                    <a:pt x="1707" y="1164"/>
                  </a:cubicBezTo>
                  <a:cubicBezTo>
                    <a:pt x="1690" y="1150"/>
                    <a:pt x="1677" y="1167"/>
                    <a:pt x="1663" y="1182"/>
                  </a:cubicBezTo>
                  <a:cubicBezTo>
                    <a:pt x="1668" y="1202"/>
                    <a:pt x="1667" y="1226"/>
                    <a:pt x="1695" y="1224"/>
                  </a:cubicBezTo>
                  <a:close/>
                  <a:moveTo>
                    <a:pt x="1891" y="758"/>
                  </a:moveTo>
                  <a:cubicBezTo>
                    <a:pt x="1897" y="772"/>
                    <a:pt x="1904" y="788"/>
                    <a:pt x="1910" y="801"/>
                  </a:cubicBezTo>
                  <a:cubicBezTo>
                    <a:pt x="1948" y="808"/>
                    <a:pt x="1963" y="802"/>
                    <a:pt x="1973" y="778"/>
                  </a:cubicBezTo>
                  <a:cubicBezTo>
                    <a:pt x="1981" y="759"/>
                    <a:pt x="1975" y="744"/>
                    <a:pt x="1959" y="735"/>
                  </a:cubicBezTo>
                  <a:cubicBezTo>
                    <a:pt x="1939" y="722"/>
                    <a:pt x="1914" y="731"/>
                    <a:pt x="1891" y="758"/>
                  </a:cubicBezTo>
                  <a:close/>
                  <a:moveTo>
                    <a:pt x="1901" y="595"/>
                  </a:moveTo>
                  <a:cubicBezTo>
                    <a:pt x="1922" y="602"/>
                    <a:pt x="1942" y="592"/>
                    <a:pt x="1947" y="571"/>
                  </a:cubicBezTo>
                  <a:cubicBezTo>
                    <a:pt x="1953" y="546"/>
                    <a:pt x="1941" y="522"/>
                    <a:pt x="1920" y="516"/>
                  </a:cubicBezTo>
                  <a:cubicBezTo>
                    <a:pt x="1898" y="510"/>
                    <a:pt x="1873" y="524"/>
                    <a:pt x="1867" y="547"/>
                  </a:cubicBezTo>
                  <a:cubicBezTo>
                    <a:pt x="1862" y="565"/>
                    <a:pt x="1877" y="587"/>
                    <a:pt x="1901" y="595"/>
                  </a:cubicBezTo>
                  <a:close/>
                  <a:moveTo>
                    <a:pt x="1987" y="1039"/>
                  </a:moveTo>
                  <a:cubicBezTo>
                    <a:pt x="1994" y="1056"/>
                    <a:pt x="2024" y="1075"/>
                    <a:pt x="2044" y="1069"/>
                  </a:cubicBezTo>
                  <a:cubicBezTo>
                    <a:pt x="2057" y="1065"/>
                    <a:pt x="2071" y="1053"/>
                    <a:pt x="2075" y="1041"/>
                  </a:cubicBezTo>
                  <a:cubicBezTo>
                    <a:pt x="2083" y="1020"/>
                    <a:pt x="2062" y="1000"/>
                    <a:pt x="2018" y="984"/>
                  </a:cubicBezTo>
                  <a:cubicBezTo>
                    <a:pt x="1984" y="1006"/>
                    <a:pt x="1979" y="1017"/>
                    <a:pt x="1987" y="1039"/>
                  </a:cubicBezTo>
                  <a:close/>
                  <a:moveTo>
                    <a:pt x="1908" y="986"/>
                  </a:moveTo>
                  <a:cubicBezTo>
                    <a:pt x="1889" y="981"/>
                    <a:pt x="1878" y="990"/>
                    <a:pt x="1871" y="1016"/>
                  </a:cubicBezTo>
                  <a:cubicBezTo>
                    <a:pt x="1864" y="1041"/>
                    <a:pt x="1871" y="1058"/>
                    <a:pt x="1892" y="1064"/>
                  </a:cubicBezTo>
                  <a:cubicBezTo>
                    <a:pt x="1910" y="1070"/>
                    <a:pt x="1936" y="1057"/>
                    <a:pt x="1941" y="1040"/>
                  </a:cubicBezTo>
                  <a:cubicBezTo>
                    <a:pt x="1947" y="1021"/>
                    <a:pt x="1929" y="992"/>
                    <a:pt x="1908" y="986"/>
                  </a:cubicBezTo>
                  <a:close/>
                  <a:moveTo>
                    <a:pt x="2059" y="704"/>
                  </a:moveTo>
                  <a:cubicBezTo>
                    <a:pt x="2078" y="703"/>
                    <a:pt x="2095" y="684"/>
                    <a:pt x="2096" y="663"/>
                  </a:cubicBezTo>
                  <a:cubicBezTo>
                    <a:pt x="2098" y="636"/>
                    <a:pt x="2087" y="625"/>
                    <a:pt x="2047" y="615"/>
                  </a:cubicBezTo>
                  <a:cubicBezTo>
                    <a:pt x="2034" y="623"/>
                    <a:pt x="2021" y="631"/>
                    <a:pt x="2006" y="640"/>
                  </a:cubicBezTo>
                  <a:cubicBezTo>
                    <a:pt x="2016" y="686"/>
                    <a:pt x="2033" y="705"/>
                    <a:pt x="2059" y="704"/>
                  </a:cubicBezTo>
                  <a:close/>
                  <a:moveTo>
                    <a:pt x="2146" y="1175"/>
                  </a:moveTo>
                  <a:cubicBezTo>
                    <a:pt x="2124" y="1170"/>
                    <a:pt x="2099" y="1185"/>
                    <a:pt x="2093" y="1208"/>
                  </a:cubicBezTo>
                  <a:cubicBezTo>
                    <a:pt x="2087" y="1228"/>
                    <a:pt x="2100" y="1246"/>
                    <a:pt x="2123" y="1252"/>
                  </a:cubicBezTo>
                  <a:cubicBezTo>
                    <a:pt x="2150" y="1259"/>
                    <a:pt x="2169" y="1250"/>
                    <a:pt x="2173" y="1227"/>
                  </a:cubicBezTo>
                  <a:cubicBezTo>
                    <a:pt x="2178" y="1205"/>
                    <a:pt x="2165" y="1180"/>
                    <a:pt x="2146" y="1175"/>
                  </a:cubicBezTo>
                  <a:close/>
                  <a:moveTo>
                    <a:pt x="3600" y="1081"/>
                  </a:moveTo>
                  <a:cubicBezTo>
                    <a:pt x="3607" y="1063"/>
                    <a:pt x="3603" y="1056"/>
                    <a:pt x="3577" y="1040"/>
                  </a:cubicBezTo>
                  <a:cubicBezTo>
                    <a:pt x="3540" y="1053"/>
                    <a:pt x="3537" y="1065"/>
                    <a:pt x="3562" y="1097"/>
                  </a:cubicBezTo>
                  <a:cubicBezTo>
                    <a:pt x="3588" y="1099"/>
                    <a:pt x="3594" y="1097"/>
                    <a:pt x="3600" y="1081"/>
                  </a:cubicBezTo>
                  <a:close/>
                  <a:moveTo>
                    <a:pt x="2149" y="1027"/>
                  </a:moveTo>
                  <a:cubicBezTo>
                    <a:pt x="2139" y="1056"/>
                    <a:pt x="2145" y="1067"/>
                    <a:pt x="2187" y="1092"/>
                  </a:cubicBezTo>
                  <a:cubicBezTo>
                    <a:pt x="2245" y="1068"/>
                    <a:pt x="2249" y="1049"/>
                    <a:pt x="2208" y="1000"/>
                  </a:cubicBezTo>
                  <a:cubicBezTo>
                    <a:pt x="2167" y="998"/>
                    <a:pt x="2157" y="1003"/>
                    <a:pt x="2149" y="1027"/>
                  </a:cubicBezTo>
                  <a:close/>
                  <a:moveTo>
                    <a:pt x="3592" y="1183"/>
                  </a:moveTo>
                  <a:cubicBezTo>
                    <a:pt x="3574" y="1174"/>
                    <a:pt x="3561" y="1183"/>
                    <a:pt x="3546" y="1197"/>
                  </a:cubicBezTo>
                  <a:cubicBezTo>
                    <a:pt x="3550" y="1208"/>
                    <a:pt x="3554" y="1220"/>
                    <a:pt x="3558" y="1231"/>
                  </a:cubicBezTo>
                  <a:cubicBezTo>
                    <a:pt x="3589" y="1233"/>
                    <a:pt x="3599" y="1230"/>
                    <a:pt x="3603" y="1218"/>
                  </a:cubicBezTo>
                  <a:cubicBezTo>
                    <a:pt x="3608" y="1207"/>
                    <a:pt x="3603" y="1188"/>
                    <a:pt x="3592" y="1183"/>
                  </a:cubicBezTo>
                  <a:close/>
                  <a:moveTo>
                    <a:pt x="1215" y="881"/>
                  </a:moveTo>
                  <a:cubicBezTo>
                    <a:pt x="1190" y="874"/>
                    <a:pt x="1163" y="892"/>
                    <a:pt x="1153" y="923"/>
                  </a:cubicBezTo>
                  <a:cubicBezTo>
                    <a:pt x="1146" y="946"/>
                    <a:pt x="1164" y="979"/>
                    <a:pt x="1187" y="985"/>
                  </a:cubicBezTo>
                  <a:cubicBezTo>
                    <a:pt x="1208" y="992"/>
                    <a:pt x="1247" y="966"/>
                    <a:pt x="1254" y="941"/>
                  </a:cubicBezTo>
                  <a:cubicBezTo>
                    <a:pt x="1260" y="919"/>
                    <a:pt x="1241" y="889"/>
                    <a:pt x="1215" y="881"/>
                  </a:cubicBezTo>
                  <a:close/>
                  <a:moveTo>
                    <a:pt x="2037" y="905"/>
                  </a:moveTo>
                  <a:cubicBezTo>
                    <a:pt x="2045" y="892"/>
                    <a:pt x="2046" y="879"/>
                    <a:pt x="2035" y="867"/>
                  </a:cubicBezTo>
                  <a:cubicBezTo>
                    <a:pt x="2023" y="853"/>
                    <a:pt x="2008" y="846"/>
                    <a:pt x="1991" y="856"/>
                  </a:cubicBezTo>
                  <a:cubicBezTo>
                    <a:pt x="1968" y="869"/>
                    <a:pt x="1959" y="888"/>
                    <a:pt x="1971" y="916"/>
                  </a:cubicBezTo>
                  <a:cubicBezTo>
                    <a:pt x="2009" y="928"/>
                    <a:pt x="2025" y="925"/>
                    <a:pt x="2037" y="905"/>
                  </a:cubicBezTo>
                  <a:close/>
                  <a:moveTo>
                    <a:pt x="3640" y="968"/>
                  </a:moveTo>
                  <a:cubicBezTo>
                    <a:pt x="3644" y="956"/>
                    <a:pt x="3637" y="944"/>
                    <a:pt x="3622" y="940"/>
                  </a:cubicBezTo>
                  <a:cubicBezTo>
                    <a:pt x="3605" y="935"/>
                    <a:pt x="3593" y="940"/>
                    <a:pt x="3590" y="954"/>
                  </a:cubicBezTo>
                  <a:cubicBezTo>
                    <a:pt x="3586" y="968"/>
                    <a:pt x="3594" y="984"/>
                    <a:pt x="3606" y="987"/>
                  </a:cubicBezTo>
                  <a:cubicBezTo>
                    <a:pt x="3619" y="992"/>
                    <a:pt x="3636" y="982"/>
                    <a:pt x="3640" y="968"/>
                  </a:cubicBezTo>
                  <a:close/>
                  <a:moveTo>
                    <a:pt x="2023" y="1188"/>
                  </a:moveTo>
                  <a:cubicBezTo>
                    <a:pt x="2042" y="1180"/>
                    <a:pt x="2046" y="1165"/>
                    <a:pt x="2045" y="1144"/>
                  </a:cubicBezTo>
                  <a:cubicBezTo>
                    <a:pt x="2029" y="1126"/>
                    <a:pt x="2011" y="1118"/>
                    <a:pt x="1991" y="1129"/>
                  </a:cubicBezTo>
                  <a:cubicBezTo>
                    <a:pt x="1973" y="1139"/>
                    <a:pt x="1971" y="1158"/>
                    <a:pt x="1975" y="1177"/>
                  </a:cubicBezTo>
                  <a:cubicBezTo>
                    <a:pt x="1988" y="1195"/>
                    <a:pt x="2004" y="1195"/>
                    <a:pt x="2023" y="1188"/>
                  </a:cubicBezTo>
                  <a:close/>
                  <a:moveTo>
                    <a:pt x="1888" y="1430"/>
                  </a:moveTo>
                  <a:cubicBezTo>
                    <a:pt x="1872" y="1419"/>
                    <a:pt x="1855" y="1417"/>
                    <a:pt x="1837" y="1430"/>
                  </a:cubicBezTo>
                  <a:cubicBezTo>
                    <a:pt x="1814" y="1448"/>
                    <a:pt x="1812" y="1460"/>
                    <a:pt x="1830" y="1505"/>
                  </a:cubicBezTo>
                  <a:cubicBezTo>
                    <a:pt x="1869" y="1514"/>
                    <a:pt x="1881" y="1510"/>
                    <a:pt x="1893" y="1485"/>
                  </a:cubicBezTo>
                  <a:cubicBezTo>
                    <a:pt x="1903" y="1465"/>
                    <a:pt x="1902" y="1440"/>
                    <a:pt x="1888" y="1430"/>
                  </a:cubicBezTo>
                  <a:close/>
                  <a:moveTo>
                    <a:pt x="1979" y="1365"/>
                  </a:moveTo>
                  <a:cubicBezTo>
                    <a:pt x="1983" y="1392"/>
                    <a:pt x="2000" y="1404"/>
                    <a:pt x="2026" y="1406"/>
                  </a:cubicBezTo>
                  <a:cubicBezTo>
                    <a:pt x="2058" y="1409"/>
                    <a:pt x="2071" y="1387"/>
                    <a:pt x="2086" y="1350"/>
                  </a:cubicBezTo>
                  <a:cubicBezTo>
                    <a:pt x="2080" y="1342"/>
                    <a:pt x="2071" y="1328"/>
                    <a:pt x="2066" y="1319"/>
                  </a:cubicBezTo>
                  <a:cubicBezTo>
                    <a:pt x="2012" y="1307"/>
                    <a:pt x="1991" y="1329"/>
                    <a:pt x="1979" y="1365"/>
                  </a:cubicBezTo>
                  <a:close/>
                  <a:moveTo>
                    <a:pt x="3841" y="1327"/>
                  </a:moveTo>
                  <a:cubicBezTo>
                    <a:pt x="3841" y="1307"/>
                    <a:pt x="3841" y="1307"/>
                    <a:pt x="3841" y="1307"/>
                  </a:cubicBezTo>
                  <a:cubicBezTo>
                    <a:pt x="3839" y="1311"/>
                    <a:pt x="3839" y="1317"/>
                    <a:pt x="3839" y="1326"/>
                  </a:cubicBezTo>
                  <a:cubicBezTo>
                    <a:pt x="3839" y="1326"/>
                    <a:pt x="3840" y="1326"/>
                    <a:pt x="3841" y="1327"/>
                  </a:cubicBezTo>
                  <a:close/>
                  <a:moveTo>
                    <a:pt x="3648" y="1289"/>
                  </a:moveTo>
                  <a:cubicBezTo>
                    <a:pt x="3636" y="1289"/>
                    <a:pt x="3625" y="1300"/>
                    <a:pt x="3624" y="1314"/>
                  </a:cubicBezTo>
                  <a:cubicBezTo>
                    <a:pt x="3622" y="1331"/>
                    <a:pt x="3629" y="1338"/>
                    <a:pt x="3654" y="1346"/>
                  </a:cubicBezTo>
                  <a:cubicBezTo>
                    <a:pt x="3662" y="1341"/>
                    <a:pt x="3671" y="1336"/>
                    <a:pt x="3680" y="1331"/>
                  </a:cubicBezTo>
                  <a:cubicBezTo>
                    <a:pt x="3675" y="1302"/>
                    <a:pt x="3665" y="1289"/>
                    <a:pt x="3648" y="1289"/>
                  </a:cubicBezTo>
                  <a:close/>
                  <a:moveTo>
                    <a:pt x="3835" y="888"/>
                  </a:moveTo>
                  <a:cubicBezTo>
                    <a:pt x="3825" y="885"/>
                    <a:pt x="3815" y="885"/>
                    <a:pt x="3809" y="896"/>
                  </a:cubicBezTo>
                  <a:cubicBezTo>
                    <a:pt x="3803" y="910"/>
                    <a:pt x="3808" y="920"/>
                    <a:pt x="3822" y="929"/>
                  </a:cubicBezTo>
                  <a:cubicBezTo>
                    <a:pt x="3828" y="927"/>
                    <a:pt x="3834" y="925"/>
                    <a:pt x="3841" y="922"/>
                  </a:cubicBezTo>
                  <a:cubicBezTo>
                    <a:pt x="3841" y="890"/>
                    <a:pt x="3841" y="890"/>
                    <a:pt x="3841" y="890"/>
                  </a:cubicBezTo>
                  <a:cubicBezTo>
                    <a:pt x="3839" y="889"/>
                    <a:pt x="3837" y="888"/>
                    <a:pt x="3835" y="888"/>
                  </a:cubicBezTo>
                  <a:close/>
                  <a:moveTo>
                    <a:pt x="3791" y="1170"/>
                  </a:moveTo>
                  <a:cubicBezTo>
                    <a:pt x="3784" y="1175"/>
                    <a:pt x="3777" y="1180"/>
                    <a:pt x="3771" y="1184"/>
                  </a:cubicBezTo>
                  <a:cubicBezTo>
                    <a:pt x="3769" y="1204"/>
                    <a:pt x="3779" y="1212"/>
                    <a:pt x="3794" y="1213"/>
                  </a:cubicBezTo>
                  <a:cubicBezTo>
                    <a:pt x="3805" y="1214"/>
                    <a:pt x="3809" y="1206"/>
                    <a:pt x="3811" y="1196"/>
                  </a:cubicBezTo>
                  <a:cubicBezTo>
                    <a:pt x="3815" y="1179"/>
                    <a:pt x="3806" y="1174"/>
                    <a:pt x="3791" y="1170"/>
                  </a:cubicBezTo>
                  <a:close/>
                  <a:moveTo>
                    <a:pt x="3828" y="1397"/>
                  </a:moveTo>
                  <a:cubicBezTo>
                    <a:pt x="3823" y="1408"/>
                    <a:pt x="3823" y="1422"/>
                    <a:pt x="3824" y="1434"/>
                  </a:cubicBezTo>
                  <a:cubicBezTo>
                    <a:pt x="3825" y="1440"/>
                    <a:pt x="3832" y="1446"/>
                    <a:pt x="3841" y="1449"/>
                  </a:cubicBezTo>
                  <a:cubicBezTo>
                    <a:pt x="3841" y="1385"/>
                    <a:pt x="3841" y="1385"/>
                    <a:pt x="3841" y="1385"/>
                  </a:cubicBezTo>
                  <a:cubicBezTo>
                    <a:pt x="3835" y="1388"/>
                    <a:pt x="3830" y="1392"/>
                    <a:pt x="3828" y="1397"/>
                  </a:cubicBezTo>
                  <a:close/>
                  <a:moveTo>
                    <a:pt x="3710" y="1157"/>
                  </a:moveTo>
                  <a:cubicBezTo>
                    <a:pt x="3686" y="1148"/>
                    <a:pt x="3676" y="1150"/>
                    <a:pt x="3667" y="1162"/>
                  </a:cubicBezTo>
                  <a:cubicBezTo>
                    <a:pt x="3662" y="1170"/>
                    <a:pt x="3661" y="1178"/>
                    <a:pt x="3668" y="1186"/>
                  </a:cubicBezTo>
                  <a:cubicBezTo>
                    <a:pt x="3675" y="1195"/>
                    <a:pt x="3684" y="1200"/>
                    <a:pt x="3696" y="1194"/>
                  </a:cubicBezTo>
                  <a:cubicBezTo>
                    <a:pt x="3711" y="1187"/>
                    <a:pt x="3716" y="1175"/>
                    <a:pt x="3710" y="1157"/>
                  </a:cubicBezTo>
                  <a:close/>
                  <a:moveTo>
                    <a:pt x="3756" y="1259"/>
                  </a:moveTo>
                  <a:cubicBezTo>
                    <a:pt x="3753" y="1250"/>
                    <a:pt x="3749" y="1240"/>
                    <a:pt x="3745" y="1231"/>
                  </a:cubicBezTo>
                  <a:cubicBezTo>
                    <a:pt x="3722" y="1226"/>
                    <a:pt x="3712" y="1229"/>
                    <a:pt x="3705" y="1244"/>
                  </a:cubicBezTo>
                  <a:cubicBezTo>
                    <a:pt x="3699" y="1256"/>
                    <a:pt x="3703" y="1266"/>
                    <a:pt x="3713" y="1272"/>
                  </a:cubicBezTo>
                  <a:cubicBezTo>
                    <a:pt x="3725" y="1280"/>
                    <a:pt x="3741" y="1275"/>
                    <a:pt x="3756" y="1259"/>
                  </a:cubicBezTo>
                  <a:close/>
                  <a:moveTo>
                    <a:pt x="3770" y="1301"/>
                  </a:moveTo>
                  <a:cubicBezTo>
                    <a:pt x="3764" y="1313"/>
                    <a:pt x="3769" y="1322"/>
                    <a:pt x="3781" y="1327"/>
                  </a:cubicBezTo>
                  <a:cubicBezTo>
                    <a:pt x="3809" y="1317"/>
                    <a:pt x="3810" y="1316"/>
                    <a:pt x="3804" y="1290"/>
                  </a:cubicBezTo>
                  <a:cubicBezTo>
                    <a:pt x="3790" y="1286"/>
                    <a:pt x="3777" y="1287"/>
                    <a:pt x="3770" y="1301"/>
                  </a:cubicBezTo>
                  <a:close/>
                  <a:moveTo>
                    <a:pt x="3746" y="1363"/>
                  </a:moveTo>
                  <a:cubicBezTo>
                    <a:pt x="3733" y="1357"/>
                    <a:pt x="3720" y="1363"/>
                    <a:pt x="3716" y="1376"/>
                  </a:cubicBezTo>
                  <a:cubicBezTo>
                    <a:pt x="3711" y="1392"/>
                    <a:pt x="3718" y="1408"/>
                    <a:pt x="3732" y="1412"/>
                  </a:cubicBezTo>
                  <a:cubicBezTo>
                    <a:pt x="3745" y="1417"/>
                    <a:pt x="3762" y="1408"/>
                    <a:pt x="3766" y="1394"/>
                  </a:cubicBezTo>
                  <a:cubicBezTo>
                    <a:pt x="3770" y="1382"/>
                    <a:pt x="3761" y="1368"/>
                    <a:pt x="3746" y="1363"/>
                  </a:cubicBezTo>
                  <a:close/>
                  <a:moveTo>
                    <a:pt x="1928" y="1203"/>
                  </a:moveTo>
                  <a:cubicBezTo>
                    <a:pt x="1891" y="1225"/>
                    <a:pt x="1877" y="1241"/>
                    <a:pt x="1888" y="1259"/>
                  </a:cubicBezTo>
                  <a:cubicBezTo>
                    <a:pt x="1896" y="1273"/>
                    <a:pt x="1913" y="1285"/>
                    <a:pt x="1929" y="1289"/>
                  </a:cubicBezTo>
                  <a:cubicBezTo>
                    <a:pt x="1948" y="1294"/>
                    <a:pt x="1957" y="1274"/>
                    <a:pt x="1963" y="1259"/>
                  </a:cubicBezTo>
                  <a:cubicBezTo>
                    <a:pt x="1971" y="1240"/>
                    <a:pt x="1957" y="1221"/>
                    <a:pt x="1928" y="1203"/>
                  </a:cubicBezTo>
                  <a:close/>
                  <a:moveTo>
                    <a:pt x="1546" y="980"/>
                  </a:moveTo>
                  <a:cubicBezTo>
                    <a:pt x="1549" y="970"/>
                    <a:pt x="1543" y="953"/>
                    <a:pt x="1536" y="944"/>
                  </a:cubicBezTo>
                  <a:cubicBezTo>
                    <a:pt x="1524" y="928"/>
                    <a:pt x="1504" y="933"/>
                    <a:pt x="1491" y="943"/>
                  </a:cubicBezTo>
                  <a:cubicBezTo>
                    <a:pt x="1471" y="958"/>
                    <a:pt x="1472" y="979"/>
                    <a:pt x="1486" y="1002"/>
                  </a:cubicBezTo>
                  <a:cubicBezTo>
                    <a:pt x="1513" y="1008"/>
                    <a:pt x="1536" y="1007"/>
                    <a:pt x="1546" y="980"/>
                  </a:cubicBezTo>
                  <a:close/>
                  <a:moveTo>
                    <a:pt x="1517" y="1108"/>
                  </a:moveTo>
                  <a:cubicBezTo>
                    <a:pt x="1518" y="1155"/>
                    <a:pt x="1523" y="1166"/>
                    <a:pt x="1545" y="1165"/>
                  </a:cubicBezTo>
                  <a:cubicBezTo>
                    <a:pt x="1569" y="1165"/>
                    <a:pt x="1577" y="1147"/>
                    <a:pt x="1573" y="1097"/>
                  </a:cubicBezTo>
                  <a:cubicBezTo>
                    <a:pt x="1551" y="1095"/>
                    <a:pt x="1531" y="1086"/>
                    <a:pt x="1517" y="1108"/>
                  </a:cubicBezTo>
                  <a:close/>
                  <a:moveTo>
                    <a:pt x="1603" y="977"/>
                  </a:moveTo>
                  <a:cubicBezTo>
                    <a:pt x="1606" y="992"/>
                    <a:pt x="1609" y="1007"/>
                    <a:pt x="1613" y="1028"/>
                  </a:cubicBezTo>
                  <a:cubicBezTo>
                    <a:pt x="1632" y="1019"/>
                    <a:pt x="1647" y="1013"/>
                    <a:pt x="1660" y="1006"/>
                  </a:cubicBezTo>
                  <a:cubicBezTo>
                    <a:pt x="1648" y="956"/>
                    <a:pt x="1642" y="953"/>
                    <a:pt x="1603" y="977"/>
                  </a:cubicBezTo>
                  <a:close/>
                  <a:moveTo>
                    <a:pt x="1553" y="799"/>
                  </a:moveTo>
                  <a:cubicBezTo>
                    <a:pt x="1533" y="810"/>
                    <a:pt x="1534" y="833"/>
                    <a:pt x="1557" y="862"/>
                  </a:cubicBezTo>
                  <a:cubicBezTo>
                    <a:pt x="1596" y="842"/>
                    <a:pt x="1605" y="828"/>
                    <a:pt x="1593" y="809"/>
                  </a:cubicBezTo>
                  <a:cubicBezTo>
                    <a:pt x="1582" y="793"/>
                    <a:pt x="1568" y="792"/>
                    <a:pt x="1553" y="799"/>
                  </a:cubicBezTo>
                  <a:close/>
                  <a:moveTo>
                    <a:pt x="1557" y="1264"/>
                  </a:moveTo>
                  <a:cubicBezTo>
                    <a:pt x="1545" y="1263"/>
                    <a:pt x="1526" y="1265"/>
                    <a:pt x="1520" y="1273"/>
                  </a:cubicBezTo>
                  <a:cubicBezTo>
                    <a:pt x="1504" y="1294"/>
                    <a:pt x="1514" y="1313"/>
                    <a:pt x="1534" y="1328"/>
                  </a:cubicBezTo>
                  <a:cubicBezTo>
                    <a:pt x="1558" y="1327"/>
                    <a:pt x="1578" y="1318"/>
                    <a:pt x="1581" y="1292"/>
                  </a:cubicBezTo>
                  <a:cubicBezTo>
                    <a:pt x="1583" y="1276"/>
                    <a:pt x="1572" y="1264"/>
                    <a:pt x="1557" y="1264"/>
                  </a:cubicBezTo>
                  <a:close/>
                  <a:moveTo>
                    <a:pt x="1265" y="1304"/>
                  </a:moveTo>
                  <a:cubicBezTo>
                    <a:pt x="1253" y="1320"/>
                    <a:pt x="1256" y="1343"/>
                    <a:pt x="1272" y="1358"/>
                  </a:cubicBezTo>
                  <a:cubicBezTo>
                    <a:pt x="1288" y="1374"/>
                    <a:pt x="1306" y="1379"/>
                    <a:pt x="1327" y="1368"/>
                  </a:cubicBezTo>
                  <a:cubicBezTo>
                    <a:pt x="1351" y="1356"/>
                    <a:pt x="1354" y="1341"/>
                    <a:pt x="1342" y="1293"/>
                  </a:cubicBezTo>
                  <a:cubicBezTo>
                    <a:pt x="1300" y="1280"/>
                    <a:pt x="1280" y="1283"/>
                    <a:pt x="1265" y="1304"/>
                  </a:cubicBezTo>
                  <a:close/>
                  <a:moveTo>
                    <a:pt x="1433" y="1419"/>
                  </a:moveTo>
                  <a:cubicBezTo>
                    <a:pt x="1431" y="1434"/>
                    <a:pt x="1427" y="1451"/>
                    <a:pt x="1425" y="1466"/>
                  </a:cubicBezTo>
                  <a:cubicBezTo>
                    <a:pt x="1451" y="1495"/>
                    <a:pt x="1466" y="1499"/>
                    <a:pt x="1488" y="1483"/>
                  </a:cubicBezTo>
                  <a:cubicBezTo>
                    <a:pt x="1508" y="1470"/>
                    <a:pt x="1514" y="1449"/>
                    <a:pt x="1503" y="1432"/>
                  </a:cubicBezTo>
                  <a:cubicBezTo>
                    <a:pt x="1487" y="1406"/>
                    <a:pt x="1472" y="1403"/>
                    <a:pt x="1433" y="1419"/>
                  </a:cubicBezTo>
                  <a:close/>
                  <a:moveTo>
                    <a:pt x="1373" y="1070"/>
                  </a:moveTo>
                  <a:cubicBezTo>
                    <a:pt x="1356" y="1064"/>
                    <a:pt x="1334" y="1077"/>
                    <a:pt x="1329" y="1094"/>
                  </a:cubicBezTo>
                  <a:cubicBezTo>
                    <a:pt x="1325" y="1110"/>
                    <a:pt x="1335" y="1129"/>
                    <a:pt x="1351" y="1135"/>
                  </a:cubicBezTo>
                  <a:cubicBezTo>
                    <a:pt x="1367" y="1141"/>
                    <a:pt x="1388" y="1134"/>
                    <a:pt x="1394" y="1120"/>
                  </a:cubicBezTo>
                  <a:cubicBezTo>
                    <a:pt x="1402" y="1102"/>
                    <a:pt x="1391" y="1076"/>
                    <a:pt x="1373" y="1070"/>
                  </a:cubicBezTo>
                  <a:close/>
                  <a:moveTo>
                    <a:pt x="1471" y="1239"/>
                  </a:moveTo>
                  <a:cubicBezTo>
                    <a:pt x="1477" y="1220"/>
                    <a:pt x="1469" y="1192"/>
                    <a:pt x="1453" y="1186"/>
                  </a:cubicBezTo>
                  <a:cubicBezTo>
                    <a:pt x="1427" y="1177"/>
                    <a:pt x="1408" y="1188"/>
                    <a:pt x="1396" y="1211"/>
                  </a:cubicBezTo>
                  <a:cubicBezTo>
                    <a:pt x="1402" y="1249"/>
                    <a:pt x="1410" y="1260"/>
                    <a:pt x="1435" y="1261"/>
                  </a:cubicBezTo>
                  <a:cubicBezTo>
                    <a:pt x="1452" y="1262"/>
                    <a:pt x="1465" y="1256"/>
                    <a:pt x="1471" y="1239"/>
                  </a:cubicBezTo>
                  <a:close/>
                  <a:moveTo>
                    <a:pt x="1645" y="1321"/>
                  </a:moveTo>
                  <a:cubicBezTo>
                    <a:pt x="1639" y="1338"/>
                    <a:pt x="1640" y="1357"/>
                    <a:pt x="1660" y="1369"/>
                  </a:cubicBezTo>
                  <a:cubicBezTo>
                    <a:pt x="1675" y="1377"/>
                    <a:pt x="1691" y="1388"/>
                    <a:pt x="1706" y="1373"/>
                  </a:cubicBezTo>
                  <a:cubicBezTo>
                    <a:pt x="1730" y="1349"/>
                    <a:pt x="1718" y="1323"/>
                    <a:pt x="1705" y="1295"/>
                  </a:cubicBezTo>
                  <a:cubicBezTo>
                    <a:pt x="1677" y="1292"/>
                    <a:pt x="1654" y="1293"/>
                    <a:pt x="1645" y="1321"/>
                  </a:cubicBezTo>
                  <a:close/>
                  <a:moveTo>
                    <a:pt x="1723" y="758"/>
                  </a:moveTo>
                  <a:cubicBezTo>
                    <a:pt x="1706" y="754"/>
                    <a:pt x="1688" y="766"/>
                    <a:pt x="1681" y="786"/>
                  </a:cubicBezTo>
                  <a:cubicBezTo>
                    <a:pt x="1676" y="805"/>
                    <a:pt x="1686" y="822"/>
                    <a:pt x="1707" y="828"/>
                  </a:cubicBezTo>
                  <a:cubicBezTo>
                    <a:pt x="1724" y="833"/>
                    <a:pt x="1744" y="820"/>
                    <a:pt x="1748" y="801"/>
                  </a:cubicBezTo>
                  <a:cubicBezTo>
                    <a:pt x="1752" y="785"/>
                    <a:pt x="1738" y="762"/>
                    <a:pt x="1723" y="758"/>
                  </a:cubicBezTo>
                  <a:close/>
                  <a:moveTo>
                    <a:pt x="1690" y="657"/>
                  </a:moveTo>
                  <a:cubicBezTo>
                    <a:pt x="1675" y="674"/>
                    <a:pt x="1681" y="687"/>
                    <a:pt x="1715" y="714"/>
                  </a:cubicBezTo>
                  <a:cubicBezTo>
                    <a:pt x="1756" y="703"/>
                    <a:pt x="1758" y="701"/>
                    <a:pt x="1758" y="659"/>
                  </a:cubicBezTo>
                  <a:cubicBezTo>
                    <a:pt x="1725" y="637"/>
                    <a:pt x="1706" y="636"/>
                    <a:pt x="1690" y="657"/>
                  </a:cubicBezTo>
                  <a:close/>
                  <a:moveTo>
                    <a:pt x="1773" y="488"/>
                  </a:moveTo>
                  <a:cubicBezTo>
                    <a:pt x="1769" y="471"/>
                    <a:pt x="1738" y="458"/>
                    <a:pt x="1718" y="461"/>
                  </a:cubicBezTo>
                  <a:cubicBezTo>
                    <a:pt x="1699" y="464"/>
                    <a:pt x="1689" y="476"/>
                    <a:pt x="1688" y="496"/>
                  </a:cubicBezTo>
                  <a:cubicBezTo>
                    <a:pt x="1687" y="516"/>
                    <a:pt x="1686" y="537"/>
                    <a:pt x="1684" y="562"/>
                  </a:cubicBezTo>
                  <a:cubicBezTo>
                    <a:pt x="1702" y="565"/>
                    <a:pt x="1711" y="566"/>
                    <a:pt x="1720" y="568"/>
                  </a:cubicBezTo>
                  <a:cubicBezTo>
                    <a:pt x="1742" y="572"/>
                    <a:pt x="1762" y="563"/>
                    <a:pt x="1770" y="545"/>
                  </a:cubicBezTo>
                  <a:cubicBezTo>
                    <a:pt x="1777" y="529"/>
                    <a:pt x="1776" y="506"/>
                    <a:pt x="1773" y="488"/>
                  </a:cubicBezTo>
                  <a:close/>
                  <a:moveTo>
                    <a:pt x="1814" y="1041"/>
                  </a:moveTo>
                  <a:cubicBezTo>
                    <a:pt x="1825" y="1019"/>
                    <a:pt x="1834" y="1002"/>
                    <a:pt x="1816" y="987"/>
                  </a:cubicBezTo>
                  <a:cubicBezTo>
                    <a:pt x="1809" y="982"/>
                    <a:pt x="1795" y="980"/>
                    <a:pt x="1787" y="983"/>
                  </a:cubicBezTo>
                  <a:cubicBezTo>
                    <a:pt x="1764" y="994"/>
                    <a:pt x="1767" y="1014"/>
                    <a:pt x="1774" y="1038"/>
                  </a:cubicBezTo>
                  <a:cubicBezTo>
                    <a:pt x="1788" y="1039"/>
                    <a:pt x="1802" y="1040"/>
                    <a:pt x="1814" y="1041"/>
                  </a:cubicBezTo>
                  <a:close/>
                  <a:moveTo>
                    <a:pt x="1711" y="1062"/>
                  </a:moveTo>
                  <a:cubicBezTo>
                    <a:pt x="1697" y="1056"/>
                    <a:pt x="1684" y="1062"/>
                    <a:pt x="1679" y="1079"/>
                  </a:cubicBezTo>
                  <a:cubicBezTo>
                    <a:pt x="1675" y="1093"/>
                    <a:pt x="1679" y="1105"/>
                    <a:pt x="1694" y="1107"/>
                  </a:cubicBezTo>
                  <a:cubicBezTo>
                    <a:pt x="1704" y="1108"/>
                    <a:pt x="1715" y="1101"/>
                    <a:pt x="1733" y="1096"/>
                  </a:cubicBezTo>
                  <a:cubicBezTo>
                    <a:pt x="1723" y="1080"/>
                    <a:pt x="1719" y="1066"/>
                    <a:pt x="1711" y="1062"/>
                  </a:cubicBezTo>
                  <a:close/>
                  <a:moveTo>
                    <a:pt x="1831" y="1332"/>
                  </a:moveTo>
                  <a:cubicBezTo>
                    <a:pt x="1841" y="1310"/>
                    <a:pt x="1831" y="1294"/>
                    <a:pt x="1809" y="1281"/>
                  </a:cubicBezTo>
                  <a:cubicBezTo>
                    <a:pt x="1798" y="1286"/>
                    <a:pt x="1786" y="1291"/>
                    <a:pt x="1772" y="1297"/>
                  </a:cubicBezTo>
                  <a:cubicBezTo>
                    <a:pt x="1774" y="1317"/>
                    <a:pt x="1764" y="1341"/>
                    <a:pt x="1792" y="1347"/>
                  </a:cubicBezTo>
                  <a:cubicBezTo>
                    <a:pt x="1807" y="1351"/>
                    <a:pt x="1824" y="1350"/>
                    <a:pt x="1831" y="1332"/>
                  </a:cubicBezTo>
                  <a:close/>
                  <a:moveTo>
                    <a:pt x="1732" y="904"/>
                  </a:moveTo>
                  <a:cubicBezTo>
                    <a:pt x="1725" y="897"/>
                    <a:pt x="1706" y="896"/>
                    <a:pt x="1697" y="900"/>
                  </a:cubicBezTo>
                  <a:cubicBezTo>
                    <a:pt x="1682" y="908"/>
                    <a:pt x="1686" y="925"/>
                    <a:pt x="1708" y="950"/>
                  </a:cubicBezTo>
                  <a:cubicBezTo>
                    <a:pt x="1737" y="935"/>
                    <a:pt x="1747" y="916"/>
                    <a:pt x="1732" y="904"/>
                  </a:cubicBezTo>
                  <a:close/>
                  <a:moveTo>
                    <a:pt x="1688" y="1437"/>
                  </a:moveTo>
                  <a:cubicBezTo>
                    <a:pt x="1674" y="1437"/>
                    <a:pt x="1660" y="1438"/>
                    <a:pt x="1640" y="1439"/>
                  </a:cubicBezTo>
                  <a:cubicBezTo>
                    <a:pt x="1635" y="1455"/>
                    <a:pt x="1626" y="1471"/>
                    <a:pt x="1624" y="1488"/>
                  </a:cubicBezTo>
                  <a:cubicBezTo>
                    <a:pt x="1622" y="1516"/>
                    <a:pt x="1647" y="1540"/>
                    <a:pt x="1673" y="1539"/>
                  </a:cubicBezTo>
                  <a:cubicBezTo>
                    <a:pt x="1696" y="1539"/>
                    <a:pt x="1715" y="1515"/>
                    <a:pt x="1714" y="1487"/>
                  </a:cubicBezTo>
                  <a:cubicBezTo>
                    <a:pt x="1714" y="1466"/>
                    <a:pt x="1707" y="1448"/>
                    <a:pt x="1688" y="1437"/>
                  </a:cubicBezTo>
                  <a:close/>
                </a:path>
              </a:pathLst>
            </a:custGeom>
            <a:solidFill>
              <a:schemeClr val="accent3"/>
            </a:solidFill>
            <a:ln>
              <a:noFill/>
            </a:ln>
          </p:spPr>
        </p:sp>
      </p:grpSp>
      <p:sp>
        <p:nvSpPr>
          <p:cNvPr id="4" name="Date Placeholder 3"/>
          <p:cNvSpPr>
            <a:spLocks noGrp="1"/>
          </p:cNvSpPr>
          <p:nvPr>
            <p:ph type="dt" sz="half" idx="10"/>
          </p:nvPr>
        </p:nvSpPr>
        <p:spPr>
          <a:xfrm>
            <a:off x="8973319" y="6442524"/>
            <a:ext cx="2743200" cy="365125"/>
          </a:xfrm>
        </p:spPr>
        <p:txBody>
          <a:bodyPr/>
          <a:lstStyle/>
          <a:p>
            <a:fld id="{53E307C9-2C9D-4642-9779-BD261A5ACDB5}" type="datetimeFigureOut">
              <a:rPr lang="en-GB" smtClean="0"/>
              <a:t>23/09/2024</a:t>
            </a:fld>
            <a:endParaRPr lang="en-GB"/>
          </a:p>
        </p:txBody>
      </p:sp>
      <p:sp>
        <p:nvSpPr>
          <p:cNvPr id="5" name="Footer Placeholder 4"/>
          <p:cNvSpPr>
            <a:spLocks noGrp="1"/>
          </p:cNvSpPr>
          <p:nvPr>
            <p:ph type="ftr" sz="quarter" idx="11"/>
          </p:nvPr>
        </p:nvSpPr>
        <p:spPr>
          <a:xfrm>
            <a:off x="4032210" y="6442524"/>
            <a:ext cx="4114800" cy="365125"/>
          </a:xfrm>
        </p:spPr>
        <p:txBody>
          <a:bodyPr/>
          <a:lstStyle>
            <a:lvl1pPr algn="ctr">
              <a:defRPr/>
            </a:lvl1pPr>
          </a:lstStyle>
          <a:p>
            <a:endParaRPr lang="en-GB"/>
          </a:p>
        </p:txBody>
      </p:sp>
      <p:sp>
        <p:nvSpPr>
          <p:cNvPr id="6" name="Slide Number Placeholder 5"/>
          <p:cNvSpPr>
            <a:spLocks noGrp="1"/>
          </p:cNvSpPr>
          <p:nvPr>
            <p:ph type="sldNum" sz="quarter" idx="12"/>
          </p:nvPr>
        </p:nvSpPr>
        <p:spPr>
          <a:xfrm>
            <a:off x="466432" y="6442524"/>
            <a:ext cx="2755378" cy="365125"/>
          </a:xfrm>
        </p:spPr>
        <p:txBody>
          <a:bodyPr anchor="ctr"/>
          <a:lstStyle>
            <a:lvl1pPr algn="l">
              <a:defRPr sz="1200"/>
            </a:lvl1pPr>
          </a:lstStyle>
          <a:p>
            <a:fld id="{2219350B-2968-4618-9AA3-DD9F7A7801EC}" type="slidenum">
              <a:rPr lang="en-GB" smtClean="0"/>
              <a:t>‹#›</a:t>
            </a:fld>
            <a:endParaRPr lang="en-GB"/>
          </a:p>
        </p:txBody>
      </p:sp>
      <p:grpSp>
        <p:nvGrpSpPr>
          <p:cNvPr id="9" name="Group 8" title="Text Container Shape"/>
          <p:cNvGrpSpPr/>
          <p:nvPr/>
        </p:nvGrpSpPr>
        <p:grpSpPr>
          <a:xfrm>
            <a:off x="7320300" y="467784"/>
            <a:ext cx="4875213" cy="5922963"/>
            <a:chOff x="7320300" y="467784"/>
            <a:chExt cx="4875213" cy="5922963"/>
          </a:xfrm>
        </p:grpSpPr>
        <p:sp>
          <p:nvSpPr>
            <p:cNvPr id="231" name="Freeform 206"/>
            <p:cNvSpPr/>
            <p:nvPr/>
          </p:nvSpPr>
          <p:spPr bwMode="auto">
            <a:xfrm>
              <a:off x="7320300" y="467784"/>
              <a:ext cx="4875213" cy="5922963"/>
            </a:xfrm>
            <a:custGeom>
              <a:avLst/>
              <a:gdLst/>
              <a:ahLst/>
              <a:cxnLst/>
              <a:rect l="0" t="0" r="r" b="b"/>
              <a:pathLst>
                <a:path w="3071" h="3731">
                  <a:moveTo>
                    <a:pt x="199" y="0"/>
                  </a:moveTo>
                  <a:lnTo>
                    <a:pt x="3071" y="0"/>
                  </a:lnTo>
                  <a:lnTo>
                    <a:pt x="3071" y="3731"/>
                  </a:lnTo>
                  <a:lnTo>
                    <a:pt x="199" y="3731"/>
                  </a:lnTo>
                  <a:lnTo>
                    <a:pt x="164" y="3728"/>
                  </a:lnTo>
                  <a:lnTo>
                    <a:pt x="130" y="3719"/>
                  </a:lnTo>
                  <a:lnTo>
                    <a:pt x="98" y="3704"/>
                  </a:lnTo>
                  <a:lnTo>
                    <a:pt x="71" y="3683"/>
                  </a:lnTo>
                  <a:lnTo>
                    <a:pt x="46" y="3660"/>
                  </a:lnTo>
                  <a:lnTo>
                    <a:pt x="27" y="3631"/>
                  </a:lnTo>
                  <a:lnTo>
                    <a:pt x="12" y="3601"/>
                  </a:lnTo>
                  <a:lnTo>
                    <a:pt x="3" y="3567"/>
                  </a:lnTo>
                  <a:lnTo>
                    <a:pt x="0" y="3531"/>
                  </a:lnTo>
                  <a:lnTo>
                    <a:pt x="0" y="199"/>
                  </a:lnTo>
                  <a:lnTo>
                    <a:pt x="3" y="164"/>
                  </a:lnTo>
                  <a:lnTo>
                    <a:pt x="12" y="130"/>
                  </a:lnTo>
                  <a:lnTo>
                    <a:pt x="27" y="98"/>
                  </a:lnTo>
                  <a:lnTo>
                    <a:pt x="46" y="71"/>
                  </a:lnTo>
                  <a:lnTo>
                    <a:pt x="71" y="46"/>
                  </a:lnTo>
                  <a:lnTo>
                    <a:pt x="98" y="27"/>
                  </a:lnTo>
                  <a:lnTo>
                    <a:pt x="130" y="12"/>
                  </a:lnTo>
                  <a:lnTo>
                    <a:pt x="164" y="2"/>
                  </a:lnTo>
                  <a:lnTo>
                    <a:pt x="199" y="0"/>
                  </a:lnTo>
                  <a:close/>
                </a:path>
              </a:pathLst>
            </a:custGeom>
            <a:solidFill>
              <a:schemeClr val="accent1">
                <a:lumMod val="75000"/>
              </a:schemeClr>
            </a:solidFill>
            <a:ln w="0">
              <a:noFill/>
              <a:prstDash val="solid"/>
              <a:round/>
              <a:headEnd/>
              <a:tailEnd/>
            </a:ln>
          </p:spPr>
        </p:sp>
        <p:sp>
          <p:nvSpPr>
            <p:cNvPr id="237" name="Freeform 211"/>
            <p:cNvSpPr/>
            <p:nvPr/>
          </p:nvSpPr>
          <p:spPr bwMode="auto">
            <a:xfrm>
              <a:off x="7505469" y="661988"/>
              <a:ext cx="4686300" cy="5543550"/>
            </a:xfrm>
            <a:custGeom>
              <a:avLst/>
              <a:gdLst/>
              <a:ahLst/>
              <a:cxnLst/>
              <a:rect l="0" t="0" r="r" b="b"/>
              <a:pathLst>
                <a:path w="2952" h="3492">
                  <a:moveTo>
                    <a:pt x="79" y="0"/>
                  </a:moveTo>
                  <a:lnTo>
                    <a:pt x="2952" y="0"/>
                  </a:lnTo>
                  <a:lnTo>
                    <a:pt x="2952" y="25"/>
                  </a:lnTo>
                  <a:lnTo>
                    <a:pt x="79" y="25"/>
                  </a:lnTo>
                  <a:lnTo>
                    <a:pt x="62" y="27"/>
                  </a:lnTo>
                  <a:lnTo>
                    <a:pt x="48" y="35"/>
                  </a:lnTo>
                  <a:lnTo>
                    <a:pt x="35" y="47"/>
                  </a:lnTo>
                  <a:lnTo>
                    <a:pt x="26" y="63"/>
                  </a:lnTo>
                  <a:lnTo>
                    <a:pt x="24" y="80"/>
                  </a:lnTo>
                  <a:lnTo>
                    <a:pt x="24" y="3411"/>
                  </a:lnTo>
                  <a:lnTo>
                    <a:pt x="26" y="3429"/>
                  </a:lnTo>
                  <a:lnTo>
                    <a:pt x="35" y="3444"/>
                  </a:lnTo>
                  <a:lnTo>
                    <a:pt x="48" y="3457"/>
                  </a:lnTo>
                  <a:lnTo>
                    <a:pt x="62" y="3466"/>
                  </a:lnTo>
                  <a:lnTo>
                    <a:pt x="79" y="3468"/>
                  </a:lnTo>
                  <a:lnTo>
                    <a:pt x="2951" y="3468"/>
                  </a:lnTo>
                  <a:lnTo>
                    <a:pt x="2951" y="3492"/>
                  </a:lnTo>
                  <a:lnTo>
                    <a:pt x="79" y="3492"/>
                  </a:lnTo>
                  <a:lnTo>
                    <a:pt x="59" y="3489"/>
                  </a:lnTo>
                  <a:lnTo>
                    <a:pt x="40" y="3481"/>
                  </a:lnTo>
                  <a:lnTo>
                    <a:pt x="23" y="3469"/>
                  </a:lnTo>
                  <a:lnTo>
                    <a:pt x="11" y="3452"/>
                  </a:lnTo>
                  <a:lnTo>
                    <a:pt x="3" y="3433"/>
                  </a:lnTo>
                  <a:lnTo>
                    <a:pt x="0" y="3411"/>
                  </a:lnTo>
                  <a:lnTo>
                    <a:pt x="0" y="80"/>
                  </a:lnTo>
                  <a:lnTo>
                    <a:pt x="3" y="60"/>
                  </a:lnTo>
                  <a:lnTo>
                    <a:pt x="11" y="41"/>
                  </a:lnTo>
                  <a:lnTo>
                    <a:pt x="23" y="24"/>
                  </a:lnTo>
                  <a:lnTo>
                    <a:pt x="40" y="11"/>
                  </a:lnTo>
                  <a:lnTo>
                    <a:pt x="59" y="4"/>
                  </a:lnTo>
                  <a:lnTo>
                    <a:pt x="79" y="0"/>
                  </a:lnTo>
                  <a:close/>
                </a:path>
              </a:pathLst>
            </a:custGeom>
            <a:solidFill>
              <a:schemeClr val="bg2"/>
            </a:solidFill>
            <a:ln w="0">
              <a:noFill/>
              <a:prstDash val="solid"/>
              <a:round/>
              <a:headEnd/>
              <a:tailEnd/>
            </a:ln>
          </p:spPr>
        </p:sp>
        <p:cxnSp>
          <p:nvCxnSpPr>
            <p:cNvPr id="10" name="Straight Connector 9"/>
            <p:cNvCxnSpPr/>
            <p:nvPr/>
          </p:nvCxnSpPr>
          <p:spPr>
            <a:xfrm>
              <a:off x="8013399" y="4629095"/>
              <a:ext cx="694944"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7920752" y="1023867"/>
            <a:ext cx="3793678" cy="3349641"/>
          </a:xfrm>
        </p:spPr>
        <p:txBody>
          <a:bodyPr anchor="t">
            <a:normAutofit/>
          </a:bodyPr>
          <a:lstStyle>
            <a:lvl1pPr algn="l">
              <a:lnSpc>
                <a:spcPct val="105000"/>
              </a:lnSpc>
              <a:defRPr sz="3900" baseline="0">
                <a:solidFill>
                  <a:schemeClr val="bg2"/>
                </a:solidFill>
              </a:defRPr>
            </a:lvl1pPr>
          </a:lstStyle>
          <a:p>
            <a:r>
              <a:rPr lang="en-US"/>
              <a:t>Click to edit Master title style</a:t>
            </a:r>
            <a:endParaRPr lang="en-US" dirty="0"/>
          </a:p>
        </p:txBody>
      </p:sp>
      <p:sp>
        <p:nvSpPr>
          <p:cNvPr id="3" name="Subtitle 2"/>
          <p:cNvSpPr>
            <a:spLocks noGrp="1"/>
          </p:cNvSpPr>
          <p:nvPr>
            <p:ph type="subTitle" idx="1"/>
          </p:nvPr>
        </p:nvSpPr>
        <p:spPr>
          <a:xfrm>
            <a:off x="7920752" y="4945377"/>
            <a:ext cx="3793678" cy="1037760"/>
          </a:xfrm>
        </p:spPr>
        <p:txBody>
          <a:bodyPr anchor="t">
            <a:normAutofit/>
          </a:bodyPr>
          <a:lstStyle>
            <a:lvl1pPr marL="0" indent="0" algn="l">
              <a:lnSpc>
                <a:spcPct val="130000"/>
              </a:lnSpc>
              <a:buNone/>
              <a:defRPr sz="2000" baseline="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944750032"/>
      </p:ext>
    </p:extLst>
  </p:cSld>
  <p:clrMapOvr>
    <a:masterClrMapping/>
  </p:clrMapOvr>
  <p:extLst>
    <p:ext uri="{DCECCB84-F9BA-43D5-87BE-67443E8EF086}">
      <p15:sldGuideLst xmlns:p15="http://schemas.microsoft.com/office/powerpoint/2012/main">
        <p15:guide id="1" orient="horz" pos="4056">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4866652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white background with a blue corner&#10;&#10;Description automatically generated">
            <a:extLst>
              <a:ext uri="{FF2B5EF4-FFF2-40B4-BE49-F238E27FC236}">
                <a16:creationId xmlns:a16="http://schemas.microsoft.com/office/drawing/2014/main" id="{817A9442-27D8-B02F-B9F4-270681D0BB58}"/>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E16F96A5-5C09-DAAF-EEDA-1617BAE837FF}"/>
              </a:ext>
            </a:extLst>
          </p:cNvPr>
          <p:cNvSpPr/>
          <p:nvPr userDrawn="1"/>
        </p:nvSpPr>
        <p:spPr>
          <a:xfrm>
            <a:off x="3201167" y="-44726"/>
            <a:ext cx="9114183" cy="6947452"/>
          </a:xfrm>
          <a:prstGeom prst="rect">
            <a:avLst/>
          </a:prstGeom>
          <a:solidFill>
            <a:srgbClr val="FFFFE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n>
                <a:noFill/>
              </a:ln>
            </a:endParaRPr>
          </a:p>
        </p:txBody>
      </p:sp>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7948896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6" name="Picture 5" descr="A white background with a blue corner&#10;&#10;Description automatically generated">
            <a:extLst>
              <a:ext uri="{FF2B5EF4-FFF2-40B4-BE49-F238E27FC236}">
                <a16:creationId xmlns:a16="http://schemas.microsoft.com/office/drawing/2014/main" id="{80CF7868-0290-577D-2085-664A8E0B0C91}"/>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6802F7B1-BC09-69F9-23EF-79194C8C4C5D}"/>
              </a:ext>
            </a:extLst>
          </p:cNvPr>
          <p:cNvSpPr/>
          <p:nvPr userDrawn="1"/>
        </p:nvSpPr>
        <p:spPr>
          <a:xfrm>
            <a:off x="3201167" y="-44726"/>
            <a:ext cx="9114183" cy="6947452"/>
          </a:xfrm>
          <a:prstGeom prst="rect">
            <a:avLst/>
          </a:prstGeom>
          <a:solidFill>
            <a:srgbClr val="FFFFE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n>
                <a:noFill/>
              </a:ln>
            </a:endParaRPr>
          </a:p>
        </p:txBody>
      </p:sp>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1791728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1726951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white background with a yellow border&#10;&#10;Description automatically generated with medium confidence">
            <a:extLst>
              <a:ext uri="{FF2B5EF4-FFF2-40B4-BE49-F238E27FC236}">
                <a16:creationId xmlns:a16="http://schemas.microsoft.com/office/drawing/2014/main" id="{DEC84BAF-399B-3EB4-7D16-7AD6FB4F55BE}"/>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268573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6" name="Picture 5" descr="A white background with a yellow border&#10;&#10;Description automatically generated with medium confidence">
            <a:extLst>
              <a:ext uri="{FF2B5EF4-FFF2-40B4-BE49-F238E27FC236}">
                <a16:creationId xmlns:a16="http://schemas.microsoft.com/office/drawing/2014/main" id="{7D4F2A6B-7701-15B3-8D63-AE3B9136812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3458363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p>
        </p:txBody>
      </p:sp>
      <p:pic>
        <p:nvPicPr>
          <p:cNvPr id="3" name="Picture 2">
            <a:extLst>
              <a:ext uri="{FF2B5EF4-FFF2-40B4-BE49-F238E27FC236}">
                <a16:creationId xmlns:a16="http://schemas.microsoft.com/office/drawing/2014/main" id="{833A1326-9D43-09DB-5E37-B98D0D47AAA6}"/>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29670145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logo white text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37C85027-557F-564E-B900-62504E7DC9C7}"/>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p>
        </p:txBody>
      </p:sp>
      <p:pic>
        <p:nvPicPr>
          <p:cNvPr id="5" name="Picture 4" descr="A picture containing screenshot&#10;&#10;Description automatically generated">
            <a:extLst>
              <a:ext uri="{FF2B5EF4-FFF2-40B4-BE49-F238E27FC236}">
                <a16:creationId xmlns:a16="http://schemas.microsoft.com/office/drawing/2014/main" id="{A6147C08-E57A-E8CA-B376-B4DC322868A1}"/>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02375024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logo colour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p>
        </p:txBody>
      </p:sp>
      <p:pic>
        <p:nvPicPr>
          <p:cNvPr id="5" name="Picture 4" descr="A picture containing white, design&#10;&#10;Description automatically generated">
            <a:extLst>
              <a:ext uri="{FF2B5EF4-FFF2-40B4-BE49-F238E27FC236}">
                <a16:creationId xmlns:a16="http://schemas.microsoft.com/office/drawing/2014/main" id="{774A1D26-8EA3-74D0-FBFC-4CF8C9D3F04E}"/>
              </a:ext>
            </a:extLst>
          </p:cNvPr>
          <p:cNvPicPr>
            <a:picLocks noChangeAspect="1"/>
          </p:cNvPicPr>
          <p:nvPr userDrawn="1"/>
        </p:nvPicPr>
        <p:blipFill>
          <a:blip r:embed="rId2"/>
          <a:stretch>
            <a:fillRect/>
          </a:stretch>
        </p:blipFill>
        <p:spPr>
          <a:xfrm>
            <a:off x="0" y="0"/>
            <a:ext cx="11988800" cy="6743700"/>
          </a:xfrm>
          <a:prstGeom prst="rect">
            <a:avLst/>
          </a:prstGeom>
        </p:spPr>
      </p:pic>
    </p:spTree>
    <p:extLst>
      <p:ext uri="{BB962C8B-B14F-4D97-AF65-F5344CB8AC3E}">
        <p14:creationId xmlns:p14="http://schemas.microsoft.com/office/powerpoint/2010/main" val="154452585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logo colour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p>
        </p:txBody>
      </p:sp>
      <p:pic>
        <p:nvPicPr>
          <p:cNvPr id="3" name="Picture 2" descr="A picture containing white, design&#10;&#10;Description automatically generated">
            <a:extLst>
              <a:ext uri="{FF2B5EF4-FFF2-40B4-BE49-F238E27FC236}">
                <a16:creationId xmlns:a16="http://schemas.microsoft.com/office/drawing/2014/main" id="{85FD50FD-721E-1F95-9A39-D7E608D3EF7B}"/>
              </a:ext>
            </a:extLst>
          </p:cNvPr>
          <p:cNvPicPr>
            <a:picLocks noChangeAspect="1"/>
          </p:cNvPicPr>
          <p:nvPr userDrawn="1"/>
        </p:nvPicPr>
        <p:blipFill>
          <a:blip r:embed="rId2"/>
          <a:stretch>
            <a:fillRect/>
          </a:stretch>
        </p:blipFill>
        <p:spPr>
          <a:xfrm>
            <a:off x="-1" y="0"/>
            <a:ext cx="11921067" cy="6705600"/>
          </a:xfrm>
          <a:prstGeom prst="rect">
            <a:avLst/>
          </a:prstGeom>
        </p:spPr>
      </p:pic>
    </p:spTree>
    <p:extLst>
      <p:ext uri="{BB962C8B-B14F-4D97-AF65-F5344CB8AC3E}">
        <p14:creationId xmlns:p14="http://schemas.microsoft.com/office/powerpoint/2010/main" val="343688326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logo white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p>
        </p:txBody>
      </p:sp>
      <p:pic>
        <p:nvPicPr>
          <p:cNvPr id="3" name="Picture 2" descr="A picture containing white, design&#10;&#10;Description automatically generated">
            <a:extLst>
              <a:ext uri="{FF2B5EF4-FFF2-40B4-BE49-F238E27FC236}">
                <a16:creationId xmlns:a16="http://schemas.microsoft.com/office/drawing/2014/main" id="{3E1D8928-218C-F04A-18B1-A079BA0B15E9}"/>
              </a:ext>
            </a:extLst>
          </p:cNvPr>
          <p:cNvPicPr>
            <a:picLocks noChangeAspect="1"/>
          </p:cNvPicPr>
          <p:nvPr userDrawn="1"/>
        </p:nvPicPr>
        <p:blipFill>
          <a:blip r:embed="rId2"/>
          <a:stretch>
            <a:fillRect/>
          </a:stretch>
        </p:blipFill>
        <p:spPr>
          <a:xfrm>
            <a:off x="-1" y="0"/>
            <a:ext cx="11801475" cy="6638330"/>
          </a:xfrm>
          <a:prstGeom prst="rect">
            <a:avLst/>
          </a:prstGeom>
        </p:spPr>
      </p:pic>
    </p:spTree>
    <p:extLst>
      <p:ext uri="{BB962C8B-B14F-4D97-AF65-F5344CB8AC3E}">
        <p14:creationId xmlns:p14="http://schemas.microsoft.com/office/powerpoint/2010/main" val="274594627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logo white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p>
        </p:txBody>
      </p:sp>
      <p:pic>
        <p:nvPicPr>
          <p:cNvPr id="3" name="Picture 2" descr="A picture containing white, design&#10;&#10;Description automatically generated">
            <a:extLst>
              <a:ext uri="{FF2B5EF4-FFF2-40B4-BE49-F238E27FC236}">
                <a16:creationId xmlns:a16="http://schemas.microsoft.com/office/drawing/2014/main" id="{2A77C552-7913-376C-22DA-CF0691E0A31D}"/>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14678975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p>
        </p:txBody>
      </p:sp>
      <p:pic>
        <p:nvPicPr>
          <p:cNvPr id="3" name="Picture 2" descr="A picture containing screenshot, text, design&#10;&#10;Description automatically generated">
            <a:extLst>
              <a:ext uri="{FF2B5EF4-FFF2-40B4-BE49-F238E27FC236}">
                <a16:creationId xmlns:a16="http://schemas.microsoft.com/office/drawing/2014/main" id="{A77CBF0D-8BC3-2CF1-CF7E-154348643612}"/>
              </a:ext>
            </a:extLst>
          </p:cNvPr>
          <p:cNvPicPr>
            <a:picLocks noChangeAspect="1"/>
          </p:cNvPicPr>
          <p:nvPr userDrawn="1"/>
        </p:nvPicPr>
        <p:blipFill>
          <a:blip r:embed="rId2"/>
          <a:stretch>
            <a:fillRect/>
          </a:stretch>
        </p:blipFill>
        <p:spPr>
          <a:xfrm>
            <a:off x="0" y="0"/>
            <a:ext cx="12096750" cy="6804422"/>
          </a:xfrm>
          <a:prstGeom prst="rect">
            <a:avLst/>
          </a:prstGeom>
        </p:spPr>
      </p:pic>
    </p:spTree>
    <p:extLst>
      <p:ext uri="{BB962C8B-B14F-4D97-AF65-F5344CB8AC3E}">
        <p14:creationId xmlns:p14="http://schemas.microsoft.com/office/powerpoint/2010/main" val="238236118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p>
        </p:txBody>
      </p:sp>
      <p:pic>
        <p:nvPicPr>
          <p:cNvPr id="3" name="Picture 2" descr="A picture containing screenshot, white, design&#10;&#10;Description automatically generated">
            <a:extLst>
              <a:ext uri="{FF2B5EF4-FFF2-40B4-BE49-F238E27FC236}">
                <a16:creationId xmlns:a16="http://schemas.microsoft.com/office/drawing/2014/main" id="{D2E35789-51F7-6CD7-8884-F852CB36CD1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19758396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5.xml"/><Relationship Id="rId7" Type="http://schemas.openxmlformats.org/officeDocument/2006/relationships/image" Target="../media/image2.png"/><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theme" Target="../theme/theme2.xml"/><Relationship Id="rId5" Type="http://schemas.openxmlformats.org/officeDocument/2006/relationships/slideLayout" Target="../slideLayouts/slideLayout7.xml"/><Relationship Id="rId4" Type="http://schemas.openxmlformats.org/officeDocument/2006/relationships/slideLayout" Target="../slideLayouts/slideLayout6.xml"/></Relationships>
</file>

<file path=ppt/slideMasters/_rels/slideMaster3.xml.rels><?xml version="1.0" encoding="UTF-8" standalone="yes"?>
<Relationships xmlns="http://schemas.openxmlformats.org/package/2006/relationships"><Relationship Id="rId8" Type="http://schemas.openxmlformats.org/officeDocument/2006/relationships/theme" Target="../theme/theme3.xml"/><Relationship Id="rId3" Type="http://schemas.openxmlformats.org/officeDocument/2006/relationships/slideLayout" Target="../slideLayouts/slideLayout10.xml"/><Relationship Id="rId7" Type="http://schemas.openxmlformats.org/officeDocument/2006/relationships/slideLayout" Target="../slideLayouts/slideLayout14.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slideLayout" Target="../slideLayouts/slideLayout13.xml"/><Relationship Id="rId5" Type="http://schemas.openxmlformats.org/officeDocument/2006/relationships/slideLayout" Target="../slideLayouts/slideLayout12.xml"/><Relationship Id="rId4" Type="http://schemas.openxmlformats.org/officeDocument/2006/relationships/slideLayout" Target="../slideLayouts/slideLayout11.xml"/><Relationship Id="rId9" Type="http://schemas.openxmlformats.org/officeDocument/2006/relationships/image" Target="../media/image7.png"/></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17.xml"/><Relationship Id="rId7" Type="http://schemas.openxmlformats.org/officeDocument/2006/relationships/image" Target="../media/image14.png"/><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theme" Target="../theme/theme4.xml"/><Relationship Id="rId5" Type="http://schemas.openxmlformats.org/officeDocument/2006/relationships/slideLayout" Target="../slideLayouts/slideLayout19.xml"/><Relationship Id="rId4" Type="http://schemas.openxmlformats.org/officeDocument/2006/relationships/slideLayout" Target="../slideLayouts/slideLayout18.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22.xml"/><Relationship Id="rId2" Type="http://schemas.openxmlformats.org/officeDocument/2006/relationships/slideLayout" Target="../slideLayouts/slideLayout21.xml"/><Relationship Id="rId1" Type="http://schemas.openxmlformats.org/officeDocument/2006/relationships/slideLayout" Target="../slideLayouts/slideLayout20.xml"/><Relationship Id="rId5" Type="http://schemas.openxmlformats.org/officeDocument/2006/relationships/image" Target="../media/image16.png"/><Relationship Id="rId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25.xml"/><Relationship Id="rId2" Type="http://schemas.openxmlformats.org/officeDocument/2006/relationships/slideLayout" Target="../slideLayouts/slideLayout24.xml"/><Relationship Id="rId1" Type="http://schemas.openxmlformats.org/officeDocument/2006/relationships/slideLayout" Target="../slideLayouts/slideLayout23.xml"/><Relationship Id="rId5" Type="http://schemas.openxmlformats.org/officeDocument/2006/relationships/image" Target="../media/image19.png"/><Relationship Id="rId4"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33.xml"/><Relationship Id="rId3" Type="http://schemas.openxmlformats.org/officeDocument/2006/relationships/slideLayout" Target="../slideLayouts/slideLayout28.xml"/><Relationship Id="rId7" Type="http://schemas.openxmlformats.org/officeDocument/2006/relationships/slideLayout" Target="../slideLayouts/slideLayout32.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5" Type="http://schemas.openxmlformats.org/officeDocument/2006/relationships/slideLayout" Target="../slideLayouts/slideLayout30.xml"/><Relationship Id="rId4" Type="http://schemas.openxmlformats.org/officeDocument/2006/relationships/slideLayout" Target="../slideLayouts/slideLayout29.xml"/><Relationship Id="rId9" Type="http://schemas.openxmlformats.org/officeDocument/2006/relationships/theme" Target="../theme/theme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A1C846-AB29-4590-A849-EE7631694EDB}" type="datetimeFigureOut">
              <a:rPr lang="en-GB" smtClean="0"/>
              <a:t>23/09/2024</a:t>
            </a:fld>
            <a:endParaRPr lang="en-GB"/>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AE1DE72-575F-45CB-9CB5-FA4D0F6395D9}" type="slidenum">
              <a:rPr lang="en-GB" smtClean="0"/>
              <a:t>‹#›</a:t>
            </a:fld>
            <a:endParaRPr lang="en-GB"/>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2093947992"/>
      </p:ext>
    </p:extLst>
  </p:cSld>
  <p:clrMap bg1="lt1" tx1="dk1" bg2="lt2" tx2="dk2" accent1="accent1" accent2="accent2" accent3="accent3" accent4="accent4" accent5="accent5" accent6="accent6" hlink="hlink" folHlink="folHlink"/>
  <p:sldLayoutIdLst>
    <p:sldLayoutId id="2147483661" r:id="rId1"/>
    <p:sldLayoutId id="2147483662"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lue background&#10;&#10;Description automatically generated with low confidence">
            <a:extLst>
              <a:ext uri="{FF2B5EF4-FFF2-40B4-BE49-F238E27FC236}">
                <a16:creationId xmlns:a16="http://schemas.microsoft.com/office/drawing/2014/main" id="{2E1DDE80-4CCE-9DDD-ADC8-E44ADC637C06}"/>
              </a:ext>
            </a:extLst>
          </p:cNvPr>
          <p:cNvPicPr>
            <a:picLocks noChangeAspect="1"/>
          </p:cNvPicPr>
          <p:nvPr/>
        </p:nvPicPr>
        <p:blipFill>
          <a:blip r:embed="rId7"/>
          <a:stretch>
            <a:fillRect/>
          </a:stretch>
        </p:blipFill>
        <p:spPr>
          <a:xfrm>
            <a:off x="0" y="0"/>
            <a:ext cx="12192000" cy="6858000"/>
          </a:xfrm>
          <a:prstGeom prst="rect">
            <a:avLst/>
          </a:prstGeom>
        </p:spPr>
      </p:pic>
    </p:spTree>
    <p:extLst>
      <p:ext uri="{BB962C8B-B14F-4D97-AF65-F5344CB8AC3E}">
        <p14:creationId xmlns:p14="http://schemas.microsoft.com/office/powerpoint/2010/main" val="129312873"/>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pic>
        <p:nvPicPr>
          <p:cNvPr id="3" name="Picture 2" descr="A blue and white background&#10;&#10;Description automatically generated">
            <a:extLst>
              <a:ext uri="{FF2B5EF4-FFF2-40B4-BE49-F238E27FC236}">
                <a16:creationId xmlns:a16="http://schemas.microsoft.com/office/drawing/2014/main" id="{BF243FAE-C9BF-560F-03CE-0AB92CA09623}"/>
              </a:ext>
            </a:extLst>
          </p:cNvPr>
          <p:cNvPicPr>
            <a:picLocks noChangeAspect="1"/>
          </p:cNvPicPr>
          <p:nvPr/>
        </p:nvPicPr>
        <p:blipFill>
          <a:blip r:embed="rId9"/>
          <a:stretch>
            <a:fillRect/>
          </a:stretch>
        </p:blipFill>
        <p:spPr>
          <a:xfrm>
            <a:off x="0" y="0"/>
            <a:ext cx="12192000" cy="6858000"/>
          </a:xfrm>
          <a:prstGeom prst="rect">
            <a:avLst/>
          </a:prstGeom>
        </p:spPr>
      </p:pic>
    </p:spTree>
    <p:extLst>
      <p:ext uri="{BB962C8B-B14F-4D97-AF65-F5344CB8AC3E}">
        <p14:creationId xmlns:p14="http://schemas.microsoft.com/office/powerpoint/2010/main" val="665771932"/>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blue and white background&#10;&#10;Description automatically generated">
            <a:extLst>
              <a:ext uri="{FF2B5EF4-FFF2-40B4-BE49-F238E27FC236}">
                <a16:creationId xmlns:a16="http://schemas.microsoft.com/office/drawing/2014/main" id="{F2F710DE-1040-53E8-EF72-7B7DD44EF53E}"/>
              </a:ext>
            </a:extLst>
          </p:cNvPr>
          <p:cNvPicPr>
            <a:picLocks noChangeAspect="1"/>
          </p:cNvPicPr>
          <p:nvPr/>
        </p:nvPicPr>
        <p:blipFill>
          <a:blip r:embed="rId7"/>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19176302"/>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97" r:id="rId3"/>
    <p:sldLayoutId id="2147483698" r:id="rId4"/>
    <p:sldLayoutId id="2147483699"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white background with blue border&#10;&#10;Description automatically generated">
            <a:extLst>
              <a:ext uri="{FF2B5EF4-FFF2-40B4-BE49-F238E27FC236}">
                <a16:creationId xmlns:a16="http://schemas.microsoft.com/office/drawing/2014/main" id="{FFE709B4-E458-1800-B901-126D619FF2DC}"/>
              </a:ext>
            </a:extLst>
          </p:cNvPr>
          <p:cNvPicPr>
            <a:picLocks noChangeAspect="1"/>
          </p:cNvPicPr>
          <p:nvPr/>
        </p:nvPicPr>
        <p:blipFill>
          <a:blip r:embed="rId5"/>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3">
            <a:extLst>
              <a:ext uri="{FF2B5EF4-FFF2-40B4-BE49-F238E27FC236}">
                <a16:creationId xmlns:a16="http://schemas.microsoft.com/office/drawing/2014/main" id="{11624223-D0A5-1996-255E-23A2837A1709}"/>
              </a:ext>
            </a:extLst>
          </p:cNvPr>
          <p:cNvSpPr/>
          <p:nvPr/>
        </p:nvSpPr>
        <p:spPr>
          <a:xfrm>
            <a:off x="3201167" y="-44726"/>
            <a:ext cx="9114183" cy="6947452"/>
          </a:xfrm>
          <a:prstGeom prst="rect">
            <a:avLst/>
          </a:prstGeom>
          <a:solidFill>
            <a:srgbClr val="FFFFE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n>
                <a:noFill/>
              </a:ln>
            </a:endParaRPr>
          </a:p>
        </p:txBody>
      </p:sp>
    </p:spTree>
    <p:extLst>
      <p:ext uri="{BB962C8B-B14F-4D97-AF65-F5344CB8AC3E}">
        <p14:creationId xmlns:p14="http://schemas.microsoft.com/office/powerpoint/2010/main" val="314984539"/>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descr="A white background with a yellow border&#10;&#10;Description automatically generated with medium confidence">
            <a:extLst>
              <a:ext uri="{FF2B5EF4-FFF2-40B4-BE49-F238E27FC236}">
                <a16:creationId xmlns:a16="http://schemas.microsoft.com/office/drawing/2014/main" id="{75CC8AAB-A52B-5798-2F83-586D692B7AA1}"/>
              </a:ext>
            </a:extLst>
          </p:cNvPr>
          <p:cNvPicPr>
            <a:picLocks noChangeAspect="1"/>
          </p:cNvPicPr>
          <p:nvPr/>
        </p:nvPicPr>
        <p:blipFill>
          <a:blip r:embed="rId5"/>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41720369"/>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5893026"/>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2" Type="http://schemas.openxmlformats.org/officeDocument/2006/relationships/hyperlink" Target="file:///C:\Users\Darren\Documents\Trinity\Supervision%20and%20Leadership\safeguarding-children-from-child-sexual-exploitation.pdf" TargetMode="Externa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8.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8.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8.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18.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18.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18.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6.xml.rels><?xml version="1.0" encoding="UTF-8" standalone="yes"?>
<Relationships xmlns="http://schemas.openxmlformats.org/package/2006/relationships"><Relationship Id="rId2" Type="http://schemas.openxmlformats.org/officeDocument/2006/relationships/hyperlink" Target="file:///C:\Users\Darren\Documents\Trinity\PP1\How%20to%20do%20a%20community%20audit_%20building%20profiles%20using%20neighbourhood%20statistics%20&#226;&#128;&#147;%20infed.org_.html" TargetMode="External"/><Relationship Id="rId1" Type="http://schemas.openxmlformats.org/officeDocument/2006/relationships/slideLayout" Target="../slideLayouts/slideLayout1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4701551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00B9C3-BD4F-A3D5-7170-DB45B656CD86}"/>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7A20F181-DF6F-05B8-90CF-0B57D7875107}"/>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17597176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F5272D-693D-AD79-8A45-9A7E23A19E4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D61C2D53-762C-5214-527C-16A69DDC5E29}"/>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12570751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2BAD96-E899-4133-B106-516B5BD266C8}"/>
              </a:ext>
            </a:extLst>
          </p:cNvPr>
          <p:cNvSpPr>
            <a:spLocks noGrp="1"/>
          </p:cNvSpPr>
          <p:nvPr>
            <p:ph type="ctrTitle"/>
          </p:nvPr>
        </p:nvSpPr>
        <p:spPr/>
        <p:txBody>
          <a:bodyPr/>
          <a:lstStyle/>
          <a:p>
            <a:r>
              <a:rPr lang="en-GB" dirty="0"/>
              <a:t>Child Sexual Exploitation</a:t>
            </a:r>
          </a:p>
        </p:txBody>
      </p:sp>
      <p:sp>
        <p:nvSpPr>
          <p:cNvPr id="3" name="Subtitle 2">
            <a:extLst>
              <a:ext uri="{FF2B5EF4-FFF2-40B4-BE49-F238E27FC236}">
                <a16:creationId xmlns:a16="http://schemas.microsoft.com/office/drawing/2014/main" id="{13803EA6-D4A0-45C8-BF9E-4C7F45D0FC56}"/>
              </a:ext>
            </a:extLst>
          </p:cNvPr>
          <p:cNvSpPr>
            <a:spLocks noGrp="1"/>
          </p:cNvSpPr>
          <p:nvPr>
            <p:ph type="subTitle" idx="1"/>
          </p:nvPr>
        </p:nvSpPr>
        <p:spPr/>
        <p:txBody>
          <a:bodyPr/>
          <a:lstStyle/>
          <a:p>
            <a:r>
              <a:rPr lang="en-GB" dirty="0"/>
              <a:t>Darren O’Connor</a:t>
            </a:r>
          </a:p>
        </p:txBody>
      </p:sp>
    </p:spTree>
    <p:extLst>
      <p:ext uri="{BB962C8B-B14F-4D97-AF65-F5344CB8AC3E}">
        <p14:creationId xmlns:p14="http://schemas.microsoft.com/office/powerpoint/2010/main" val="25485115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277A0-E7C6-49B8-B7A2-D65A45AAD880}"/>
              </a:ext>
            </a:extLst>
          </p:cNvPr>
          <p:cNvSpPr>
            <a:spLocks noGrp="1"/>
          </p:cNvSpPr>
          <p:nvPr>
            <p:ph type="title"/>
          </p:nvPr>
        </p:nvSpPr>
        <p:spPr/>
        <p:txBody>
          <a:bodyPr/>
          <a:lstStyle/>
          <a:p>
            <a:r>
              <a:rPr lang="en-GB" dirty="0"/>
              <a:t>Background</a:t>
            </a:r>
          </a:p>
        </p:txBody>
      </p:sp>
      <p:sp>
        <p:nvSpPr>
          <p:cNvPr id="3" name="Content Placeholder 2">
            <a:extLst>
              <a:ext uri="{FF2B5EF4-FFF2-40B4-BE49-F238E27FC236}">
                <a16:creationId xmlns:a16="http://schemas.microsoft.com/office/drawing/2014/main" id="{F4A03D2D-26D4-4265-8261-EF9E6E6239E3}"/>
              </a:ext>
            </a:extLst>
          </p:cNvPr>
          <p:cNvSpPr>
            <a:spLocks noGrp="1"/>
          </p:cNvSpPr>
          <p:nvPr>
            <p:ph idx="1"/>
          </p:nvPr>
        </p:nvSpPr>
        <p:spPr>
          <a:xfrm>
            <a:off x="358219" y="1341484"/>
            <a:ext cx="11481847" cy="4161341"/>
          </a:xfrm>
        </p:spPr>
        <p:txBody>
          <a:bodyPr>
            <a:normAutofit fontScale="55000" lnSpcReduction="20000"/>
          </a:bodyPr>
          <a:lstStyle/>
          <a:p>
            <a:r>
              <a:rPr lang="en-GB" sz="3600" b="1" dirty="0"/>
              <a:t>The </a:t>
            </a:r>
            <a:r>
              <a:rPr lang="en-GB" sz="3600" b="1" i="1" dirty="0"/>
              <a:t>United Nations Convention on the Rights of the Child </a:t>
            </a:r>
            <a:r>
              <a:rPr lang="en-GB" sz="3600" dirty="0"/>
              <a:t>(UNCRC, 1989) is an international agreement that protects the human rights of children under the age of 18. It has been adopted by the Assembly Government as the basis for all its work with children and young people in Wales .The UNCRC is clear that the state shall protect children from sexual exploitation and abuse including ‘prostitution’, trafficking for sexual purposes and involvement in the production of child sexual abuse images.</a:t>
            </a:r>
          </a:p>
          <a:p>
            <a:r>
              <a:rPr lang="en-GB" sz="3600" dirty="0"/>
              <a:t>The sexual exploitation of children (CSE) and young people is a particularly hidden form of abuse. The widespread recognition of CSE as an issue in Wales has been a relatively recent development and the first specific Government guidance issued as recently as 2000.</a:t>
            </a:r>
          </a:p>
          <a:p>
            <a:r>
              <a:rPr lang="en-GB" sz="3600" dirty="0"/>
              <a:t>The introduction of policy and practice guidance in 2009 created a single national protocol for how to identify young people at risk of this form of abuse (WAG, 2009; 2011). This is called the sexual Exploitation Risk Assessment Framework or SERAF.</a:t>
            </a:r>
          </a:p>
          <a:p>
            <a:r>
              <a:rPr lang="en-GB" sz="3600" dirty="0"/>
              <a:t>The introduction in 2016 of the National Action Plan to Tackle CSE (Wales) (Welsh Government, 2016) is a further step in Wales to ensure a coordinated response across multi-agency working to prevent, intervene and safeguard against CSE in Wales.  </a:t>
            </a:r>
          </a:p>
          <a:p>
            <a:r>
              <a:rPr lang="en-GB" sz="3600" dirty="0"/>
              <a:t>More recent Welsh Government Guidance was issued in 2021: </a:t>
            </a:r>
            <a:r>
              <a:rPr lang="en-GB" sz="3600" dirty="0">
                <a:hlinkClick r:id="rId2"/>
              </a:rPr>
              <a:t>safeguarding-children-from-child-sexual-exploitation.pdf</a:t>
            </a:r>
            <a:endParaRPr lang="en-GB" sz="3600" dirty="0"/>
          </a:p>
          <a:p>
            <a:endParaRPr lang="en-GB" dirty="0"/>
          </a:p>
          <a:p>
            <a:endParaRPr lang="en-GB" dirty="0"/>
          </a:p>
          <a:p>
            <a:endParaRPr lang="en-GB" dirty="0"/>
          </a:p>
        </p:txBody>
      </p:sp>
    </p:spTree>
    <p:extLst>
      <p:ext uri="{BB962C8B-B14F-4D97-AF65-F5344CB8AC3E}">
        <p14:creationId xmlns:p14="http://schemas.microsoft.com/office/powerpoint/2010/main" val="30456686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2C7D0C-AF33-4925-8E76-DBE56C5F377C}"/>
              </a:ext>
            </a:extLst>
          </p:cNvPr>
          <p:cNvSpPr>
            <a:spLocks noGrp="1"/>
          </p:cNvSpPr>
          <p:nvPr>
            <p:ph type="title"/>
          </p:nvPr>
        </p:nvSpPr>
        <p:spPr>
          <a:xfrm>
            <a:off x="1609970" y="570523"/>
            <a:ext cx="2782278" cy="5519380"/>
          </a:xfrm>
        </p:spPr>
        <p:txBody>
          <a:bodyPr anchor="ctr">
            <a:normAutofit/>
          </a:bodyPr>
          <a:lstStyle/>
          <a:p>
            <a:r>
              <a:rPr lang="en-GB" sz="3600"/>
              <a:t>Background</a:t>
            </a:r>
          </a:p>
        </p:txBody>
      </p:sp>
      <p:sp>
        <p:nvSpPr>
          <p:cNvPr id="3" name="Content Placeholder 2">
            <a:extLst>
              <a:ext uri="{FF2B5EF4-FFF2-40B4-BE49-F238E27FC236}">
                <a16:creationId xmlns:a16="http://schemas.microsoft.com/office/drawing/2014/main" id="{A959A53C-3D25-4478-8969-7F8EA542C133}"/>
              </a:ext>
            </a:extLst>
          </p:cNvPr>
          <p:cNvSpPr>
            <a:spLocks noGrp="1"/>
          </p:cNvSpPr>
          <p:nvPr>
            <p:ph idx="1"/>
          </p:nvPr>
        </p:nvSpPr>
        <p:spPr>
          <a:xfrm>
            <a:off x="5122166" y="310999"/>
            <a:ext cx="6538302" cy="5521559"/>
          </a:xfrm>
        </p:spPr>
        <p:txBody>
          <a:bodyPr anchor="ctr">
            <a:normAutofit/>
          </a:bodyPr>
          <a:lstStyle/>
          <a:p>
            <a:r>
              <a:rPr lang="en-GB" dirty="0"/>
              <a:t>The Welsh Government is clear that children and young people who are sexually exploited should not be regarded as having bad or criminal behaviour: they are the victims of sexual abuse. The responsibility for the sexual exploitation of children or young people lies with the abuser: either the person who pays for sex, in some way, or the person who grooms the child and/or organises the exploitation. The focus of police investigations and of prosecutions should be on those who coerce, exploit and abuse children and young people.</a:t>
            </a:r>
          </a:p>
        </p:txBody>
      </p:sp>
    </p:spTree>
    <p:extLst>
      <p:ext uri="{BB962C8B-B14F-4D97-AF65-F5344CB8AC3E}">
        <p14:creationId xmlns:p14="http://schemas.microsoft.com/office/powerpoint/2010/main" val="42524654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75E887-F37B-4C5F-B73F-1D4E8529ABE4}"/>
              </a:ext>
            </a:extLst>
          </p:cNvPr>
          <p:cNvSpPr>
            <a:spLocks noGrp="1"/>
          </p:cNvSpPr>
          <p:nvPr>
            <p:ph type="title"/>
          </p:nvPr>
        </p:nvSpPr>
        <p:spPr>
          <a:xfrm>
            <a:off x="1217404" y="1159657"/>
            <a:ext cx="9676673" cy="969404"/>
          </a:xfrm>
        </p:spPr>
        <p:txBody>
          <a:bodyPr anchor="ctr">
            <a:normAutofit/>
          </a:bodyPr>
          <a:lstStyle/>
          <a:p>
            <a:pPr algn="ctr"/>
            <a:r>
              <a:rPr lang="en-GB" sz="3600"/>
              <a:t>Definitions</a:t>
            </a:r>
          </a:p>
        </p:txBody>
      </p:sp>
      <p:sp>
        <p:nvSpPr>
          <p:cNvPr id="3" name="Content Placeholder 2">
            <a:extLst>
              <a:ext uri="{FF2B5EF4-FFF2-40B4-BE49-F238E27FC236}">
                <a16:creationId xmlns:a16="http://schemas.microsoft.com/office/drawing/2014/main" id="{7FDC5A75-7E3C-42C0-A441-98E286FBB623}"/>
              </a:ext>
            </a:extLst>
          </p:cNvPr>
          <p:cNvSpPr>
            <a:spLocks noGrp="1"/>
          </p:cNvSpPr>
          <p:nvPr>
            <p:ph idx="1"/>
          </p:nvPr>
        </p:nvSpPr>
        <p:spPr>
          <a:xfrm>
            <a:off x="1217404" y="2561533"/>
            <a:ext cx="9676673" cy="3136810"/>
          </a:xfrm>
        </p:spPr>
        <p:txBody>
          <a:bodyPr anchor="ctr">
            <a:normAutofit fontScale="77500" lnSpcReduction="20000"/>
          </a:bodyPr>
          <a:lstStyle/>
          <a:p>
            <a:pPr>
              <a:lnSpc>
                <a:spcPct val="101000"/>
              </a:lnSpc>
            </a:pPr>
            <a:r>
              <a:rPr lang="en-GB" i="1" dirty="0"/>
              <a:t>Child sexual exploitation is a form of child sexual abuse. It occurs where an individual or group takes advantage of an imbalance of power to coerce, manipulate or deceive a child or young person under the age of 18 into sexual activity (a) in exchange for something the victim needs or wants, and/or (b) for the financial advantage or increased status of the perpetrator or facilitator. The victim may have been sexually exploited even if the sexual activity appears consensual. Child sexual exploitation does not always involve physical contact; it can also occur through the use of technology.</a:t>
            </a:r>
            <a:endParaRPr lang="en-GB" i="1"/>
          </a:p>
          <a:p>
            <a:pPr marL="0" indent="0">
              <a:lnSpc>
                <a:spcPct val="101000"/>
              </a:lnSpc>
              <a:buNone/>
            </a:pPr>
            <a:r>
              <a:rPr lang="en-GB" i="1" dirty="0"/>
              <a:t> (</a:t>
            </a:r>
            <a:r>
              <a:rPr lang="en-GB" dirty="0"/>
              <a:t>Safeguarding Children and Young People from Sexual Exploitation. Welsh Government Guidance. )</a:t>
            </a:r>
            <a:endParaRPr lang="en-GB"/>
          </a:p>
          <a:p>
            <a:pPr>
              <a:lnSpc>
                <a:spcPct val="101000"/>
              </a:lnSpc>
            </a:pPr>
            <a:endParaRPr lang="en-GB"/>
          </a:p>
        </p:txBody>
      </p:sp>
    </p:spTree>
    <p:extLst>
      <p:ext uri="{BB962C8B-B14F-4D97-AF65-F5344CB8AC3E}">
        <p14:creationId xmlns:p14="http://schemas.microsoft.com/office/powerpoint/2010/main" val="23909003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77C580-D4DB-400D-AACF-083F25BF90FF}"/>
              </a:ext>
            </a:extLst>
          </p:cNvPr>
          <p:cNvSpPr>
            <a:spLocks noGrp="1"/>
          </p:cNvSpPr>
          <p:nvPr>
            <p:ph type="title"/>
          </p:nvPr>
        </p:nvSpPr>
        <p:spPr>
          <a:xfrm>
            <a:off x="2806706" y="568345"/>
            <a:ext cx="8897565" cy="1560716"/>
          </a:xfrm>
        </p:spPr>
        <p:txBody>
          <a:bodyPr>
            <a:normAutofit/>
          </a:bodyPr>
          <a:lstStyle/>
          <a:p>
            <a:r>
              <a:rPr lang="en-GB" dirty="0"/>
              <a:t>Key aspects</a:t>
            </a:r>
          </a:p>
        </p:txBody>
      </p:sp>
      <p:graphicFrame>
        <p:nvGraphicFramePr>
          <p:cNvPr id="5" name="Content Placeholder 2">
            <a:extLst>
              <a:ext uri="{FF2B5EF4-FFF2-40B4-BE49-F238E27FC236}">
                <a16:creationId xmlns:a16="http://schemas.microsoft.com/office/drawing/2014/main" id="{0BA1F8CB-9C7A-4CE3-A674-14DBDE4EDB28}"/>
              </a:ext>
            </a:extLst>
          </p:cNvPr>
          <p:cNvGraphicFramePr>
            <a:graphicFrameLocks noGrp="1"/>
          </p:cNvGraphicFramePr>
          <p:nvPr>
            <p:ph idx="1"/>
          </p:nvPr>
        </p:nvGraphicFramePr>
        <p:xfrm>
          <a:off x="2933700" y="2438400"/>
          <a:ext cx="8770938" cy="36512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220600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321871-8DE1-4D48-935E-FAC75DAEEF10}"/>
              </a:ext>
            </a:extLst>
          </p:cNvPr>
          <p:cNvSpPr>
            <a:spLocks noGrp="1"/>
          </p:cNvSpPr>
          <p:nvPr>
            <p:ph type="title"/>
          </p:nvPr>
        </p:nvSpPr>
        <p:spPr>
          <a:xfrm>
            <a:off x="1609970" y="570523"/>
            <a:ext cx="2782278" cy="5519380"/>
          </a:xfrm>
        </p:spPr>
        <p:txBody>
          <a:bodyPr anchor="ctr">
            <a:normAutofit/>
          </a:bodyPr>
          <a:lstStyle/>
          <a:p>
            <a:r>
              <a:rPr lang="en-GB" sz="2300" b="1"/>
              <a:t>All staff (including practitioners, middle and senior managers) in all agencies should be familiar with the vulnerability and risk indicators. These agencies include: </a:t>
            </a:r>
          </a:p>
        </p:txBody>
      </p:sp>
      <p:sp>
        <p:nvSpPr>
          <p:cNvPr id="3" name="Content Placeholder 2">
            <a:extLst>
              <a:ext uri="{FF2B5EF4-FFF2-40B4-BE49-F238E27FC236}">
                <a16:creationId xmlns:a16="http://schemas.microsoft.com/office/drawing/2014/main" id="{09FA9BD8-7673-43A8-9A62-84C1827E6F61}"/>
              </a:ext>
            </a:extLst>
          </p:cNvPr>
          <p:cNvSpPr>
            <a:spLocks noGrp="1"/>
          </p:cNvSpPr>
          <p:nvPr>
            <p:ph idx="1"/>
          </p:nvPr>
        </p:nvSpPr>
        <p:spPr>
          <a:xfrm>
            <a:off x="5165969" y="568345"/>
            <a:ext cx="6538302" cy="5521559"/>
          </a:xfrm>
        </p:spPr>
        <p:txBody>
          <a:bodyPr anchor="ctr">
            <a:normAutofit lnSpcReduction="10000"/>
          </a:bodyPr>
          <a:lstStyle/>
          <a:p>
            <a:pPr marL="0" indent="0">
              <a:lnSpc>
                <a:spcPct val="101000"/>
              </a:lnSpc>
              <a:buNone/>
            </a:pPr>
            <a:endParaRPr lang="en-GB" sz="1600"/>
          </a:p>
          <a:p>
            <a:pPr marL="0" indent="0">
              <a:lnSpc>
                <a:spcPct val="101000"/>
              </a:lnSpc>
              <a:buNone/>
            </a:pPr>
            <a:r>
              <a:rPr lang="en-GB" sz="1600"/>
              <a:t>• Social Services. </a:t>
            </a:r>
          </a:p>
          <a:p>
            <a:pPr marL="0" indent="0">
              <a:lnSpc>
                <a:spcPct val="101000"/>
              </a:lnSpc>
              <a:buNone/>
            </a:pPr>
            <a:r>
              <a:rPr lang="en-GB" sz="1600"/>
              <a:t>• Police. </a:t>
            </a:r>
          </a:p>
          <a:p>
            <a:pPr marL="0" indent="0">
              <a:lnSpc>
                <a:spcPct val="101000"/>
              </a:lnSpc>
              <a:buNone/>
            </a:pPr>
            <a:r>
              <a:rPr lang="en-GB" sz="1600"/>
              <a:t>• Education (schools, education other than in school, FE colleges). </a:t>
            </a:r>
          </a:p>
          <a:p>
            <a:pPr marL="0" indent="0">
              <a:lnSpc>
                <a:spcPct val="101000"/>
              </a:lnSpc>
              <a:buNone/>
            </a:pPr>
            <a:r>
              <a:rPr lang="en-GB" sz="1600"/>
              <a:t>• Health Services (substance misuse services, school health nurses, practitioners in young people’s advisory/sexual health services, Genito-Urinary Medicine (GUM) clinics, Child and Adolescent Mental Health Services (CAMHS), GPs, accident and emergency units, paediatricians, specialist nurses/doctors for LAC/CP, children and young people’s mental health services, health visitors). </a:t>
            </a:r>
          </a:p>
          <a:p>
            <a:pPr marL="0" indent="0">
              <a:lnSpc>
                <a:spcPct val="101000"/>
              </a:lnSpc>
              <a:buNone/>
            </a:pPr>
            <a:r>
              <a:rPr lang="en-GB" sz="1600"/>
              <a:t>• Youth Justice Services. </a:t>
            </a:r>
          </a:p>
          <a:p>
            <a:pPr marL="0" indent="0">
              <a:lnSpc>
                <a:spcPct val="101000"/>
              </a:lnSpc>
              <a:buNone/>
            </a:pPr>
            <a:r>
              <a:rPr lang="en-GB" sz="1600"/>
              <a:t>• UK Border Agency. </a:t>
            </a:r>
          </a:p>
          <a:p>
            <a:pPr marL="0" indent="0">
              <a:lnSpc>
                <a:spcPct val="101000"/>
              </a:lnSpc>
              <a:buNone/>
            </a:pPr>
            <a:r>
              <a:rPr lang="en-GB" sz="1600"/>
              <a:t>• Leisure and Community Services (youth workers, play workers, leisure centres, parks). </a:t>
            </a:r>
          </a:p>
          <a:p>
            <a:pPr marL="0" indent="0">
              <a:lnSpc>
                <a:spcPct val="101000"/>
              </a:lnSpc>
              <a:buNone/>
            </a:pPr>
            <a:r>
              <a:rPr lang="en-GB" sz="1600"/>
              <a:t>• Careers Wales. </a:t>
            </a:r>
          </a:p>
          <a:p>
            <a:pPr marL="0" indent="0">
              <a:lnSpc>
                <a:spcPct val="101000"/>
              </a:lnSpc>
              <a:buNone/>
            </a:pPr>
            <a:r>
              <a:rPr lang="en-GB" sz="1600"/>
              <a:t>• Armed Forces. </a:t>
            </a:r>
          </a:p>
          <a:p>
            <a:pPr marL="0" indent="0">
              <a:lnSpc>
                <a:spcPct val="101000"/>
              </a:lnSpc>
              <a:buNone/>
            </a:pPr>
            <a:r>
              <a:rPr lang="en-GB" sz="1600"/>
              <a:t>• Voluntary sector and community groups. </a:t>
            </a:r>
          </a:p>
          <a:p>
            <a:pPr>
              <a:lnSpc>
                <a:spcPct val="101000"/>
              </a:lnSpc>
            </a:pPr>
            <a:endParaRPr lang="en-GB" sz="1600"/>
          </a:p>
        </p:txBody>
      </p:sp>
    </p:spTree>
    <p:extLst>
      <p:ext uri="{BB962C8B-B14F-4D97-AF65-F5344CB8AC3E}">
        <p14:creationId xmlns:p14="http://schemas.microsoft.com/office/powerpoint/2010/main" val="30876015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40BF44-9A9A-4954-94A2-06DFF3948B06}"/>
              </a:ext>
            </a:extLst>
          </p:cNvPr>
          <p:cNvSpPr>
            <a:spLocks noGrp="1"/>
          </p:cNvSpPr>
          <p:nvPr>
            <p:ph type="title"/>
          </p:nvPr>
        </p:nvSpPr>
        <p:spPr>
          <a:xfrm>
            <a:off x="1846580" y="568345"/>
            <a:ext cx="9701953" cy="1560716"/>
          </a:xfrm>
        </p:spPr>
        <p:txBody>
          <a:bodyPr>
            <a:normAutofit/>
          </a:bodyPr>
          <a:lstStyle/>
          <a:p>
            <a:r>
              <a:rPr lang="en-GB" dirty="0"/>
              <a:t>child sexual exploitation:</a:t>
            </a:r>
          </a:p>
        </p:txBody>
      </p:sp>
      <p:graphicFrame>
        <p:nvGraphicFramePr>
          <p:cNvPr id="5" name="Content Placeholder 2">
            <a:extLst>
              <a:ext uri="{FF2B5EF4-FFF2-40B4-BE49-F238E27FC236}">
                <a16:creationId xmlns:a16="http://schemas.microsoft.com/office/drawing/2014/main" id="{A86FC3ED-7BA6-4F26-837C-92F6293A37E1}"/>
              </a:ext>
            </a:extLst>
          </p:cNvPr>
          <p:cNvGraphicFramePr>
            <a:graphicFrameLocks noGrp="1"/>
          </p:cNvGraphicFramePr>
          <p:nvPr>
            <p:ph idx="1"/>
          </p:nvPr>
        </p:nvGraphicFramePr>
        <p:xfrm>
          <a:off x="1846580" y="2438400"/>
          <a:ext cx="9701953" cy="36512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091089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A34BD5-761E-4213-B500-B23FE5A4B2F9}"/>
              </a:ext>
            </a:extLst>
          </p:cNvPr>
          <p:cNvSpPr>
            <a:spLocks noGrp="1"/>
          </p:cNvSpPr>
          <p:nvPr>
            <p:ph type="title"/>
          </p:nvPr>
        </p:nvSpPr>
        <p:spPr>
          <a:xfrm>
            <a:off x="2806706" y="568345"/>
            <a:ext cx="8897565" cy="1560716"/>
          </a:xfrm>
        </p:spPr>
        <p:txBody>
          <a:bodyPr>
            <a:normAutofit/>
          </a:bodyPr>
          <a:lstStyle/>
          <a:p>
            <a:r>
              <a:rPr lang="en-GB" dirty="0"/>
              <a:t>child sexual exploitation:</a:t>
            </a:r>
          </a:p>
        </p:txBody>
      </p:sp>
      <p:graphicFrame>
        <p:nvGraphicFramePr>
          <p:cNvPr id="5" name="Content Placeholder 2">
            <a:extLst>
              <a:ext uri="{FF2B5EF4-FFF2-40B4-BE49-F238E27FC236}">
                <a16:creationId xmlns:a16="http://schemas.microsoft.com/office/drawing/2014/main" id="{6E9EEB2A-1D8A-4464-AA75-E040D2BDE7E8}"/>
              </a:ext>
            </a:extLst>
          </p:cNvPr>
          <p:cNvGraphicFramePr>
            <a:graphicFrameLocks noGrp="1"/>
          </p:cNvGraphicFramePr>
          <p:nvPr>
            <p:ph idx="1"/>
          </p:nvPr>
        </p:nvGraphicFramePr>
        <p:xfrm>
          <a:off x="2933700" y="2438400"/>
          <a:ext cx="8770938" cy="36512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062084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5B31FA-484F-4557-A2E0-79604EE04B14}"/>
              </a:ext>
            </a:extLst>
          </p:cNvPr>
          <p:cNvSpPr>
            <a:spLocks noGrp="1"/>
          </p:cNvSpPr>
          <p:nvPr>
            <p:ph type="title"/>
          </p:nvPr>
        </p:nvSpPr>
        <p:spPr>
          <a:xfrm>
            <a:off x="1609970" y="570523"/>
            <a:ext cx="2782278" cy="5519380"/>
          </a:xfrm>
        </p:spPr>
        <p:txBody>
          <a:bodyPr anchor="ctr">
            <a:normAutofit/>
          </a:bodyPr>
          <a:lstStyle/>
          <a:p>
            <a:r>
              <a:rPr lang="en-GB" sz="3100" b="1"/>
              <a:t>risk factors  that might make them more susceptible to child sexual exploitation: </a:t>
            </a:r>
            <a:br>
              <a:rPr lang="en-GB" sz="3100"/>
            </a:br>
            <a:endParaRPr lang="en-GB" sz="3100"/>
          </a:p>
        </p:txBody>
      </p:sp>
      <p:sp>
        <p:nvSpPr>
          <p:cNvPr id="3" name="Content Placeholder 2">
            <a:extLst>
              <a:ext uri="{FF2B5EF4-FFF2-40B4-BE49-F238E27FC236}">
                <a16:creationId xmlns:a16="http://schemas.microsoft.com/office/drawing/2014/main" id="{4DEA6829-A925-4F6C-8E88-2EA9BCA414F6}"/>
              </a:ext>
            </a:extLst>
          </p:cNvPr>
          <p:cNvSpPr>
            <a:spLocks noGrp="1"/>
          </p:cNvSpPr>
          <p:nvPr>
            <p:ph idx="1"/>
          </p:nvPr>
        </p:nvSpPr>
        <p:spPr>
          <a:xfrm>
            <a:off x="5165969" y="568345"/>
            <a:ext cx="6538302" cy="5521559"/>
          </a:xfrm>
        </p:spPr>
        <p:txBody>
          <a:bodyPr anchor="ctr">
            <a:normAutofit lnSpcReduction="10000"/>
          </a:bodyPr>
          <a:lstStyle/>
          <a:p>
            <a:pPr marL="0" indent="0">
              <a:buNone/>
            </a:pPr>
            <a:endParaRPr lang="en-GB"/>
          </a:p>
          <a:p>
            <a:pPr marL="0" indent="0">
              <a:buNone/>
            </a:pPr>
            <a:endParaRPr lang="en-GB"/>
          </a:p>
          <a:p>
            <a:pPr marL="0" indent="0">
              <a:buNone/>
            </a:pPr>
            <a:r>
              <a:rPr lang="en-GB"/>
              <a:t>• Having a prior experience of neglect, physical and/or sexual abuse; </a:t>
            </a:r>
          </a:p>
          <a:p>
            <a:pPr marL="0" indent="0">
              <a:buNone/>
            </a:pPr>
            <a:r>
              <a:rPr lang="en-GB"/>
              <a:t>• Lack of a safe/stable home environment, now or in the past (domestic violence or parental substance misuse, mental health issues or criminality, for example); </a:t>
            </a:r>
          </a:p>
          <a:p>
            <a:pPr marL="0" indent="0">
              <a:buNone/>
            </a:pPr>
            <a:r>
              <a:rPr lang="en-GB"/>
              <a:t>• Recent bereavement or loss; </a:t>
            </a:r>
          </a:p>
          <a:p>
            <a:pPr marL="0" indent="0">
              <a:buNone/>
            </a:pPr>
            <a:r>
              <a:rPr lang="fr-FR"/>
              <a:t>• Social isolation or social difficulties; </a:t>
            </a:r>
          </a:p>
          <a:p>
            <a:pPr marL="0" indent="0">
              <a:buNone/>
            </a:pPr>
            <a:r>
              <a:rPr lang="en-GB"/>
              <a:t>• Absence of a safe environment to explore sexuality; </a:t>
            </a:r>
          </a:p>
          <a:p>
            <a:pPr marL="0" indent="0">
              <a:buNone/>
            </a:pPr>
            <a:r>
              <a:rPr lang="en-GB"/>
              <a:t>• Economic vulnerability; </a:t>
            </a:r>
          </a:p>
          <a:p>
            <a:pPr marL="0" indent="0">
              <a:buNone/>
            </a:pPr>
            <a:endParaRPr lang="en-GB" dirty="0"/>
          </a:p>
        </p:txBody>
      </p:sp>
    </p:spTree>
    <p:extLst>
      <p:ext uri="{BB962C8B-B14F-4D97-AF65-F5344CB8AC3E}">
        <p14:creationId xmlns:p14="http://schemas.microsoft.com/office/powerpoint/2010/main" val="23837353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4E0DE-D1C6-417B-97F2-F4E14847F9C9}"/>
              </a:ext>
            </a:extLst>
          </p:cNvPr>
          <p:cNvSpPr>
            <a:spLocks noGrp="1"/>
          </p:cNvSpPr>
          <p:nvPr>
            <p:ph type="title"/>
          </p:nvPr>
        </p:nvSpPr>
        <p:spPr>
          <a:xfrm>
            <a:off x="2806706" y="568345"/>
            <a:ext cx="8897565" cy="1560716"/>
          </a:xfrm>
        </p:spPr>
        <p:txBody>
          <a:bodyPr>
            <a:normAutofit/>
          </a:bodyPr>
          <a:lstStyle/>
          <a:p>
            <a:r>
              <a:rPr lang="en-GB" dirty="0">
                <a:solidFill>
                  <a:srgbClr val="FEFCF7"/>
                </a:solidFill>
              </a:rPr>
              <a:t>risk factors  continued…</a:t>
            </a:r>
          </a:p>
        </p:txBody>
      </p:sp>
      <p:sp>
        <p:nvSpPr>
          <p:cNvPr id="3" name="Content Placeholder 2">
            <a:extLst>
              <a:ext uri="{FF2B5EF4-FFF2-40B4-BE49-F238E27FC236}">
                <a16:creationId xmlns:a16="http://schemas.microsoft.com/office/drawing/2014/main" id="{217BE71B-D524-4304-840B-88898BA82DA4}"/>
              </a:ext>
            </a:extLst>
          </p:cNvPr>
          <p:cNvSpPr>
            <a:spLocks noGrp="1"/>
          </p:cNvSpPr>
          <p:nvPr>
            <p:ph idx="1"/>
          </p:nvPr>
        </p:nvSpPr>
        <p:spPr>
          <a:xfrm>
            <a:off x="2806706" y="1348703"/>
            <a:ext cx="8770571" cy="3651504"/>
          </a:xfrm>
        </p:spPr>
        <p:txBody>
          <a:bodyPr>
            <a:normAutofit fontScale="92500" lnSpcReduction="10000"/>
          </a:bodyPr>
          <a:lstStyle/>
          <a:p>
            <a:pPr marL="0" indent="0">
              <a:buNone/>
            </a:pPr>
            <a:r>
              <a:rPr lang="en-GB" dirty="0"/>
              <a:t>• Homelessness or insecure accommodation status; </a:t>
            </a:r>
          </a:p>
          <a:p>
            <a:pPr marL="0" indent="0">
              <a:buNone/>
            </a:pPr>
            <a:r>
              <a:rPr lang="en-GB" dirty="0"/>
              <a:t>• Connections with other children and young people who are being sexually exploited; </a:t>
            </a:r>
          </a:p>
          <a:p>
            <a:pPr marL="0" indent="0">
              <a:buNone/>
            </a:pPr>
            <a:r>
              <a:rPr lang="en-GB" dirty="0"/>
              <a:t>• Family members or other connections involved in adult sex work; </a:t>
            </a:r>
          </a:p>
          <a:p>
            <a:pPr marL="0" indent="0">
              <a:buNone/>
            </a:pPr>
            <a:r>
              <a:rPr lang="en-GB" dirty="0"/>
              <a:t>• Having a physical or learning disability; </a:t>
            </a:r>
          </a:p>
          <a:p>
            <a:pPr marL="0" indent="0">
              <a:buNone/>
            </a:pPr>
            <a:r>
              <a:rPr lang="en-GB" dirty="0"/>
              <a:t>• Being in care (particularly those in residential care and those with interrupted care histories); and </a:t>
            </a:r>
          </a:p>
          <a:p>
            <a:pPr marL="0" indent="0">
              <a:buNone/>
            </a:pPr>
            <a:r>
              <a:rPr lang="en-GB" dirty="0"/>
              <a:t>• Sexual identity. </a:t>
            </a:r>
          </a:p>
          <a:p>
            <a:pPr marL="0" indent="0">
              <a:buNone/>
            </a:pPr>
            <a:endParaRPr lang="en-GB" dirty="0">
              <a:solidFill>
                <a:srgbClr val="FEFCF7"/>
              </a:solidFill>
            </a:endParaRPr>
          </a:p>
        </p:txBody>
      </p:sp>
    </p:spTree>
    <p:extLst>
      <p:ext uri="{BB962C8B-B14F-4D97-AF65-F5344CB8AC3E}">
        <p14:creationId xmlns:p14="http://schemas.microsoft.com/office/powerpoint/2010/main" val="25126465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29407-A1BB-43D1-8176-4FAB6B23A1F8}"/>
              </a:ext>
            </a:extLst>
          </p:cNvPr>
          <p:cNvSpPr>
            <a:spLocks noGrp="1"/>
          </p:cNvSpPr>
          <p:nvPr>
            <p:ph type="title"/>
          </p:nvPr>
        </p:nvSpPr>
        <p:spPr>
          <a:xfrm>
            <a:off x="838200" y="365125"/>
            <a:ext cx="10515600" cy="1772019"/>
          </a:xfrm>
        </p:spPr>
        <p:txBody>
          <a:bodyPr>
            <a:noAutofit/>
          </a:bodyPr>
          <a:lstStyle/>
          <a:p>
            <a:r>
              <a:rPr lang="en-GB" sz="2800" dirty="0"/>
              <a:t>Children rarely self-report child sexual exploitation so it is important that practitioners are aware of potential signs, including: </a:t>
            </a:r>
          </a:p>
        </p:txBody>
      </p:sp>
      <p:graphicFrame>
        <p:nvGraphicFramePr>
          <p:cNvPr id="5" name="Content Placeholder 2">
            <a:extLst>
              <a:ext uri="{FF2B5EF4-FFF2-40B4-BE49-F238E27FC236}">
                <a16:creationId xmlns:a16="http://schemas.microsoft.com/office/drawing/2014/main" id="{2CACEE91-A7E4-4741-A877-DBE8CC7C6F1C}"/>
              </a:ext>
            </a:extLst>
          </p:cNvPr>
          <p:cNvGraphicFramePr>
            <a:graphicFrameLocks noGrp="1"/>
          </p:cNvGraphicFramePr>
          <p:nvPr>
            <p:ph idx="1"/>
          </p:nvPr>
        </p:nvGraphicFramePr>
        <p:xfrm>
          <a:off x="838200" y="1967023"/>
          <a:ext cx="10515600" cy="438061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720052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D8747C-D300-4946-9743-7D77A11FD13C}"/>
              </a:ext>
            </a:extLst>
          </p:cNvPr>
          <p:cNvSpPr>
            <a:spLocks noGrp="1"/>
          </p:cNvSpPr>
          <p:nvPr>
            <p:ph type="title"/>
          </p:nvPr>
        </p:nvSpPr>
        <p:spPr>
          <a:xfrm>
            <a:off x="1846580" y="568345"/>
            <a:ext cx="9701953" cy="1560716"/>
          </a:xfrm>
        </p:spPr>
        <p:txBody>
          <a:bodyPr>
            <a:normAutofit/>
          </a:bodyPr>
          <a:lstStyle/>
          <a:p>
            <a:r>
              <a:rPr lang="en-GB" dirty="0"/>
              <a:t>Potential signs continued…</a:t>
            </a:r>
          </a:p>
        </p:txBody>
      </p:sp>
      <p:graphicFrame>
        <p:nvGraphicFramePr>
          <p:cNvPr id="5" name="Content Placeholder 2">
            <a:extLst>
              <a:ext uri="{FF2B5EF4-FFF2-40B4-BE49-F238E27FC236}">
                <a16:creationId xmlns:a16="http://schemas.microsoft.com/office/drawing/2014/main" id="{546D0464-7A83-4E86-AF15-E0E689A8F245}"/>
              </a:ext>
            </a:extLst>
          </p:cNvPr>
          <p:cNvGraphicFramePr>
            <a:graphicFrameLocks noGrp="1"/>
          </p:cNvGraphicFramePr>
          <p:nvPr>
            <p:ph idx="1"/>
          </p:nvPr>
        </p:nvGraphicFramePr>
        <p:xfrm>
          <a:off x="1846580" y="2438400"/>
          <a:ext cx="9701953" cy="36512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795669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C4EE22-E5D1-4B71-9CC6-A113F4B5A2AB}"/>
              </a:ext>
            </a:extLst>
          </p:cNvPr>
          <p:cNvSpPr>
            <a:spLocks noGrp="1"/>
          </p:cNvSpPr>
          <p:nvPr>
            <p:ph type="title"/>
          </p:nvPr>
        </p:nvSpPr>
        <p:spPr>
          <a:xfrm>
            <a:off x="838200" y="365125"/>
            <a:ext cx="10515600" cy="857619"/>
          </a:xfrm>
        </p:spPr>
        <p:txBody>
          <a:bodyPr>
            <a:normAutofit fontScale="90000"/>
          </a:bodyPr>
          <a:lstStyle/>
          <a:p>
            <a:r>
              <a:rPr lang="en-GB" sz="3200" b="1"/>
              <a:t>How to respond: working with young people </a:t>
            </a:r>
            <a:br>
              <a:rPr lang="en-GB"/>
            </a:br>
            <a:endParaRPr lang="en-GB" dirty="0"/>
          </a:p>
        </p:txBody>
      </p:sp>
      <p:sp>
        <p:nvSpPr>
          <p:cNvPr id="3" name="Content Placeholder 2">
            <a:extLst>
              <a:ext uri="{FF2B5EF4-FFF2-40B4-BE49-F238E27FC236}">
                <a16:creationId xmlns:a16="http://schemas.microsoft.com/office/drawing/2014/main" id="{622F6130-6AB9-484D-B81B-7C1B472E8501}"/>
              </a:ext>
            </a:extLst>
          </p:cNvPr>
          <p:cNvSpPr>
            <a:spLocks noGrp="1"/>
          </p:cNvSpPr>
          <p:nvPr>
            <p:ph idx="1"/>
          </p:nvPr>
        </p:nvSpPr>
        <p:spPr>
          <a:xfrm>
            <a:off x="838200" y="834655"/>
            <a:ext cx="10515600" cy="5188689"/>
          </a:xfrm>
        </p:spPr>
        <p:txBody>
          <a:bodyPr>
            <a:normAutofit fontScale="77500" lnSpcReduction="20000"/>
          </a:bodyPr>
          <a:lstStyle/>
          <a:p>
            <a:r>
              <a:rPr lang="en-GB" b="1" dirty="0"/>
              <a:t>Child sexual exploitation is never the victim’s fault: </a:t>
            </a:r>
            <a:r>
              <a:rPr lang="en-GB" dirty="0"/>
              <a:t>As stated above, all children and young people have a right to be safe and should be protected from harm. </a:t>
            </a:r>
          </a:p>
          <a:p>
            <a:pPr marL="0" indent="0">
              <a:buNone/>
            </a:pPr>
            <a:endParaRPr lang="en-GB" dirty="0"/>
          </a:p>
          <a:p>
            <a:r>
              <a:rPr lang="en-GB" i="1" dirty="0"/>
              <a:t>“What I want is staff who sit down and talk to you calmly and they don’t judge you … you want someone to understand why you did what you did” </a:t>
            </a:r>
            <a:endParaRPr lang="en-GB" dirty="0"/>
          </a:p>
          <a:p>
            <a:r>
              <a:rPr lang="en-GB" i="1" dirty="0"/>
              <a:t>“Instead of shouting at me and saying ‘why did you do it?’ …[They should be] letting you get your point across first, then putting their point across and about how they see it differently, instead of just saying that was wrong” (young person cited in Warrington 2013) </a:t>
            </a:r>
          </a:p>
          <a:p>
            <a:pPr marL="0" indent="0">
              <a:buNone/>
            </a:pPr>
            <a:endParaRPr lang="en-GB" dirty="0"/>
          </a:p>
          <a:p>
            <a:r>
              <a:rPr lang="en-GB" b="1" dirty="0"/>
              <a:t>Early sharing of information is key to providing effective help where there are emerging problems</a:t>
            </a:r>
            <a:r>
              <a:rPr lang="en-GB" dirty="0"/>
              <a:t>. As above, it is essential to have in place effective child protection services and procedures for sharing information. Wherever possible practitioners should share confidential personal information with consent. However, where there are concerns that a child is suffering, or is likely to suffer, significant harm, practitioners should be willing to disclose information without consent where the public interest served by protecting the child from harm outweighs the duty of confidentiality. Section B below sets out the framework that is required to support effective practice. </a:t>
            </a:r>
          </a:p>
        </p:txBody>
      </p:sp>
    </p:spTree>
    <p:extLst>
      <p:ext uri="{BB962C8B-B14F-4D97-AF65-F5344CB8AC3E}">
        <p14:creationId xmlns:p14="http://schemas.microsoft.com/office/powerpoint/2010/main" val="36316453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0C639D-4881-400F-B51F-E9DFAF07A3C4}"/>
              </a:ext>
            </a:extLst>
          </p:cNvPr>
          <p:cNvSpPr>
            <a:spLocks noGrp="1"/>
          </p:cNvSpPr>
          <p:nvPr>
            <p:ph type="title"/>
          </p:nvPr>
        </p:nvSpPr>
        <p:spPr>
          <a:xfrm>
            <a:off x="1063256" y="568345"/>
            <a:ext cx="10641016" cy="1079702"/>
          </a:xfrm>
        </p:spPr>
        <p:txBody>
          <a:bodyPr>
            <a:normAutofit/>
          </a:bodyPr>
          <a:lstStyle/>
          <a:p>
            <a:r>
              <a:rPr lang="en-GB" sz="3200" b="1" dirty="0"/>
              <a:t>How to respond: working with young people</a:t>
            </a:r>
            <a:endParaRPr lang="en-GB" sz="3200" dirty="0"/>
          </a:p>
        </p:txBody>
      </p:sp>
      <p:sp>
        <p:nvSpPr>
          <p:cNvPr id="3" name="Content Placeholder 2">
            <a:extLst>
              <a:ext uri="{FF2B5EF4-FFF2-40B4-BE49-F238E27FC236}">
                <a16:creationId xmlns:a16="http://schemas.microsoft.com/office/drawing/2014/main" id="{0D3D8561-DF31-45EC-9C0D-9541AD016AB2}"/>
              </a:ext>
            </a:extLst>
          </p:cNvPr>
          <p:cNvSpPr>
            <a:spLocks noGrp="1"/>
          </p:cNvSpPr>
          <p:nvPr>
            <p:ph idx="1"/>
          </p:nvPr>
        </p:nvSpPr>
        <p:spPr>
          <a:xfrm>
            <a:off x="721104" y="1562328"/>
            <a:ext cx="10917462" cy="3651504"/>
          </a:xfrm>
        </p:spPr>
        <p:txBody>
          <a:bodyPr>
            <a:normAutofit fontScale="85000" lnSpcReduction="20000"/>
          </a:bodyPr>
          <a:lstStyle/>
          <a:p>
            <a:r>
              <a:rPr lang="en-GB" b="1" dirty="0"/>
              <a:t>Safeguarding children is everyone’s responsibility. </a:t>
            </a:r>
            <a:r>
              <a:rPr lang="en-GB" dirty="0"/>
              <a:t>As above, all practitioners should assume that in the course of their work with children they will encounter children at risk of sexual exploitation. All practitioners working with children and families need to </a:t>
            </a:r>
            <a:r>
              <a:rPr lang="en-GB" b="1" dirty="0"/>
              <a:t>know where to get help</a:t>
            </a:r>
            <a:r>
              <a:rPr lang="en-GB" dirty="0"/>
              <a:t>: Local multi-agency safeguarding arrangements will set out the process for referring concerns about the welfare of children to local authority children’s social care. Anyone can make a referral and ask for advice. If a child is considered to be in immediate danger the police should be contacted. </a:t>
            </a:r>
          </a:p>
          <a:p>
            <a:r>
              <a:rPr lang="en-GB" b="1" i="1" dirty="0"/>
              <a:t>Any practitioner </a:t>
            </a:r>
            <a:r>
              <a:rPr lang="en-GB" b="1" dirty="0"/>
              <a:t>working with a child who they think may be at risk of child sexual exploitation should follow the guidance set out in </a:t>
            </a:r>
            <a:r>
              <a:rPr lang="en-GB" b="1" i="1" dirty="0"/>
              <a:t>Working Together </a:t>
            </a:r>
            <a:r>
              <a:rPr lang="en-GB" b="1" dirty="0"/>
              <a:t>and share this information with local authority children’s social care. You should refer any concerns about a child’s welfare to local authority children’s social care. If you believe a child is in immediate risk of harm, you should contact the police. </a:t>
            </a:r>
            <a:endParaRPr lang="en-GB" dirty="0"/>
          </a:p>
          <a:p>
            <a:pPr marL="0" indent="0">
              <a:buNone/>
            </a:pPr>
            <a:endParaRPr lang="en-GB" dirty="0"/>
          </a:p>
          <a:p>
            <a:endParaRPr lang="en-GB" dirty="0"/>
          </a:p>
        </p:txBody>
      </p:sp>
    </p:spTree>
    <p:extLst>
      <p:ext uri="{BB962C8B-B14F-4D97-AF65-F5344CB8AC3E}">
        <p14:creationId xmlns:p14="http://schemas.microsoft.com/office/powerpoint/2010/main" val="39990197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D9F513-6B01-44EE-A392-33446BE09F47}"/>
              </a:ext>
            </a:extLst>
          </p:cNvPr>
          <p:cNvSpPr>
            <a:spLocks noGrp="1"/>
          </p:cNvSpPr>
          <p:nvPr>
            <p:ph type="title"/>
          </p:nvPr>
        </p:nvSpPr>
        <p:spPr>
          <a:xfrm>
            <a:off x="1217404" y="1159657"/>
            <a:ext cx="9676673" cy="969404"/>
          </a:xfrm>
        </p:spPr>
        <p:txBody>
          <a:bodyPr anchor="ctr">
            <a:normAutofit/>
          </a:bodyPr>
          <a:lstStyle/>
          <a:p>
            <a:pPr algn="ctr"/>
            <a:r>
              <a:rPr lang="en-GB" sz="2800" b="1" i="1"/>
              <a:t>A multi-agency response </a:t>
            </a:r>
            <a:br>
              <a:rPr lang="en-GB" sz="2800"/>
            </a:br>
            <a:endParaRPr lang="en-GB" sz="2800"/>
          </a:p>
        </p:txBody>
      </p:sp>
      <p:sp>
        <p:nvSpPr>
          <p:cNvPr id="3" name="Content Placeholder 2">
            <a:extLst>
              <a:ext uri="{FF2B5EF4-FFF2-40B4-BE49-F238E27FC236}">
                <a16:creationId xmlns:a16="http://schemas.microsoft.com/office/drawing/2014/main" id="{4A05B64E-73E3-4FD0-AF6F-150AFE49E4F9}"/>
              </a:ext>
            </a:extLst>
          </p:cNvPr>
          <p:cNvSpPr>
            <a:spLocks noGrp="1"/>
          </p:cNvSpPr>
          <p:nvPr>
            <p:ph idx="1"/>
          </p:nvPr>
        </p:nvSpPr>
        <p:spPr>
          <a:xfrm>
            <a:off x="1217404" y="2561533"/>
            <a:ext cx="9676673" cy="3136810"/>
          </a:xfrm>
        </p:spPr>
        <p:txBody>
          <a:bodyPr anchor="ctr">
            <a:normAutofit fontScale="92500"/>
          </a:bodyPr>
          <a:lstStyle/>
          <a:p>
            <a:r>
              <a:rPr lang="en-GB" dirty="0"/>
              <a:t>Providing an appropriate response to CSE requires the combined efforts and skills of a protective network for children and young people and depends heavily on a multi-agency response. </a:t>
            </a:r>
          </a:p>
          <a:p>
            <a:r>
              <a:rPr lang="en-GB" dirty="0"/>
              <a:t>This aims to ensure that barriers such as differences in agency roles, cultures and perspectives and other practical realities like staff turnover do not impact on specialist safeguarding knowledge and practice in a way that is detrimental to children and young people.</a:t>
            </a:r>
          </a:p>
          <a:p>
            <a:endParaRPr lang="en-GB" dirty="0"/>
          </a:p>
        </p:txBody>
      </p:sp>
    </p:spTree>
    <p:extLst>
      <p:ext uri="{BB962C8B-B14F-4D97-AF65-F5344CB8AC3E}">
        <p14:creationId xmlns:p14="http://schemas.microsoft.com/office/powerpoint/2010/main" val="27152921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418420-CA1A-445D-AF9E-0D0B0ED77DF2}"/>
              </a:ext>
            </a:extLst>
          </p:cNvPr>
          <p:cNvSpPr>
            <a:spLocks noGrp="1"/>
          </p:cNvSpPr>
          <p:nvPr>
            <p:ph type="title"/>
          </p:nvPr>
        </p:nvSpPr>
        <p:spPr>
          <a:xfrm>
            <a:off x="2806706" y="568345"/>
            <a:ext cx="8897565" cy="1560716"/>
          </a:xfrm>
        </p:spPr>
        <p:txBody>
          <a:bodyPr>
            <a:normAutofit/>
          </a:bodyPr>
          <a:lstStyle/>
          <a:p>
            <a:r>
              <a:rPr lang="en-GB" dirty="0"/>
              <a:t>CSE and the Youth Service</a:t>
            </a:r>
          </a:p>
        </p:txBody>
      </p:sp>
      <p:graphicFrame>
        <p:nvGraphicFramePr>
          <p:cNvPr id="5" name="Content Placeholder 2">
            <a:extLst>
              <a:ext uri="{FF2B5EF4-FFF2-40B4-BE49-F238E27FC236}">
                <a16:creationId xmlns:a16="http://schemas.microsoft.com/office/drawing/2014/main" id="{007EBAA0-8A89-4A1D-B75D-6A46A374C8D1}"/>
              </a:ext>
            </a:extLst>
          </p:cNvPr>
          <p:cNvGraphicFramePr>
            <a:graphicFrameLocks noGrp="1"/>
          </p:cNvGraphicFramePr>
          <p:nvPr>
            <p:ph idx="1"/>
          </p:nvPr>
        </p:nvGraphicFramePr>
        <p:xfrm>
          <a:off x="2933700" y="2438400"/>
          <a:ext cx="8770938" cy="36512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488695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F9DE96-F8F1-4B89-9A81-26F27AD17E6A}"/>
              </a:ext>
            </a:extLst>
          </p:cNvPr>
          <p:cNvSpPr>
            <a:spLocks noGrp="1"/>
          </p:cNvSpPr>
          <p:nvPr>
            <p:ph type="title"/>
          </p:nvPr>
        </p:nvSpPr>
        <p:spPr/>
        <p:txBody>
          <a:bodyPr/>
          <a:lstStyle/>
          <a:p>
            <a:r>
              <a:rPr lang="en-GB" dirty="0"/>
              <a:t>Task 1</a:t>
            </a:r>
          </a:p>
        </p:txBody>
      </p:sp>
      <p:sp>
        <p:nvSpPr>
          <p:cNvPr id="3" name="Content Placeholder 2">
            <a:extLst>
              <a:ext uri="{FF2B5EF4-FFF2-40B4-BE49-F238E27FC236}">
                <a16:creationId xmlns:a16="http://schemas.microsoft.com/office/drawing/2014/main" id="{2E6DCF47-E5FE-4528-A64B-82F8CE520753}"/>
              </a:ext>
            </a:extLst>
          </p:cNvPr>
          <p:cNvSpPr>
            <a:spLocks noGrp="1"/>
          </p:cNvSpPr>
          <p:nvPr>
            <p:ph idx="1"/>
          </p:nvPr>
        </p:nvSpPr>
        <p:spPr/>
        <p:txBody>
          <a:bodyPr>
            <a:normAutofit fontScale="92500" lnSpcReduction="20000"/>
          </a:bodyPr>
          <a:lstStyle/>
          <a:p>
            <a:pPr marL="0" indent="0">
              <a:buNone/>
            </a:pPr>
            <a:r>
              <a:rPr lang="en-GB" dirty="0"/>
              <a:t>In working groups watch the following footage from the programme.  Make observations and notes along the following themes:</a:t>
            </a:r>
          </a:p>
          <a:p>
            <a:pPr lvl="0"/>
            <a:r>
              <a:rPr lang="en-GB" dirty="0"/>
              <a:t>Risk factors for the young people </a:t>
            </a:r>
          </a:p>
          <a:p>
            <a:r>
              <a:rPr lang="en-GB" dirty="0"/>
              <a:t>The tactics of the abusers</a:t>
            </a:r>
          </a:p>
          <a:p>
            <a:pPr marL="0" indent="0">
              <a:buNone/>
            </a:pPr>
            <a:r>
              <a:rPr lang="en-GB" dirty="0"/>
              <a:t>On the second section of footage, repeat the exercise for the following themes:</a:t>
            </a:r>
          </a:p>
          <a:p>
            <a:pPr lvl="0"/>
            <a:r>
              <a:rPr lang="en-GB" dirty="0"/>
              <a:t>Collaborative working between agencies</a:t>
            </a:r>
          </a:p>
          <a:p>
            <a:pPr lvl="0"/>
            <a:r>
              <a:rPr lang="en-GB" dirty="0"/>
              <a:t>The working methodology of the sexual health project staff as compare to other professionals.</a:t>
            </a:r>
          </a:p>
          <a:p>
            <a:pPr marL="0" lvl="0" indent="0">
              <a:buNone/>
            </a:pPr>
            <a:r>
              <a:rPr lang="en-GB" dirty="0"/>
              <a:t>Each group to lead feedback to  and discussion with the rest of the group.</a:t>
            </a:r>
          </a:p>
          <a:p>
            <a:pPr marL="0" indent="0">
              <a:buNone/>
            </a:pPr>
            <a:endParaRPr lang="en-GB" dirty="0"/>
          </a:p>
        </p:txBody>
      </p:sp>
    </p:spTree>
    <p:extLst>
      <p:ext uri="{BB962C8B-B14F-4D97-AF65-F5344CB8AC3E}">
        <p14:creationId xmlns:p14="http://schemas.microsoft.com/office/powerpoint/2010/main" val="14526708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0E02B4-3F12-4319-B786-A8FF55E708DF}"/>
              </a:ext>
            </a:extLst>
          </p:cNvPr>
          <p:cNvSpPr>
            <a:spLocks noGrp="1"/>
          </p:cNvSpPr>
          <p:nvPr>
            <p:ph type="title"/>
          </p:nvPr>
        </p:nvSpPr>
        <p:spPr>
          <a:xfrm>
            <a:off x="1609970" y="570523"/>
            <a:ext cx="2782278" cy="5519380"/>
          </a:xfrm>
        </p:spPr>
        <p:txBody>
          <a:bodyPr anchor="ctr">
            <a:normAutofit/>
          </a:bodyPr>
          <a:lstStyle/>
          <a:p>
            <a:r>
              <a:rPr lang="en-GB" sz="3600"/>
              <a:t>Grooming</a:t>
            </a:r>
          </a:p>
        </p:txBody>
      </p:sp>
      <p:sp>
        <p:nvSpPr>
          <p:cNvPr id="3" name="Content Placeholder 2">
            <a:extLst>
              <a:ext uri="{FF2B5EF4-FFF2-40B4-BE49-F238E27FC236}">
                <a16:creationId xmlns:a16="http://schemas.microsoft.com/office/drawing/2014/main" id="{9126A4D9-608A-4BD4-A900-C8C1E4721D39}"/>
              </a:ext>
            </a:extLst>
          </p:cNvPr>
          <p:cNvSpPr>
            <a:spLocks noGrp="1"/>
          </p:cNvSpPr>
          <p:nvPr>
            <p:ph idx="1"/>
          </p:nvPr>
        </p:nvSpPr>
        <p:spPr>
          <a:xfrm>
            <a:off x="5165969" y="568345"/>
            <a:ext cx="6538302" cy="5521559"/>
          </a:xfrm>
        </p:spPr>
        <p:txBody>
          <a:bodyPr anchor="ctr">
            <a:normAutofit/>
          </a:bodyPr>
          <a:lstStyle/>
          <a:p>
            <a:pPr>
              <a:lnSpc>
                <a:spcPct val="101000"/>
              </a:lnSpc>
            </a:pPr>
            <a:r>
              <a:rPr lang="en-GB" sz="1600"/>
              <a:t>Grooming involves a situation where a person communicates with and attempts to form a relationship with a child with the intention of putting them in a position where they can be abused:  </a:t>
            </a:r>
          </a:p>
          <a:p>
            <a:pPr>
              <a:lnSpc>
                <a:spcPct val="101000"/>
              </a:lnSpc>
            </a:pPr>
            <a:r>
              <a:rPr lang="en-GB" sz="1600"/>
              <a:t>Grooming can take place online or offline and will often involve the groomer providing the child with a relationship in which they feel understood or important. </a:t>
            </a:r>
          </a:p>
          <a:p>
            <a:pPr>
              <a:lnSpc>
                <a:spcPct val="101000"/>
              </a:lnSpc>
            </a:pPr>
            <a:r>
              <a:rPr lang="en-GB" sz="1600"/>
              <a:t>Grooming may involve the provision of material goods or experiences.  Groomers work to develop a situation where the child trusts them and/or feels that the groomer can provide them with something they cannot get from anyone else. This could be friendship; a relationship that the child believes is a romantic relationship, a sense of belonging or a sense of importance where they are given status or goods which impress their peers. </a:t>
            </a:r>
          </a:p>
          <a:p>
            <a:pPr>
              <a:lnSpc>
                <a:spcPct val="101000"/>
              </a:lnSpc>
            </a:pPr>
            <a:r>
              <a:rPr lang="en-GB" sz="1600"/>
              <a:t> Grooming is often employed to get children into a position where a perpetrator or facilitator of sexual exploitation can abuse the child.  However, the grooming process is not evident in every case of child sexual exploitation. Children can come into contact with perpetrators in many different ways and the time between first contact and abuse taking place can be very short. Grooming can take place over a very short period of time. </a:t>
            </a:r>
          </a:p>
        </p:txBody>
      </p:sp>
    </p:spTree>
    <p:extLst>
      <p:ext uri="{BB962C8B-B14F-4D97-AF65-F5344CB8AC3E}">
        <p14:creationId xmlns:p14="http://schemas.microsoft.com/office/powerpoint/2010/main" val="41286198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A4F9FD-5A30-483D-8059-A251FCECC054}"/>
              </a:ext>
            </a:extLst>
          </p:cNvPr>
          <p:cNvSpPr>
            <a:spLocks noGrp="1"/>
          </p:cNvSpPr>
          <p:nvPr>
            <p:ph type="title"/>
          </p:nvPr>
        </p:nvSpPr>
        <p:spPr>
          <a:xfrm>
            <a:off x="1609970" y="570523"/>
            <a:ext cx="2782278" cy="5519380"/>
          </a:xfrm>
        </p:spPr>
        <p:txBody>
          <a:bodyPr anchor="ctr">
            <a:normAutofit/>
          </a:bodyPr>
          <a:lstStyle/>
          <a:p>
            <a:r>
              <a:rPr lang="en-GB" sz="3600"/>
              <a:t>Coercion</a:t>
            </a:r>
          </a:p>
        </p:txBody>
      </p:sp>
      <p:sp>
        <p:nvSpPr>
          <p:cNvPr id="3" name="Content Placeholder 2">
            <a:extLst>
              <a:ext uri="{FF2B5EF4-FFF2-40B4-BE49-F238E27FC236}">
                <a16:creationId xmlns:a16="http://schemas.microsoft.com/office/drawing/2014/main" id="{040761AB-A540-4AB9-8086-60BD08C5CC53}"/>
              </a:ext>
            </a:extLst>
          </p:cNvPr>
          <p:cNvSpPr>
            <a:spLocks noGrp="1"/>
          </p:cNvSpPr>
          <p:nvPr>
            <p:ph idx="1"/>
          </p:nvPr>
        </p:nvSpPr>
        <p:spPr>
          <a:xfrm>
            <a:off x="5165969" y="568345"/>
            <a:ext cx="6538302" cy="5521559"/>
          </a:xfrm>
        </p:spPr>
        <p:txBody>
          <a:bodyPr anchor="ctr">
            <a:normAutofit fontScale="85000" lnSpcReduction="20000"/>
          </a:bodyPr>
          <a:lstStyle/>
          <a:p>
            <a:pPr marL="0" indent="0">
              <a:buNone/>
            </a:pPr>
            <a:r>
              <a:rPr lang="en-GB"/>
              <a:t>Coercion and control are often employed by perpetrators and facilitators of CSE as a tool to ensure that children engage in sexual acts. This can include: Control through the provision of something the child wants or needs such as money, alcohol or drugs, relationship(s)/affection, a promise to keep the child safe from others or accommodation. </a:t>
            </a:r>
          </a:p>
          <a:p>
            <a:pPr marL="0" indent="0">
              <a:buNone/>
            </a:pPr>
            <a:r>
              <a:rPr lang="en-GB"/>
              <a:t>Control can be exercised through the threat that these things will be withdrawn if the child does not participate in sexual acts with the main perpetrators or other abusers the perpetrator directs them to conduct sexual acts with. </a:t>
            </a:r>
          </a:p>
          <a:p>
            <a:pPr marL="0" indent="0">
              <a:buNone/>
            </a:pPr>
            <a:r>
              <a:rPr lang="en-GB"/>
              <a:t>Coercion may take the form of threats of or actual physical violence, emotional abuse or threats to hurt someone that the child cares about. However, CSE can also occur in absence of any obvious signs of coercion or control.</a:t>
            </a:r>
            <a:endParaRPr lang="en-GB" dirty="0"/>
          </a:p>
        </p:txBody>
      </p:sp>
    </p:spTree>
    <p:extLst>
      <p:ext uri="{BB962C8B-B14F-4D97-AF65-F5344CB8AC3E}">
        <p14:creationId xmlns:p14="http://schemas.microsoft.com/office/powerpoint/2010/main" val="32623550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A13807-503E-4977-9E61-B3193DAE4FBC}"/>
              </a:ext>
            </a:extLst>
          </p:cNvPr>
          <p:cNvSpPr>
            <a:spLocks noGrp="1"/>
          </p:cNvSpPr>
          <p:nvPr>
            <p:ph type="title"/>
          </p:nvPr>
        </p:nvSpPr>
        <p:spPr>
          <a:xfrm>
            <a:off x="1609970" y="570523"/>
            <a:ext cx="2782278" cy="5519380"/>
          </a:xfrm>
        </p:spPr>
        <p:txBody>
          <a:bodyPr anchor="ctr">
            <a:normAutofit/>
          </a:bodyPr>
          <a:lstStyle/>
          <a:p>
            <a:r>
              <a:rPr lang="en-GB" sz="2800"/>
              <a:t>Childrens Understanding of</a:t>
            </a:r>
            <a:br>
              <a:rPr lang="en-GB" sz="2800"/>
            </a:br>
            <a:r>
              <a:rPr lang="en-GB" sz="2800"/>
              <a:t>Abuse</a:t>
            </a:r>
          </a:p>
        </p:txBody>
      </p:sp>
      <p:sp>
        <p:nvSpPr>
          <p:cNvPr id="3" name="Content Placeholder 2">
            <a:extLst>
              <a:ext uri="{FF2B5EF4-FFF2-40B4-BE49-F238E27FC236}">
                <a16:creationId xmlns:a16="http://schemas.microsoft.com/office/drawing/2014/main" id="{78869E5D-F199-4158-B2DC-E1ED115B0BDF}"/>
              </a:ext>
            </a:extLst>
          </p:cNvPr>
          <p:cNvSpPr>
            <a:spLocks noGrp="1"/>
          </p:cNvSpPr>
          <p:nvPr>
            <p:ph idx="1"/>
          </p:nvPr>
        </p:nvSpPr>
        <p:spPr>
          <a:xfrm>
            <a:off x="5165969" y="568345"/>
            <a:ext cx="6538302" cy="5521559"/>
          </a:xfrm>
        </p:spPr>
        <p:txBody>
          <a:bodyPr anchor="ctr">
            <a:normAutofit fontScale="77500" lnSpcReduction="20000"/>
          </a:bodyPr>
          <a:lstStyle/>
          <a:p>
            <a:pPr marL="0" indent="0">
              <a:lnSpc>
                <a:spcPct val="101000"/>
              </a:lnSpc>
              <a:buNone/>
            </a:pPr>
            <a:r>
              <a:rPr lang="en-GB" dirty="0"/>
              <a:t>Children abused through CSE can fail to recognise their experiences as exploitative. However, many children do understand that they are being exploited but may still struggle to disclose or seek help because of stigma or because the thing they are receiving in exchange for the abuse is important to them. </a:t>
            </a:r>
            <a:endParaRPr lang="en-GB"/>
          </a:p>
          <a:p>
            <a:pPr marL="0" indent="0">
              <a:lnSpc>
                <a:spcPct val="101000"/>
              </a:lnSpc>
              <a:buNone/>
            </a:pPr>
            <a:r>
              <a:rPr lang="en-GB" dirty="0"/>
              <a:t>Some children may understand that they are being exploited but still perceive the exploitation as the best option available to them within the context of constrained choices. Some children may feel that they have very little control over the decisions that are made about them in other areas of their life and that the exchange involved in this form of abuse gives them a sense of control over what is happening to them. </a:t>
            </a:r>
            <a:endParaRPr lang="en-GB"/>
          </a:p>
          <a:p>
            <a:pPr marL="0" indent="0">
              <a:lnSpc>
                <a:spcPct val="101000"/>
              </a:lnSpc>
              <a:buNone/>
            </a:pPr>
            <a:r>
              <a:rPr lang="en-GB" dirty="0"/>
              <a:t>Some children may accept abuse as a normal part of life or feel that it is deserved because of their earlier experiences of abuse, trauma or feelings of worthlessness</a:t>
            </a:r>
            <a:endParaRPr lang="en-GB"/>
          </a:p>
        </p:txBody>
      </p:sp>
    </p:spTree>
    <p:extLst>
      <p:ext uri="{BB962C8B-B14F-4D97-AF65-F5344CB8AC3E}">
        <p14:creationId xmlns:p14="http://schemas.microsoft.com/office/powerpoint/2010/main" val="1388072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3E3CE0-514C-40AA-935D-20CF5EE9EE7E}"/>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B6361424-87E4-4061-9AAB-02B0781D52A9}"/>
              </a:ext>
            </a:extLst>
          </p:cNvPr>
          <p:cNvSpPr>
            <a:spLocks noGrp="1"/>
          </p:cNvSpPr>
          <p:nvPr>
            <p:ph idx="1"/>
          </p:nvPr>
        </p:nvSpPr>
        <p:spPr/>
        <p:txBody>
          <a:bodyPr>
            <a:normAutofit fontScale="55000" lnSpcReduction="20000"/>
          </a:bodyPr>
          <a:lstStyle/>
          <a:p>
            <a:r>
              <a:rPr lang="en-GB" dirty="0"/>
              <a:t>Coles, J (2005) </a:t>
            </a:r>
            <a:r>
              <a:rPr lang="en-GB" i="1" dirty="0"/>
              <a:t>Out of sight, out of mind: Child sexual exploitation, </a:t>
            </a:r>
            <a:r>
              <a:rPr lang="en-GB" dirty="0"/>
              <a:t>Cardiff: Barnardo’s Cymru </a:t>
            </a:r>
          </a:p>
          <a:p>
            <a:r>
              <a:rPr lang="en-GB" dirty="0"/>
              <a:t>http://www.barnardos.org.uk/outofsightoutofmindreport.pdf. </a:t>
            </a:r>
          </a:p>
          <a:p>
            <a:r>
              <a:rPr lang="en-GB" dirty="0"/>
              <a:t>2 </a:t>
            </a:r>
            <a:r>
              <a:rPr lang="en-GB" dirty="0" err="1"/>
              <a:t>Clutton</a:t>
            </a:r>
            <a:r>
              <a:rPr lang="en-GB" dirty="0"/>
              <a:t>, S. and Coles, J. (2007) </a:t>
            </a:r>
            <a:r>
              <a:rPr lang="en-GB" i="1" dirty="0"/>
              <a:t>Sexual Exploitation Risk Assessment Framework: A pilot study</a:t>
            </a:r>
            <a:r>
              <a:rPr lang="en-GB" dirty="0"/>
              <a:t>, Cardiff: Barnardo’s Cymru http://www.barnardos.org.uk/barnardo_s_cymru_sexual_exploitation_risk _assessment_framework_report_-_english_version-2.pdf. </a:t>
            </a:r>
          </a:p>
          <a:p>
            <a:r>
              <a:rPr lang="en-GB" dirty="0"/>
              <a:t>3 </a:t>
            </a:r>
            <a:r>
              <a:rPr lang="en-GB" dirty="0" err="1"/>
              <a:t>Clutton</a:t>
            </a:r>
            <a:r>
              <a:rPr lang="en-GB" dirty="0"/>
              <a:t>, S. and Coles, J. (2009) </a:t>
            </a:r>
            <a:r>
              <a:rPr lang="en-GB" i="1" dirty="0"/>
              <a:t>Child Sexual Exploitation in Wales: on 3 years on </a:t>
            </a:r>
            <a:r>
              <a:rPr lang="en-GB" dirty="0"/>
              <a:t>, Cardiff: Barnardo’s http://www.barnardos.org.uk/child_sexual_exploitation_in_wales-3_years_on.__ no_3_policy_and_practice_briefing. Mayo, M. Hogget, P. Miller, C. (2007). Navigating the contradictions of public service modernisation: the case of community engagement professionals. The Policy Press, 2007. ISSN 0305 5736</a:t>
            </a:r>
          </a:p>
          <a:p>
            <a:r>
              <a:rPr lang="en-GB" dirty="0" err="1"/>
              <a:t>Nylen,U</a:t>
            </a:r>
            <a:r>
              <a:rPr lang="en-GB" dirty="0"/>
              <a:t>. (2007). Interagency collaboration in human services: Impact of formalisation and intensity on effectiveness,  Public Administration 85,1, 143-166</a:t>
            </a:r>
          </a:p>
          <a:p>
            <a:r>
              <a:rPr lang="en-GB" dirty="0"/>
              <a:t>Review of the Wales Safeguarding Children and Young People from Sexual Exploitation (CSE) Statutory Guidance  Sophie Hallett, Anne Crowley, Kat Deerfield, Eleanor Staples and Alyson Rees. 15/11/17 Crown Copyright.</a:t>
            </a:r>
          </a:p>
          <a:p>
            <a:r>
              <a:rPr lang="en-GB" dirty="0"/>
              <a:t> Safeguarding Children and Young People from Sexual </a:t>
            </a:r>
            <a:r>
              <a:rPr lang="en-GB" dirty="0" err="1"/>
              <a:t>Exploitation.Welsh</a:t>
            </a:r>
            <a:r>
              <a:rPr lang="en-GB" dirty="0"/>
              <a:t> Government Guidance.  Crown Copyright 2010</a:t>
            </a:r>
          </a:p>
          <a:p>
            <a:r>
              <a:rPr lang="en-GB" dirty="0"/>
              <a:t>Welsh Government. 2021 Social Services and Wellbeing Act 2014. Volume 7 – Safeguarding Children from Child Sexual Exploitation</a:t>
            </a:r>
          </a:p>
          <a:p>
            <a:endParaRPr lang="en-GB" dirty="0"/>
          </a:p>
        </p:txBody>
      </p:sp>
    </p:spTree>
    <p:extLst>
      <p:ext uri="{BB962C8B-B14F-4D97-AF65-F5344CB8AC3E}">
        <p14:creationId xmlns:p14="http://schemas.microsoft.com/office/powerpoint/2010/main" val="29457246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idx="4294967295"/>
          </p:nvPr>
        </p:nvSpPr>
        <p:spPr>
          <a:xfrm>
            <a:off x="795342" y="637953"/>
            <a:ext cx="8272458" cy="3189507"/>
          </a:xfrm>
        </p:spPr>
        <p:txBody>
          <a:bodyPr vert="horz" lIns="91440" tIns="45720" rIns="91440" bIns="45720" rtlCol="0" anchor="b">
            <a:normAutofit/>
          </a:bodyPr>
          <a:lstStyle/>
          <a:p>
            <a:r>
              <a:rPr lang="en-US" altLang="en-US" sz="7400" kern="1200">
                <a:solidFill>
                  <a:srgbClr val="FFFFFF"/>
                </a:solidFill>
                <a:latin typeface="+mj-lt"/>
                <a:ea typeface="+mj-ea"/>
                <a:cs typeface="+mj-cs"/>
              </a:rPr>
              <a:t>Tuning In – </a:t>
            </a:r>
            <a:br>
              <a:rPr lang="en-US" altLang="en-US" sz="7400" kern="1200">
                <a:solidFill>
                  <a:srgbClr val="FFFFFF"/>
                </a:solidFill>
                <a:latin typeface="+mj-lt"/>
                <a:ea typeface="+mj-ea"/>
                <a:cs typeface="+mj-cs"/>
              </a:rPr>
            </a:br>
            <a:r>
              <a:rPr lang="en-US" altLang="en-US" sz="7400" kern="1200">
                <a:solidFill>
                  <a:srgbClr val="FFFFFF"/>
                </a:solidFill>
                <a:latin typeface="+mj-lt"/>
                <a:ea typeface="+mj-ea"/>
                <a:cs typeface="+mj-cs"/>
              </a:rPr>
              <a:t>Profiling a Community</a:t>
            </a:r>
          </a:p>
        </p:txBody>
      </p:sp>
      <p:sp>
        <p:nvSpPr>
          <p:cNvPr id="2051" name="Rectangle 3"/>
          <p:cNvSpPr>
            <a:spLocks noGrp="1" noChangeArrowheads="1"/>
          </p:cNvSpPr>
          <p:nvPr>
            <p:ph type="subTitle" idx="4294967295"/>
          </p:nvPr>
        </p:nvSpPr>
        <p:spPr>
          <a:xfrm>
            <a:off x="795342" y="4377268"/>
            <a:ext cx="7970903" cy="1280582"/>
          </a:xfrm>
        </p:spPr>
        <p:txBody>
          <a:bodyPr vert="horz" lIns="91440" tIns="45720" rIns="91440" bIns="45720" rtlCol="0" anchor="t">
            <a:normAutofit/>
          </a:bodyPr>
          <a:lstStyle/>
          <a:p>
            <a:pPr marL="0" indent="0">
              <a:buNone/>
            </a:pPr>
            <a:endParaRPr lang="en-US" altLang="en-US" sz="3200" kern="1200">
              <a:solidFill>
                <a:srgbClr val="FEFFFF"/>
              </a:solidFill>
              <a:latin typeface="+mn-lt"/>
              <a:ea typeface="+mn-ea"/>
              <a:cs typeface="+mn-cs"/>
            </a:endParaRPr>
          </a:p>
        </p:txBody>
      </p:sp>
    </p:spTree>
    <p:extLst>
      <p:ext uri="{BB962C8B-B14F-4D97-AF65-F5344CB8AC3E}">
        <p14:creationId xmlns:p14="http://schemas.microsoft.com/office/powerpoint/2010/main" val="30762601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050"/>
                                        </p:tgtEl>
                                        <p:attrNameLst>
                                          <p:attrName>style.visibility</p:attrName>
                                        </p:attrNameLst>
                                      </p:cBhvr>
                                      <p:to>
                                        <p:strVal val="visible"/>
                                      </p:to>
                                    </p:set>
                                    <p:animEffect transition="in" filter="fade">
                                      <p:cBhvr>
                                        <p:cTn id="7" dur="1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934872" y="982272"/>
            <a:ext cx="3388419" cy="4560970"/>
          </a:xfrm>
        </p:spPr>
        <p:txBody>
          <a:bodyPr>
            <a:normAutofit/>
          </a:bodyPr>
          <a:lstStyle/>
          <a:p>
            <a:pPr eaLnBrk="1" hangingPunct="1"/>
            <a:r>
              <a:rPr lang="en-GB" altLang="en-US" sz="4000">
                <a:solidFill>
                  <a:srgbClr val="FFFFFF"/>
                </a:solidFill>
              </a:rPr>
              <a:t>Reconnecting</a:t>
            </a:r>
          </a:p>
        </p:txBody>
      </p:sp>
      <p:sp>
        <p:nvSpPr>
          <p:cNvPr id="3075" name="Rectangle 3"/>
          <p:cNvSpPr>
            <a:spLocks noGrp="1" noChangeArrowheads="1"/>
          </p:cNvSpPr>
          <p:nvPr>
            <p:ph type="body" idx="1"/>
          </p:nvPr>
        </p:nvSpPr>
        <p:spPr>
          <a:xfrm>
            <a:off x="5221862" y="1719618"/>
            <a:ext cx="5948831" cy="4334629"/>
          </a:xfrm>
        </p:spPr>
        <p:txBody>
          <a:bodyPr anchor="ctr">
            <a:normAutofit/>
          </a:bodyPr>
          <a:lstStyle/>
          <a:p>
            <a:pPr eaLnBrk="1" hangingPunct="1"/>
            <a:endParaRPr lang="en-GB" altLang="en-US" sz="2400">
              <a:solidFill>
                <a:srgbClr val="FEFFFF"/>
              </a:solidFill>
            </a:endParaRPr>
          </a:p>
          <a:p>
            <a:pPr eaLnBrk="1" hangingPunct="1"/>
            <a:r>
              <a:rPr lang="en-GB" altLang="en-US" sz="2400">
                <a:solidFill>
                  <a:srgbClr val="FEFFFF"/>
                </a:solidFill>
              </a:rPr>
              <a:t>When you were 15 what was good about living in your community?</a:t>
            </a:r>
          </a:p>
          <a:p>
            <a:pPr eaLnBrk="1" hangingPunct="1"/>
            <a:endParaRPr lang="en-GB" altLang="en-US" sz="2400">
              <a:solidFill>
                <a:srgbClr val="FEFFFF"/>
              </a:solidFill>
            </a:endParaRPr>
          </a:p>
          <a:p>
            <a:pPr eaLnBrk="1" hangingPunct="1"/>
            <a:endParaRPr lang="en-GB" altLang="en-US" sz="2400">
              <a:solidFill>
                <a:srgbClr val="FEFFFF"/>
              </a:solidFill>
            </a:endParaRPr>
          </a:p>
          <a:p>
            <a:pPr eaLnBrk="1" hangingPunct="1">
              <a:buFontTx/>
              <a:buNone/>
            </a:pPr>
            <a:endParaRPr lang="en-GB" altLang="en-US" sz="2400">
              <a:solidFill>
                <a:srgbClr val="FEFFFF"/>
              </a:solidFill>
            </a:endParaRPr>
          </a:p>
        </p:txBody>
      </p:sp>
    </p:spTree>
    <p:extLst>
      <p:ext uri="{BB962C8B-B14F-4D97-AF65-F5344CB8AC3E}">
        <p14:creationId xmlns:p14="http://schemas.microsoft.com/office/powerpoint/2010/main" val="25207409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idx="4294967295"/>
          </p:nvPr>
        </p:nvSpPr>
        <p:spPr>
          <a:xfrm>
            <a:off x="867564" y="1207827"/>
            <a:ext cx="4703910" cy="4203510"/>
          </a:xfrm>
        </p:spPr>
        <p:txBody>
          <a:bodyPr vert="horz" lIns="91440" tIns="45720" rIns="91440" bIns="45720" rtlCol="0" anchor="ctr">
            <a:normAutofit/>
          </a:bodyPr>
          <a:lstStyle/>
          <a:p>
            <a:pPr algn="r"/>
            <a:r>
              <a:rPr lang="en-US" altLang="en-US" sz="3600" kern="1200">
                <a:solidFill>
                  <a:srgbClr val="FFFFFF"/>
                </a:solidFill>
                <a:latin typeface="+mj-lt"/>
                <a:ea typeface="+mj-ea"/>
                <a:cs typeface="+mj-cs"/>
              </a:rPr>
              <a:t>When you were 15</a:t>
            </a:r>
          </a:p>
        </p:txBody>
      </p:sp>
      <p:sp>
        <p:nvSpPr>
          <p:cNvPr id="4099" name="Rectangle 3"/>
          <p:cNvSpPr>
            <a:spLocks noGrp="1" noChangeArrowheads="1"/>
          </p:cNvSpPr>
          <p:nvPr>
            <p:ph type="body" idx="4294967295"/>
          </p:nvPr>
        </p:nvSpPr>
        <p:spPr>
          <a:xfrm>
            <a:off x="6689354" y="1692323"/>
            <a:ext cx="4704256" cy="4361924"/>
          </a:xfrm>
        </p:spPr>
        <p:txBody>
          <a:bodyPr vert="horz" lIns="91440" tIns="45720" rIns="91440" bIns="45720" rtlCol="0" anchor="ctr">
            <a:normAutofit/>
          </a:bodyPr>
          <a:lstStyle/>
          <a:p>
            <a:r>
              <a:rPr lang="en-US" altLang="en-US" sz="2400">
                <a:solidFill>
                  <a:srgbClr val="FEFFFF"/>
                </a:solidFill>
              </a:rPr>
              <a:t>List 3 of the best things about your community</a:t>
            </a:r>
          </a:p>
          <a:p>
            <a:endParaRPr lang="en-US" altLang="en-US" sz="2400">
              <a:solidFill>
                <a:srgbClr val="FEFFFF"/>
              </a:solidFill>
            </a:endParaRPr>
          </a:p>
          <a:p>
            <a:r>
              <a:rPr lang="en-US" altLang="en-US" sz="2400">
                <a:solidFill>
                  <a:srgbClr val="FEFFFF"/>
                </a:solidFill>
              </a:rPr>
              <a:t>List 3 of the worst things about your community</a:t>
            </a:r>
          </a:p>
          <a:p>
            <a:endParaRPr lang="en-US" altLang="en-US" sz="2400">
              <a:solidFill>
                <a:srgbClr val="FEFFFF"/>
              </a:solidFill>
            </a:endParaRPr>
          </a:p>
          <a:p>
            <a:r>
              <a:rPr lang="en-US" altLang="en-US" sz="2400">
                <a:solidFill>
                  <a:srgbClr val="FEFFFF"/>
                </a:solidFill>
              </a:rPr>
              <a:t>What could you have done with some help with when you were 15?</a:t>
            </a:r>
          </a:p>
        </p:txBody>
      </p:sp>
    </p:spTree>
    <p:extLst>
      <p:ext uri="{BB962C8B-B14F-4D97-AF65-F5344CB8AC3E}">
        <p14:creationId xmlns:p14="http://schemas.microsoft.com/office/powerpoint/2010/main" val="32154617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idx="4294967295"/>
          </p:nvPr>
        </p:nvSpPr>
        <p:spPr>
          <a:xfrm>
            <a:off x="934872" y="982272"/>
            <a:ext cx="3388419" cy="4560970"/>
          </a:xfrm>
        </p:spPr>
        <p:txBody>
          <a:bodyPr vert="horz" lIns="91440" tIns="45720" rIns="91440" bIns="45720" rtlCol="0" anchor="ctr">
            <a:normAutofit/>
          </a:bodyPr>
          <a:lstStyle/>
          <a:p>
            <a:r>
              <a:rPr lang="en-US" altLang="en-US" sz="4000" kern="1200">
                <a:solidFill>
                  <a:srgbClr val="FFFFFF"/>
                </a:solidFill>
                <a:latin typeface="+mj-lt"/>
                <a:ea typeface="+mj-ea"/>
                <a:cs typeface="+mj-cs"/>
              </a:rPr>
              <a:t>Key Purpose of Youth Work</a:t>
            </a:r>
          </a:p>
        </p:txBody>
      </p:sp>
      <p:sp>
        <p:nvSpPr>
          <p:cNvPr id="10243" name="Rectangle 3"/>
          <p:cNvSpPr>
            <a:spLocks noGrp="1" noChangeArrowheads="1"/>
          </p:cNvSpPr>
          <p:nvPr>
            <p:ph type="body" idx="4294967295"/>
          </p:nvPr>
        </p:nvSpPr>
        <p:spPr>
          <a:xfrm>
            <a:off x="5221862" y="1719618"/>
            <a:ext cx="5948831" cy="4334629"/>
          </a:xfrm>
        </p:spPr>
        <p:txBody>
          <a:bodyPr vert="horz" lIns="91440" tIns="45720" rIns="91440" bIns="45720" rtlCol="0" anchor="ctr">
            <a:normAutofit/>
          </a:bodyPr>
          <a:lstStyle/>
          <a:p>
            <a:r>
              <a:rPr lang="en-US" altLang="en-US" sz="2400">
                <a:solidFill>
                  <a:srgbClr val="FEFFFF"/>
                </a:solidFill>
              </a:rPr>
              <a:t>Enable young people to develop holistically, working with them to facilitate their personal, social and educational development, to enable them to develop their voice, influence and place in society and to reach their full potential.</a:t>
            </a:r>
          </a:p>
          <a:p>
            <a:endParaRPr lang="en-US" altLang="en-US" sz="2400">
              <a:solidFill>
                <a:srgbClr val="FEFFFF"/>
              </a:solidFill>
            </a:endParaRPr>
          </a:p>
          <a:p>
            <a:r>
              <a:rPr lang="en-US" altLang="en-US" sz="2400">
                <a:solidFill>
                  <a:srgbClr val="FEFFFF"/>
                </a:solidFill>
              </a:rPr>
              <a:t>National Occupational Standards for Youth Work, </a:t>
            </a:r>
          </a:p>
          <a:p>
            <a:r>
              <a:rPr lang="en-US" altLang="en-US" sz="2400">
                <a:solidFill>
                  <a:srgbClr val="FEFFFF"/>
                </a:solidFill>
              </a:rPr>
              <a:t>CLD Scotland, 2019.</a:t>
            </a:r>
          </a:p>
        </p:txBody>
      </p:sp>
    </p:spTree>
    <p:extLst>
      <p:ext uri="{BB962C8B-B14F-4D97-AF65-F5344CB8AC3E}">
        <p14:creationId xmlns:p14="http://schemas.microsoft.com/office/powerpoint/2010/main" val="16997249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934872" y="982272"/>
            <a:ext cx="3388419" cy="4560970"/>
          </a:xfrm>
        </p:spPr>
        <p:txBody>
          <a:bodyPr>
            <a:normAutofit/>
          </a:bodyPr>
          <a:lstStyle/>
          <a:p>
            <a:pPr eaLnBrk="1" hangingPunct="1"/>
            <a:r>
              <a:rPr lang="en-GB" altLang="en-US" sz="4000">
                <a:solidFill>
                  <a:srgbClr val="FFFFFF"/>
                </a:solidFill>
                <a:latin typeface="Calibri" panose="020F0502020204030204" pitchFamily="34" charset="0"/>
              </a:rPr>
              <a:t>Why a Community Profile?</a:t>
            </a:r>
          </a:p>
        </p:txBody>
      </p:sp>
      <p:sp>
        <p:nvSpPr>
          <p:cNvPr id="12291" name="Rectangle 3"/>
          <p:cNvSpPr>
            <a:spLocks noGrp="1" noChangeArrowheads="1"/>
          </p:cNvSpPr>
          <p:nvPr>
            <p:ph type="body" idx="1"/>
          </p:nvPr>
        </p:nvSpPr>
        <p:spPr>
          <a:xfrm>
            <a:off x="5221862" y="1719618"/>
            <a:ext cx="5948831" cy="4334629"/>
          </a:xfrm>
        </p:spPr>
        <p:txBody>
          <a:bodyPr anchor="ctr">
            <a:normAutofit/>
          </a:bodyPr>
          <a:lstStyle/>
          <a:p>
            <a:pPr eaLnBrk="1" hangingPunct="1"/>
            <a:r>
              <a:rPr lang="en-GB" altLang="en-US" sz="2200">
                <a:solidFill>
                  <a:srgbClr val="FEFFFF"/>
                </a:solidFill>
                <a:latin typeface="Calibri" panose="020F0502020204030204" pitchFamily="34" charset="0"/>
              </a:rPr>
              <a:t>“There is a long tradition of community studies in sociology.  These are usually based on particular localities and their main aim is to describe the values, relationships and lifestyles of the people living there.  They are especially useful for capturing the totality or ‘wholeness’ of social experience.  Even when the study is primarily interested in one sphere (e.g. housing or family) it usually tries to set this within the wider round of life in the surrounding locality.” </a:t>
            </a:r>
          </a:p>
          <a:p>
            <a:pPr eaLnBrk="1" hangingPunct="1">
              <a:buFontTx/>
              <a:buNone/>
            </a:pPr>
            <a:r>
              <a:rPr lang="en-GB" altLang="en-US" sz="2200">
                <a:solidFill>
                  <a:srgbClr val="FEFFFF"/>
                </a:solidFill>
                <a:latin typeface="Calibri" panose="020F0502020204030204" pitchFamily="34" charset="0"/>
              </a:rPr>
              <a:t> </a:t>
            </a:r>
          </a:p>
          <a:p>
            <a:pPr eaLnBrk="1" hangingPunct="1">
              <a:buFontTx/>
              <a:buNone/>
            </a:pPr>
            <a:r>
              <a:rPr lang="en-GB" altLang="en-US" sz="2200" b="1">
                <a:solidFill>
                  <a:srgbClr val="FEFFFF"/>
                </a:solidFill>
                <a:latin typeface="Calibri" panose="020F0502020204030204" pitchFamily="34" charset="0"/>
              </a:rPr>
              <a:t>	Taylor et al 1995 </a:t>
            </a:r>
            <a:r>
              <a:rPr lang="en-GB" altLang="en-US" sz="2200" b="1" i="1">
                <a:solidFill>
                  <a:srgbClr val="FEFFFF"/>
                </a:solidFill>
                <a:latin typeface="Calibri" panose="020F0502020204030204" pitchFamily="34" charset="0"/>
              </a:rPr>
              <a:t>Sociology in Focus</a:t>
            </a:r>
            <a:r>
              <a:rPr lang="en-GB" altLang="en-US" sz="2200" b="1">
                <a:solidFill>
                  <a:srgbClr val="FEFFFF"/>
                </a:solidFill>
                <a:latin typeface="Calibri" panose="020F0502020204030204" pitchFamily="34" charset="0"/>
              </a:rPr>
              <a:t> </a:t>
            </a:r>
          </a:p>
          <a:p>
            <a:pPr eaLnBrk="1" hangingPunct="1"/>
            <a:endParaRPr lang="en-GB" altLang="en-US" sz="2200">
              <a:solidFill>
                <a:srgbClr val="FEFFFF"/>
              </a:solidFill>
              <a:latin typeface="Calibri" panose="020F0502020204030204" pitchFamily="34" charset="0"/>
            </a:endParaRPr>
          </a:p>
        </p:txBody>
      </p:sp>
    </p:spTree>
    <p:extLst>
      <p:ext uri="{BB962C8B-B14F-4D97-AF65-F5344CB8AC3E}">
        <p14:creationId xmlns:p14="http://schemas.microsoft.com/office/powerpoint/2010/main" val="424599827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34872" y="982272"/>
            <a:ext cx="3388419" cy="4560970"/>
          </a:xfrm>
        </p:spPr>
        <p:txBody>
          <a:bodyPr>
            <a:normAutofit/>
          </a:bodyPr>
          <a:lstStyle/>
          <a:p>
            <a:r>
              <a:rPr lang="en-GB" sz="4000">
                <a:solidFill>
                  <a:srgbClr val="FFFFFF"/>
                </a:solidFill>
              </a:rPr>
              <a:t>Developing Understanding</a:t>
            </a:r>
          </a:p>
        </p:txBody>
      </p:sp>
      <p:sp>
        <p:nvSpPr>
          <p:cNvPr id="3" name="Content Placeholder 2"/>
          <p:cNvSpPr>
            <a:spLocks noGrp="1"/>
          </p:cNvSpPr>
          <p:nvPr>
            <p:ph idx="1"/>
          </p:nvPr>
        </p:nvSpPr>
        <p:spPr>
          <a:xfrm>
            <a:off x="5221862" y="1719618"/>
            <a:ext cx="5948831" cy="4334629"/>
          </a:xfrm>
        </p:spPr>
        <p:txBody>
          <a:bodyPr anchor="ctr">
            <a:normAutofit/>
          </a:bodyPr>
          <a:lstStyle/>
          <a:p>
            <a:pPr marL="0" indent="0">
              <a:buNone/>
            </a:pPr>
            <a:r>
              <a:rPr lang="en-GB" sz="2400">
                <a:solidFill>
                  <a:srgbClr val="FEFFFF"/>
                </a:solidFill>
              </a:rPr>
              <a:t>Next question – how?</a:t>
            </a:r>
          </a:p>
          <a:p>
            <a:pPr marL="0" indent="0">
              <a:buNone/>
            </a:pPr>
            <a:r>
              <a:rPr lang="en-GB" sz="2400">
                <a:solidFill>
                  <a:srgbClr val="FEFFFF"/>
                </a:solidFill>
              </a:rPr>
              <a:t>	</a:t>
            </a:r>
          </a:p>
          <a:p>
            <a:endParaRPr lang="en-GB" sz="2400">
              <a:solidFill>
                <a:srgbClr val="FEFFFF"/>
              </a:solidFill>
            </a:endParaRPr>
          </a:p>
          <a:p>
            <a:r>
              <a:rPr lang="en-GB" sz="2400">
                <a:solidFill>
                  <a:srgbClr val="FEFFFF"/>
                </a:solidFill>
              </a:rPr>
              <a:t>Ethnography</a:t>
            </a:r>
          </a:p>
          <a:p>
            <a:r>
              <a:rPr lang="en-GB" sz="2400">
                <a:solidFill>
                  <a:srgbClr val="FEFFFF"/>
                </a:solidFill>
              </a:rPr>
              <a:t>Community Profiling</a:t>
            </a:r>
          </a:p>
          <a:p>
            <a:r>
              <a:rPr lang="en-GB" sz="2400">
                <a:solidFill>
                  <a:srgbClr val="FEFFFF"/>
                </a:solidFill>
              </a:rPr>
              <a:t>Participatory research</a:t>
            </a:r>
          </a:p>
          <a:p>
            <a:r>
              <a:rPr lang="en-GB" sz="2400">
                <a:solidFill>
                  <a:srgbClr val="FEFFFF"/>
                </a:solidFill>
              </a:rPr>
              <a:t>Case studies</a:t>
            </a:r>
          </a:p>
          <a:p>
            <a:pPr marL="0" indent="0">
              <a:buNone/>
            </a:pPr>
            <a:endParaRPr lang="en-GB" sz="2400">
              <a:solidFill>
                <a:srgbClr val="FEFFFF"/>
              </a:solidFill>
            </a:endParaRPr>
          </a:p>
        </p:txBody>
      </p:sp>
    </p:spTree>
    <p:extLst>
      <p:ext uri="{BB962C8B-B14F-4D97-AF65-F5344CB8AC3E}">
        <p14:creationId xmlns:p14="http://schemas.microsoft.com/office/powerpoint/2010/main" val="272597186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934872" y="982272"/>
            <a:ext cx="3388419" cy="4560970"/>
          </a:xfrm>
        </p:spPr>
        <p:txBody>
          <a:bodyPr>
            <a:normAutofit/>
          </a:bodyPr>
          <a:lstStyle/>
          <a:p>
            <a:pPr eaLnBrk="1" hangingPunct="1"/>
            <a:r>
              <a:rPr lang="en-GB" altLang="en-US" sz="4000">
                <a:solidFill>
                  <a:srgbClr val="FFFFFF"/>
                </a:solidFill>
              </a:rPr>
              <a:t>What does a non formal educator need to know to work in a local area?</a:t>
            </a:r>
          </a:p>
        </p:txBody>
      </p:sp>
      <p:sp>
        <p:nvSpPr>
          <p:cNvPr id="7171" name="Rectangle 3"/>
          <p:cNvSpPr>
            <a:spLocks noGrp="1" noChangeArrowheads="1"/>
          </p:cNvSpPr>
          <p:nvPr>
            <p:ph type="body" idx="1"/>
          </p:nvPr>
        </p:nvSpPr>
        <p:spPr>
          <a:xfrm>
            <a:off x="5221862" y="1719618"/>
            <a:ext cx="5948831" cy="4334629"/>
          </a:xfrm>
        </p:spPr>
        <p:txBody>
          <a:bodyPr anchor="ctr">
            <a:normAutofit/>
          </a:bodyPr>
          <a:lstStyle/>
          <a:p>
            <a:pPr marL="0" indent="0" eaLnBrk="1" hangingPunct="1">
              <a:buNone/>
            </a:pPr>
            <a:r>
              <a:rPr lang="en-GB" altLang="en-US" sz="2400">
                <a:solidFill>
                  <a:srgbClr val="FEFFFF"/>
                </a:solidFill>
              </a:rPr>
              <a:t>Statistical Information: </a:t>
            </a:r>
          </a:p>
          <a:p>
            <a:pPr marL="0" indent="0" eaLnBrk="1" hangingPunct="1">
              <a:buNone/>
            </a:pPr>
            <a:endParaRPr lang="en-GB" altLang="en-US" sz="2400">
              <a:solidFill>
                <a:srgbClr val="FEFFFF"/>
              </a:solidFill>
            </a:endParaRPr>
          </a:p>
          <a:p>
            <a:pPr lvl="1"/>
            <a:r>
              <a:rPr lang="en-GB" altLang="en-US">
                <a:solidFill>
                  <a:srgbClr val="FEFFFF"/>
                </a:solidFill>
              </a:rPr>
              <a:t>Population Breakdown, </a:t>
            </a:r>
          </a:p>
          <a:p>
            <a:pPr lvl="1"/>
            <a:r>
              <a:rPr lang="en-GB" altLang="en-US">
                <a:solidFill>
                  <a:srgbClr val="FEFFFF"/>
                </a:solidFill>
              </a:rPr>
              <a:t>Unemployment (Especially youth), </a:t>
            </a:r>
          </a:p>
          <a:p>
            <a:pPr lvl="1"/>
            <a:r>
              <a:rPr lang="en-GB" altLang="en-US">
                <a:solidFill>
                  <a:srgbClr val="FEFFFF"/>
                </a:solidFill>
              </a:rPr>
              <a:t>Young Parents, </a:t>
            </a:r>
          </a:p>
          <a:p>
            <a:pPr lvl="1"/>
            <a:r>
              <a:rPr lang="en-GB" altLang="en-US">
                <a:solidFill>
                  <a:srgbClr val="FEFFFF"/>
                </a:solidFill>
              </a:rPr>
              <a:t>Public Services i.e. Transport, Health services/ GP Surgeries, </a:t>
            </a:r>
          </a:p>
          <a:p>
            <a:pPr lvl="1"/>
            <a:r>
              <a:rPr lang="en-GB" altLang="en-US">
                <a:solidFill>
                  <a:srgbClr val="FEFFFF"/>
                </a:solidFill>
              </a:rPr>
              <a:t>Leisure Activities. </a:t>
            </a:r>
          </a:p>
          <a:p>
            <a:pPr lvl="1"/>
            <a:r>
              <a:rPr lang="en-GB" altLang="en-US">
                <a:solidFill>
                  <a:srgbClr val="FEFFFF"/>
                </a:solidFill>
              </a:rPr>
              <a:t>Language issues. </a:t>
            </a:r>
          </a:p>
          <a:p>
            <a:pPr lvl="1"/>
            <a:r>
              <a:rPr lang="en-GB" altLang="en-US">
                <a:solidFill>
                  <a:srgbClr val="FEFFFF"/>
                </a:solidFill>
              </a:rPr>
              <a:t>Deprivation Levels.</a:t>
            </a:r>
          </a:p>
          <a:p>
            <a:pPr eaLnBrk="1" hangingPunct="1"/>
            <a:endParaRPr lang="en-GB" altLang="en-US" sz="2400">
              <a:solidFill>
                <a:srgbClr val="FEFFFF"/>
              </a:solidFill>
            </a:endParaRPr>
          </a:p>
        </p:txBody>
      </p:sp>
    </p:spTree>
    <p:extLst>
      <p:ext uri="{BB962C8B-B14F-4D97-AF65-F5344CB8AC3E}">
        <p14:creationId xmlns:p14="http://schemas.microsoft.com/office/powerpoint/2010/main" val="4108755761"/>
      </p:ext>
    </p:extLst>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934872" y="982272"/>
            <a:ext cx="3388419" cy="4560970"/>
          </a:xfrm>
        </p:spPr>
        <p:txBody>
          <a:bodyPr>
            <a:normAutofit/>
          </a:bodyPr>
          <a:lstStyle/>
          <a:p>
            <a:pPr eaLnBrk="1" hangingPunct="1"/>
            <a:r>
              <a:rPr lang="en-GB" altLang="en-US" sz="4000">
                <a:solidFill>
                  <a:srgbClr val="FFFFFF"/>
                </a:solidFill>
              </a:rPr>
              <a:t>The purpose of the profile</a:t>
            </a:r>
          </a:p>
        </p:txBody>
      </p:sp>
      <p:sp>
        <p:nvSpPr>
          <p:cNvPr id="9219" name="Rectangle 3"/>
          <p:cNvSpPr>
            <a:spLocks noGrp="1" noChangeArrowheads="1"/>
          </p:cNvSpPr>
          <p:nvPr>
            <p:ph type="body" idx="1"/>
          </p:nvPr>
        </p:nvSpPr>
        <p:spPr>
          <a:xfrm>
            <a:off x="5221862" y="1719618"/>
            <a:ext cx="5948831" cy="4334629"/>
          </a:xfrm>
        </p:spPr>
        <p:txBody>
          <a:bodyPr anchor="ctr">
            <a:normAutofit/>
          </a:bodyPr>
          <a:lstStyle/>
          <a:p>
            <a:pPr marL="0" indent="0" eaLnBrk="1" hangingPunct="1">
              <a:buNone/>
            </a:pPr>
            <a:endParaRPr lang="en-GB" altLang="en-US" sz="2200">
              <a:solidFill>
                <a:srgbClr val="FEFFFF"/>
              </a:solidFill>
            </a:endParaRPr>
          </a:p>
          <a:p>
            <a:pPr eaLnBrk="1" hangingPunct="1"/>
            <a:r>
              <a:rPr lang="en-GB" altLang="en-US" sz="2200">
                <a:solidFill>
                  <a:srgbClr val="FEFFFF"/>
                </a:solidFill>
              </a:rPr>
              <a:t>Following a description and an analysis of the area the a Community Profile should include some observations and comments from young people on the influence that the community has on themselves and their peers.</a:t>
            </a:r>
          </a:p>
          <a:p>
            <a:pPr marL="0" indent="0" eaLnBrk="1" hangingPunct="1">
              <a:buNone/>
            </a:pPr>
            <a:endParaRPr lang="en-GB" altLang="en-US" sz="2200">
              <a:solidFill>
                <a:srgbClr val="FEFFFF"/>
              </a:solidFill>
            </a:endParaRPr>
          </a:p>
          <a:p>
            <a:pPr eaLnBrk="1" hangingPunct="1"/>
            <a:r>
              <a:rPr lang="en-GB" altLang="en-US" sz="2200">
                <a:solidFill>
                  <a:srgbClr val="FEFFFF"/>
                </a:solidFill>
              </a:rPr>
              <a:t>The Profile should conclude with recommendations for future action to address needs identified within the profiling exercise. </a:t>
            </a:r>
          </a:p>
        </p:txBody>
      </p:sp>
    </p:spTree>
    <p:extLst>
      <p:ext uri="{BB962C8B-B14F-4D97-AF65-F5344CB8AC3E}">
        <p14:creationId xmlns:p14="http://schemas.microsoft.com/office/powerpoint/2010/main" val="72326523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idx="4294967295"/>
          </p:nvPr>
        </p:nvSpPr>
        <p:spPr>
          <a:xfrm>
            <a:off x="934872" y="982272"/>
            <a:ext cx="3388419" cy="4560970"/>
          </a:xfrm>
        </p:spPr>
        <p:txBody>
          <a:bodyPr vert="horz" lIns="91440" tIns="45720" rIns="91440" bIns="45720" rtlCol="0" anchor="ctr">
            <a:normAutofit/>
          </a:bodyPr>
          <a:lstStyle/>
          <a:p>
            <a:r>
              <a:rPr lang="en-US" altLang="en-US" sz="4000" kern="1200">
                <a:solidFill>
                  <a:srgbClr val="FFFFFF"/>
                </a:solidFill>
                <a:latin typeface="+mj-lt"/>
                <a:ea typeface="+mj-ea"/>
                <a:cs typeface="+mj-cs"/>
              </a:rPr>
              <a:t>Community</a:t>
            </a:r>
          </a:p>
        </p:txBody>
      </p:sp>
      <p:sp>
        <p:nvSpPr>
          <p:cNvPr id="13315" name="Rectangle 3"/>
          <p:cNvSpPr>
            <a:spLocks noGrp="1" noChangeArrowheads="1"/>
          </p:cNvSpPr>
          <p:nvPr>
            <p:ph type="body" idx="4294967295"/>
          </p:nvPr>
        </p:nvSpPr>
        <p:spPr>
          <a:xfrm>
            <a:off x="5221862" y="1719618"/>
            <a:ext cx="5948831" cy="4334629"/>
          </a:xfrm>
        </p:spPr>
        <p:txBody>
          <a:bodyPr vert="horz" lIns="91440" tIns="45720" rIns="91440" bIns="45720" rtlCol="0" anchor="ctr">
            <a:normAutofit/>
          </a:bodyPr>
          <a:lstStyle/>
          <a:p>
            <a:r>
              <a:rPr lang="en-US" altLang="en-US" sz="2200">
                <a:solidFill>
                  <a:srgbClr val="FEFFFF"/>
                </a:solidFill>
              </a:rPr>
              <a:t>A Community Profile should describe and make initial judgements on a specific geographic area, preferably the area where the learners live.</a:t>
            </a:r>
          </a:p>
          <a:p>
            <a:endParaRPr lang="en-US" altLang="en-US" sz="2200">
              <a:solidFill>
                <a:srgbClr val="FEFFFF"/>
              </a:solidFill>
            </a:endParaRPr>
          </a:p>
          <a:p>
            <a:r>
              <a:rPr lang="en-US" altLang="en-US" sz="2200">
                <a:solidFill>
                  <a:srgbClr val="FEFFFF"/>
                </a:solidFill>
              </a:rPr>
              <a:t>Following a thorough description of the area the Profile should include observations and comments from young people on the reality of life there.</a:t>
            </a:r>
          </a:p>
          <a:p>
            <a:endParaRPr lang="en-US" altLang="en-US" sz="2200">
              <a:solidFill>
                <a:srgbClr val="FEFFFF"/>
              </a:solidFill>
            </a:endParaRPr>
          </a:p>
          <a:p>
            <a:r>
              <a:rPr lang="en-US" altLang="en-US" sz="2200">
                <a:solidFill>
                  <a:srgbClr val="FEFFFF"/>
                </a:solidFill>
              </a:rPr>
              <a:t>The Profile should clearly detail the issues for local young people and what this means for subsequent education programmes.</a:t>
            </a:r>
          </a:p>
        </p:txBody>
      </p:sp>
    </p:spTree>
    <p:extLst>
      <p:ext uri="{BB962C8B-B14F-4D97-AF65-F5344CB8AC3E}">
        <p14:creationId xmlns:p14="http://schemas.microsoft.com/office/powerpoint/2010/main" val="242569166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934872" y="982272"/>
            <a:ext cx="3388419" cy="4560970"/>
          </a:xfrm>
        </p:spPr>
        <p:txBody>
          <a:bodyPr>
            <a:normAutofit/>
          </a:bodyPr>
          <a:lstStyle/>
          <a:p>
            <a:pPr eaLnBrk="1" hangingPunct="1"/>
            <a:r>
              <a:rPr lang="en-GB" altLang="en-US" sz="4000">
                <a:solidFill>
                  <a:srgbClr val="FFFFFF"/>
                </a:solidFill>
              </a:rPr>
              <a:t>Further Analysis</a:t>
            </a:r>
          </a:p>
        </p:txBody>
      </p:sp>
      <p:sp>
        <p:nvSpPr>
          <p:cNvPr id="14339" name="Rectangle 3"/>
          <p:cNvSpPr>
            <a:spLocks noGrp="1" noChangeArrowheads="1"/>
          </p:cNvSpPr>
          <p:nvPr>
            <p:ph type="body" idx="1"/>
          </p:nvPr>
        </p:nvSpPr>
        <p:spPr>
          <a:xfrm>
            <a:off x="5221862" y="1719618"/>
            <a:ext cx="5948831" cy="4334629"/>
          </a:xfrm>
        </p:spPr>
        <p:txBody>
          <a:bodyPr anchor="ctr">
            <a:normAutofit/>
          </a:bodyPr>
          <a:lstStyle/>
          <a:p>
            <a:pPr eaLnBrk="1" hangingPunct="1"/>
            <a:r>
              <a:rPr lang="en-GB" altLang="en-US" sz="2200">
                <a:solidFill>
                  <a:srgbClr val="FEFFFF"/>
                </a:solidFill>
              </a:rPr>
              <a:t>Are basic needs being met?</a:t>
            </a:r>
          </a:p>
          <a:p>
            <a:pPr eaLnBrk="1" hangingPunct="1"/>
            <a:r>
              <a:rPr lang="en-GB" altLang="en-US" sz="2200">
                <a:solidFill>
                  <a:srgbClr val="FEFFFF"/>
                </a:solidFill>
              </a:rPr>
              <a:t>Where do people feel the power lies in the community?</a:t>
            </a:r>
          </a:p>
          <a:p>
            <a:pPr eaLnBrk="1" hangingPunct="1"/>
            <a:r>
              <a:rPr lang="en-GB" altLang="en-US" sz="2200">
                <a:solidFill>
                  <a:srgbClr val="FEFFFF"/>
                </a:solidFill>
              </a:rPr>
              <a:t>Social relationships in the community e.g. What kind of profile do young people have, are they involved in any community type of projects, how are they perceived by the elderly, is there a ‘fear of young people’ amongst elderly or vulnerable groups.</a:t>
            </a:r>
          </a:p>
          <a:p>
            <a:pPr eaLnBrk="1" hangingPunct="1"/>
            <a:r>
              <a:rPr lang="en-GB" altLang="en-US" sz="2200">
                <a:solidFill>
                  <a:srgbClr val="FEFFFF"/>
                </a:solidFill>
              </a:rPr>
              <a:t>What are the key issues that people talk about?</a:t>
            </a:r>
          </a:p>
          <a:p>
            <a:pPr eaLnBrk="1" hangingPunct="1"/>
            <a:r>
              <a:rPr lang="en-GB" altLang="en-US" sz="2200">
                <a:solidFill>
                  <a:srgbClr val="FEFFFF"/>
                </a:solidFill>
              </a:rPr>
              <a:t>How do young people fit into these structures?</a:t>
            </a:r>
          </a:p>
        </p:txBody>
      </p:sp>
    </p:spTree>
    <p:extLst>
      <p:ext uri="{BB962C8B-B14F-4D97-AF65-F5344CB8AC3E}">
        <p14:creationId xmlns:p14="http://schemas.microsoft.com/office/powerpoint/2010/main" val="3943347836"/>
      </p:ext>
    </p:extLst>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934872" y="982272"/>
            <a:ext cx="3388419" cy="4560970"/>
          </a:xfrm>
        </p:spPr>
        <p:txBody>
          <a:bodyPr>
            <a:normAutofit/>
          </a:bodyPr>
          <a:lstStyle/>
          <a:p>
            <a:pPr eaLnBrk="1" hangingPunct="1"/>
            <a:r>
              <a:rPr lang="en-GB" altLang="en-US" sz="4000">
                <a:solidFill>
                  <a:srgbClr val="FFFFFF"/>
                </a:solidFill>
              </a:rPr>
              <a:t>Knowledge of other Organisations</a:t>
            </a:r>
          </a:p>
        </p:txBody>
      </p:sp>
      <p:sp>
        <p:nvSpPr>
          <p:cNvPr id="15363" name="Rectangle 3"/>
          <p:cNvSpPr>
            <a:spLocks noGrp="1" noChangeArrowheads="1"/>
          </p:cNvSpPr>
          <p:nvPr>
            <p:ph type="body" idx="1"/>
          </p:nvPr>
        </p:nvSpPr>
        <p:spPr>
          <a:xfrm>
            <a:off x="5221862" y="1719618"/>
            <a:ext cx="5948831" cy="4334629"/>
          </a:xfrm>
        </p:spPr>
        <p:txBody>
          <a:bodyPr anchor="ctr">
            <a:normAutofit/>
          </a:bodyPr>
          <a:lstStyle/>
          <a:p>
            <a:pPr eaLnBrk="1" hangingPunct="1"/>
            <a:r>
              <a:rPr lang="en-GB" altLang="en-US" sz="2400">
                <a:solidFill>
                  <a:srgbClr val="FEFFFF"/>
                </a:solidFill>
              </a:rPr>
              <a:t>A knowledge of the organisations that work or exert an influence on any community is crucial and information about these organisations should be included in your profile e.g.</a:t>
            </a:r>
          </a:p>
          <a:p>
            <a:pPr eaLnBrk="1" hangingPunct="1"/>
            <a:r>
              <a:rPr lang="en-GB" altLang="en-US" sz="2400">
                <a:solidFill>
                  <a:srgbClr val="FEFFFF"/>
                </a:solidFill>
              </a:rPr>
              <a:t>Local and central government services.</a:t>
            </a:r>
          </a:p>
          <a:p>
            <a:pPr eaLnBrk="1" hangingPunct="1"/>
            <a:r>
              <a:rPr lang="en-GB" altLang="en-US" sz="2400">
                <a:solidFill>
                  <a:srgbClr val="FEFFFF"/>
                </a:solidFill>
              </a:rPr>
              <a:t>Those involved in economic development.</a:t>
            </a:r>
          </a:p>
          <a:p>
            <a:pPr eaLnBrk="1" hangingPunct="1"/>
            <a:r>
              <a:rPr lang="en-GB" altLang="en-US" sz="2400">
                <a:solidFill>
                  <a:srgbClr val="FEFFFF"/>
                </a:solidFill>
              </a:rPr>
              <a:t>Other Voluntary organisations</a:t>
            </a:r>
          </a:p>
          <a:p>
            <a:pPr eaLnBrk="1" hangingPunct="1"/>
            <a:r>
              <a:rPr lang="en-GB" altLang="en-US" sz="2400">
                <a:solidFill>
                  <a:srgbClr val="FEFFFF"/>
                </a:solidFill>
              </a:rPr>
              <a:t>Interest and Leisure associations</a:t>
            </a:r>
          </a:p>
        </p:txBody>
      </p:sp>
    </p:spTree>
    <p:extLst>
      <p:ext uri="{BB962C8B-B14F-4D97-AF65-F5344CB8AC3E}">
        <p14:creationId xmlns:p14="http://schemas.microsoft.com/office/powerpoint/2010/main" val="1500367294"/>
      </p:ext>
    </p:extLst>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idx="4294967295"/>
          </p:nvPr>
        </p:nvSpPr>
        <p:spPr>
          <a:xfrm>
            <a:off x="934872" y="982272"/>
            <a:ext cx="3388419" cy="4560970"/>
          </a:xfrm>
        </p:spPr>
        <p:txBody>
          <a:bodyPr vert="horz" lIns="91440" tIns="45720" rIns="91440" bIns="45720" rtlCol="0" anchor="ctr">
            <a:normAutofit/>
          </a:bodyPr>
          <a:lstStyle/>
          <a:p>
            <a:r>
              <a:rPr lang="en-US" altLang="en-US" sz="4000" kern="1200">
                <a:solidFill>
                  <a:srgbClr val="FFFFFF"/>
                </a:solidFill>
                <a:latin typeface="+mj-lt"/>
                <a:ea typeface="+mj-ea"/>
                <a:cs typeface="+mj-cs"/>
              </a:rPr>
              <a:t>Why do I need to know the community?</a:t>
            </a:r>
          </a:p>
        </p:txBody>
      </p:sp>
      <p:sp>
        <p:nvSpPr>
          <p:cNvPr id="10243" name="Rectangle 3"/>
          <p:cNvSpPr>
            <a:spLocks noGrp="1" noChangeArrowheads="1"/>
          </p:cNvSpPr>
          <p:nvPr>
            <p:ph type="body" idx="4294967295"/>
          </p:nvPr>
        </p:nvSpPr>
        <p:spPr>
          <a:xfrm>
            <a:off x="5221862" y="1719618"/>
            <a:ext cx="5948831" cy="4334629"/>
          </a:xfrm>
        </p:spPr>
        <p:txBody>
          <a:bodyPr vert="horz" lIns="91440" tIns="45720" rIns="91440" bIns="45720" rtlCol="0" anchor="ctr">
            <a:normAutofit/>
          </a:bodyPr>
          <a:lstStyle/>
          <a:p>
            <a:r>
              <a:rPr lang="en-US" altLang="en-US" sz="2200">
                <a:solidFill>
                  <a:srgbClr val="FEFFFF"/>
                </a:solidFill>
              </a:rPr>
              <a:t>A knowledge of the community is necessary to plan a meaningful programme of education</a:t>
            </a:r>
          </a:p>
          <a:p>
            <a:pPr marL="0"/>
            <a:endParaRPr lang="en-US" altLang="en-US" sz="2200">
              <a:solidFill>
                <a:srgbClr val="FEFFFF"/>
              </a:solidFill>
            </a:endParaRPr>
          </a:p>
          <a:p>
            <a:pPr lvl="1"/>
            <a:r>
              <a:rPr lang="en-US" altLang="en-US" sz="2200">
                <a:solidFill>
                  <a:srgbClr val="FEFFFF"/>
                </a:solidFill>
              </a:rPr>
              <a:t>The purpose of the programme</a:t>
            </a:r>
          </a:p>
          <a:p>
            <a:pPr lvl="1"/>
            <a:r>
              <a:rPr lang="en-US" altLang="en-US" sz="2200">
                <a:solidFill>
                  <a:srgbClr val="FEFFFF"/>
                </a:solidFill>
              </a:rPr>
              <a:t>The young people’s wants and needs</a:t>
            </a:r>
          </a:p>
          <a:p>
            <a:pPr lvl="1"/>
            <a:r>
              <a:rPr lang="en-US" altLang="en-US" sz="2200">
                <a:solidFill>
                  <a:srgbClr val="FEFFFF"/>
                </a:solidFill>
              </a:rPr>
              <a:t>Adults skills, knowledge, interests and qualifications</a:t>
            </a:r>
          </a:p>
          <a:p>
            <a:pPr lvl="1"/>
            <a:r>
              <a:rPr lang="en-US" altLang="en-US" sz="2200">
                <a:solidFill>
                  <a:srgbClr val="FEFFFF"/>
                </a:solidFill>
              </a:rPr>
              <a:t>What adults believe is good for young people</a:t>
            </a:r>
          </a:p>
          <a:p>
            <a:pPr lvl="1"/>
            <a:r>
              <a:rPr lang="en-US" altLang="en-US" sz="2200">
                <a:solidFill>
                  <a:srgbClr val="FEFFFF"/>
                </a:solidFill>
              </a:rPr>
              <a:t>Relevant events and occasions</a:t>
            </a:r>
          </a:p>
          <a:p>
            <a:pPr lvl="1"/>
            <a:r>
              <a:rPr lang="en-US" altLang="en-US" sz="2200">
                <a:solidFill>
                  <a:srgbClr val="FEFFFF"/>
                </a:solidFill>
              </a:rPr>
              <a:t>Safety and equality of opportunity</a:t>
            </a:r>
            <a:r>
              <a:rPr lang="en-US" altLang="en-US" sz="2200" b="1">
                <a:solidFill>
                  <a:srgbClr val="FEFFFF"/>
                </a:solidFill>
              </a:rPr>
              <a:t> </a:t>
            </a:r>
          </a:p>
          <a:p>
            <a:endParaRPr lang="en-US" altLang="en-US" sz="2200" b="1">
              <a:solidFill>
                <a:srgbClr val="FEFFFF"/>
              </a:solidFill>
            </a:endParaRPr>
          </a:p>
        </p:txBody>
      </p:sp>
    </p:spTree>
    <p:extLst>
      <p:ext uri="{BB962C8B-B14F-4D97-AF65-F5344CB8AC3E}">
        <p14:creationId xmlns:p14="http://schemas.microsoft.com/office/powerpoint/2010/main" val="3148076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anim calcmode="lin" valueType="num">
                                      <p:cBhvr additive="base">
                                        <p:cTn id="7" dur="5000" fill="hold"/>
                                        <p:tgtEl>
                                          <p:spTgt spid="10243">
                                            <p:txEl>
                                              <p:pRg st="0" end="0"/>
                                            </p:txEl>
                                          </p:spTgt>
                                        </p:tgtEl>
                                        <p:attrNameLst>
                                          <p:attrName>ppt_x</p:attrName>
                                        </p:attrNameLst>
                                      </p:cBhvr>
                                      <p:tavLst>
                                        <p:tav tm="0">
                                          <p:val>
                                            <p:strVal val="#ppt_x"/>
                                          </p:val>
                                        </p:tav>
                                        <p:tav tm="100000">
                                          <p:val>
                                            <p:strVal val="#ppt_x"/>
                                          </p:val>
                                        </p:tav>
                                      </p:tavLst>
                                    </p:anim>
                                    <p:anim calcmode="lin" valueType="num">
                                      <p:cBhvr additive="base">
                                        <p:cTn id="8" dur="5000" fill="hold"/>
                                        <p:tgtEl>
                                          <p:spTgt spid="1024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0243">
                                            <p:txEl>
                                              <p:pRg st="2" end="2"/>
                                            </p:txEl>
                                          </p:spTgt>
                                        </p:tgtEl>
                                        <p:attrNameLst>
                                          <p:attrName>style.visibility</p:attrName>
                                        </p:attrNameLst>
                                      </p:cBhvr>
                                      <p:to>
                                        <p:strVal val="visible"/>
                                      </p:to>
                                    </p:set>
                                    <p:anim calcmode="lin" valueType="num">
                                      <p:cBhvr additive="base">
                                        <p:cTn id="11" dur="5000" fill="hold"/>
                                        <p:tgtEl>
                                          <p:spTgt spid="10243">
                                            <p:txEl>
                                              <p:pRg st="2" end="2"/>
                                            </p:txEl>
                                          </p:spTgt>
                                        </p:tgtEl>
                                        <p:attrNameLst>
                                          <p:attrName>ppt_x</p:attrName>
                                        </p:attrNameLst>
                                      </p:cBhvr>
                                      <p:tavLst>
                                        <p:tav tm="0">
                                          <p:val>
                                            <p:strVal val="#ppt_x"/>
                                          </p:val>
                                        </p:tav>
                                        <p:tav tm="100000">
                                          <p:val>
                                            <p:strVal val="#ppt_x"/>
                                          </p:val>
                                        </p:tav>
                                      </p:tavLst>
                                    </p:anim>
                                    <p:anim calcmode="lin" valueType="num">
                                      <p:cBhvr additive="base">
                                        <p:cTn id="12" dur="5000" fill="hold"/>
                                        <p:tgtEl>
                                          <p:spTgt spid="10243">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0243">
                                            <p:txEl>
                                              <p:pRg st="3" end="3"/>
                                            </p:txEl>
                                          </p:spTgt>
                                        </p:tgtEl>
                                        <p:attrNameLst>
                                          <p:attrName>style.visibility</p:attrName>
                                        </p:attrNameLst>
                                      </p:cBhvr>
                                      <p:to>
                                        <p:strVal val="visible"/>
                                      </p:to>
                                    </p:set>
                                    <p:anim calcmode="lin" valueType="num">
                                      <p:cBhvr additive="base">
                                        <p:cTn id="15" dur="5000" fill="hold"/>
                                        <p:tgtEl>
                                          <p:spTgt spid="10243">
                                            <p:txEl>
                                              <p:pRg st="3" end="3"/>
                                            </p:txEl>
                                          </p:spTgt>
                                        </p:tgtEl>
                                        <p:attrNameLst>
                                          <p:attrName>ppt_x</p:attrName>
                                        </p:attrNameLst>
                                      </p:cBhvr>
                                      <p:tavLst>
                                        <p:tav tm="0">
                                          <p:val>
                                            <p:strVal val="#ppt_x"/>
                                          </p:val>
                                        </p:tav>
                                        <p:tav tm="100000">
                                          <p:val>
                                            <p:strVal val="#ppt_x"/>
                                          </p:val>
                                        </p:tav>
                                      </p:tavLst>
                                    </p:anim>
                                    <p:anim calcmode="lin" valueType="num">
                                      <p:cBhvr additive="base">
                                        <p:cTn id="16" dur="5000" fill="hold"/>
                                        <p:tgtEl>
                                          <p:spTgt spid="10243">
                                            <p:txEl>
                                              <p:pRg st="3" end="3"/>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0243">
                                            <p:txEl>
                                              <p:pRg st="4" end="4"/>
                                            </p:txEl>
                                          </p:spTgt>
                                        </p:tgtEl>
                                        <p:attrNameLst>
                                          <p:attrName>style.visibility</p:attrName>
                                        </p:attrNameLst>
                                      </p:cBhvr>
                                      <p:to>
                                        <p:strVal val="visible"/>
                                      </p:to>
                                    </p:set>
                                    <p:anim calcmode="lin" valueType="num">
                                      <p:cBhvr additive="base">
                                        <p:cTn id="19" dur="5000" fill="hold"/>
                                        <p:tgtEl>
                                          <p:spTgt spid="10243">
                                            <p:txEl>
                                              <p:pRg st="4" end="4"/>
                                            </p:txEl>
                                          </p:spTgt>
                                        </p:tgtEl>
                                        <p:attrNameLst>
                                          <p:attrName>ppt_x</p:attrName>
                                        </p:attrNameLst>
                                      </p:cBhvr>
                                      <p:tavLst>
                                        <p:tav tm="0">
                                          <p:val>
                                            <p:strVal val="#ppt_x"/>
                                          </p:val>
                                        </p:tav>
                                        <p:tav tm="100000">
                                          <p:val>
                                            <p:strVal val="#ppt_x"/>
                                          </p:val>
                                        </p:tav>
                                      </p:tavLst>
                                    </p:anim>
                                    <p:anim calcmode="lin" valueType="num">
                                      <p:cBhvr additive="base">
                                        <p:cTn id="20" dur="5000" fill="hold"/>
                                        <p:tgtEl>
                                          <p:spTgt spid="10243">
                                            <p:txEl>
                                              <p:pRg st="4" end="4"/>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0243">
                                            <p:txEl>
                                              <p:pRg st="5" end="5"/>
                                            </p:txEl>
                                          </p:spTgt>
                                        </p:tgtEl>
                                        <p:attrNameLst>
                                          <p:attrName>style.visibility</p:attrName>
                                        </p:attrNameLst>
                                      </p:cBhvr>
                                      <p:to>
                                        <p:strVal val="visible"/>
                                      </p:to>
                                    </p:set>
                                    <p:anim calcmode="lin" valueType="num">
                                      <p:cBhvr additive="base">
                                        <p:cTn id="23" dur="5000" fill="hold"/>
                                        <p:tgtEl>
                                          <p:spTgt spid="10243">
                                            <p:txEl>
                                              <p:pRg st="5" end="5"/>
                                            </p:txEl>
                                          </p:spTgt>
                                        </p:tgtEl>
                                        <p:attrNameLst>
                                          <p:attrName>ppt_x</p:attrName>
                                        </p:attrNameLst>
                                      </p:cBhvr>
                                      <p:tavLst>
                                        <p:tav tm="0">
                                          <p:val>
                                            <p:strVal val="#ppt_x"/>
                                          </p:val>
                                        </p:tav>
                                        <p:tav tm="100000">
                                          <p:val>
                                            <p:strVal val="#ppt_x"/>
                                          </p:val>
                                        </p:tav>
                                      </p:tavLst>
                                    </p:anim>
                                    <p:anim calcmode="lin" valueType="num">
                                      <p:cBhvr additive="base">
                                        <p:cTn id="24" dur="5000" fill="hold"/>
                                        <p:tgtEl>
                                          <p:spTgt spid="10243">
                                            <p:txEl>
                                              <p:pRg st="5" end="5"/>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0243">
                                            <p:txEl>
                                              <p:pRg st="6" end="6"/>
                                            </p:txEl>
                                          </p:spTgt>
                                        </p:tgtEl>
                                        <p:attrNameLst>
                                          <p:attrName>style.visibility</p:attrName>
                                        </p:attrNameLst>
                                      </p:cBhvr>
                                      <p:to>
                                        <p:strVal val="visible"/>
                                      </p:to>
                                    </p:set>
                                    <p:anim calcmode="lin" valueType="num">
                                      <p:cBhvr additive="base">
                                        <p:cTn id="27" dur="5000" fill="hold"/>
                                        <p:tgtEl>
                                          <p:spTgt spid="10243">
                                            <p:txEl>
                                              <p:pRg st="6" end="6"/>
                                            </p:txEl>
                                          </p:spTgt>
                                        </p:tgtEl>
                                        <p:attrNameLst>
                                          <p:attrName>ppt_x</p:attrName>
                                        </p:attrNameLst>
                                      </p:cBhvr>
                                      <p:tavLst>
                                        <p:tav tm="0">
                                          <p:val>
                                            <p:strVal val="#ppt_x"/>
                                          </p:val>
                                        </p:tav>
                                        <p:tav tm="100000">
                                          <p:val>
                                            <p:strVal val="#ppt_x"/>
                                          </p:val>
                                        </p:tav>
                                      </p:tavLst>
                                    </p:anim>
                                    <p:anim calcmode="lin" valueType="num">
                                      <p:cBhvr additive="base">
                                        <p:cTn id="28" dur="5000" fill="hold"/>
                                        <p:tgtEl>
                                          <p:spTgt spid="10243">
                                            <p:txEl>
                                              <p:pRg st="6" end="6"/>
                                            </p:txEl>
                                          </p:spTgt>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0243">
                                            <p:txEl>
                                              <p:pRg st="7" end="7"/>
                                            </p:txEl>
                                          </p:spTgt>
                                        </p:tgtEl>
                                        <p:attrNameLst>
                                          <p:attrName>style.visibility</p:attrName>
                                        </p:attrNameLst>
                                      </p:cBhvr>
                                      <p:to>
                                        <p:strVal val="visible"/>
                                      </p:to>
                                    </p:set>
                                    <p:anim calcmode="lin" valueType="num">
                                      <p:cBhvr additive="base">
                                        <p:cTn id="31" dur="5000" fill="hold"/>
                                        <p:tgtEl>
                                          <p:spTgt spid="10243">
                                            <p:txEl>
                                              <p:pRg st="7" end="7"/>
                                            </p:txEl>
                                          </p:spTgt>
                                        </p:tgtEl>
                                        <p:attrNameLst>
                                          <p:attrName>ppt_x</p:attrName>
                                        </p:attrNameLst>
                                      </p:cBhvr>
                                      <p:tavLst>
                                        <p:tav tm="0">
                                          <p:val>
                                            <p:strVal val="#ppt_x"/>
                                          </p:val>
                                        </p:tav>
                                        <p:tav tm="100000">
                                          <p:val>
                                            <p:strVal val="#ppt_x"/>
                                          </p:val>
                                        </p:tav>
                                      </p:tavLst>
                                    </p:anim>
                                    <p:anim calcmode="lin" valueType="num">
                                      <p:cBhvr additive="base">
                                        <p:cTn id="32" dur="5000" fill="hold"/>
                                        <p:tgtEl>
                                          <p:spTgt spid="1024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934872" y="982272"/>
            <a:ext cx="3388419" cy="4560970"/>
          </a:xfrm>
        </p:spPr>
        <p:txBody>
          <a:bodyPr>
            <a:normAutofit/>
          </a:bodyPr>
          <a:lstStyle/>
          <a:p>
            <a:pPr eaLnBrk="1" hangingPunct="1"/>
            <a:r>
              <a:rPr lang="en-GB" altLang="en-US" sz="4000">
                <a:solidFill>
                  <a:srgbClr val="FFFFFF"/>
                </a:solidFill>
              </a:rPr>
              <a:t>What else should be included?</a:t>
            </a:r>
          </a:p>
        </p:txBody>
      </p:sp>
      <p:sp>
        <p:nvSpPr>
          <p:cNvPr id="17411" name="Rectangle 3"/>
          <p:cNvSpPr>
            <a:spLocks noGrp="1" noChangeArrowheads="1"/>
          </p:cNvSpPr>
          <p:nvPr>
            <p:ph type="body" idx="1"/>
          </p:nvPr>
        </p:nvSpPr>
        <p:spPr>
          <a:xfrm>
            <a:off x="5221862" y="1719618"/>
            <a:ext cx="5948831" cy="4334629"/>
          </a:xfrm>
        </p:spPr>
        <p:txBody>
          <a:bodyPr anchor="ctr">
            <a:normAutofit/>
          </a:bodyPr>
          <a:lstStyle/>
          <a:p>
            <a:pPr eaLnBrk="1" hangingPunct="1"/>
            <a:r>
              <a:rPr lang="en-GB" altLang="en-US" sz="2400">
                <a:solidFill>
                  <a:srgbClr val="FEFFFF"/>
                </a:solidFill>
              </a:rPr>
              <a:t>Communications – It is important for an educator to know how information, news and events are disseminated throughout their patch. In particular the most effective ways, both formal and informal for circulating information.</a:t>
            </a:r>
          </a:p>
          <a:p>
            <a:pPr marL="0" indent="0" eaLnBrk="1" hangingPunct="1">
              <a:buNone/>
            </a:pPr>
            <a:endParaRPr lang="en-GB" altLang="en-US" sz="2400">
              <a:solidFill>
                <a:srgbClr val="FEFFFF"/>
              </a:solidFill>
            </a:endParaRPr>
          </a:p>
          <a:p>
            <a:pPr eaLnBrk="1" hangingPunct="1"/>
            <a:r>
              <a:rPr lang="en-GB" altLang="en-US" sz="2400">
                <a:solidFill>
                  <a:srgbClr val="FEFFFF"/>
                </a:solidFill>
              </a:rPr>
              <a:t>Power and Leadership – For example Town, Community and County Council members, Business Organisations, Tenants and Residents Associations.</a:t>
            </a:r>
          </a:p>
        </p:txBody>
      </p:sp>
    </p:spTree>
    <p:extLst>
      <p:ext uri="{BB962C8B-B14F-4D97-AF65-F5344CB8AC3E}">
        <p14:creationId xmlns:p14="http://schemas.microsoft.com/office/powerpoint/2010/main" val="2896394444"/>
      </p:ext>
    </p:extLst>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idx="4294967295"/>
          </p:nvPr>
        </p:nvSpPr>
        <p:spPr>
          <a:xfrm>
            <a:off x="934872" y="982272"/>
            <a:ext cx="3388419" cy="4560970"/>
          </a:xfrm>
        </p:spPr>
        <p:txBody>
          <a:bodyPr vert="horz" lIns="91440" tIns="45720" rIns="91440" bIns="45720" rtlCol="0" anchor="ctr">
            <a:normAutofit/>
          </a:bodyPr>
          <a:lstStyle/>
          <a:p>
            <a:r>
              <a:rPr lang="en-US" altLang="en-US" sz="4000" kern="1200">
                <a:solidFill>
                  <a:srgbClr val="FFFFFF"/>
                </a:solidFill>
                <a:latin typeface="+mj-lt"/>
                <a:ea typeface="+mj-ea"/>
                <a:cs typeface="+mj-cs"/>
              </a:rPr>
              <a:t>Some Young People facts</a:t>
            </a:r>
          </a:p>
        </p:txBody>
      </p:sp>
      <p:sp>
        <p:nvSpPr>
          <p:cNvPr id="19459" name="Rectangle 3"/>
          <p:cNvSpPr>
            <a:spLocks noGrp="1" noChangeArrowheads="1"/>
          </p:cNvSpPr>
          <p:nvPr>
            <p:ph type="body" idx="4294967295"/>
          </p:nvPr>
        </p:nvSpPr>
        <p:spPr>
          <a:xfrm>
            <a:off x="5221862" y="1719618"/>
            <a:ext cx="5948831" cy="4334629"/>
          </a:xfrm>
        </p:spPr>
        <p:txBody>
          <a:bodyPr vert="horz" lIns="91440" tIns="45720" rIns="91440" bIns="45720" rtlCol="0" anchor="ctr">
            <a:normAutofit/>
          </a:bodyPr>
          <a:lstStyle/>
          <a:p>
            <a:r>
              <a:rPr lang="en-US" altLang="en-US" sz="2400">
                <a:solidFill>
                  <a:srgbClr val="FEFFFF"/>
                </a:solidFill>
              </a:rPr>
              <a:t>19% of deaths among young people</a:t>
            </a:r>
            <a:br>
              <a:rPr lang="en-US" altLang="en-US" sz="2400">
                <a:solidFill>
                  <a:srgbClr val="FEFFFF"/>
                </a:solidFill>
              </a:rPr>
            </a:br>
            <a:r>
              <a:rPr lang="en-US" altLang="en-US" sz="2400">
                <a:solidFill>
                  <a:srgbClr val="FEFFFF"/>
                </a:solidFill>
              </a:rPr>
              <a:t>are by suicide - second only to road accidents </a:t>
            </a:r>
          </a:p>
          <a:p>
            <a:r>
              <a:rPr lang="en-US" altLang="en-US" sz="2400">
                <a:solidFill>
                  <a:srgbClr val="FEFFFF"/>
                </a:solidFill>
              </a:rPr>
              <a:t>Nearly 40% of diagnoses of chlamydia are in women under 19 </a:t>
            </a:r>
          </a:p>
          <a:p>
            <a:r>
              <a:rPr lang="en-US" altLang="en-US" sz="2400">
                <a:solidFill>
                  <a:srgbClr val="FEFFFF"/>
                </a:solidFill>
              </a:rPr>
              <a:t>Over 30% of 15- to 16-year-olds binge drink (drink more than five units in one session) and get drunk at least three times a month. </a:t>
            </a:r>
          </a:p>
          <a:p>
            <a:r>
              <a:rPr lang="en-US" altLang="en-US" sz="2400">
                <a:solidFill>
                  <a:srgbClr val="FEFFFF"/>
                </a:solidFill>
              </a:rPr>
              <a:t>23% of children and young people live in lone parent families</a:t>
            </a:r>
          </a:p>
          <a:p>
            <a:r>
              <a:rPr lang="en-US" altLang="en-US" sz="2400">
                <a:solidFill>
                  <a:srgbClr val="FEFFFF"/>
                </a:solidFill>
              </a:rPr>
              <a:t>Up to 27% of young people are overweight</a:t>
            </a:r>
          </a:p>
        </p:txBody>
      </p:sp>
    </p:spTree>
    <p:extLst>
      <p:ext uri="{BB962C8B-B14F-4D97-AF65-F5344CB8AC3E}">
        <p14:creationId xmlns:p14="http://schemas.microsoft.com/office/powerpoint/2010/main" val="320663662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idx="4294967295"/>
          </p:nvPr>
        </p:nvSpPr>
        <p:spPr>
          <a:xfrm>
            <a:off x="8328026" y="274638"/>
            <a:ext cx="1882775" cy="2938462"/>
          </a:xfrm>
        </p:spPr>
        <p:txBody>
          <a:bodyPr/>
          <a:lstStyle/>
          <a:p>
            <a:pPr algn="r" eaLnBrk="1" hangingPunct="1"/>
            <a:r>
              <a:rPr lang="en-GB" altLang="en-US"/>
              <a:t>Need </a:t>
            </a:r>
            <a:br>
              <a:rPr lang="en-GB" altLang="en-US"/>
            </a:br>
            <a:r>
              <a:rPr lang="en-GB" altLang="en-US"/>
              <a:t>and </a:t>
            </a:r>
            <a:br>
              <a:rPr lang="en-GB" altLang="en-US"/>
            </a:br>
            <a:r>
              <a:rPr lang="en-GB" altLang="en-US"/>
              <a:t>Want</a:t>
            </a:r>
          </a:p>
        </p:txBody>
      </p:sp>
      <p:sp>
        <p:nvSpPr>
          <p:cNvPr id="20483" name="AutoShape 4"/>
          <p:cNvSpPr>
            <a:spLocks noChangeAspect="1" noChangeArrowheads="1" noTextEdit="1"/>
          </p:cNvSpPr>
          <p:nvPr/>
        </p:nvSpPr>
        <p:spPr bwMode="auto">
          <a:xfrm>
            <a:off x="1524000" y="836613"/>
            <a:ext cx="8070850" cy="537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p>
        </p:txBody>
      </p:sp>
      <p:sp>
        <p:nvSpPr>
          <p:cNvPr id="20484" name="Text Box 5"/>
          <p:cNvSpPr txBox="1">
            <a:spLocks noChangeArrowheads="1"/>
          </p:cNvSpPr>
          <p:nvPr/>
        </p:nvSpPr>
        <p:spPr bwMode="auto">
          <a:xfrm>
            <a:off x="2782889" y="1341438"/>
            <a:ext cx="5976937" cy="55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GB" altLang="en-US" sz="1800"/>
              <a:t>Self actualisation</a:t>
            </a:r>
          </a:p>
          <a:p>
            <a:pPr algn="ctr">
              <a:spcBef>
                <a:spcPct val="0"/>
              </a:spcBef>
              <a:buFontTx/>
              <a:buNone/>
            </a:pPr>
            <a:r>
              <a:rPr lang="en-GB" altLang="en-US" sz="1800"/>
              <a:t>The need to realise your own potential and self fulfilment</a:t>
            </a:r>
          </a:p>
        </p:txBody>
      </p:sp>
      <p:sp>
        <p:nvSpPr>
          <p:cNvPr id="20485" name="Line 6"/>
          <p:cNvSpPr>
            <a:spLocks noChangeShapeType="1"/>
          </p:cNvSpPr>
          <p:nvPr/>
        </p:nvSpPr>
        <p:spPr bwMode="auto">
          <a:xfrm>
            <a:off x="4872039" y="2133600"/>
            <a:ext cx="1728787"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0486" name="Text Box 7"/>
          <p:cNvSpPr txBox="1">
            <a:spLocks noChangeArrowheads="1"/>
          </p:cNvSpPr>
          <p:nvPr/>
        </p:nvSpPr>
        <p:spPr bwMode="auto">
          <a:xfrm>
            <a:off x="3575050" y="2205038"/>
            <a:ext cx="419735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GB" altLang="en-US" sz="1800"/>
              <a:t>Aesthetic needs</a:t>
            </a:r>
          </a:p>
          <a:p>
            <a:pPr algn="ctr">
              <a:spcBef>
                <a:spcPct val="0"/>
              </a:spcBef>
              <a:buFontTx/>
              <a:buNone/>
            </a:pPr>
            <a:r>
              <a:rPr lang="en-GB" altLang="en-US" sz="1800"/>
              <a:t>Needs for art and symmetry</a:t>
            </a:r>
          </a:p>
        </p:txBody>
      </p:sp>
      <p:sp>
        <p:nvSpPr>
          <p:cNvPr id="20487" name="Line 8"/>
          <p:cNvSpPr>
            <a:spLocks noChangeShapeType="1"/>
          </p:cNvSpPr>
          <p:nvPr/>
        </p:nvSpPr>
        <p:spPr bwMode="auto">
          <a:xfrm>
            <a:off x="4440239" y="2924175"/>
            <a:ext cx="2663825"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0488" name="Text Box 9"/>
          <p:cNvSpPr txBox="1">
            <a:spLocks noChangeArrowheads="1"/>
          </p:cNvSpPr>
          <p:nvPr/>
        </p:nvSpPr>
        <p:spPr bwMode="auto">
          <a:xfrm>
            <a:off x="3648076" y="2924175"/>
            <a:ext cx="4537075"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GB" altLang="en-US" sz="1800"/>
              <a:t>Cognitive needs</a:t>
            </a:r>
          </a:p>
          <a:p>
            <a:pPr algn="ctr">
              <a:spcBef>
                <a:spcPct val="0"/>
              </a:spcBef>
              <a:buFontTx/>
              <a:buNone/>
            </a:pPr>
            <a:r>
              <a:rPr lang="en-GB" altLang="en-US" sz="1800"/>
              <a:t>Needs for knowledge and understanding</a:t>
            </a:r>
          </a:p>
        </p:txBody>
      </p:sp>
      <p:sp>
        <p:nvSpPr>
          <p:cNvPr id="20489" name="Line 10"/>
          <p:cNvSpPr>
            <a:spLocks noChangeShapeType="1"/>
          </p:cNvSpPr>
          <p:nvPr/>
        </p:nvSpPr>
        <p:spPr bwMode="auto">
          <a:xfrm>
            <a:off x="3935413" y="3644900"/>
            <a:ext cx="374491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0490" name="Text Box 11"/>
          <p:cNvSpPr txBox="1">
            <a:spLocks noChangeArrowheads="1"/>
          </p:cNvSpPr>
          <p:nvPr/>
        </p:nvSpPr>
        <p:spPr bwMode="auto">
          <a:xfrm>
            <a:off x="3648076" y="3644900"/>
            <a:ext cx="4164013"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GB" altLang="en-US" sz="1800"/>
              <a:t>Esteem needs</a:t>
            </a:r>
          </a:p>
          <a:p>
            <a:pPr algn="ctr">
              <a:spcBef>
                <a:spcPct val="0"/>
              </a:spcBef>
              <a:buFontTx/>
              <a:buNone/>
            </a:pPr>
            <a:r>
              <a:rPr lang="en-GB" altLang="en-US" sz="1800"/>
              <a:t>Needs for deserved praise</a:t>
            </a:r>
          </a:p>
        </p:txBody>
      </p:sp>
      <p:sp>
        <p:nvSpPr>
          <p:cNvPr id="20491" name="Line 12"/>
          <p:cNvSpPr>
            <a:spLocks noChangeShapeType="1"/>
          </p:cNvSpPr>
          <p:nvPr/>
        </p:nvSpPr>
        <p:spPr bwMode="auto">
          <a:xfrm>
            <a:off x="3575050" y="4292600"/>
            <a:ext cx="4465638"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0492" name="Text Box 13"/>
          <p:cNvSpPr txBox="1">
            <a:spLocks noChangeArrowheads="1"/>
          </p:cNvSpPr>
          <p:nvPr/>
        </p:nvSpPr>
        <p:spPr bwMode="auto">
          <a:xfrm>
            <a:off x="3575051" y="4292600"/>
            <a:ext cx="4233863"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GB" altLang="en-US" sz="1800"/>
              <a:t>Love and belongingness</a:t>
            </a:r>
          </a:p>
          <a:p>
            <a:pPr algn="ctr">
              <a:spcBef>
                <a:spcPct val="0"/>
              </a:spcBef>
              <a:buFontTx/>
              <a:buNone/>
            </a:pPr>
            <a:r>
              <a:rPr lang="en-GB" altLang="en-US" sz="1800"/>
              <a:t>The need to affiliate</a:t>
            </a:r>
          </a:p>
        </p:txBody>
      </p:sp>
      <p:sp>
        <p:nvSpPr>
          <p:cNvPr id="20493" name="Line 14"/>
          <p:cNvSpPr>
            <a:spLocks noChangeShapeType="1"/>
          </p:cNvSpPr>
          <p:nvPr/>
        </p:nvSpPr>
        <p:spPr bwMode="auto">
          <a:xfrm>
            <a:off x="3143250" y="4941888"/>
            <a:ext cx="525780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0494" name="Text Box 15"/>
          <p:cNvSpPr txBox="1">
            <a:spLocks noChangeArrowheads="1"/>
          </p:cNvSpPr>
          <p:nvPr/>
        </p:nvSpPr>
        <p:spPr bwMode="auto">
          <a:xfrm>
            <a:off x="2351088" y="5013325"/>
            <a:ext cx="67691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GB" altLang="en-US" sz="1800"/>
              <a:t>Safety needs</a:t>
            </a:r>
          </a:p>
          <a:p>
            <a:pPr algn="ctr">
              <a:spcBef>
                <a:spcPct val="0"/>
              </a:spcBef>
              <a:buFontTx/>
              <a:buNone/>
            </a:pPr>
            <a:r>
              <a:rPr lang="en-GB" altLang="en-US" sz="1800"/>
              <a:t>The need to be free from fear; to be able to depend on someone</a:t>
            </a:r>
          </a:p>
        </p:txBody>
      </p:sp>
      <p:sp>
        <p:nvSpPr>
          <p:cNvPr id="20495" name="Line 16"/>
          <p:cNvSpPr>
            <a:spLocks noChangeShapeType="1"/>
          </p:cNvSpPr>
          <p:nvPr/>
        </p:nvSpPr>
        <p:spPr bwMode="auto">
          <a:xfrm>
            <a:off x="2640013" y="5661025"/>
            <a:ext cx="624840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0496" name="Text Box 17"/>
          <p:cNvSpPr txBox="1">
            <a:spLocks noChangeArrowheads="1"/>
          </p:cNvSpPr>
          <p:nvPr/>
        </p:nvSpPr>
        <p:spPr bwMode="auto">
          <a:xfrm>
            <a:off x="2927351" y="5734050"/>
            <a:ext cx="5610225"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GB" altLang="en-US" sz="1800"/>
              <a:t>Physiological needs</a:t>
            </a:r>
          </a:p>
          <a:p>
            <a:pPr algn="ctr">
              <a:spcBef>
                <a:spcPct val="0"/>
              </a:spcBef>
              <a:buFontTx/>
              <a:buNone/>
            </a:pPr>
            <a:r>
              <a:rPr lang="en-GB" altLang="en-US" sz="1800"/>
              <a:t>The need for food, warmth, shelter etc.</a:t>
            </a:r>
          </a:p>
        </p:txBody>
      </p:sp>
      <p:sp>
        <p:nvSpPr>
          <p:cNvPr id="20497" name="Text Box 18"/>
          <p:cNvSpPr txBox="1">
            <a:spLocks noChangeArrowheads="1"/>
          </p:cNvSpPr>
          <p:nvPr/>
        </p:nvSpPr>
        <p:spPr bwMode="auto">
          <a:xfrm>
            <a:off x="1992314" y="260350"/>
            <a:ext cx="3095625"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GB" altLang="en-US" sz="2800"/>
              <a:t>Maslow’s Hierarchy of Need</a:t>
            </a:r>
          </a:p>
        </p:txBody>
      </p:sp>
      <p:sp>
        <p:nvSpPr>
          <p:cNvPr id="20498" name="AutoShape 19"/>
          <p:cNvSpPr>
            <a:spLocks noChangeArrowheads="1"/>
          </p:cNvSpPr>
          <p:nvPr/>
        </p:nvSpPr>
        <p:spPr bwMode="auto">
          <a:xfrm>
            <a:off x="2139951" y="758826"/>
            <a:ext cx="7275513" cy="5622925"/>
          </a:xfrm>
          <a:prstGeom prst="triangle">
            <a:avLst>
              <a:gd name="adj" fmla="val 50000"/>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a:p>
        </p:txBody>
      </p:sp>
      <p:sp>
        <p:nvSpPr>
          <p:cNvPr id="20499" name="Rectangle 20"/>
          <p:cNvSpPr>
            <a:spLocks noChangeArrowheads="1"/>
          </p:cNvSpPr>
          <p:nvPr/>
        </p:nvSpPr>
        <p:spPr bwMode="auto">
          <a:xfrm>
            <a:off x="1524001" y="558284"/>
            <a:ext cx="1847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a:p>
        </p:txBody>
      </p:sp>
      <p:sp>
        <p:nvSpPr>
          <p:cNvPr id="20500" name="Rectangle 21"/>
          <p:cNvSpPr>
            <a:spLocks noChangeArrowheads="1"/>
          </p:cNvSpPr>
          <p:nvPr/>
        </p:nvSpPr>
        <p:spPr bwMode="auto">
          <a:xfrm>
            <a:off x="1524001" y="558284"/>
            <a:ext cx="1847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a:p>
        </p:txBody>
      </p:sp>
      <p:sp>
        <p:nvSpPr>
          <p:cNvPr id="20501" name="Rectangle 22"/>
          <p:cNvSpPr>
            <a:spLocks noChangeArrowheads="1"/>
          </p:cNvSpPr>
          <p:nvPr/>
        </p:nvSpPr>
        <p:spPr bwMode="auto">
          <a:xfrm>
            <a:off x="1524001" y="5930384"/>
            <a:ext cx="1847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a:p>
        </p:txBody>
      </p:sp>
    </p:spTree>
    <p:extLst>
      <p:ext uri="{BB962C8B-B14F-4D97-AF65-F5344CB8AC3E}">
        <p14:creationId xmlns:p14="http://schemas.microsoft.com/office/powerpoint/2010/main" val="392973620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idx="4294967295"/>
          </p:nvPr>
        </p:nvSpPr>
        <p:spPr>
          <a:xfrm>
            <a:off x="934872" y="982272"/>
            <a:ext cx="3388419" cy="4560970"/>
          </a:xfrm>
        </p:spPr>
        <p:txBody>
          <a:bodyPr vert="horz" lIns="91440" tIns="45720" rIns="91440" bIns="45720" rtlCol="0" anchor="ctr">
            <a:normAutofit/>
          </a:bodyPr>
          <a:lstStyle/>
          <a:p>
            <a:r>
              <a:rPr lang="en-US" altLang="en-US" sz="4000" kern="1200">
                <a:solidFill>
                  <a:srgbClr val="FFFFFF"/>
                </a:solidFill>
                <a:latin typeface="+mj-lt"/>
                <a:ea typeface="+mj-ea"/>
                <a:cs typeface="+mj-cs"/>
              </a:rPr>
              <a:t>Bradshaw’s Taxonomy </a:t>
            </a:r>
            <a:br>
              <a:rPr lang="en-US" altLang="en-US" sz="4000" kern="1200">
                <a:solidFill>
                  <a:srgbClr val="FFFFFF"/>
                </a:solidFill>
                <a:latin typeface="+mj-lt"/>
                <a:ea typeface="+mj-ea"/>
                <a:cs typeface="+mj-cs"/>
              </a:rPr>
            </a:br>
            <a:r>
              <a:rPr lang="en-US" altLang="en-US" sz="4000" kern="1200">
                <a:solidFill>
                  <a:srgbClr val="FFFFFF"/>
                </a:solidFill>
                <a:latin typeface="+mj-lt"/>
                <a:ea typeface="+mj-ea"/>
                <a:cs typeface="+mj-cs"/>
              </a:rPr>
              <a:t>of Social Need</a:t>
            </a:r>
          </a:p>
        </p:txBody>
      </p:sp>
      <p:sp>
        <p:nvSpPr>
          <p:cNvPr id="21507" name="Rectangle 3"/>
          <p:cNvSpPr>
            <a:spLocks noGrp="1" noChangeArrowheads="1"/>
          </p:cNvSpPr>
          <p:nvPr>
            <p:ph type="body" idx="4294967295"/>
          </p:nvPr>
        </p:nvSpPr>
        <p:spPr>
          <a:xfrm>
            <a:off x="5221862" y="1719618"/>
            <a:ext cx="5948831" cy="4334629"/>
          </a:xfrm>
        </p:spPr>
        <p:txBody>
          <a:bodyPr vert="horz" lIns="91440" tIns="45720" rIns="91440" bIns="45720" rtlCol="0" anchor="ctr">
            <a:normAutofit/>
          </a:bodyPr>
          <a:lstStyle/>
          <a:p>
            <a:r>
              <a:rPr lang="en-US" altLang="en-US" sz="1900">
                <a:solidFill>
                  <a:srgbClr val="FEFFFF"/>
                </a:solidFill>
              </a:rPr>
              <a:t>No clear and widely accepted definition of social need, Bradshaw’s work attempted to define need and indicate where possible overlaps occur:</a:t>
            </a:r>
          </a:p>
          <a:p>
            <a:endParaRPr lang="en-US" altLang="en-US" sz="1900">
              <a:solidFill>
                <a:srgbClr val="FEFFFF"/>
              </a:solidFill>
            </a:endParaRPr>
          </a:p>
          <a:p>
            <a:pPr lvl="1"/>
            <a:r>
              <a:rPr lang="en-US" altLang="en-US" sz="1900">
                <a:solidFill>
                  <a:srgbClr val="FEFFFF"/>
                </a:solidFill>
              </a:rPr>
              <a:t>Normative need</a:t>
            </a:r>
          </a:p>
          <a:p>
            <a:pPr lvl="1"/>
            <a:endParaRPr lang="en-US" altLang="en-US" sz="1900">
              <a:solidFill>
                <a:srgbClr val="FEFFFF"/>
              </a:solidFill>
            </a:endParaRPr>
          </a:p>
          <a:p>
            <a:pPr lvl="1"/>
            <a:r>
              <a:rPr lang="en-US" altLang="en-US" sz="1900">
                <a:solidFill>
                  <a:srgbClr val="FEFFFF"/>
                </a:solidFill>
              </a:rPr>
              <a:t>Felt need</a:t>
            </a:r>
          </a:p>
          <a:p>
            <a:pPr lvl="1"/>
            <a:endParaRPr lang="en-US" altLang="en-US" sz="1900">
              <a:solidFill>
                <a:srgbClr val="FEFFFF"/>
              </a:solidFill>
            </a:endParaRPr>
          </a:p>
          <a:p>
            <a:pPr lvl="1"/>
            <a:r>
              <a:rPr lang="en-US" altLang="en-US" sz="1900">
                <a:solidFill>
                  <a:srgbClr val="FEFFFF"/>
                </a:solidFill>
              </a:rPr>
              <a:t>Expressed need</a:t>
            </a:r>
          </a:p>
          <a:p>
            <a:pPr lvl="1"/>
            <a:endParaRPr lang="en-US" altLang="en-US" sz="1900">
              <a:solidFill>
                <a:srgbClr val="FEFFFF"/>
              </a:solidFill>
            </a:endParaRPr>
          </a:p>
          <a:p>
            <a:pPr lvl="1"/>
            <a:r>
              <a:rPr lang="en-US" altLang="en-US" sz="1900">
                <a:solidFill>
                  <a:srgbClr val="FEFFFF"/>
                </a:solidFill>
              </a:rPr>
              <a:t>Comparative need</a:t>
            </a:r>
          </a:p>
          <a:p>
            <a:pPr lvl="1"/>
            <a:r>
              <a:rPr lang="en-US" altLang="en-US" sz="1900">
                <a:solidFill>
                  <a:srgbClr val="FEFFFF"/>
                </a:solidFill>
              </a:rPr>
              <a:t>J Bradshaw, 1972, A taxonomy of social need, </a:t>
            </a:r>
          </a:p>
          <a:p>
            <a:pPr lvl="1"/>
            <a:r>
              <a:rPr lang="en-US" altLang="en-US" sz="1900">
                <a:solidFill>
                  <a:srgbClr val="FEFFFF"/>
                </a:solidFill>
              </a:rPr>
              <a:t>New Society (March) 640-3. </a:t>
            </a:r>
          </a:p>
        </p:txBody>
      </p:sp>
    </p:spTree>
    <p:extLst>
      <p:ext uri="{BB962C8B-B14F-4D97-AF65-F5344CB8AC3E}">
        <p14:creationId xmlns:p14="http://schemas.microsoft.com/office/powerpoint/2010/main" val="88750223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934872" y="982272"/>
            <a:ext cx="3388419" cy="4560970"/>
          </a:xfrm>
        </p:spPr>
        <p:txBody>
          <a:bodyPr>
            <a:normAutofit/>
          </a:bodyPr>
          <a:lstStyle/>
          <a:p>
            <a:pPr eaLnBrk="1" hangingPunct="1"/>
            <a:r>
              <a:rPr lang="en-GB" altLang="en-US" sz="4000">
                <a:solidFill>
                  <a:srgbClr val="FFFFFF"/>
                </a:solidFill>
              </a:rPr>
              <a:t>Understanding Need</a:t>
            </a:r>
          </a:p>
        </p:txBody>
      </p:sp>
      <p:sp>
        <p:nvSpPr>
          <p:cNvPr id="22531" name="Rectangle 3"/>
          <p:cNvSpPr>
            <a:spLocks noGrp="1" noChangeArrowheads="1"/>
          </p:cNvSpPr>
          <p:nvPr>
            <p:ph type="body" idx="1"/>
          </p:nvPr>
        </p:nvSpPr>
        <p:spPr>
          <a:xfrm>
            <a:off x="5221862" y="1719618"/>
            <a:ext cx="5948831" cy="4334629"/>
          </a:xfrm>
        </p:spPr>
        <p:txBody>
          <a:bodyPr anchor="ctr">
            <a:normAutofit/>
          </a:bodyPr>
          <a:lstStyle/>
          <a:p>
            <a:pPr eaLnBrk="1" hangingPunct="1"/>
            <a:r>
              <a:rPr lang="en-GB" altLang="en-US" sz="1300" dirty="0">
                <a:solidFill>
                  <a:srgbClr val="FEFFFF"/>
                </a:solidFill>
              </a:rPr>
              <a:t>Bradshaw identifies four main categories of need:</a:t>
            </a:r>
          </a:p>
          <a:p>
            <a:pPr eaLnBrk="1" hangingPunct="1">
              <a:buFontTx/>
              <a:buNone/>
            </a:pPr>
            <a:endParaRPr lang="en-GB" altLang="en-US" sz="1300" dirty="0">
              <a:solidFill>
                <a:srgbClr val="FEFFFF"/>
              </a:solidFill>
            </a:endParaRPr>
          </a:p>
          <a:p>
            <a:pPr eaLnBrk="1" hangingPunct="1"/>
            <a:r>
              <a:rPr lang="en-GB" altLang="en-US" sz="1300" b="1" i="1" dirty="0">
                <a:solidFill>
                  <a:srgbClr val="FEFFFF"/>
                </a:solidFill>
              </a:rPr>
              <a:t>Normative need</a:t>
            </a:r>
            <a:r>
              <a:rPr lang="en-GB" altLang="en-US" sz="1300" i="1" dirty="0">
                <a:solidFill>
                  <a:srgbClr val="FEFFFF"/>
                </a:solidFill>
              </a:rPr>
              <a:t> </a:t>
            </a:r>
            <a:r>
              <a:rPr lang="en-GB" altLang="en-US" sz="1300" dirty="0">
                <a:solidFill>
                  <a:srgbClr val="FEFFFF"/>
                </a:solidFill>
              </a:rPr>
              <a:t>is identified according to a norm (or set standard); such norms are generally set by experts. Benefit levels, for example, or standards of unfitness in houses, have to be determined according to some criterion. </a:t>
            </a:r>
          </a:p>
          <a:p>
            <a:pPr eaLnBrk="1" hangingPunct="1">
              <a:buFontTx/>
              <a:buNone/>
            </a:pPr>
            <a:endParaRPr lang="en-GB" altLang="en-US" sz="1300" dirty="0">
              <a:solidFill>
                <a:srgbClr val="FEFFFF"/>
              </a:solidFill>
            </a:endParaRPr>
          </a:p>
          <a:p>
            <a:pPr eaLnBrk="1" hangingPunct="1"/>
            <a:r>
              <a:rPr lang="en-GB" altLang="en-US" sz="1300" b="1" i="1" dirty="0">
                <a:solidFill>
                  <a:srgbClr val="FEFFFF"/>
                </a:solidFill>
              </a:rPr>
              <a:t>Comparative need</a:t>
            </a:r>
            <a:r>
              <a:rPr lang="en-GB" altLang="en-US" sz="1300" i="1" dirty="0">
                <a:solidFill>
                  <a:srgbClr val="FEFFFF"/>
                </a:solidFill>
              </a:rPr>
              <a:t> </a:t>
            </a:r>
            <a:r>
              <a:rPr lang="en-GB" altLang="en-US" sz="1300" dirty="0">
                <a:solidFill>
                  <a:srgbClr val="FEFFFF"/>
                </a:solidFill>
              </a:rPr>
              <a:t>concerns problems which emerge by comparison with others who are not in need. One of the most common uses of this approach has been the comparison of social problems in different areas in order to determine which areas are most deprived. </a:t>
            </a:r>
          </a:p>
          <a:p>
            <a:pPr eaLnBrk="1" hangingPunct="1">
              <a:buFontTx/>
              <a:buNone/>
            </a:pPr>
            <a:endParaRPr lang="en-GB" altLang="en-US" sz="1300" dirty="0">
              <a:solidFill>
                <a:srgbClr val="FEFFFF"/>
              </a:solidFill>
            </a:endParaRPr>
          </a:p>
          <a:p>
            <a:pPr eaLnBrk="1" hangingPunct="1"/>
            <a:r>
              <a:rPr lang="en-GB" altLang="en-US" sz="1300" b="1" i="1" dirty="0">
                <a:solidFill>
                  <a:srgbClr val="FEFFFF"/>
                </a:solidFill>
              </a:rPr>
              <a:t>Felt need</a:t>
            </a:r>
            <a:r>
              <a:rPr lang="en-GB" altLang="en-US" sz="1300" i="1" dirty="0">
                <a:solidFill>
                  <a:srgbClr val="FEFFFF"/>
                </a:solidFill>
              </a:rPr>
              <a:t> </a:t>
            </a:r>
            <a:r>
              <a:rPr lang="en-GB" altLang="en-US" sz="1300" dirty="0">
                <a:solidFill>
                  <a:srgbClr val="FEFFFF"/>
                </a:solidFill>
              </a:rPr>
              <a:t>is need which people feel - that is, need from the perspective of the people who have it. </a:t>
            </a:r>
          </a:p>
          <a:p>
            <a:pPr eaLnBrk="1" hangingPunct="1">
              <a:buFontTx/>
              <a:buNone/>
            </a:pPr>
            <a:endParaRPr lang="en-GB" altLang="en-US" sz="1300" dirty="0">
              <a:solidFill>
                <a:srgbClr val="FEFFFF"/>
              </a:solidFill>
            </a:endParaRPr>
          </a:p>
          <a:p>
            <a:pPr eaLnBrk="1" hangingPunct="1"/>
            <a:r>
              <a:rPr lang="en-GB" altLang="en-US" sz="1300" b="1" i="1" dirty="0">
                <a:solidFill>
                  <a:srgbClr val="FEFFFF"/>
                </a:solidFill>
              </a:rPr>
              <a:t>Expressed need</a:t>
            </a:r>
            <a:r>
              <a:rPr lang="en-GB" altLang="en-US" sz="1300" i="1" dirty="0">
                <a:solidFill>
                  <a:srgbClr val="FEFFFF"/>
                </a:solidFill>
              </a:rPr>
              <a:t> </a:t>
            </a:r>
            <a:r>
              <a:rPr lang="en-GB" altLang="en-US" sz="1300" dirty="0">
                <a:solidFill>
                  <a:srgbClr val="FEFFFF"/>
                </a:solidFill>
              </a:rPr>
              <a:t>is the need which they say they have. People can feel need which they do not express and they can express needs they do not feel.</a:t>
            </a:r>
          </a:p>
        </p:txBody>
      </p:sp>
    </p:spTree>
    <p:extLst>
      <p:ext uri="{BB962C8B-B14F-4D97-AF65-F5344CB8AC3E}">
        <p14:creationId xmlns:p14="http://schemas.microsoft.com/office/powerpoint/2010/main" val="130340071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idx="4294967295"/>
          </p:nvPr>
        </p:nvSpPr>
        <p:spPr>
          <a:xfrm>
            <a:off x="934872" y="982272"/>
            <a:ext cx="3388419" cy="4560970"/>
          </a:xfrm>
        </p:spPr>
        <p:txBody>
          <a:bodyPr vert="horz" lIns="91440" tIns="45720" rIns="91440" bIns="45720" rtlCol="0" anchor="ctr">
            <a:normAutofit/>
          </a:bodyPr>
          <a:lstStyle/>
          <a:p>
            <a:r>
              <a:rPr lang="en-US" altLang="en-US" sz="4000" kern="1200">
                <a:solidFill>
                  <a:srgbClr val="FFFFFF"/>
                </a:solidFill>
                <a:latin typeface="+mj-lt"/>
                <a:ea typeface="+mj-ea"/>
                <a:cs typeface="+mj-cs"/>
              </a:rPr>
              <a:t>Need and Want?</a:t>
            </a:r>
          </a:p>
        </p:txBody>
      </p:sp>
      <p:sp>
        <p:nvSpPr>
          <p:cNvPr id="23555" name="Rectangle 3"/>
          <p:cNvSpPr>
            <a:spLocks noGrp="1" noChangeArrowheads="1"/>
          </p:cNvSpPr>
          <p:nvPr>
            <p:ph type="body" idx="4294967295"/>
          </p:nvPr>
        </p:nvSpPr>
        <p:spPr>
          <a:xfrm>
            <a:off x="5221862" y="1719618"/>
            <a:ext cx="5948831" cy="4334629"/>
          </a:xfrm>
        </p:spPr>
        <p:txBody>
          <a:bodyPr vert="horz" lIns="91440" tIns="45720" rIns="91440" bIns="45720" rtlCol="0" anchor="ctr">
            <a:normAutofit/>
          </a:bodyPr>
          <a:lstStyle/>
          <a:p>
            <a:r>
              <a:rPr lang="en-US" altLang="en-US" sz="2400">
                <a:solidFill>
                  <a:srgbClr val="FEFFFF"/>
                </a:solidFill>
              </a:rPr>
              <a:t>Needs</a:t>
            </a:r>
          </a:p>
          <a:p>
            <a:pPr lvl="1"/>
            <a:r>
              <a:rPr lang="en-US" altLang="en-US">
                <a:solidFill>
                  <a:srgbClr val="FEFFFF"/>
                </a:solidFill>
              </a:rPr>
              <a:t>Friendship</a:t>
            </a:r>
          </a:p>
          <a:p>
            <a:pPr lvl="1"/>
            <a:r>
              <a:rPr lang="en-US" altLang="en-US">
                <a:solidFill>
                  <a:srgbClr val="FEFFFF"/>
                </a:solidFill>
              </a:rPr>
              <a:t>Security</a:t>
            </a:r>
          </a:p>
          <a:p>
            <a:pPr lvl="1"/>
            <a:r>
              <a:rPr lang="en-US" altLang="en-US">
                <a:solidFill>
                  <a:srgbClr val="FEFFFF"/>
                </a:solidFill>
              </a:rPr>
              <a:t>Stimulation</a:t>
            </a:r>
          </a:p>
          <a:p>
            <a:pPr lvl="1"/>
            <a:r>
              <a:rPr lang="en-US" altLang="en-US">
                <a:solidFill>
                  <a:srgbClr val="FEFFFF"/>
                </a:solidFill>
              </a:rPr>
              <a:t>Challenge</a:t>
            </a:r>
          </a:p>
          <a:p>
            <a:pPr lvl="1"/>
            <a:r>
              <a:rPr lang="en-US" altLang="en-US">
                <a:solidFill>
                  <a:srgbClr val="FEFFFF"/>
                </a:solidFill>
              </a:rPr>
              <a:t>Coping with authority</a:t>
            </a:r>
          </a:p>
          <a:p>
            <a:pPr lvl="1"/>
            <a:r>
              <a:rPr lang="en-US" altLang="en-US">
                <a:solidFill>
                  <a:srgbClr val="FEFFFF"/>
                </a:solidFill>
              </a:rPr>
              <a:t>Coping with sexuality</a:t>
            </a:r>
          </a:p>
          <a:p>
            <a:pPr lvl="1"/>
            <a:r>
              <a:rPr lang="en-US" altLang="en-US">
                <a:solidFill>
                  <a:srgbClr val="FEFFFF"/>
                </a:solidFill>
              </a:rPr>
              <a:t>Positive view of self</a:t>
            </a:r>
          </a:p>
          <a:p>
            <a:pPr lvl="1"/>
            <a:endParaRPr lang="en-US" altLang="en-US">
              <a:solidFill>
                <a:srgbClr val="FEFFFF"/>
              </a:solidFill>
            </a:endParaRPr>
          </a:p>
          <a:p>
            <a:pPr lvl="1"/>
            <a:r>
              <a:rPr lang="en-US" altLang="en-US">
                <a:solidFill>
                  <a:srgbClr val="FEFFFF"/>
                </a:solidFill>
              </a:rPr>
              <a:t>Ingram and Harris, </a:t>
            </a:r>
            <a:r>
              <a:rPr lang="en-US" altLang="en-US" i="1">
                <a:solidFill>
                  <a:srgbClr val="FEFFFF"/>
                </a:solidFill>
              </a:rPr>
              <a:t>Delivering Good Youth Work</a:t>
            </a:r>
          </a:p>
        </p:txBody>
      </p:sp>
      <p:sp>
        <p:nvSpPr>
          <p:cNvPr id="23556" name="Text Box 4"/>
          <p:cNvSpPr txBox="1">
            <a:spLocks noChangeArrowheads="1"/>
          </p:cNvSpPr>
          <p:nvPr/>
        </p:nvSpPr>
        <p:spPr bwMode="auto">
          <a:xfrm>
            <a:off x="6456363" y="1557338"/>
            <a:ext cx="3816350" cy="86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r" eaLnBrk="1" hangingPunct="1">
              <a:spcBef>
                <a:spcPct val="0"/>
              </a:spcBef>
              <a:buFontTx/>
              <a:buNone/>
            </a:pPr>
            <a:endParaRPr lang="en-GB" altLang="en-US" sz="2400"/>
          </a:p>
          <a:p>
            <a:pPr algn="r" eaLnBrk="1" hangingPunct="1">
              <a:spcBef>
                <a:spcPct val="50000"/>
              </a:spcBef>
              <a:buFontTx/>
              <a:buNone/>
            </a:pPr>
            <a:endParaRPr lang="en-GB" altLang="en-US" sz="1800">
              <a:latin typeface="Comic Sans MS" panose="030F0702030302020204" pitchFamily="66" charset="0"/>
            </a:endParaRPr>
          </a:p>
        </p:txBody>
      </p:sp>
    </p:spTree>
    <p:extLst>
      <p:ext uri="{BB962C8B-B14F-4D97-AF65-F5344CB8AC3E}">
        <p14:creationId xmlns:p14="http://schemas.microsoft.com/office/powerpoint/2010/main" val="82356274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idx="4294967295"/>
          </p:nvPr>
        </p:nvSpPr>
        <p:spPr>
          <a:xfrm>
            <a:off x="934872" y="982272"/>
            <a:ext cx="3388419" cy="4560970"/>
          </a:xfrm>
        </p:spPr>
        <p:txBody>
          <a:bodyPr vert="horz" lIns="91440" tIns="45720" rIns="91440" bIns="45720" rtlCol="0" anchor="ctr">
            <a:normAutofit/>
          </a:bodyPr>
          <a:lstStyle/>
          <a:p>
            <a:r>
              <a:rPr lang="en-US" altLang="en-US" sz="4000" kern="1200">
                <a:solidFill>
                  <a:srgbClr val="FFFFFF"/>
                </a:solidFill>
                <a:latin typeface="+mj-lt"/>
                <a:ea typeface="+mj-ea"/>
                <a:cs typeface="+mj-cs"/>
              </a:rPr>
              <a:t>Understanding Young People change</a:t>
            </a:r>
          </a:p>
        </p:txBody>
      </p:sp>
      <p:sp>
        <p:nvSpPr>
          <p:cNvPr id="24579" name="Rectangle 3"/>
          <p:cNvSpPr>
            <a:spLocks noGrp="1" noChangeArrowheads="1"/>
          </p:cNvSpPr>
          <p:nvPr>
            <p:ph type="body" idx="4294967295"/>
          </p:nvPr>
        </p:nvSpPr>
        <p:spPr>
          <a:xfrm>
            <a:off x="5221862" y="1719618"/>
            <a:ext cx="5948831" cy="4334629"/>
          </a:xfrm>
        </p:spPr>
        <p:txBody>
          <a:bodyPr vert="horz" lIns="91440" tIns="45720" rIns="91440" bIns="45720" rtlCol="0" anchor="ctr">
            <a:normAutofit/>
          </a:bodyPr>
          <a:lstStyle/>
          <a:p>
            <a:r>
              <a:rPr lang="en-US" altLang="en-US" sz="2000">
                <a:solidFill>
                  <a:srgbClr val="FEFFFF"/>
                </a:solidFill>
              </a:rPr>
              <a:t>Development needs</a:t>
            </a:r>
          </a:p>
          <a:p>
            <a:endParaRPr lang="en-US" altLang="en-US" sz="2000">
              <a:solidFill>
                <a:srgbClr val="FEFFFF"/>
              </a:solidFill>
            </a:endParaRPr>
          </a:p>
          <a:p>
            <a:pPr lvl="1"/>
            <a:r>
              <a:rPr lang="en-US" altLang="en-US" sz="2000">
                <a:solidFill>
                  <a:srgbClr val="FEFFFF"/>
                </a:solidFill>
              </a:rPr>
              <a:t>Socially</a:t>
            </a:r>
          </a:p>
          <a:p>
            <a:pPr lvl="1"/>
            <a:r>
              <a:rPr lang="en-US" altLang="en-US" sz="2000">
                <a:solidFill>
                  <a:srgbClr val="FEFFFF"/>
                </a:solidFill>
              </a:rPr>
              <a:t>Physically</a:t>
            </a:r>
          </a:p>
          <a:p>
            <a:pPr lvl="1"/>
            <a:r>
              <a:rPr lang="en-US" altLang="en-US" sz="2000">
                <a:solidFill>
                  <a:srgbClr val="FEFFFF"/>
                </a:solidFill>
              </a:rPr>
              <a:t>Cognitively</a:t>
            </a:r>
          </a:p>
          <a:p>
            <a:pPr lvl="1"/>
            <a:r>
              <a:rPr lang="en-US" altLang="en-US" sz="2000">
                <a:solidFill>
                  <a:srgbClr val="FEFFFF"/>
                </a:solidFill>
              </a:rPr>
              <a:t>Spiritually</a:t>
            </a:r>
          </a:p>
          <a:p>
            <a:pPr lvl="1"/>
            <a:r>
              <a:rPr lang="en-US" altLang="en-US" sz="2000">
                <a:solidFill>
                  <a:srgbClr val="FEFFFF"/>
                </a:solidFill>
              </a:rPr>
              <a:t>Academically</a:t>
            </a:r>
          </a:p>
          <a:p>
            <a:pPr lvl="1"/>
            <a:r>
              <a:rPr lang="en-US" altLang="en-US" sz="2000">
                <a:solidFill>
                  <a:srgbClr val="FEFFFF"/>
                </a:solidFill>
              </a:rPr>
              <a:t>Politically</a:t>
            </a:r>
          </a:p>
          <a:p>
            <a:pPr lvl="1"/>
            <a:r>
              <a:rPr lang="en-US" altLang="en-US" sz="2000">
                <a:solidFill>
                  <a:srgbClr val="FEFFFF"/>
                </a:solidFill>
              </a:rPr>
              <a:t>Empowerment</a:t>
            </a:r>
          </a:p>
          <a:p>
            <a:pPr lvl="1"/>
            <a:endParaRPr lang="en-US" altLang="en-US" sz="2000">
              <a:solidFill>
                <a:srgbClr val="FEFFFF"/>
              </a:solidFill>
            </a:endParaRPr>
          </a:p>
          <a:p>
            <a:pPr lvl="1"/>
            <a:r>
              <a:rPr lang="en-US" altLang="en-US" sz="2000">
                <a:solidFill>
                  <a:srgbClr val="FEFFFF"/>
                </a:solidFill>
              </a:rPr>
              <a:t>Ingram and Harris, Delivering Good Youth Work</a:t>
            </a:r>
          </a:p>
        </p:txBody>
      </p:sp>
    </p:spTree>
    <p:extLst>
      <p:ext uri="{BB962C8B-B14F-4D97-AF65-F5344CB8AC3E}">
        <p14:creationId xmlns:p14="http://schemas.microsoft.com/office/powerpoint/2010/main" val="221503155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idx="4294967295"/>
          </p:nvPr>
        </p:nvSpPr>
        <p:spPr/>
        <p:txBody>
          <a:bodyPr/>
          <a:lstStyle/>
          <a:p>
            <a:pPr eaLnBrk="1" hangingPunct="1"/>
            <a:r>
              <a:rPr lang="en-GB" altLang="en-US"/>
              <a:t>Understand Young People</a:t>
            </a:r>
          </a:p>
        </p:txBody>
      </p:sp>
      <p:sp>
        <p:nvSpPr>
          <p:cNvPr id="25603" name="Rectangle 3"/>
          <p:cNvSpPr>
            <a:spLocks noGrp="1" noChangeArrowheads="1"/>
          </p:cNvSpPr>
          <p:nvPr>
            <p:ph type="body" sz="half" idx="4294967295"/>
          </p:nvPr>
        </p:nvSpPr>
        <p:spPr>
          <a:xfrm>
            <a:off x="1981200" y="1600201"/>
            <a:ext cx="4038600" cy="4525963"/>
          </a:xfrm>
        </p:spPr>
        <p:txBody>
          <a:bodyPr/>
          <a:lstStyle/>
          <a:p>
            <a:pPr eaLnBrk="1" hangingPunct="1"/>
            <a:r>
              <a:rPr lang="en-GB" altLang="en-US" sz="3000"/>
              <a:t>Extent of family support</a:t>
            </a:r>
          </a:p>
          <a:p>
            <a:pPr eaLnBrk="1" hangingPunct="1"/>
            <a:r>
              <a:rPr lang="en-GB" altLang="en-US" sz="3000"/>
              <a:t>School attainment</a:t>
            </a:r>
          </a:p>
          <a:p>
            <a:pPr eaLnBrk="1" hangingPunct="1"/>
            <a:r>
              <a:rPr lang="en-GB" altLang="en-US" sz="3000"/>
              <a:t>Literacy and numeracy</a:t>
            </a:r>
          </a:p>
          <a:p>
            <a:pPr eaLnBrk="1" hangingPunct="1"/>
            <a:r>
              <a:rPr lang="en-GB" altLang="en-US" sz="3000"/>
              <a:t>‘Looked after’</a:t>
            </a:r>
          </a:p>
          <a:p>
            <a:pPr eaLnBrk="1" hangingPunct="1"/>
            <a:r>
              <a:rPr lang="en-GB" altLang="en-US" sz="3000"/>
              <a:t>Behavioural problems</a:t>
            </a:r>
          </a:p>
          <a:p>
            <a:pPr eaLnBrk="1" hangingPunct="1"/>
            <a:r>
              <a:rPr lang="en-GB" altLang="en-US" sz="3000"/>
              <a:t>Housing situation</a:t>
            </a:r>
          </a:p>
        </p:txBody>
      </p:sp>
      <p:sp>
        <p:nvSpPr>
          <p:cNvPr id="25604" name="Rectangle 4"/>
          <p:cNvSpPr>
            <a:spLocks noGrp="1" noChangeArrowheads="1"/>
          </p:cNvSpPr>
          <p:nvPr>
            <p:ph type="body" sz="half" idx="4294967295"/>
          </p:nvPr>
        </p:nvSpPr>
        <p:spPr>
          <a:xfrm>
            <a:off x="6172201" y="1600201"/>
            <a:ext cx="4100513" cy="4525963"/>
          </a:xfrm>
        </p:spPr>
        <p:txBody>
          <a:bodyPr/>
          <a:lstStyle/>
          <a:p>
            <a:pPr eaLnBrk="1" hangingPunct="1"/>
            <a:r>
              <a:rPr lang="en-GB" altLang="en-US" sz="3000"/>
              <a:t>Substance misuse status</a:t>
            </a:r>
          </a:p>
          <a:p>
            <a:pPr eaLnBrk="1" hangingPunct="1"/>
            <a:r>
              <a:rPr lang="en-GB" altLang="en-US" sz="3000"/>
              <a:t>Emotional intelligence</a:t>
            </a:r>
          </a:p>
          <a:p>
            <a:pPr eaLnBrk="1" hangingPunct="1"/>
            <a:r>
              <a:rPr lang="en-GB" altLang="en-US" sz="3000"/>
              <a:t>Employment status</a:t>
            </a:r>
          </a:p>
          <a:p>
            <a:pPr eaLnBrk="1" hangingPunct="1"/>
            <a:r>
              <a:rPr lang="en-GB" altLang="en-US" sz="3000"/>
              <a:t>Self perception</a:t>
            </a:r>
          </a:p>
          <a:p>
            <a:pPr eaLnBrk="1" hangingPunct="1"/>
            <a:r>
              <a:rPr lang="en-GB" altLang="en-US" sz="3000"/>
              <a:t>Police involvement</a:t>
            </a:r>
          </a:p>
          <a:p>
            <a:pPr eaLnBrk="1" hangingPunct="1"/>
            <a:r>
              <a:rPr lang="en-GB" altLang="en-US" sz="3000"/>
              <a:t>Caring responsibilities</a:t>
            </a:r>
          </a:p>
          <a:p>
            <a:pPr eaLnBrk="1" hangingPunct="1"/>
            <a:endParaRPr lang="en-GB" altLang="en-US" sz="3000">
              <a:latin typeface="Comic Sans MS" panose="030F0702030302020204" pitchFamily="66" charset="0"/>
            </a:endParaRPr>
          </a:p>
        </p:txBody>
      </p:sp>
    </p:spTree>
    <p:extLst>
      <p:ext uri="{BB962C8B-B14F-4D97-AF65-F5344CB8AC3E}">
        <p14:creationId xmlns:p14="http://schemas.microsoft.com/office/powerpoint/2010/main" val="228132600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idx="4294967295"/>
          </p:nvPr>
        </p:nvSpPr>
        <p:spPr>
          <a:xfrm>
            <a:off x="934872" y="982272"/>
            <a:ext cx="3388419" cy="4560970"/>
          </a:xfrm>
        </p:spPr>
        <p:txBody>
          <a:bodyPr vert="horz" lIns="91440" tIns="45720" rIns="91440" bIns="45720" rtlCol="0" anchor="ctr">
            <a:normAutofit/>
          </a:bodyPr>
          <a:lstStyle/>
          <a:p>
            <a:r>
              <a:rPr lang="en-US" altLang="en-US" sz="4000" kern="1200">
                <a:solidFill>
                  <a:srgbClr val="FFFFFF"/>
                </a:solidFill>
                <a:latin typeface="+mj-lt"/>
                <a:ea typeface="+mj-ea"/>
                <a:cs typeface="+mj-cs"/>
              </a:rPr>
              <a:t>Getting it right</a:t>
            </a:r>
          </a:p>
        </p:txBody>
      </p:sp>
      <p:sp>
        <p:nvSpPr>
          <p:cNvPr id="26627" name="Rectangle 3"/>
          <p:cNvSpPr>
            <a:spLocks noGrp="1" noChangeArrowheads="1"/>
          </p:cNvSpPr>
          <p:nvPr>
            <p:ph type="body" idx="4294967295"/>
          </p:nvPr>
        </p:nvSpPr>
        <p:spPr>
          <a:xfrm>
            <a:off x="5221862" y="1719618"/>
            <a:ext cx="5948831" cy="4334629"/>
          </a:xfrm>
        </p:spPr>
        <p:txBody>
          <a:bodyPr vert="horz" lIns="91440" tIns="45720" rIns="91440" bIns="45720" rtlCol="0" anchor="ctr">
            <a:normAutofit/>
          </a:bodyPr>
          <a:lstStyle/>
          <a:p>
            <a:r>
              <a:rPr lang="en-US" altLang="en-US" sz="2200">
                <a:solidFill>
                  <a:srgbClr val="FEFFFF"/>
                </a:solidFill>
              </a:rPr>
              <a:t>Any profile can only be as good as the information it contains</a:t>
            </a:r>
          </a:p>
          <a:p>
            <a:endParaRPr lang="en-US" altLang="en-US" sz="2200">
              <a:solidFill>
                <a:srgbClr val="FEFFFF"/>
              </a:solidFill>
            </a:endParaRPr>
          </a:p>
          <a:p>
            <a:r>
              <a:rPr lang="en-US" altLang="en-US" sz="2200">
                <a:solidFill>
                  <a:srgbClr val="FEFFFF"/>
                </a:solidFill>
              </a:rPr>
              <a:t>Specific information may only apply to specific groups</a:t>
            </a:r>
          </a:p>
          <a:p>
            <a:endParaRPr lang="en-US" altLang="en-US" sz="2200">
              <a:solidFill>
                <a:srgbClr val="FEFFFF"/>
              </a:solidFill>
            </a:endParaRPr>
          </a:p>
          <a:p>
            <a:r>
              <a:rPr lang="en-US" altLang="en-US" sz="2200">
                <a:solidFill>
                  <a:srgbClr val="FEFFFF"/>
                </a:solidFill>
              </a:rPr>
              <a:t>Discuss your thoughts and ideas with others to get a more rounded picture</a:t>
            </a:r>
          </a:p>
          <a:p>
            <a:endParaRPr lang="en-US" altLang="en-US" sz="2200">
              <a:solidFill>
                <a:srgbClr val="FEFFFF"/>
              </a:solidFill>
            </a:endParaRPr>
          </a:p>
          <a:p>
            <a:r>
              <a:rPr lang="en-US" altLang="en-US" sz="2200">
                <a:solidFill>
                  <a:srgbClr val="FEFFFF"/>
                </a:solidFill>
              </a:rPr>
              <a:t>Talk to young people about your thoughts and ideas, see what they think</a:t>
            </a:r>
          </a:p>
        </p:txBody>
      </p:sp>
    </p:spTree>
    <p:extLst>
      <p:ext uri="{BB962C8B-B14F-4D97-AF65-F5344CB8AC3E}">
        <p14:creationId xmlns:p14="http://schemas.microsoft.com/office/powerpoint/2010/main" val="114491488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18EBC1F-0993-C15A-ED8C-759F929C510C}"/>
              </a:ext>
            </a:extLst>
          </p:cNvPr>
          <p:cNvSpPr txBox="1"/>
          <p:nvPr/>
        </p:nvSpPr>
        <p:spPr>
          <a:xfrm>
            <a:off x="3048886" y="3105835"/>
            <a:ext cx="6097772" cy="646331"/>
          </a:xfrm>
          <a:prstGeom prst="rect">
            <a:avLst/>
          </a:prstGeom>
          <a:noFill/>
        </p:spPr>
        <p:txBody>
          <a:bodyPr wrap="square">
            <a:spAutoFit/>
          </a:bodyPr>
          <a:lstStyle/>
          <a:p>
            <a:r>
              <a:rPr lang="en-GB" dirty="0">
                <a:hlinkClick r:id="rId2"/>
              </a:rPr>
              <a:t>How to do a community audit: building profiles using neighbourhood statistics – infed.org:</a:t>
            </a:r>
            <a:endParaRPr lang="en-GB" dirty="0"/>
          </a:p>
        </p:txBody>
      </p:sp>
    </p:spTree>
    <p:extLst>
      <p:ext uri="{BB962C8B-B14F-4D97-AF65-F5344CB8AC3E}">
        <p14:creationId xmlns:p14="http://schemas.microsoft.com/office/powerpoint/2010/main" val="293830881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idx="4294967295"/>
          </p:nvPr>
        </p:nvSpPr>
        <p:spPr/>
        <p:txBody>
          <a:bodyPr/>
          <a:lstStyle/>
          <a:p>
            <a:pPr eaLnBrk="1" hangingPunct="1"/>
            <a:r>
              <a:rPr lang="en-GB" altLang="en-US"/>
              <a:t>The Format</a:t>
            </a:r>
            <a:endParaRPr lang="en-US" altLang="en-US"/>
          </a:p>
        </p:txBody>
      </p:sp>
      <p:sp>
        <p:nvSpPr>
          <p:cNvPr id="27651" name="Rectangle 3"/>
          <p:cNvSpPr>
            <a:spLocks noGrp="1" noChangeArrowheads="1"/>
          </p:cNvSpPr>
          <p:nvPr>
            <p:ph type="body" sz="half" idx="4294967295"/>
          </p:nvPr>
        </p:nvSpPr>
        <p:spPr>
          <a:xfrm>
            <a:off x="1992313" y="1341439"/>
            <a:ext cx="4038600" cy="4924425"/>
          </a:xfrm>
        </p:spPr>
        <p:txBody>
          <a:bodyPr>
            <a:normAutofit lnSpcReduction="10000"/>
          </a:bodyPr>
          <a:lstStyle/>
          <a:p>
            <a:pPr eaLnBrk="1" hangingPunct="1"/>
            <a:r>
              <a:rPr lang="en-GB" altLang="en-US" sz="2400" dirty="0"/>
              <a:t>Aim of the profile</a:t>
            </a:r>
          </a:p>
          <a:p>
            <a:pPr eaLnBrk="1" hangingPunct="1"/>
            <a:r>
              <a:rPr lang="en-GB" altLang="en-US" sz="2400" dirty="0"/>
              <a:t>Methods, subjects and context</a:t>
            </a:r>
          </a:p>
          <a:p>
            <a:pPr eaLnBrk="1" hangingPunct="1"/>
            <a:r>
              <a:rPr lang="en-GB" altLang="en-US" sz="2400" dirty="0"/>
              <a:t>Geography – where is the community</a:t>
            </a:r>
          </a:p>
          <a:p>
            <a:pPr eaLnBrk="1" hangingPunct="1"/>
            <a:r>
              <a:rPr lang="en-GB" altLang="en-US" sz="2400" dirty="0"/>
              <a:t>The wider community of young people</a:t>
            </a:r>
          </a:p>
          <a:p>
            <a:pPr eaLnBrk="1" hangingPunct="1"/>
            <a:r>
              <a:rPr lang="en-GB" altLang="en-US" sz="2400" dirty="0"/>
              <a:t>Welsh Index of Multiple Deprivation </a:t>
            </a:r>
          </a:p>
          <a:p>
            <a:pPr eaLnBrk="1" hangingPunct="1"/>
            <a:r>
              <a:rPr lang="en-GB" altLang="en-US" sz="2400" dirty="0"/>
              <a:t>Previous history of youth work in the area</a:t>
            </a:r>
          </a:p>
          <a:p>
            <a:pPr eaLnBrk="1" hangingPunct="1"/>
            <a:r>
              <a:rPr lang="en-GB" altLang="en-US" sz="2400" dirty="0"/>
              <a:t>Short interviews with key individuals</a:t>
            </a:r>
            <a:endParaRPr lang="en-GB" altLang="en-US" sz="2000" dirty="0"/>
          </a:p>
        </p:txBody>
      </p:sp>
      <p:sp>
        <p:nvSpPr>
          <p:cNvPr id="27652" name="Rectangle 4"/>
          <p:cNvSpPr>
            <a:spLocks noGrp="1" noChangeArrowheads="1"/>
          </p:cNvSpPr>
          <p:nvPr>
            <p:ph type="body" sz="half" idx="4294967295"/>
          </p:nvPr>
        </p:nvSpPr>
        <p:spPr>
          <a:xfrm>
            <a:off x="6167438" y="1341438"/>
            <a:ext cx="4038600" cy="4824412"/>
          </a:xfrm>
        </p:spPr>
        <p:txBody>
          <a:bodyPr/>
          <a:lstStyle/>
          <a:p>
            <a:pPr eaLnBrk="1" hangingPunct="1">
              <a:lnSpc>
                <a:spcPct val="90000"/>
              </a:lnSpc>
            </a:pPr>
            <a:r>
              <a:rPr lang="en-GB" altLang="en-US" sz="2400"/>
              <a:t>Existing facilities and infrastructure</a:t>
            </a:r>
          </a:p>
          <a:p>
            <a:pPr eaLnBrk="1" hangingPunct="1">
              <a:lnSpc>
                <a:spcPct val="90000"/>
              </a:lnSpc>
            </a:pPr>
            <a:r>
              <a:rPr lang="en-GB" altLang="en-US" sz="2400"/>
              <a:t>Bilingualism and heritage issues</a:t>
            </a:r>
          </a:p>
          <a:p>
            <a:pPr eaLnBrk="1" hangingPunct="1">
              <a:lnSpc>
                <a:spcPct val="90000"/>
              </a:lnSpc>
            </a:pPr>
            <a:r>
              <a:rPr lang="en-GB" altLang="en-US" sz="2400"/>
              <a:t>Problems/ issues from young people’s perspectives</a:t>
            </a:r>
          </a:p>
          <a:p>
            <a:pPr eaLnBrk="1" hangingPunct="1">
              <a:lnSpc>
                <a:spcPct val="90000"/>
              </a:lnSpc>
            </a:pPr>
            <a:r>
              <a:rPr lang="en-GB" altLang="en-US" sz="2400"/>
              <a:t>Estimating young people’s development needs</a:t>
            </a:r>
          </a:p>
          <a:p>
            <a:pPr eaLnBrk="1" hangingPunct="1">
              <a:lnSpc>
                <a:spcPct val="90000"/>
              </a:lnSpc>
            </a:pPr>
            <a:r>
              <a:rPr lang="en-GB" altLang="en-US" sz="2400"/>
              <a:t>Conclusions for Youth Work and what should happen next</a:t>
            </a:r>
            <a:endParaRPr lang="en-US" altLang="en-US" sz="2400"/>
          </a:p>
        </p:txBody>
      </p:sp>
    </p:spTree>
    <p:extLst>
      <p:ext uri="{BB962C8B-B14F-4D97-AF65-F5344CB8AC3E}">
        <p14:creationId xmlns:p14="http://schemas.microsoft.com/office/powerpoint/2010/main" val="252743641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934872" y="982272"/>
            <a:ext cx="3388419" cy="4560970"/>
          </a:xfrm>
        </p:spPr>
        <p:txBody>
          <a:bodyPr>
            <a:normAutofit/>
          </a:bodyPr>
          <a:lstStyle/>
          <a:p>
            <a:pPr eaLnBrk="1" hangingPunct="1"/>
            <a:r>
              <a:rPr lang="en-GB" altLang="en-US" sz="4000">
                <a:solidFill>
                  <a:srgbClr val="FFFFFF"/>
                </a:solidFill>
              </a:rPr>
              <a:t>Why do we need this information?</a:t>
            </a:r>
          </a:p>
        </p:txBody>
      </p:sp>
      <p:sp>
        <p:nvSpPr>
          <p:cNvPr id="28675" name="Rectangle 3"/>
          <p:cNvSpPr>
            <a:spLocks noGrp="1" noChangeArrowheads="1"/>
          </p:cNvSpPr>
          <p:nvPr>
            <p:ph type="body" idx="1"/>
          </p:nvPr>
        </p:nvSpPr>
        <p:spPr>
          <a:xfrm>
            <a:off x="5221862" y="1719618"/>
            <a:ext cx="5948831" cy="4334629"/>
          </a:xfrm>
        </p:spPr>
        <p:txBody>
          <a:bodyPr anchor="ctr">
            <a:normAutofit/>
          </a:bodyPr>
          <a:lstStyle/>
          <a:p>
            <a:pPr eaLnBrk="1" hangingPunct="1"/>
            <a:r>
              <a:rPr lang="en-GB" altLang="en-US" sz="2200">
                <a:solidFill>
                  <a:srgbClr val="FEFFFF"/>
                </a:solidFill>
              </a:rPr>
              <a:t>A community profile is an assessment of need, it is a working document that all educators should have as part of their professional tool-kit in order to</a:t>
            </a:r>
          </a:p>
          <a:p>
            <a:pPr marL="0" indent="0" eaLnBrk="1" hangingPunct="1">
              <a:buNone/>
            </a:pPr>
            <a:endParaRPr lang="en-GB" altLang="en-US" sz="2200">
              <a:solidFill>
                <a:srgbClr val="FEFFFF"/>
              </a:solidFill>
            </a:endParaRPr>
          </a:p>
          <a:p>
            <a:pPr eaLnBrk="1" hangingPunct="1">
              <a:buFontTx/>
              <a:buNone/>
            </a:pPr>
            <a:r>
              <a:rPr lang="en-GB" altLang="en-US" sz="2200">
                <a:solidFill>
                  <a:srgbClr val="FEFFFF"/>
                </a:solidFill>
              </a:rPr>
              <a:t>1. Identify what the needs of their ‘Patch’ are.</a:t>
            </a:r>
          </a:p>
          <a:p>
            <a:pPr eaLnBrk="1" hangingPunct="1">
              <a:buFontTx/>
              <a:buNone/>
            </a:pPr>
            <a:r>
              <a:rPr lang="en-GB" altLang="en-US" sz="2200">
                <a:solidFill>
                  <a:srgbClr val="FEFFFF"/>
                </a:solidFill>
              </a:rPr>
              <a:t>2. Select an appropriate piece of work which answers the identified needs of young people.</a:t>
            </a:r>
          </a:p>
          <a:p>
            <a:pPr eaLnBrk="1" hangingPunct="1">
              <a:buFontTx/>
              <a:buNone/>
            </a:pPr>
            <a:r>
              <a:rPr lang="en-GB" altLang="en-US" sz="2200">
                <a:solidFill>
                  <a:srgbClr val="FEFFFF"/>
                </a:solidFill>
              </a:rPr>
              <a:t>3. Demonstrate to potential funders’/ decision makers/managers the need for that piece of work. </a:t>
            </a:r>
          </a:p>
        </p:txBody>
      </p:sp>
    </p:spTree>
    <p:extLst>
      <p:ext uri="{BB962C8B-B14F-4D97-AF65-F5344CB8AC3E}">
        <p14:creationId xmlns:p14="http://schemas.microsoft.com/office/powerpoint/2010/main" val="1116873621"/>
      </p:ext>
    </p:extLst>
  </p:cSld>
  <p:clrMapOvr>
    <a:masterClrMapping/>
  </p:clrMapOvr>
  <p:transition/>
</p:sld>
</file>

<file path=ppt/theme/theme1.xml><?xml version="1.0" encoding="utf-8"?>
<a:theme xmlns:a="http://schemas.openxmlformats.org/drawingml/2006/main" name="UWTSD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3ADACCA7-A0F1-4AED-8127-65658204012C}"/>
    </a:ext>
  </a:extLst>
</a:theme>
</file>

<file path=ppt/theme/theme2.xml><?xml version="1.0" encoding="utf-8"?>
<a:theme xmlns:a="http://schemas.openxmlformats.org/drawingml/2006/main" name="UWTSD 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2CF64DD8-8BF1-4055-AA84-573F3383EB47}"/>
    </a:ext>
  </a:extLst>
</a:theme>
</file>

<file path=ppt/theme/theme3.xml><?xml version="1.0" encoding="utf-8"?>
<a:theme xmlns:a="http://schemas.openxmlformats.org/drawingml/2006/main" name="UWTSD 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A90DDE76-B0D5-491C-8752-ECFED6AA521C}"/>
    </a:ext>
  </a:extLst>
</a:theme>
</file>

<file path=ppt/theme/theme4.xml><?xml version="1.0" encoding="utf-8"?>
<a:theme xmlns:a="http://schemas.openxmlformats.org/drawingml/2006/main" name="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28F54E00-A234-4BC1-9AB6-79240979EE68}"/>
    </a:ext>
  </a:extLst>
</a:theme>
</file>

<file path=ppt/theme/theme5.xml><?xml version="1.0" encoding="utf-8"?>
<a:theme xmlns:a="http://schemas.openxmlformats.org/drawingml/2006/main" name="UWTSD 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C7F0C43E-27EF-47B1-8821-274995F2A906}"/>
    </a:ext>
  </a:extLst>
</a:theme>
</file>

<file path=ppt/theme/theme6.xml><?xml version="1.0" encoding="utf-8"?>
<a:theme xmlns:a="http://schemas.openxmlformats.org/drawingml/2006/main" name="UWTSD 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EA912BCD-5E67-480B-8B94-57CAE682B78A}"/>
    </a:ext>
  </a:extLst>
</a:theme>
</file>

<file path=ppt/theme/theme7.xml><?xml version="1.0" encoding="utf-8"?>
<a:theme xmlns:a="http://schemas.openxmlformats.org/drawingml/2006/main" name="UWTSD Logo Variations place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6FFC3E98-B57F-408A-8819-024F225AFAE9}"/>
    </a:ext>
  </a:extLst>
</a:theme>
</file>

<file path=docProps/app.xml><?xml version="1.0" encoding="utf-8"?>
<Properties xmlns="http://schemas.openxmlformats.org/officeDocument/2006/extended-properties" xmlns:vt="http://schemas.openxmlformats.org/officeDocument/2006/docPropsVTypes">
  <Template>UWTSD_Powerpoint Template Accessible Widescreen_2023 Sept</Template>
  <TotalTime>0</TotalTime>
  <Words>4237</Words>
  <Application>Microsoft Office PowerPoint</Application>
  <PresentationFormat>Widescreen</PresentationFormat>
  <Paragraphs>303</Paragraphs>
  <Slides>48</Slides>
  <Notes>0</Notes>
  <HiddenSlides>0</HiddenSlides>
  <MMClips>0</MMClips>
  <ScaleCrop>false</ScaleCrop>
  <HeadingPairs>
    <vt:vector size="6" baseType="variant">
      <vt:variant>
        <vt:lpstr>Fonts Used</vt:lpstr>
      </vt:variant>
      <vt:variant>
        <vt:i4>4</vt:i4>
      </vt:variant>
      <vt:variant>
        <vt:lpstr>Theme</vt:lpstr>
      </vt:variant>
      <vt:variant>
        <vt:i4>7</vt:i4>
      </vt:variant>
      <vt:variant>
        <vt:lpstr>Slide Titles</vt:lpstr>
      </vt:variant>
      <vt:variant>
        <vt:i4>48</vt:i4>
      </vt:variant>
    </vt:vector>
  </HeadingPairs>
  <TitlesOfParts>
    <vt:vector size="59" baseType="lpstr">
      <vt:lpstr>Arial</vt:lpstr>
      <vt:lpstr>Calibri</vt:lpstr>
      <vt:lpstr>Calibri Light</vt:lpstr>
      <vt:lpstr>Comic Sans MS</vt:lpstr>
      <vt:lpstr>UWTSD Holding Page</vt:lpstr>
      <vt:lpstr>UWTSD Title Page 1</vt:lpstr>
      <vt:lpstr>UWTSD Text 1</vt:lpstr>
      <vt:lpstr>UWTSD Text 2</vt:lpstr>
      <vt:lpstr>UWTSD Text 3</vt:lpstr>
      <vt:lpstr>UWTSD Text 4</vt:lpstr>
      <vt:lpstr>UWTSD Logo Variations place image in Background</vt:lpstr>
      <vt:lpstr>PowerPoint Presentation</vt:lpstr>
      <vt:lpstr>PowerPoint Presentation</vt:lpstr>
      <vt:lpstr>PowerPoint Presentation</vt:lpstr>
      <vt:lpstr>Child Sexual Exploitation</vt:lpstr>
      <vt:lpstr>Background</vt:lpstr>
      <vt:lpstr>Background</vt:lpstr>
      <vt:lpstr>Definitions</vt:lpstr>
      <vt:lpstr>Key aspects</vt:lpstr>
      <vt:lpstr>All staff (including practitioners, middle and senior managers) in all agencies should be familiar with the vulnerability and risk indicators. These agencies include: </vt:lpstr>
      <vt:lpstr>child sexual exploitation:</vt:lpstr>
      <vt:lpstr>child sexual exploitation:</vt:lpstr>
      <vt:lpstr>risk factors  that might make them more susceptible to child sexual exploitation:  </vt:lpstr>
      <vt:lpstr>risk factors  continued…</vt:lpstr>
      <vt:lpstr>Children rarely self-report child sexual exploitation so it is important that practitioners are aware of potential signs, including: </vt:lpstr>
      <vt:lpstr>Potential signs continued…</vt:lpstr>
      <vt:lpstr>How to respond: working with young people  </vt:lpstr>
      <vt:lpstr>How to respond: working with young people</vt:lpstr>
      <vt:lpstr>A multi-agency response  </vt:lpstr>
      <vt:lpstr>CSE and the Youth Service</vt:lpstr>
      <vt:lpstr>Task 1</vt:lpstr>
      <vt:lpstr>Grooming</vt:lpstr>
      <vt:lpstr>Coercion</vt:lpstr>
      <vt:lpstr>Childrens Understanding of Abuse</vt:lpstr>
      <vt:lpstr>References</vt:lpstr>
      <vt:lpstr>Tuning In –  Profiling a Community</vt:lpstr>
      <vt:lpstr>Reconnecting</vt:lpstr>
      <vt:lpstr>When you were 15</vt:lpstr>
      <vt:lpstr>Key Purpose of Youth Work</vt:lpstr>
      <vt:lpstr>Why a Community Profile?</vt:lpstr>
      <vt:lpstr>Developing Understanding</vt:lpstr>
      <vt:lpstr>What does a non formal educator need to know to work in a local area?</vt:lpstr>
      <vt:lpstr>The purpose of the profile</vt:lpstr>
      <vt:lpstr>Community</vt:lpstr>
      <vt:lpstr>Further Analysis</vt:lpstr>
      <vt:lpstr>Knowledge of other Organisations</vt:lpstr>
      <vt:lpstr>Why do I need to know the community?</vt:lpstr>
      <vt:lpstr>What else should be included?</vt:lpstr>
      <vt:lpstr>Some Young People facts</vt:lpstr>
      <vt:lpstr>Need  and  Want</vt:lpstr>
      <vt:lpstr>Bradshaw’s Taxonomy  of Social Need</vt:lpstr>
      <vt:lpstr>Understanding Need</vt:lpstr>
      <vt:lpstr>Need and Want?</vt:lpstr>
      <vt:lpstr>Understanding Young People change</vt:lpstr>
      <vt:lpstr>Understand Young People</vt:lpstr>
      <vt:lpstr>Getting it right</vt:lpstr>
      <vt:lpstr>PowerPoint Presentation</vt:lpstr>
      <vt:lpstr>The Format</vt:lpstr>
      <vt:lpstr>Why do we need this information?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Natasha Young</dc:creator>
  <cp:lastModifiedBy>Darren O'Connor</cp:lastModifiedBy>
  <cp:revision>4</cp:revision>
  <dcterms:created xsi:type="dcterms:W3CDTF">2024-09-09T10:46:02Z</dcterms:created>
  <dcterms:modified xsi:type="dcterms:W3CDTF">2024-09-23T09:37:06Z</dcterms:modified>
</cp:coreProperties>
</file>