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F34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822960" y="1097280"/>
            <a:ext cx="7772400" cy="1645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3400" b="1">
                <a:solidFill>
                  <a:srgbClr val="FFFFFF"/>
                </a:solidFill>
                <a:latin typeface="Aptos"/>
              </a:defRPr>
            </a:pPr>
            <a:r>
              <a:t>MY FUTURE IN</a:t>
            </a:r>
          </a:p>
          <a:p>
            <a:pPr>
              <a:spcAft>
                <a:spcPts val="800"/>
              </a:spcAft>
              <a:defRPr sz="3400" b="1">
                <a:solidFill>
                  <a:srgbClr val="FFFFFF"/>
                </a:solidFill>
                <a:latin typeface="Aptos"/>
              </a:defRPr>
            </a:pPr>
            <a:r>
              <a:t>HEALTH &amp; SOCIAL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8680" y="2971800"/>
            <a:ext cx="68580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200" b="0">
                <a:solidFill>
                  <a:srgbClr val="C4E0E1"/>
                </a:solidFill>
                <a:latin typeface="Aptos"/>
              </a:defRPr>
            </a:pPr>
            <a:r>
              <a:t>Self-awareness presentation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8680" y="3794760"/>
            <a:ext cx="896112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Career choice: Care Assistant / Care Worker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68680" y="5989320"/>
            <a:ext cx="96012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FFFFFF"/>
                </a:solidFill>
                <a:latin typeface="Aptos"/>
              </a:defRPr>
            </a:pPr>
            <a:r>
              <a:t>Name: [Your name]  |  Course: [Your course]</a:t>
            </a:r>
          </a:p>
        </p:txBody>
      </p:sp>
      <p:sp>
        <p:nvSpPr>
          <p:cNvPr id="7" name="Rectangle 6"/>
          <p:cNvSpPr/>
          <p:nvPr/>
        </p:nvSpPr>
        <p:spPr>
          <a:xfrm>
            <a:off x="9418320" y="1143000"/>
            <a:ext cx="1645920" cy="4297680"/>
          </a:xfrm>
          <a:prstGeom prst="rect">
            <a:avLst/>
          </a:prstGeom>
          <a:solidFill>
            <a:srgbClr val="2A80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9829800" y="1554480"/>
            <a:ext cx="822960" cy="3474720"/>
          </a:xfrm>
          <a:prstGeom prst="rect">
            <a:avLst/>
          </a:prstGeom>
          <a:solidFill>
            <a:srgbClr val="DEAA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1F344D"/>
                </a:solidFill>
                <a:latin typeface="Aptos"/>
              </a:defRPr>
            </a:pPr>
            <a:r>
              <a:t>Why I chose care work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1051560"/>
            <a:ext cx="1143000" cy="54864"/>
          </a:xfrm>
          <a:prstGeom prst="rect">
            <a:avLst/>
          </a:prstGeom>
          <a:solidFill>
            <a:srgbClr val="2A80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11247120" y="6446520"/>
            <a:ext cx="36576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A8084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1508760"/>
            <a:ext cx="1042416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100">
                <a:solidFill>
                  <a:srgbClr val="2D343B"/>
                </a:solidFill>
                <a:latin typeface="Aptos"/>
              </a:defRPr>
            </a:pPr>
            <a:r>
              <a:t>•  I would like a job where I can support people with everyday needs and help them keep their independence.</a:t>
            </a:r>
          </a:p>
          <a:p>
            <a:pPr>
              <a:spcAft>
                <a:spcPts val="1200"/>
              </a:spcAft>
              <a:defRPr sz="2100">
                <a:solidFill>
                  <a:srgbClr val="2D343B"/>
                </a:solidFill>
                <a:latin typeface="Aptos"/>
              </a:defRPr>
            </a:pPr>
            <a:r>
              <a:t>•  Care work involves more than personal care: it also means listening, offering reassurance and treating people with dignity.</a:t>
            </a:r>
          </a:p>
          <a:p>
            <a:pPr>
              <a:spcAft>
                <a:spcPts val="1200"/>
              </a:spcAft>
              <a:defRPr sz="2100">
                <a:solidFill>
                  <a:srgbClr val="2D343B"/>
                </a:solidFill>
                <a:latin typeface="Aptos"/>
              </a:defRPr>
            </a:pPr>
            <a:r>
              <a:t>•  I am interested in learning how to support older people and people who may have health conditions or need extra help.</a:t>
            </a:r>
          </a:p>
          <a:p>
            <a:pPr>
              <a:spcAft>
                <a:spcPts val="1200"/>
              </a:spcAft>
              <a:defRPr sz="2100">
                <a:solidFill>
                  <a:srgbClr val="2D343B"/>
                </a:solidFill>
                <a:latin typeface="Aptos"/>
              </a:defRPr>
            </a:pPr>
            <a:r>
              <a:t>•  I know I will need training, patience and a professional attitude to do the job safely.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" y="5715000"/>
            <a:ext cx="1024128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800" b="1">
                <a:solidFill>
                  <a:srgbClr val="2A8084"/>
                </a:solidFill>
                <a:latin typeface="Aptos"/>
              </a:defRPr>
            </a:pPr>
            <a:r>
              <a:t>A good care worker helps people feel respected, safe and listened to.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1F344D"/>
                </a:solidFill>
                <a:latin typeface="Aptos"/>
              </a:defRPr>
            </a:pPr>
            <a:r>
              <a:t>What the job involves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1051560"/>
            <a:ext cx="1143000" cy="54864"/>
          </a:xfrm>
          <a:prstGeom prst="rect">
            <a:avLst/>
          </a:prstGeom>
          <a:solidFill>
            <a:srgbClr val="2A80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11247120" y="6446520"/>
            <a:ext cx="36576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A8084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1417320"/>
            <a:ext cx="10515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>
                <a:solidFill>
                  <a:srgbClr val="2D343B"/>
                </a:solidFill>
                <a:latin typeface="Aptos"/>
              </a:defRPr>
            </a:pPr>
            <a:r>
              <a:t>•  Support with washing, dressing, meals, mobility and daily routines when needed.</a:t>
            </a:r>
          </a:p>
          <a:p>
            <a:pPr>
              <a:spcAft>
                <a:spcPts val="1200"/>
              </a:spcAft>
              <a:defRPr sz="2000">
                <a:solidFill>
                  <a:srgbClr val="2D343B"/>
                </a:solidFill>
                <a:latin typeface="Aptos"/>
              </a:defRPr>
            </a:pPr>
            <a:r>
              <a:t>•  Build a respectful relationship and encourage each person to make their own choices.</a:t>
            </a:r>
          </a:p>
          <a:p>
            <a:pPr>
              <a:spcAft>
                <a:spcPts val="1200"/>
              </a:spcAft>
              <a:defRPr sz="2000">
                <a:solidFill>
                  <a:srgbClr val="2D343B"/>
                </a:solidFill>
                <a:latin typeface="Aptos"/>
              </a:defRPr>
            </a:pPr>
            <a:r>
              <a:t>•  Notice changes in someone’s health or mood and report concerns to the right person.</a:t>
            </a:r>
          </a:p>
          <a:p>
            <a:pPr>
              <a:spcAft>
                <a:spcPts val="1200"/>
              </a:spcAft>
              <a:defRPr sz="2000">
                <a:solidFill>
                  <a:srgbClr val="2D343B"/>
                </a:solidFill>
                <a:latin typeface="Aptos"/>
              </a:defRPr>
            </a:pPr>
            <a:r>
              <a:t>•  Follow care plans, protect private information and keep clear, accurate records.</a:t>
            </a:r>
          </a:p>
          <a:p>
            <a:pPr>
              <a:spcAft>
                <a:spcPts val="1200"/>
              </a:spcAft>
              <a:defRPr sz="2000">
                <a:solidFill>
                  <a:srgbClr val="2D343B"/>
                </a:solidFill>
                <a:latin typeface="Aptos"/>
              </a:defRPr>
            </a:pPr>
            <a:r>
              <a:t>•  Work with colleagues and families while staying within my training and responsibilities.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" y="5897880"/>
            <a:ext cx="1060704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400" b="0">
                <a:solidFill>
                  <a:srgbClr val="2A8084"/>
                </a:solidFill>
                <a:latin typeface="Aptos"/>
              </a:defRPr>
            </a:pPr>
            <a:r>
              <a:t>These responsibilities are reflected in the UK National Careers Service care worker profile.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1F344D"/>
                </a:solidFill>
                <a:latin typeface="Aptos"/>
              </a:defRPr>
            </a:pPr>
            <a:r>
              <a:t>A current job advert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1051560"/>
            <a:ext cx="1143000" cy="54864"/>
          </a:xfrm>
          <a:prstGeom prst="rect">
            <a:avLst/>
          </a:prstGeom>
          <a:solidFill>
            <a:srgbClr val="2A80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11247120" y="6446520"/>
            <a:ext cx="36576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A8084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1417320"/>
            <a:ext cx="105156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200" b="1">
                <a:solidFill>
                  <a:srgbClr val="2A8084"/>
                </a:solidFill>
                <a:latin typeface="Aptos"/>
              </a:defRPr>
            </a:pPr>
            <a:r>
              <a:t>Example: Live-In Care Assistant / Carer — Unique Senior Care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2057400"/>
            <a:ext cx="1051560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D343B"/>
                </a:solidFill>
                <a:latin typeface="Aptos"/>
              </a:defRPr>
            </a:pPr>
            <a:r>
              <a:t>•  Advert lists pay of £129–£148 per day, with higher bank-holiday rates.</a:t>
            </a:r>
          </a:p>
          <a:p>
            <a:pPr>
              <a:spcAft>
                <a:spcPts val="1200"/>
              </a:spcAft>
              <a:defRPr sz="1800">
                <a:solidFill>
                  <a:srgbClr val="2D343B"/>
                </a:solidFill>
                <a:latin typeface="Aptos"/>
              </a:defRPr>
            </a:pPr>
            <a:r>
              <a:t>•  Main duties include personal care, companionship, meals, medication support and helping people stay independent.</a:t>
            </a:r>
          </a:p>
          <a:p>
            <a:pPr>
              <a:spcAft>
                <a:spcPts val="1200"/>
              </a:spcAft>
              <a:defRPr sz="1800">
                <a:solidFill>
                  <a:srgbClr val="2D343B"/>
                </a:solidFill>
                <a:latin typeface="Aptos"/>
              </a:defRPr>
            </a:pPr>
            <a:r>
              <a:t>•  It asks for care experience, good communication, patience and reliability; an enhanced DBS check is required.</a:t>
            </a:r>
          </a:p>
          <a:p>
            <a:pPr>
              <a:spcAft>
                <a:spcPts val="1200"/>
              </a:spcAft>
              <a:defRPr sz="1800">
                <a:solidFill>
                  <a:srgbClr val="2D343B"/>
                </a:solidFill>
                <a:latin typeface="Aptos"/>
              </a:defRPr>
            </a:pPr>
            <a:r>
              <a:t>•  The advert also mentions induction training and opportunities to work towards Adult Care diplomas.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5577840"/>
            <a:ext cx="1033272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2D343B"/>
                </a:solidFill>
                <a:latin typeface="Aptos"/>
              </a:defRPr>
            </a:pPr>
            <a:r>
              <a:t>Source: Indeed UK, “Care Assistant jobs in Birmingham” (Unique Senior Care listing). Check the advert is still live before presenting.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2960" y="6144768"/>
            <a:ext cx="105156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200" b="0">
                <a:solidFill>
                  <a:srgbClr val="2A8084"/>
                </a:solidFill>
                <a:latin typeface="Aptos"/>
              </a:defRPr>
            </a:pPr>
            <a:r>
              <a:t>https://uk.indeed.com/Care-Assistant-jobs-in-Birmingham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1F344D"/>
                </a:solidFill>
                <a:latin typeface="Aptos"/>
              </a:defRPr>
            </a:pPr>
            <a:r>
              <a:t>My personal SWOT analysis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1051560"/>
            <a:ext cx="1143000" cy="54864"/>
          </a:xfrm>
          <a:prstGeom prst="rect">
            <a:avLst/>
          </a:prstGeom>
          <a:solidFill>
            <a:srgbClr val="2A80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11247120" y="6446520"/>
            <a:ext cx="36576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A8084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6" name="Rectangle 5"/>
          <p:cNvSpPr/>
          <p:nvPr/>
        </p:nvSpPr>
        <p:spPr>
          <a:xfrm>
            <a:off x="731520" y="1417320"/>
            <a:ext cx="5120640" cy="1920240"/>
          </a:xfrm>
          <a:prstGeom prst="rect">
            <a:avLst/>
          </a:prstGeom>
          <a:solidFill>
            <a:srgbClr val="FFFFFF"/>
          </a:solidFill>
          <a:ln w="25400">
            <a:solidFill>
              <a:srgbClr val="2A808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32688" y="1554480"/>
            <a:ext cx="4754879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2A8084"/>
                </a:solidFill>
                <a:latin typeface="Aptos"/>
              </a:defRPr>
            </a:pPr>
            <a:r>
              <a:t>STRENGTHS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32688" y="1965960"/>
            <a:ext cx="4709159" cy="1325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500">
                <a:solidFill>
                  <a:srgbClr val="2D343B"/>
                </a:solidFill>
                <a:latin typeface="Aptos"/>
              </a:defRPr>
            </a:pPr>
            <a:r>
              <a:t>•  I try to listen carefully and be respectful.</a:t>
            </a:r>
          </a:p>
          <a:p>
            <a:pPr>
              <a:spcAft>
                <a:spcPts val="1200"/>
              </a:spcAft>
              <a:defRPr sz="1500">
                <a:solidFill>
                  <a:srgbClr val="2D343B"/>
                </a:solidFill>
                <a:latin typeface="Aptos"/>
              </a:defRPr>
            </a:pPr>
            <a:r>
              <a:t>•  I am willing to learn and ask questions when unsure.</a:t>
            </a:r>
          </a:p>
        </p:txBody>
      </p:sp>
      <p:sp>
        <p:nvSpPr>
          <p:cNvPr id="9" name="Rectangle 8"/>
          <p:cNvSpPr/>
          <p:nvPr/>
        </p:nvSpPr>
        <p:spPr>
          <a:xfrm>
            <a:off x="6309360" y="1417320"/>
            <a:ext cx="5120640" cy="1920240"/>
          </a:xfrm>
          <a:prstGeom prst="rect">
            <a:avLst/>
          </a:prstGeom>
          <a:solidFill>
            <a:srgbClr val="FFFFFF"/>
          </a:solidFill>
          <a:ln w="25400">
            <a:solidFill>
              <a:srgbClr val="DEAA4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6510528" y="1554480"/>
            <a:ext cx="4754879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DEAA4C"/>
                </a:solidFill>
                <a:latin typeface="Aptos"/>
              </a:defRPr>
            </a:pPr>
            <a:r>
              <a:t>WEAKNESSES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10528" y="1965960"/>
            <a:ext cx="4709159" cy="1325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500">
                <a:solidFill>
                  <a:srgbClr val="2D343B"/>
                </a:solidFill>
                <a:latin typeface="Aptos"/>
              </a:defRPr>
            </a:pPr>
            <a:r>
              <a:t>•  I may lack practical experience in a care setting.</a:t>
            </a:r>
          </a:p>
          <a:p>
            <a:pPr>
              <a:spcAft>
                <a:spcPts val="1200"/>
              </a:spcAft>
              <a:defRPr sz="1500">
                <a:solidFill>
                  <a:srgbClr val="2D343B"/>
                </a:solidFill>
                <a:latin typeface="Aptos"/>
              </a:defRPr>
            </a:pPr>
            <a:r>
              <a:t>•  I can feel nervous when doing something new.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31520" y="3657600"/>
            <a:ext cx="5120640" cy="1920240"/>
          </a:xfrm>
          <a:prstGeom prst="rect">
            <a:avLst/>
          </a:prstGeom>
          <a:solidFill>
            <a:srgbClr val="FFFFFF"/>
          </a:solidFill>
          <a:ln w="25400">
            <a:solidFill>
              <a:srgbClr val="2A808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932688" y="3794760"/>
            <a:ext cx="4754879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2A8084"/>
                </a:solidFill>
                <a:latin typeface="Aptos"/>
              </a:defRPr>
            </a:pPr>
            <a:r>
              <a:t>OPPORTUNITIES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32688" y="4206240"/>
            <a:ext cx="4709159" cy="1325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500">
                <a:solidFill>
                  <a:srgbClr val="2D343B"/>
                </a:solidFill>
                <a:latin typeface="Aptos"/>
              </a:defRPr>
            </a:pPr>
            <a:r>
              <a:t>•  Training, shadowing and feedback from experienced staff.</a:t>
            </a:r>
          </a:p>
          <a:p>
            <a:pPr>
              <a:spcAft>
                <a:spcPts val="1200"/>
              </a:spcAft>
              <a:defRPr sz="1500">
                <a:solidFill>
                  <a:srgbClr val="2D343B"/>
                </a:solidFill>
                <a:latin typeface="Aptos"/>
              </a:defRPr>
            </a:pPr>
            <a:r>
              <a:t>•  Care Certificate and further Adult Care qualifications.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309360" y="3657600"/>
            <a:ext cx="5120640" cy="1920240"/>
          </a:xfrm>
          <a:prstGeom prst="rect">
            <a:avLst/>
          </a:prstGeom>
          <a:solidFill>
            <a:srgbClr val="FFFFFF"/>
          </a:solidFill>
          <a:ln w="25400">
            <a:solidFill>
              <a:srgbClr val="DEAA4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6510528" y="3794760"/>
            <a:ext cx="4754879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DEAA4C"/>
                </a:solidFill>
                <a:latin typeface="Aptos"/>
              </a:defRPr>
            </a:pPr>
            <a:r>
              <a:t>THREATS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10528" y="4206240"/>
            <a:ext cx="4709159" cy="1325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500">
                <a:solidFill>
                  <a:srgbClr val="2D343B"/>
                </a:solidFill>
                <a:latin typeface="Aptos"/>
              </a:defRPr>
            </a:pPr>
            <a:r>
              <a:t>•  Busy shifts and emotional situations can be challenging.</a:t>
            </a:r>
          </a:p>
          <a:p>
            <a:pPr>
              <a:spcAft>
                <a:spcPts val="1200"/>
              </a:spcAft>
              <a:defRPr sz="1500">
                <a:solidFill>
                  <a:srgbClr val="2D343B"/>
                </a:solidFill>
                <a:latin typeface="Aptos"/>
              </a:defRPr>
            </a:pPr>
            <a:r>
              <a:t>•  Mistakes can happen if I rush or do not ask for help.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1F344D"/>
                </a:solidFill>
                <a:latin typeface="Aptos"/>
              </a:defRPr>
            </a:pPr>
            <a:r>
              <a:t>How I can develop and manage risks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1051560"/>
            <a:ext cx="1143000" cy="54864"/>
          </a:xfrm>
          <a:prstGeom prst="rect">
            <a:avLst/>
          </a:prstGeom>
          <a:solidFill>
            <a:srgbClr val="2A80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11247120" y="6446520"/>
            <a:ext cx="36576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A8084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1417320"/>
            <a:ext cx="10515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900">
                <a:solidFill>
                  <a:srgbClr val="2D343B"/>
                </a:solidFill>
                <a:latin typeface="Aptos"/>
              </a:defRPr>
            </a:pPr>
            <a:r>
              <a:t>•  Use listening and patience to understand what matters to each person, instead of assuming everyone wants the same help.</a:t>
            </a:r>
          </a:p>
          <a:p>
            <a:pPr>
              <a:spcAft>
                <a:spcPts val="1200"/>
              </a:spcAft>
              <a:defRPr sz="1900">
                <a:solidFill>
                  <a:srgbClr val="2D343B"/>
                </a:solidFill>
                <a:latin typeface="Aptos"/>
              </a:defRPr>
            </a:pPr>
            <a:r>
              <a:t>•  Build confidence by observing experienced workers, practising with supervision and asking for feedback.</a:t>
            </a:r>
          </a:p>
          <a:p>
            <a:pPr>
              <a:spcAft>
                <a:spcPts val="1200"/>
              </a:spcAft>
              <a:defRPr sz="1900">
                <a:solidFill>
                  <a:srgbClr val="2D343B"/>
                </a:solidFill>
                <a:latin typeface="Aptos"/>
              </a:defRPr>
            </a:pPr>
            <a:r>
              <a:t>•  If a task is unfamiliar, I will stop and ask a senior colleague rather than guess or work outside my training.</a:t>
            </a:r>
          </a:p>
          <a:p>
            <a:pPr>
              <a:spcAft>
                <a:spcPts val="1200"/>
              </a:spcAft>
              <a:defRPr sz="1900">
                <a:solidFill>
                  <a:srgbClr val="2D343B"/>
                </a:solidFill>
                <a:latin typeface="Aptos"/>
              </a:defRPr>
            </a:pPr>
            <a:r>
              <a:t>•  To manage busy shifts, I will follow the care plan, prioritise safety and record/report concerns promptly.</a:t>
            </a:r>
          </a:p>
          <a:p>
            <a:pPr>
              <a:spcAft>
                <a:spcPts val="1200"/>
              </a:spcAft>
              <a:defRPr sz="1900">
                <a:solidFill>
                  <a:srgbClr val="2D343B"/>
                </a:solidFill>
                <a:latin typeface="Aptos"/>
              </a:defRPr>
            </a:pPr>
            <a:r>
              <a:t>•  I can use training opportunities to improve communication, safeguarding, infection control and dementia awareness.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" y="5897880"/>
            <a:ext cx="1024128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800" b="1">
                <a:solidFill>
                  <a:srgbClr val="2A8084"/>
                </a:solidFill>
                <a:latin typeface="Aptos"/>
              </a:defRPr>
            </a:pPr>
            <a:r>
              <a:t>My aim is to turn areas I need to improve into clear learning goals.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1F344D"/>
                </a:solidFill>
                <a:latin typeface="Aptos"/>
              </a:defRPr>
            </a:pPr>
            <a:r>
              <a:t>My next steps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1051560"/>
            <a:ext cx="1143000" cy="54864"/>
          </a:xfrm>
          <a:prstGeom prst="rect">
            <a:avLst/>
          </a:prstGeom>
          <a:solidFill>
            <a:srgbClr val="2A80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11247120" y="6446520"/>
            <a:ext cx="36576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A8084"/>
                </a:solidFill>
                <a:latin typeface="Aptos"/>
              </a:defRPr>
            </a:pPr>
            <a:r>
              <a:t>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1463040"/>
            <a:ext cx="10424160" cy="4023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>
                <a:solidFill>
                  <a:srgbClr val="2D343B"/>
                </a:solidFill>
                <a:latin typeface="Aptos"/>
              </a:defRPr>
            </a:pPr>
            <a:r>
              <a:t>•  Complete my course and look for suitable entry-level care opportunities.</a:t>
            </a:r>
          </a:p>
          <a:p>
            <a:pPr>
              <a:spcAft>
                <a:spcPts val="1200"/>
              </a:spcAft>
              <a:defRPr sz="2000">
                <a:solidFill>
                  <a:srgbClr val="2D343B"/>
                </a:solidFill>
                <a:latin typeface="Aptos"/>
              </a:defRPr>
            </a:pPr>
            <a:r>
              <a:t>•  Read job descriptions carefully and compare the skills employers ask for with my current skills.</a:t>
            </a:r>
          </a:p>
          <a:p>
            <a:pPr>
              <a:spcAft>
                <a:spcPts val="1200"/>
              </a:spcAft>
              <a:defRPr sz="2000">
                <a:solidFill>
                  <a:srgbClr val="2D343B"/>
                </a:solidFill>
                <a:latin typeface="Aptos"/>
              </a:defRPr>
            </a:pPr>
            <a:r>
              <a:t>•  Take part in induction and required training, and keep a record of what I learn.</a:t>
            </a:r>
          </a:p>
          <a:p>
            <a:pPr>
              <a:spcAft>
                <a:spcPts val="1200"/>
              </a:spcAft>
              <a:defRPr sz="2000">
                <a:solidFill>
                  <a:srgbClr val="2D343B"/>
                </a:solidFill>
                <a:latin typeface="Aptos"/>
              </a:defRPr>
            </a:pPr>
            <a:r>
              <a:t>•  Ask for constructive feedback and set small goals so I can measure my progress.</a:t>
            </a:r>
          </a:p>
          <a:p>
            <a:pPr>
              <a:spcAft>
                <a:spcPts val="1200"/>
              </a:spcAft>
              <a:defRPr sz="2000">
                <a:solidFill>
                  <a:srgbClr val="2D343B"/>
                </a:solidFill>
                <a:latin typeface="Aptos"/>
              </a:defRPr>
            </a:pPr>
            <a:r>
              <a:t>•  Over time, consider a Level 2 or Level 3 Adult Care qualification and specialist training.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" y="5669280"/>
            <a:ext cx="105156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2A8084"/>
                </a:solidFill>
                <a:latin typeface="Aptos"/>
              </a:defRPr>
            </a:pPr>
            <a:r>
              <a:t>I do not need to know everything at the start, but I do need to be responsible, honest and willing to learn.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78992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1F344D"/>
                </a:solidFill>
                <a:latin typeface="Aptos"/>
              </a:defRPr>
            </a:pPr>
            <a:r>
              <a:t>References &amp; questions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1051560"/>
            <a:ext cx="1143000" cy="54864"/>
          </a:xfrm>
          <a:prstGeom prst="rect">
            <a:avLst/>
          </a:prstGeom>
          <a:solidFill>
            <a:srgbClr val="2A80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11247120" y="6446520"/>
            <a:ext cx="36576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000" b="1">
                <a:solidFill>
                  <a:srgbClr val="2A8084"/>
                </a:solidFill>
                <a:latin typeface="Aptos"/>
              </a:defRPr>
            </a:pPr>
            <a:r>
              <a:t>8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417320"/>
            <a:ext cx="10789920" cy="3474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400">
                <a:solidFill>
                  <a:srgbClr val="2D343B"/>
                </a:solidFill>
                <a:latin typeface="Aptos"/>
              </a:defRPr>
            </a:pPr>
            <a:r>
              <a:t>•  National Careers Service (n.d.) ‘Care worker’. Available at: https://nationalcareers.service.gov.uk/job-profiles/care-worker (Accessed: 13 October 2026).</a:t>
            </a:r>
          </a:p>
          <a:p>
            <a:pPr>
              <a:spcAft>
                <a:spcPts val="1200"/>
              </a:spcAft>
              <a:defRPr sz="1400">
                <a:solidFill>
                  <a:srgbClr val="2D343B"/>
                </a:solidFill>
                <a:latin typeface="Aptos"/>
              </a:defRPr>
            </a:pPr>
            <a:r>
              <a:t>•  Department of Health and Social Care (2026) ‘Care workforce pathway for adult social care: overview’. GOV.UK. Available at: https://www.gov.uk/government/publications/care-workforce-pathway-for-adult-social-care/care-workforce-pathway-for-adult-social-care-overview (Accessed: 13 October 2026).</a:t>
            </a:r>
          </a:p>
          <a:p>
            <a:pPr>
              <a:spcAft>
                <a:spcPts val="1200"/>
              </a:spcAft>
              <a:defRPr sz="1400">
                <a:solidFill>
                  <a:srgbClr val="2D343B"/>
                </a:solidFill>
                <a:latin typeface="Aptos"/>
              </a:defRPr>
            </a:pPr>
            <a:r>
              <a:t>•  Indeed UK (n.d.) ‘Care Assistant jobs in Birmingham’ — Unique Senior Care listing. Available at: https://uk.indeed.com/Care-Assistant-jobs-in-Birmingham (Accessed: 13 October 2026).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5257800"/>
            <a:ext cx="1024128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2A8084"/>
                </a:solidFill>
                <a:latin typeface="Aptos"/>
              </a:defRPr>
            </a:pPr>
            <a:r>
              <a:t>Thank you. Any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