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92" r:id="rId3"/>
    <p:sldId id="391" r:id="rId4"/>
    <p:sldId id="390" r:id="rId5"/>
    <p:sldId id="388" r:id="rId6"/>
    <p:sldId id="393" r:id="rId7"/>
    <p:sldId id="257" r:id="rId8"/>
    <p:sldId id="389" r:id="rId9"/>
  </p:sldIdLst>
  <p:sldSz cx="12192000" cy="6858000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ACB96-D96D-4738-8627-CD898D7A07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16A866-3227-42CA-865D-B6D3DD8D84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D23E87-07D4-47F5-AE24-63AD26B7A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A65A1-627C-459B-835D-435C6B59A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D92701-F79F-4AC9-921A-59AB08521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302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78107-C658-4930-B01C-FC3A5894F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4AC3B-3B57-4D1E-99BE-C7DBB0637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AE1DB-C5F9-405E-8D8F-793DA2A6C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76E4E-68F2-45EF-B8DC-4E565E678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EA8FF-5F8C-4885-AAF3-C96E26A76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94446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B6E8B-321F-44BF-9029-D0434B246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568F6E-F5B9-401E-ADBB-579E7055F8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4ABD8-C702-4CCC-A0C7-6C7BEC64B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31169-5070-44E6-ACBD-448692FE2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AC662D-ED40-488D-870E-35B2F7D52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413691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9D0D2-4F1F-435A-935E-2C4BBA2F9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85654-7193-4D9C-A913-EA1696A830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ADD4BD-8D9C-49AE-9593-D4726AFB04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A4558F-1B7F-4768-88B6-00571970A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4997D6-1EAA-40FE-B145-6423DE9F5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547B9F-F124-4AA0-8B0C-091FB62FF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06806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D610B-3EA0-4CD4-8F10-049A39E2C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563DA5-62B6-4039-AD4B-572A44FCB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58AA7C-45DE-4F38-AE98-E45C5D86AB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348467-718F-402F-BB82-1BD66B90FC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152DDD-174A-4987-A597-CC23A433A4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986EC8-1DCD-45EC-B1C2-986F622DC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1F0EDE-A2EB-4870-BBC6-2841666B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C999AE-4F05-4F4B-8977-625D6605B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582438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8437F-2395-470D-A1AB-1A828034D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BDF901-73EF-4C0F-B1CE-15FADEFA0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D36325-1826-48E9-8436-8E77F6ACE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9AB4E9-94C3-4B49-9598-C49FD507F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990522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9D8190-E835-4216-8252-21A10E1E8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0054F2-8412-47C4-B437-2E62F2F79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B2DEBD-C445-4CB2-B3F6-B29063CAD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35441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B5FF6-3972-442D-BECC-04AC726BD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A8697-9B9F-48C9-8E2A-CBB03EC5C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19C4AF-6138-4A1D-8481-ED42A8809D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9E7C5D-3A4B-4491-B68E-EC6DA2017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7BAB59-1DEB-456C-B98D-BCF1856CB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74D874-9ADF-48B9-8A9A-BE9F8EB3B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46849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62121-0A94-43D7-A348-D7F6FD19F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F72D36-FD87-4B20-9AD1-EC8ACC91BB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E26733-47E9-4EBD-85D5-733BAE7BC0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D54C0F-15F9-47F8-85B6-4B5E6F984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FE8C5E-1E14-4AD6-8536-1AB8063A3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8CA75-385A-4CF9-BCA5-0B35CE4EF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139985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25E36-9722-471C-827B-DBDF90C02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30381C-8DD6-40E8-8CBB-73F677A484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A61DE-2600-4B09-9D45-BFB3D8D18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3A027-3262-4A2F-898F-2C5734954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EBA088-662A-48AD-BA84-B5F91A8A5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87155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130C75-7A87-4981-AAB1-DB8C8C83F5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5993B9-3B02-431F-9ED3-B294E39182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8D0AF6-22CA-4CB8-BAEB-75024321A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3922D-18D5-488E-B91D-A27CD0E51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8D15B6-54B4-4E5F-9659-48E58492E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153094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81F1ED-014A-4B35-BBA3-62C81850F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FABEF7-95F1-4097-A0B1-AA40224835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C0764C-10C6-4295-80A8-F1383DDA48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6B7A9-0850-4E5F-83D6-9F61051F5179}" type="datetimeFigureOut">
              <a:rPr lang="cy-GB" smtClean="0"/>
              <a:t>31/03/2019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EA40F-C907-4BF0-9706-34B57139C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6BA86-99A6-4C7E-83EC-8A456F01CE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D30AA-211B-4D34-8D89-53E98AFE4EB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11408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y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bit.ly/cymibawb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D2683-95F8-4934-BAE3-D35D3058C7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668216"/>
            <a:ext cx="9144000" cy="2387600"/>
          </a:xfrm>
        </p:spPr>
        <p:txBody>
          <a:bodyPr/>
          <a:lstStyle/>
          <a:p>
            <a:r>
              <a:rPr lang="cy-GB" dirty="0"/>
              <a:t>Cymraeg i Bawb</a:t>
            </a:r>
            <a:br>
              <a:rPr lang="cy-GB" dirty="0"/>
            </a:br>
            <a:r>
              <a:rPr lang="cy-GB" dirty="0"/>
              <a:t/>
            </a:r>
            <a:br>
              <a:rPr lang="cy-GB" dirty="0"/>
            </a:br>
            <a:r>
              <a:rPr lang="cy-GB" sz="4000" dirty="0"/>
              <a:t>Ebrill 3ydd/</a:t>
            </a:r>
            <a:r>
              <a:rPr lang="cy-GB" sz="4000" dirty="0">
                <a:solidFill>
                  <a:srgbClr val="FF0000"/>
                </a:solidFill>
              </a:rPr>
              <a:t>April 3rd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C4DB8B-D8F4-4C8F-A63C-5A684ED61D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3602037"/>
            <a:ext cx="9308123" cy="2587747"/>
          </a:xfrm>
        </p:spPr>
        <p:txBody>
          <a:bodyPr>
            <a:normAutofit/>
          </a:bodyPr>
          <a:lstStyle/>
          <a:p>
            <a:r>
              <a:rPr lang="cy-GB" dirty="0"/>
              <a:t>Ystafelloedd / </a:t>
            </a:r>
            <a:r>
              <a:rPr lang="cy-GB" dirty="0">
                <a:solidFill>
                  <a:srgbClr val="FF0000"/>
                </a:solidFill>
              </a:rPr>
              <a:t>Rooms</a:t>
            </a:r>
          </a:p>
          <a:p>
            <a:r>
              <a:rPr lang="cy-GB" dirty="0"/>
              <a:t>Grŵp Eleri – Fforwm 002</a:t>
            </a:r>
          </a:p>
          <a:p>
            <a:r>
              <a:rPr lang="cy-GB" dirty="0"/>
              <a:t>Grŵp Jeni – IQ307</a:t>
            </a:r>
          </a:p>
          <a:p>
            <a:r>
              <a:rPr lang="cy-GB" dirty="0"/>
              <a:t>Grŵp Aled – IQ306</a:t>
            </a:r>
          </a:p>
          <a:p>
            <a:r>
              <a:rPr lang="cy-GB" dirty="0"/>
              <a:t>Grŵp Lynwen – IQ305</a:t>
            </a:r>
          </a:p>
        </p:txBody>
      </p:sp>
    </p:spTree>
    <p:extLst>
      <p:ext uri="{BB962C8B-B14F-4D97-AF65-F5344CB8AC3E}">
        <p14:creationId xmlns:p14="http://schemas.microsoft.com/office/powerpoint/2010/main" val="3133372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F3E4B-7A65-47BE-8142-8241B5B8D3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/>
              <a:t>Grŵp Jeni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798B3D-BDFF-4C4A-8DDB-34596F8870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 sz="4800" dirty="0"/>
              <a:t>IQ307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1511419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4EE30B-4C84-4120-B845-A16138FBF7A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22697" y="349976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9:00am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Jasmine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Tyler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19046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Kate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Leonie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Rebecca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6464E093-BE36-224C-8536-C00E0E20569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22697" y="3077936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9:30am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Gareth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Jesse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19046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Laura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Sophie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Rebecca 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CFF2FAC6-5A94-E743-9912-5BB25FEE71F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06817" y="349976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10:00am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Sara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Abbie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19046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Ffion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Alan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Rhian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ED903FC3-C334-D442-93F3-57E8950DAB9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06817" y="3077936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10:30am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Jessica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Emily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19046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Scarlett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Emma 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4EB74A5F-480A-434C-8E0C-D42A5FFEA04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690937" y="349976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11:00am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Leah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Angharad James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19046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Bryony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Abigail 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8AFD9627-0C62-F549-B771-2B9AFE7CFF5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690937" y="3077936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11:30am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Siân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Tyler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19046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Briony 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Abbie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Angharad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2443AD28-B945-5043-9741-D2BA42EB553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175057" y="349976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12:00pm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Wil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Rhiannon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19046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Jordan 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DADC8789-8424-A84E-8EBA-C1CEE56EFD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175057" y="3077936"/>
          <a:ext cx="2718675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718675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12:20pm (Grŵp AW)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19046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B64FF81-6CB8-44A5-8891-E82D8AD3F33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177388" y="3513666"/>
          <a:ext cx="2719753" cy="1955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9753">
                  <a:extLst>
                    <a:ext uri="{9D8B030D-6E8A-4147-A177-3AD203B41FA5}">
                      <a16:colId xmlns:a16="http://schemas.microsoft.com/office/drawing/2014/main" val="3390267937"/>
                    </a:ext>
                  </a:extLst>
                </a:gridCol>
              </a:tblGrid>
              <a:tr h="310444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000" kern="1200">
                          <a:effectLst/>
                        </a:rPr>
                        <a:t>Shannan</a:t>
                      </a:r>
                      <a:endParaRPr lang="cy-GB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89720717"/>
                  </a:ext>
                </a:extLst>
              </a:tr>
              <a:tr h="329057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000" kern="1200">
                          <a:effectLst/>
                        </a:rPr>
                        <a:t>Robert</a:t>
                      </a:r>
                      <a:endParaRPr lang="cy-GB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58531459"/>
                  </a:ext>
                </a:extLst>
              </a:tr>
              <a:tr h="329057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000" kern="1200">
                          <a:effectLst/>
                        </a:rPr>
                        <a:t>Lucy</a:t>
                      </a:r>
                      <a:endParaRPr lang="cy-GB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55757131"/>
                  </a:ext>
                </a:extLst>
              </a:tr>
              <a:tr h="329057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y-GB" sz="2000" kern="1200">
                          <a:effectLst/>
                        </a:rPr>
                        <a:t>James E</a:t>
                      </a:r>
                      <a:endParaRPr lang="cy-GB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3061492"/>
                  </a:ext>
                </a:extLst>
              </a:tr>
              <a:tr h="329057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200">
                          <a:effectLst/>
                        </a:rPr>
                        <a:t>Rhys</a:t>
                      </a:r>
                      <a:endParaRPr lang="en-GB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14441276"/>
                  </a:ext>
                </a:extLst>
              </a:tr>
              <a:tr h="329057">
                <a:tc>
                  <a:txBody>
                    <a:bodyPr/>
                    <a:lstStyle/>
                    <a:p>
                      <a:pPr marL="0" rtl="0" latinLnBrk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kern="1200">
                          <a:effectLst/>
                        </a:rPr>
                        <a:t>Jonathan</a:t>
                      </a:r>
                      <a:endParaRPr lang="en-GB">
                        <a:effectLst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8467181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8FEF3C7-64EF-4ABA-8E75-4634A66F8EB7}"/>
              </a:ext>
            </a:extLst>
          </p:cNvPr>
          <p:cNvSpPr txBox="1"/>
          <p:nvPr/>
        </p:nvSpPr>
        <p:spPr>
          <a:xfrm>
            <a:off x="7913511" y="4258733"/>
            <a:ext cx="2743200" cy="36933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268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F3E4B-7A65-47BE-8142-8241B5B8D3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/>
              <a:t>Grŵp Aled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798B3D-BDFF-4C4A-8DDB-34596F8870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 sz="4800" dirty="0"/>
              <a:t>IQ306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031189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CE37A8E-7F8D-4373-AA5A-3D153967B4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559917"/>
              </p:ext>
            </p:extLst>
          </p:nvPr>
        </p:nvGraphicFramePr>
        <p:xfrm>
          <a:off x="6851248" y="-8930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12:00pm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Rhodri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Harrison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Owain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Scarlett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Naomi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94695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324C712-8374-4F3B-96D7-4802CD7FEF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81379"/>
              </p:ext>
            </p:extLst>
          </p:nvPr>
        </p:nvGraphicFramePr>
        <p:xfrm>
          <a:off x="6865094" y="2487959"/>
          <a:ext cx="2208924" cy="1981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12:30pm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Siobhan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Jessica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Amy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Sally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A9CDC2A-EE9E-431F-B07F-22F40E407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91439"/>
              </p:ext>
            </p:extLst>
          </p:nvPr>
        </p:nvGraphicFramePr>
        <p:xfrm>
          <a:off x="6925585" y="4662021"/>
          <a:ext cx="2208924" cy="2001417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416457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1:00pm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Ben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Chloe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Kirsten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Gemma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0A0403F-C3ED-4316-B4DF-746483052C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948984"/>
              </p:ext>
            </p:extLst>
          </p:nvPr>
        </p:nvGraphicFramePr>
        <p:xfrm>
          <a:off x="9983076" y="9626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1:30pm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Rachel 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Amber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Amy 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Aimee 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Rebecca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46879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BD4FBDA-DFA8-478D-8E8F-F60BA617ED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35953"/>
              </p:ext>
            </p:extLst>
          </p:nvPr>
        </p:nvGraphicFramePr>
        <p:xfrm>
          <a:off x="9978197" y="2538113"/>
          <a:ext cx="2203664" cy="24993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366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12:20pm</a:t>
                      </a:r>
                    </a:p>
                    <a:p>
                      <a:pPr algn="ctr"/>
                      <a:r>
                        <a:rPr lang="en-GB" sz="2000" dirty="0" err="1" smtClean="0">
                          <a:solidFill>
                            <a:schemeClr val="bg1"/>
                          </a:solidFill>
                        </a:rPr>
                        <a:t>gyda</a:t>
                      </a:r>
                      <a:r>
                        <a:rPr lang="en-GB" sz="2000" dirty="0" smtClean="0">
                          <a:solidFill>
                            <a:schemeClr val="bg1"/>
                          </a:solidFill>
                        </a:rPr>
                        <a:t> / </a:t>
                      </a:r>
                      <a:r>
                        <a:rPr lang="en-GB" sz="2000" i="1" dirty="0" smtClean="0">
                          <a:solidFill>
                            <a:schemeClr val="bg1"/>
                          </a:solidFill>
                        </a:rPr>
                        <a:t>with</a:t>
                      </a:r>
                      <a:endParaRPr lang="cy-GB" sz="2000" i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GB" sz="2000" dirty="0" smtClean="0"/>
                        <a:t>Jeni</a:t>
                      </a:r>
                      <a:r>
                        <a:rPr lang="en-GB" sz="2000" baseline="0" dirty="0" smtClean="0"/>
                        <a:t> Price </a:t>
                      </a:r>
                      <a:r>
                        <a:rPr lang="en-GB" sz="2000" dirty="0" smtClean="0"/>
                        <a:t>IQ307</a:t>
                      </a:r>
                      <a:endParaRPr lang="cy-GB" sz="20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Gwyddonwyr AW/</a:t>
                      </a:r>
                      <a:r>
                        <a:rPr lang="cy-GB" sz="2000" baseline="0" dirty="0" smtClean="0"/>
                        <a:t> AW </a:t>
                      </a:r>
                      <a:r>
                        <a:rPr lang="cy-GB" sz="2000" baseline="0" dirty="0" err="1" smtClean="0"/>
                        <a:t>Scientists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Nathan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4EE30B-4C84-4120-B845-A16138FBF7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03600"/>
              </p:ext>
            </p:extLst>
          </p:nvPr>
        </p:nvGraphicFramePr>
        <p:xfrm>
          <a:off x="700986" y="880"/>
          <a:ext cx="2208924" cy="1981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9:00am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Sana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Gemma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Annaliese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Hollie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0E89B2A-5139-4502-8496-00A216009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383154"/>
              </p:ext>
            </p:extLst>
          </p:nvPr>
        </p:nvGraphicFramePr>
        <p:xfrm>
          <a:off x="700986" y="2396601"/>
          <a:ext cx="2208924" cy="15849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9:30am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Alex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Sophie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Libby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2A05EDF-7499-495F-A36F-493F5767C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715337"/>
              </p:ext>
            </p:extLst>
          </p:nvPr>
        </p:nvGraphicFramePr>
        <p:xfrm>
          <a:off x="761763" y="4563979"/>
          <a:ext cx="2208924" cy="1981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10:00am</a:t>
                      </a:r>
                      <a:endParaRPr lang="cy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Rebecca 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Stephanie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James 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Hannah 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4542C3A1-B1CE-489D-86B2-5BAF559AADB7}"/>
              </a:ext>
            </a:extLst>
          </p:cNvPr>
          <p:cNvSpPr/>
          <p:nvPr/>
        </p:nvSpPr>
        <p:spPr>
          <a:xfrm>
            <a:off x="51328" y="114478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6086839" y="2727416"/>
            <a:ext cx="754211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9D25D6-19AC-428C-B744-C04F68801B58}"/>
              </a:ext>
            </a:extLst>
          </p:cNvPr>
          <p:cNvSpPr/>
          <p:nvPr/>
        </p:nvSpPr>
        <p:spPr>
          <a:xfrm>
            <a:off x="6200264" y="66726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6AB15A-F8FF-4EE2-9EAF-4A9B3937EA5F}"/>
              </a:ext>
            </a:extLst>
          </p:cNvPr>
          <p:cNvSpPr/>
          <p:nvPr/>
        </p:nvSpPr>
        <p:spPr>
          <a:xfrm>
            <a:off x="109263" y="2487959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FF10499-AE9E-45FF-91AE-E28E8CF7C12B}"/>
              </a:ext>
            </a:extLst>
          </p:cNvPr>
          <p:cNvSpPr/>
          <p:nvPr/>
        </p:nvSpPr>
        <p:spPr>
          <a:xfrm>
            <a:off x="85373" y="4282965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2369E3-3F5B-457A-AFC6-8B7AF7494032}"/>
              </a:ext>
            </a:extLst>
          </p:cNvPr>
          <p:cNvSpPr/>
          <p:nvPr/>
        </p:nvSpPr>
        <p:spPr>
          <a:xfrm>
            <a:off x="3120645" y="4761182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443FDAB-BD5E-44F7-804E-1CA7D41EE49A}"/>
              </a:ext>
            </a:extLst>
          </p:cNvPr>
          <p:cNvSpPr/>
          <p:nvPr/>
        </p:nvSpPr>
        <p:spPr>
          <a:xfrm>
            <a:off x="3100132" y="2650881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3109935-E359-4F69-B8AD-03D4EF201B32}"/>
              </a:ext>
            </a:extLst>
          </p:cNvPr>
          <p:cNvSpPr/>
          <p:nvPr/>
        </p:nvSpPr>
        <p:spPr>
          <a:xfrm>
            <a:off x="3170167" y="-8930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aphicFrame>
        <p:nvGraphicFramePr>
          <p:cNvPr id="18" name="Table 8">
            <a:extLst>
              <a:ext uri="{FF2B5EF4-FFF2-40B4-BE49-F238E27FC236}">
                <a16:creationId xmlns:a16="http://schemas.microsoft.com/office/drawing/2014/main" id="{82A05EDF-7499-495F-A36F-493F5767C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234896"/>
              </p:ext>
            </p:extLst>
          </p:nvPr>
        </p:nvGraphicFramePr>
        <p:xfrm>
          <a:off x="3853871" y="880"/>
          <a:ext cx="2208924" cy="1981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10:30am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Aled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Laura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Luke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Sommer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sp>
        <p:nvSpPr>
          <p:cNvPr id="19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6169349" y="4662021"/>
            <a:ext cx="754211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9039115" y="0"/>
            <a:ext cx="1019286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1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8965970" y="2825663"/>
            <a:ext cx="1044311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aphicFrame>
        <p:nvGraphicFramePr>
          <p:cNvPr id="23" name="Table 7">
            <a:extLst>
              <a:ext uri="{FF2B5EF4-FFF2-40B4-BE49-F238E27FC236}">
                <a16:creationId xmlns:a16="http://schemas.microsoft.com/office/drawing/2014/main" id="{F0E89B2A-5139-4502-8496-00A216009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617830"/>
              </p:ext>
            </p:extLst>
          </p:nvPr>
        </p:nvGraphicFramePr>
        <p:xfrm>
          <a:off x="3853871" y="2367190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11:00am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Hannah 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Joshua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Hannah </a:t>
                      </a:r>
                      <a:r>
                        <a:rPr lang="cy-GB" sz="2000" dirty="0" err="1"/>
                        <a:t>Mc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Michael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Aimee</a:t>
                      </a:r>
                      <a:r>
                        <a:rPr lang="en-GB" sz="2000" baseline="0" dirty="0"/>
                        <a:t> P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421930"/>
                  </a:ext>
                </a:extLst>
              </a:tr>
            </a:tbl>
          </a:graphicData>
        </a:graphic>
      </p:graphicFrame>
      <p:graphicFrame>
        <p:nvGraphicFramePr>
          <p:cNvPr id="24" name="Table 7">
            <a:extLst>
              <a:ext uri="{FF2B5EF4-FFF2-40B4-BE49-F238E27FC236}">
                <a16:creationId xmlns:a16="http://schemas.microsoft.com/office/drawing/2014/main" id="{F0E89B2A-5139-4502-8496-00A216009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924752"/>
              </p:ext>
            </p:extLst>
          </p:nvPr>
        </p:nvGraphicFramePr>
        <p:xfrm>
          <a:off x="3853871" y="4960219"/>
          <a:ext cx="2208924" cy="15849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11:30am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Lisa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Kira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Naomi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</a:tbl>
          </a:graphicData>
        </a:graphic>
      </p:graphicFrame>
      <p:graphicFrame>
        <p:nvGraphicFramePr>
          <p:cNvPr id="25" name="Table 5">
            <a:extLst>
              <a:ext uri="{FF2B5EF4-FFF2-40B4-BE49-F238E27FC236}">
                <a16:creationId xmlns:a16="http://schemas.microsoft.com/office/drawing/2014/main" id="{8BD4FBDA-DFA8-478D-8E8F-F60BA617ED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307107"/>
              </p:ext>
            </p:extLst>
          </p:nvPr>
        </p:nvGraphicFramePr>
        <p:xfrm>
          <a:off x="9999965" y="4334265"/>
          <a:ext cx="2203664" cy="24993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366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12:50pm</a:t>
                      </a:r>
                    </a:p>
                    <a:p>
                      <a:pPr algn="ctr"/>
                      <a:r>
                        <a:rPr lang="en-GB" sz="2000" dirty="0" err="1" smtClean="0">
                          <a:solidFill>
                            <a:schemeClr val="bg1"/>
                          </a:solidFill>
                        </a:rPr>
                        <a:t>gyda</a:t>
                      </a:r>
                      <a:r>
                        <a:rPr lang="en-GB" sz="2000" dirty="0" smtClean="0">
                          <a:solidFill>
                            <a:schemeClr val="bg1"/>
                          </a:solidFill>
                        </a:rPr>
                        <a:t> / </a:t>
                      </a:r>
                      <a:r>
                        <a:rPr lang="en-GB" sz="2000" i="1" dirty="0" smtClean="0">
                          <a:solidFill>
                            <a:schemeClr val="bg1"/>
                          </a:solidFill>
                        </a:rPr>
                        <a:t>with</a:t>
                      </a:r>
                      <a:endParaRPr lang="cy-GB" sz="2000" i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GB" sz="2000" dirty="0" err="1" smtClean="0"/>
                        <a:t>Lynwen</a:t>
                      </a:r>
                      <a:r>
                        <a:rPr lang="en-GB" sz="2000" dirty="0" smtClean="0"/>
                        <a:t> Pierce IQ305</a:t>
                      </a:r>
                      <a:endParaRPr lang="cy-GB" sz="20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Jonathan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Nathan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</a:tbl>
          </a:graphicData>
        </a:graphic>
      </p:graphicFrame>
      <p:sp>
        <p:nvSpPr>
          <p:cNvPr id="26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9031282" y="4502071"/>
            <a:ext cx="1044311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8164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F3E4B-7A65-47BE-8142-8241B5B8D3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/>
              <a:t>Grŵp Lynwen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798B3D-BDFF-4C4A-8DDB-34596F8870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y-GB" sz="5400" dirty="0"/>
              <a:t>IQ305</a:t>
            </a:r>
          </a:p>
        </p:txBody>
      </p:sp>
    </p:spTree>
    <p:extLst>
      <p:ext uri="{BB962C8B-B14F-4D97-AF65-F5344CB8AC3E}">
        <p14:creationId xmlns:p14="http://schemas.microsoft.com/office/powerpoint/2010/main" val="1232403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CE37A8E-7F8D-4373-AA5A-3D153967B45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98966" y="424306"/>
          <a:ext cx="2893349" cy="282369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893349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47061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9.00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47061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Vince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47061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Chloe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47061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47061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Rob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  <a:tr h="47061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Gareth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946954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4542C3A1-B1CE-489D-86B2-5BAF559AADB7}"/>
              </a:ext>
            </a:extLst>
          </p:cNvPr>
          <p:cNvSpPr/>
          <p:nvPr/>
        </p:nvSpPr>
        <p:spPr>
          <a:xfrm>
            <a:off x="273211" y="424306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  <p:graphicFrame>
        <p:nvGraphicFramePr>
          <p:cNvPr id="23" name="Table 7">
            <a:extLst>
              <a:ext uri="{FF2B5EF4-FFF2-40B4-BE49-F238E27FC236}">
                <a16:creationId xmlns:a16="http://schemas.microsoft.com/office/drawing/2014/main" id="{F0E89B2A-5139-4502-8496-00A2160093C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07272" y="3268827"/>
          <a:ext cx="3059645" cy="341978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059645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10.35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Lauren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1150698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Jason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Ellis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Tom 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Jordan 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421930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/>
                        <a:t>Tamara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4163462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A1B8756F-7597-1C41-8E78-330B1B32F41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98966" y="3776648"/>
          <a:ext cx="2994421" cy="29312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994421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9.30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Neil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Kelly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Abi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Becky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  <a:tr h="48854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Lucy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468795"/>
                  </a:ext>
                </a:extLst>
              </a:tr>
            </a:tbl>
          </a:graphicData>
        </a:graphic>
      </p:graphicFrame>
      <p:graphicFrame>
        <p:nvGraphicFramePr>
          <p:cNvPr id="27" name="Table 7">
            <a:extLst>
              <a:ext uri="{FF2B5EF4-FFF2-40B4-BE49-F238E27FC236}">
                <a16:creationId xmlns:a16="http://schemas.microsoft.com/office/drawing/2014/main" id="{00B5A8A2-0F04-6740-907B-79B0D686059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925666" y="514046"/>
          <a:ext cx="2712808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712808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59354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10.00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59354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John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59354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Alan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59354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Connor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59354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Cassandra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  <a:tr h="359354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Zam Zam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65661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A16AB15A-F8FF-4EE2-9EAF-4A9B3937EA5F}"/>
              </a:ext>
            </a:extLst>
          </p:cNvPr>
          <p:cNvSpPr/>
          <p:nvPr/>
        </p:nvSpPr>
        <p:spPr>
          <a:xfrm>
            <a:off x="153044" y="3881820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FF10499-AE9E-45FF-91AE-E28E8CF7C12B}"/>
              </a:ext>
            </a:extLst>
          </p:cNvPr>
          <p:cNvSpPr/>
          <p:nvPr/>
        </p:nvSpPr>
        <p:spPr>
          <a:xfrm>
            <a:off x="4445470" y="514046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3109935-E359-4F69-B8AD-03D4EF201B32}"/>
              </a:ext>
            </a:extLst>
          </p:cNvPr>
          <p:cNvSpPr/>
          <p:nvPr/>
        </p:nvSpPr>
        <p:spPr>
          <a:xfrm>
            <a:off x="4445470" y="3267802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aphicFrame>
        <p:nvGraphicFramePr>
          <p:cNvPr id="31" name="Table 7">
            <a:extLst>
              <a:ext uri="{FF2B5EF4-FFF2-40B4-BE49-F238E27FC236}">
                <a16:creationId xmlns:a16="http://schemas.microsoft.com/office/drawing/2014/main" id="{E78F1CD4-A6B3-C04B-B18B-6C4DEE17D2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641514" y="439576"/>
          <a:ext cx="3110207" cy="280842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110207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46807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11.10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46807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Juliette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46807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Sabrina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1150698"/>
                  </a:ext>
                </a:extLst>
              </a:tr>
              <a:tr h="46807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Katharine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46807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Umi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468070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John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32" name="Table 7">
            <a:extLst>
              <a:ext uri="{FF2B5EF4-FFF2-40B4-BE49-F238E27FC236}">
                <a16:creationId xmlns:a16="http://schemas.microsoft.com/office/drawing/2014/main" id="{84A2BA86-6F30-E947-9D44-6D894426059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632331" y="3761558"/>
          <a:ext cx="3119390" cy="294633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119390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49105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11.45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49105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Nicola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49105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Darwin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49105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Hammaad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49105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Katrina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  <a:tr h="491055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/>
                        <a:t>Rachel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421930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082369E3-3F5B-457A-AFC6-8B7AF7494032}"/>
              </a:ext>
            </a:extLst>
          </p:cNvPr>
          <p:cNvSpPr/>
          <p:nvPr/>
        </p:nvSpPr>
        <p:spPr>
          <a:xfrm>
            <a:off x="7986408" y="3763916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443FDAB-BD5E-44F7-804E-1CA7D41EE49A}"/>
              </a:ext>
            </a:extLst>
          </p:cNvPr>
          <p:cNvSpPr/>
          <p:nvPr/>
        </p:nvSpPr>
        <p:spPr>
          <a:xfrm>
            <a:off x="8105899" y="470742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9389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6A43B-769D-471D-BCF5-ED8730A77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46" y="4411981"/>
            <a:ext cx="7208520" cy="86069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u="sng" dirty="0">
                <a:hlinkClick r:id="rId2"/>
              </a:rPr>
              <a:t>http://bit.ly/cymibawb</a:t>
            </a:r>
            <a:endParaRPr lang="cy-GB" sz="8800" b="1" dirty="0"/>
          </a:p>
        </p:txBody>
      </p:sp>
      <p:pic>
        <p:nvPicPr>
          <p:cNvPr id="6" name="Content Placeholder 5" descr="C:\Users\edu-apw\Downloads\cymraegibawb.png">
            <a:extLst>
              <a:ext uri="{FF2B5EF4-FFF2-40B4-BE49-F238E27FC236}">
                <a16:creationId xmlns:a16="http://schemas.microsoft.com/office/drawing/2014/main" id="{92319351-0855-4EA3-AC63-8A09FDE2CD1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366" y="3429000"/>
            <a:ext cx="2880664" cy="28266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E3AC79E-376D-4D20-ADBB-DE26B07B4BFF}"/>
              </a:ext>
            </a:extLst>
          </p:cNvPr>
          <p:cNvSpPr txBox="1"/>
          <p:nvPr/>
        </p:nvSpPr>
        <p:spPr>
          <a:xfrm>
            <a:off x="787791" y="773723"/>
            <a:ext cx="108473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800" i="1" dirty="0"/>
              <a:t>Os nad ydych chi wedi cael cyfle i lenwi’r ffurflen werthuso, fyddai modd i chi dreulio dwy funud yn gwneud plîs? Linc a chôd QR isod...</a:t>
            </a:r>
          </a:p>
          <a:p>
            <a:endParaRPr lang="cy-GB" sz="2800" dirty="0"/>
          </a:p>
          <a:p>
            <a:r>
              <a:rPr lang="cy-GB" sz="2800" dirty="0">
                <a:solidFill>
                  <a:srgbClr val="FF0000"/>
                </a:solidFill>
              </a:rPr>
              <a:t>If you haven’t had an opportunity to fill the evaluation form, could you please spend two minutes on this please? Link and QR code below...</a:t>
            </a:r>
          </a:p>
          <a:p>
            <a:endParaRPr lang="cy-GB" sz="2800" dirty="0">
              <a:solidFill>
                <a:srgbClr val="FF0000"/>
              </a:solidFill>
            </a:endParaRPr>
          </a:p>
          <a:p>
            <a:r>
              <a:rPr lang="cy-GB" sz="2800" dirty="0"/>
              <a:t>Diolch</a:t>
            </a:r>
          </a:p>
        </p:txBody>
      </p:sp>
    </p:spTree>
    <p:extLst>
      <p:ext uri="{BB962C8B-B14F-4D97-AF65-F5344CB8AC3E}">
        <p14:creationId xmlns:p14="http://schemas.microsoft.com/office/powerpoint/2010/main" val="4001228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296</Words>
  <Application>Microsoft Office PowerPoint</Application>
  <PresentationFormat>Sgrin Lydan</PresentationFormat>
  <Paragraphs>181</Paragraphs>
  <Slides>8</Slides>
  <Notes>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3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Cymraeg i Bawb  Ebrill 3ydd/April 3rd</vt:lpstr>
      <vt:lpstr>Grŵp Jeni</vt:lpstr>
      <vt:lpstr>Cyflwyniad PowerPoint</vt:lpstr>
      <vt:lpstr>Grŵp Aled</vt:lpstr>
      <vt:lpstr>Cyflwyniad PowerPoint</vt:lpstr>
      <vt:lpstr>Grŵp Lynwen</vt:lpstr>
      <vt:lpstr>Cyflwyniad PowerPoint</vt:lpstr>
      <vt:lpstr>http://bit.ly/cymibawb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Grwpiau Cymraeg i Bawb</dc:title>
  <dc:creator>Aled Williams</dc:creator>
  <cp:lastModifiedBy>Aled P Williams</cp:lastModifiedBy>
  <cp:revision>6</cp:revision>
  <dcterms:created xsi:type="dcterms:W3CDTF">2019-03-12T19:33:36Z</dcterms:created>
  <dcterms:modified xsi:type="dcterms:W3CDTF">2019-03-31T21:07:02Z</dcterms:modified>
</cp:coreProperties>
</file>