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3"/>
  </p:notesMasterIdLst>
  <p:handoutMasterIdLst>
    <p:handoutMasterId r:id="rId104"/>
  </p:handoutMasterIdLst>
  <p:sldIdLst>
    <p:sldId id="262" r:id="rId2"/>
    <p:sldId id="598" r:id="rId3"/>
    <p:sldId id="587" r:id="rId4"/>
    <p:sldId id="588" r:id="rId5"/>
    <p:sldId id="590" r:id="rId6"/>
    <p:sldId id="591" r:id="rId7"/>
    <p:sldId id="592" r:id="rId8"/>
    <p:sldId id="596" r:id="rId9"/>
    <p:sldId id="593" r:id="rId10"/>
    <p:sldId id="594" r:id="rId11"/>
    <p:sldId id="597" r:id="rId12"/>
    <p:sldId id="647" r:id="rId13"/>
    <p:sldId id="607" r:id="rId14"/>
    <p:sldId id="608" r:id="rId15"/>
    <p:sldId id="609" r:id="rId16"/>
    <p:sldId id="610" r:id="rId17"/>
    <p:sldId id="611" r:id="rId18"/>
    <p:sldId id="612" r:id="rId19"/>
    <p:sldId id="613" r:id="rId20"/>
    <p:sldId id="643" r:id="rId21"/>
    <p:sldId id="644" r:id="rId22"/>
    <p:sldId id="645" r:id="rId23"/>
    <p:sldId id="646" r:id="rId24"/>
    <p:sldId id="640" r:id="rId25"/>
    <p:sldId id="642" r:id="rId26"/>
    <p:sldId id="614" r:id="rId27"/>
    <p:sldId id="615" r:id="rId28"/>
    <p:sldId id="602" r:id="rId29"/>
    <p:sldId id="603" r:id="rId30"/>
    <p:sldId id="604" r:id="rId31"/>
    <p:sldId id="605" r:id="rId32"/>
    <p:sldId id="606" r:id="rId33"/>
    <p:sldId id="668" r:id="rId34"/>
    <p:sldId id="618" r:id="rId35"/>
    <p:sldId id="617" r:id="rId36"/>
    <p:sldId id="616" r:id="rId37"/>
    <p:sldId id="623" r:id="rId38"/>
    <p:sldId id="624" r:id="rId39"/>
    <p:sldId id="625" r:id="rId40"/>
    <p:sldId id="626" r:id="rId41"/>
    <p:sldId id="627" r:id="rId42"/>
    <p:sldId id="628" r:id="rId43"/>
    <p:sldId id="629" r:id="rId44"/>
    <p:sldId id="630" r:id="rId45"/>
    <p:sldId id="631" r:id="rId46"/>
    <p:sldId id="632" r:id="rId47"/>
    <p:sldId id="633" r:id="rId48"/>
    <p:sldId id="634" r:id="rId49"/>
    <p:sldId id="635" r:id="rId50"/>
    <p:sldId id="639" r:id="rId51"/>
    <p:sldId id="641" r:id="rId52"/>
    <p:sldId id="619" r:id="rId53"/>
    <p:sldId id="621" r:id="rId54"/>
    <p:sldId id="622" r:id="rId55"/>
    <p:sldId id="648" r:id="rId56"/>
    <p:sldId id="649" r:id="rId57"/>
    <p:sldId id="636" r:id="rId58"/>
    <p:sldId id="637" r:id="rId59"/>
    <p:sldId id="638" r:id="rId60"/>
    <p:sldId id="650" r:id="rId61"/>
    <p:sldId id="651" r:id="rId62"/>
    <p:sldId id="652" r:id="rId63"/>
    <p:sldId id="653" r:id="rId64"/>
    <p:sldId id="669" r:id="rId65"/>
    <p:sldId id="670" r:id="rId66"/>
    <p:sldId id="671" r:id="rId67"/>
    <p:sldId id="672" r:id="rId68"/>
    <p:sldId id="673" r:id="rId69"/>
    <p:sldId id="674" r:id="rId70"/>
    <p:sldId id="675" r:id="rId71"/>
    <p:sldId id="678" r:id="rId72"/>
    <p:sldId id="677" r:id="rId73"/>
    <p:sldId id="679" r:id="rId74"/>
    <p:sldId id="654" r:id="rId75"/>
    <p:sldId id="655" r:id="rId76"/>
    <p:sldId id="683" r:id="rId77"/>
    <p:sldId id="681" r:id="rId78"/>
    <p:sldId id="656" r:id="rId79"/>
    <p:sldId id="682" r:id="rId80"/>
    <p:sldId id="658" r:id="rId81"/>
    <p:sldId id="657" r:id="rId82"/>
    <p:sldId id="659" r:id="rId83"/>
    <p:sldId id="660" r:id="rId84"/>
    <p:sldId id="661" r:id="rId85"/>
    <p:sldId id="680" r:id="rId86"/>
    <p:sldId id="662" r:id="rId87"/>
    <p:sldId id="663" r:id="rId88"/>
    <p:sldId id="665" r:id="rId89"/>
    <p:sldId id="667" r:id="rId90"/>
    <p:sldId id="666" r:id="rId91"/>
    <p:sldId id="664" r:id="rId92"/>
    <p:sldId id="676" r:id="rId93"/>
    <p:sldId id="684" r:id="rId94"/>
    <p:sldId id="685" r:id="rId95"/>
    <p:sldId id="686" r:id="rId96"/>
    <p:sldId id="687" r:id="rId97"/>
    <p:sldId id="692" r:id="rId98"/>
    <p:sldId id="691" r:id="rId99"/>
    <p:sldId id="690" r:id="rId100"/>
    <p:sldId id="688" r:id="rId101"/>
    <p:sldId id="689" r:id="rId10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05EB"/>
    <a:srgbClr val="CA2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811" autoAdjust="0"/>
    <p:restoredTop sz="94718"/>
  </p:normalViewPr>
  <p:slideViewPr>
    <p:cSldViewPr>
      <p:cViewPr varScale="1">
        <p:scale>
          <a:sx n="90" d="100"/>
          <a:sy n="90" d="100"/>
        </p:scale>
        <p:origin x="102" y="22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heme" Target="theme/theme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notesMaster" Target="notesMasters/notesMaster1.xml"/><Relationship Id="rId108"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86023D9-978A-4902-9528-49E06F8A793A}" type="datetimeFigureOut">
              <a:rPr lang="en-GB" smtClean="0"/>
              <a:t>04/10/2017</a:t>
            </a:fld>
            <a:endParaRPr lang="en-GB"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19F7B22-38D3-4054-9D91-D84180910634}" type="slidenum">
              <a:rPr lang="en-GB" smtClean="0"/>
              <a:t>‹#›</a:t>
            </a:fld>
            <a:endParaRPr lang="en-GB" dirty="0"/>
          </a:p>
        </p:txBody>
      </p:sp>
    </p:spTree>
    <p:extLst>
      <p:ext uri="{BB962C8B-B14F-4D97-AF65-F5344CB8AC3E}">
        <p14:creationId xmlns:p14="http://schemas.microsoft.com/office/powerpoint/2010/main" val="39433722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19BCFD0-1020-46C6-80D5-F9FBC7EFF1F4}" type="datetimeFigureOut">
              <a:rPr lang="en-GB" smtClean="0"/>
              <a:t>04/10/2017</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3B7B3AB0-B398-4ECB-9B3E-A158F590CFBB}" type="slidenum">
              <a:rPr lang="en-GB" smtClean="0"/>
              <a:t>‹#›</a:t>
            </a:fld>
            <a:endParaRPr lang="en-GB" dirty="0"/>
          </a:p>
        </p:txBody>
      </p:sp>
    </p:spTree>
    <p:extLst>
      <p:ext uri="{BB962C8B-B14F-4D97-AF65-F5344CB8AC3E}">
        <p14:creationId xmlns:p14="http://schemas.microsoft.com/office/powerpoint/2010/main" val="732491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Slide Image Placeholder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2007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smtClean="0"/>
          </a:p>
        </p:txBody>
      </p:sp>
      <p:sp>
        <p:nvSpPr>
          <p:cNvPr id="2007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526B87-765A-4612-A434-8B0590CEB404}" type="slidenum">
              <a:rPr lang="en-GB" smtClean="0">
                <a:latin typeface="Trebuchet MS" pitchFamily="34" charset="0"/>
              </a:rPr>
              <a:pPr/>
              <a:t>19</a:t>
            </a:fld>
            <a:endParaRPr lang="en-GB" dirty="0" smtClean="0">
              <a:latin typeface="Trebuchet MS" pitchFamily="34" charset="0"/>
            </a:endParaRPr>
          </a:p>
        </p:txBody>
      </p:sp>
    </p:spTree>
    <p:extLst>
      <p:ext uri="{BB962C8B-B14F-4D97-AF65-F5344CB8AC3E}">
        <p14:creationId xmlns:p14="http://schemas.microsoft.com/office/powerpoint/2010/main" val="2950355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tLang="en-US">
              <a:ea typeface="ＭＳ Ｐゴシック" charset="-128"/>
            </a:endParaRPr>
          </a:p>
        </p:txBody>
      </p:sp>
    </p:spTree>
    <p:extLst>
      <p:ext uri="{BB962C8B-B14F-4D97-AF65-F5344CB8AC3E}">
        <p14:creationId xmlns:p14="http://schemas.microsoft.com/office/powerpoint/2010/main" val="1367450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76AFB54-405C-4236-9281-4E960EFA3D53}" type="slidenum">
              <a:rPr lang="en-GB" altLang="en-US"/>
              <a:pPr eaLnBrk="1" hangingPunct="1"/>
              <a:t>35</a:t>
            </a:fld>
            <a:endParaRPr lang="en-GB"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447952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76AFB54-405C-4236-9281-4E960EFA3D53}" type="slidenum">
              <a:rPr lang="en-GB" altLang="en-US"/>
              <a:pPr eaLnBrk="1" hangingPunct="1"/>
              <a:t>51</a:t>
            </a:fld>
            <a:endParaRPr lang="en-GB"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182545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tLang="en-US">
              <a:ea typeface="ＭＳ Ｐゴシック" charset="-128"/>
            </a:endParaRPr>
          </a:p>
        </p:txBody>
      </p:sp>
    </p:spTree>
    <p:extLst>
      <p:ext uri="{BB962C8B-B14F-4D97-AF65-F5344CB8AC3E}">
        <p14:creationId xmlns:p14="http://schemas.microsoft.com/office/powerpoint/2010/main" val="14831168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169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lumMod val="60000"/>
              <a:lumOff val="40000"/>
            </a:schemeClr>
          </a:solidFill>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7" name="Picture 6"/>
          <p:cNvPicPr>
            <a:picLocks noChangeAspect="1"/>
          </p:cNvPicPr>
          <p:nvPr userDrawn="1"/>
        </p:nvPicPr>
        <p:blipFill>
          <a:blip r:embed="rId2"/>
          <a:stretch>
            <a:fillRect/>
          </a:stretch>
        </p:blipFill>
        <p:spPr>
          <a:xfrm>
            <a:off x="7405644" y="5699796"/>
            <a:ext cx="1738356" cy="1157478"/>
          </a:xfrm>
          <a:prstGeom prst="rect">
            <a:avLst/>
          </a:prstGeom>
        </p:spPr>
      </p:pic>
    </p:spTree>
    <p:extLst>
      <p:ext uri="{BB962C8B-B14F-4D97-AF65-F5344CB8AC3E}">
        <p14:creationId xmlns:p14="http://schemas.microsoft.com/office/powerpoint/2010/main" val="1175137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5" name="Picture 4"/>
          <p:cNvPicPr>
            <a:picLocks noChangeAspect="1"/>
          </p:cNvPicPr>
          <p:nvPr userDrawn="1"/>
        </p:nvPicPr>
        <p:blipFill>
          <a:blip r:embed="rId2"/>
          <a:stretch>
            <a:fillRect/>
          </a:stretch>
        </p:blipFill>
        <p:spPr>
          <a:xfrm>
            <a:off x="7312196" y="5661249"/>
            <a:ext cx="1831803" cy="1185082"/>
          </a:xfrm>
          <a:prstGeom prst="rect">
            <a:avLst/>
          </a:prstGeom>
        </p:spPr>
      </p:pic>
    </p:spTree>
    <p:extLst>
      <p:ext uri="{BB962C8B-B14F-4D97-AF65-F5344CB8AC3E}">
        <p14:creationId xmlns:p14="http://schemas.microsoft.com/office/powerpoint/2010/main" val="3632192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303" y="5661248"/>
            <a:ext cx="1834607" cy="1196752"/>
          </a:xfrm>
          <a:prstGeom prst="rect">
            <a:avLst/>
          </a:prstGeom>
        </p:spPr>
      </p:pic>
    </p:spTree>
    <p:extLst>
      <p:ext uri="{BB962C8B-B14F-4D97-AF65-F5344CB8AC3E}">
        <p14:creationId xmlns:p14="http://schemas.microsoft.com/office/powerpoint/2010/main" val="669134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8" name="Picture 7"/>
          <p:cNvPicPr>
            <a:picLocks noChangeAspect="1"/>
          </p:cNvPicPr>
          <p:nvPr userDrawn="1"/>
        </p:nvPicPr>
        <p:blipFill>
          <a:blip r:embed="rId2"/>
          <a:stretch>
            <a:fillRect/>
          </a:stretch>
        </p:blipFill>
        <p:spPr>
          <a:xfrm>
            <a:off x="7308304" y="5661248"/>
            <a:ext cx="1835696" cy="1197296"/>
          </a:xfrm>
          <a:prstGeom prst="rect">
            <a:avLst/>
          </a:prstGeom>
        </p:spPr>
      </p:pic>
    </p:spTree>
    <p:extLst>
      <p:ext uri="{BB962C8B-B14F-4D97-AF65-F5344CB8AC3E}">
        <p14:creationId xmlns:p14="http://schemas.microsoft.com/office/powerpoint/2010/main" val="3785097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3250242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3" name="Picture 2"/>
          <p:cNvPicPr>
            <a:picLocks noChangeAspect="1"/>
          </p:cNvPicPr>
          <p:nvPr userDrawn="1"/>
        </p:nvPicPr>
        <p:blipFill>
          <a:blip r:embed="rId2"/>
          <a:stretch>
            <a:fillRect/>
          </a:stretch>
        </p:blipFill>
        <p:spPr>
          <a:xfrm>
            <a:off x="7308401" y="5663080"/>
            <a:ext cx="1835055" cy="1194920"/>
          </a:xfrm>
          <a:prstGeom prst="rect">
            <a:avLst/>
          </a:prstGeom>
        </p:spPr>
      </p:pic>
    </p:spTree>
    <p:extLst>
      <p:ext uri="{BB962C8B-B14F-4D97-AF65-F5344CB8AC3E}">
        <p14:creationId xmlns:p14="http://schemas.microsoft.com/office/powerpoint/2010/main" val="259492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2899"/>
            <a:ext cx="1835055" cy="1194920"/>
          </a:xfrm>
          <a:prstGeom prst="rect">
            <a:avLst/>
          </a:prstGeom>
        </p:spPr>
      </p:pic>
    </p:spTree>
    <p:extLst>
      <p:ext uri="{BB962C8B-B14F-4D97-AF65-F5344CB8AC3E}">
        <p14:creationId xmlns:p14="http://schemas.microsoft.com/office/powerpoint/2010/main" val="1833040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4136828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19982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66240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04/10/2017</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057200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Christopher.thomas2@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my.cim.co.uk/mycim/studying/your-study-resources/digital-strategy/"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s://my.cim.co.uk/media/40970/reading-list-cim-diploma-in-professional-marketing.pdf"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sproutsocial.com/insights/twitter-lists/" TargetMode="Externa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hyperlink" Target="https://blog.hootsuite.com/linkedin-group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vimeo.com/224206707/0c8c72c196" TargetMode="External"/><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hyperlink" Target="https://my.cim.co.uk/mycim/studying/guidance/" TargetMode="External"/><Relationship Id="rId4" Type="http://schemas.openxmlformats.org/officeDocument/2006/relationships/hyperlink" Target="https://my.cim.co.uk/mycim/studying/senior-examiners-report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odoYOuvwjD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smartinsights.com/goal-setting-evaluation/goals-kpis/goals-for-your-digital-marketing/"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youtube.com/watch?v=neShgTczCM0"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s://blog.hubspot.com/blog/tabid/6307/bid/33491/everything-marketers-need-to-research-create-detailed-buyer-personas-template.aspx"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https://www.youtube.com/watch?v=g40rrWBx2ok"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hyperlink" Target="https://blog.kissmetrics.com/25-sneaky-online-tools/" TargetMode="Externa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hyperlink" Target="https://www.koozai.com/tv/search-marketing/seo-resources/google-trends/" TargetMode="Externa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hyperlink" Target="https://support.google.com/analytics/answer/4553001?hl=en" TargetMode="External"/><Relationship Id="rId2" Type="http://schemas.openxmlformats.org/officeDocument/2006/relationships/hyperlink" Target="https://support.google.com/analytics/answer/6367342?hl=en"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hyperlink" Target="https://www.youtube.com/watch?v=295brS23_4I" TargetMode="Externa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hyperlink" Target="https://www.quora.com/What-are-the-best-alternatives-to-radian6" TargetMode="External"/><Relationship Id="rId2" Type="http://schemas.openxmlformats.org/officeDocument/2006/relationships/hyperlink" Target="https://www.iprospect.com/en/ca/blog/10-sentiment-analysis-tools-track-social-marketing-success/"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hyperlink" Target="http://moodle.uwtsd.ac.uk/pluginfile.php/79304/mod_resource/content/1/DigitalMarketingToolkit%20%28002%29.pdf" TargetMode="External"/><Relationship Id="rId2" Type="http://schemas.openxmlformats.org/officeDocument/2006/relationships/hyperlink" Target="https://www.theguardian.com/business/2017/jun/27/google-braces-for-record-breaking-1bn-fine-from-eu" TargetMode="Externa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hyperlink" Target="https://www.youtube.com/watch?v=9-iaL2KxtsA" TargetMode="Externa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hyperlink" Target="https://www.youtube.com/watch?v=QoAOzMTLP5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836712"/>
            <a:ext cx="7992888" cy="648072"/>
          </a:xfrm>
        </p:spPr>
        <p:txBody>
          <a:bodyPr>
            <a:normAutofit fontScale="90000"/>
          </a:bodyPr>
          <a:lstStyle/>
          <a:p>
            <a:pPr algn="l"/>
            <a:r>
              <a:rPr lang="en-GB" sz="3600" dirty="0" smtClean="0">
                <a:solidFill>
                  <a:schemeClr val="bg1"/>
                </a:solidFill>
              </a:rPr>
              <a:t/>
            </a:r>
            <a:br>
              <a:rPr lang="en-GB" sz="3600" dirty="0" smtClean="0">
                <a:solidFill>
                  <a:schemeClr val="bg1"/>
                </a:solidFill>
              </a:rPr>
            </a:br>
            <a:r>
              <a:rPr lang="en-GB" sz="3600" dirty="0" smtClean="0">
                <a:solidFill>
                  <a:schemeClr val="bg1"/>
                </a:solidFill>
              </a:rPr>
              <a:t/>
            </a:r>
            <a:br>
              <a:rPr lang="en-GB" sz="3600" dirty="0" smtClean="0">
                <a:solidFill>
                  <a:schemeClr val="bg1"/>
                </a:solidFill>
              </a:rPr>
            </a:br>
            <a:endParaRPr lang="en-GB" sz="3600" dirty="0">
              <a:solidFill>
                <a:schemeClr val="bg1"/>
              </a:solidFill>
            </a:endParaRPr>
          </a:p>
        </p:txBody>
      </p:sp>
      <p:sp>
        <p:nvSpPr>
          <p:cNvPr id="3" name="Subtitle 2"/>
          <p:cNvSpPr>
            <a:spLocks noGrp="1"/>
          </p:cNvSpPr>
          <p:nvPr>
            <p:ph type="subTitle" idx="1"/>
          </p:nvPr>
        </p:nvSpPr>
        <p:spPr>
          <a:xfrm>
            <a:off x="2195736" y="1628800"/>
            <a:ext cx="6120680" cy="3624808"/>
          </a:xfrm>
        </p:spPr>
        <p:txBody>
          <a:bodyPr>
            <a:normAutofit/>
          </a:bodyPr>
          <a:lstStyle/>
          <a:p>
            <a:r>
              <a:rPr lang="en-GB" dirty="0" smtClean="0">
                <a:solidFill>
                  <a:schemeClr val="bg1"/>
                </a:solidFill>
              </a:rPr>
              <a:t>Digital Strategy</a:t>
            </a:r>
          </a:p>
          <a:p>
            <a:endParaRPr lang="en-GB" dirty="0" smtClean="0">
              <a:solidFill>
                <a:schemeClr val="bg1"/>
              </a:solidFill>
            </a:endParaRPr>
          </a:p>
          <a:p>
            <a:endParaRPr lang="en-GB" dirty="0">
              <a:solidFill>
                <a:schemeClr val="bg1"/>
              </a:solidFill>
            </a:endParaRPr>
          </a:p>
          <a:p>
            <a:r>
              <a:rPr lang="en-GB" dirty="0" smtClean="0">
                <a:solidFill>
                  <a:schemeClr val="bg1"/>
                </a:solidFill>
              </a:rPr>
              <a:t>Chris Thomas</a:t>
            </a:r>
          </a:p>
          <a:p>
            <a:r>
              <a:rPr lang="en-GB" dirty="0">
                <a:hlinkClick r:id="rId2"/>
              </a:rPr>
              <a:t>christopher.thomas2@uwtsd.ac.uk</a:t>
            </a:r>
            <a:endParaRPr lang="en-GB" dirty="0" smtClean="0">
              <a:solidFill>
                <a:schemeClr val="bg1"/>
              </a:solidFill>
            </a:endParaRPr>
          </a:p>
        </p:txBody>
      </p:sp>
      <p:pic>
        <p:nvPicPr>
          <p:cNvPr id="4" name="Picture 3"/>
          <p:cNvPicPr>
            <a:picLocks noChangeAspect="1"/>
          </p:cNvPicPr>
          <p:nvPr/>
        </p:nvPicPr>
        <p:blipFill>
          <a:blip r:embed="rId3"/>
          <a:stretch>
            <a:fillRect/>
          </a:stretch>
        </p:blipFill>
        <p:spPr>
          <a:xfrm>
            <a:off x="8100392" y="5589240"/>
            <a:ext cx="648072" cy="360040"/>
          </a:xfrm>
          <a:prstGeom prst="rect">
            <a:avLst/>
          </a:prstGeom>
        </p:spPr>
      </p:pic>
    </p:spTree>
    <p:extLst>
      <p:ext uri="{BB962C8B-B14F-4D97-AF65-F5344CB8AC3E}">
        <p14:creationId xmlns:p14="http://schemas.microsoft.com/office/powerpoint/2010/main" val="4240142115"/>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Introductions</a:t>
            </a:r>
            <a:endParaRPr lang="en-US" dirty="0"/>
          </a:p>
        </p:txBody>
      </p:sp>
    </p:spTree>
    <p:extLst>
      <p:ext uri="{BB962C8B-B14F-4D97-AF65-F5344CB8AC3E}">
        <p14:creationId xmlns:p14="http://schemas.microsoft.com/office/powerpoint/2010/main" val="10796353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Lectures: Wednesdays and Saturdays</a:t>
            </a:r>
            <a:r>
              <a:rPr lang="pl-PL" dirty="0"/>
              <a:t>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73590754"/>
              </p:ext>
            </p:extLst>
          </p:nvPr>
        </p:nvGraphicFramePr>
        <p:xfrm>
          <a:off x="1475656" y="1916831"/>
          <a:ext cx="5976664" cy="2952328"/>
        </p:xfrm>
        <a:graphic>
          <a:graphicData uri="http://schemas.openxmlformats.org/drawingml/2006/table">
            <a:tbl>
              <a:tblPr firstRow="1" firstCol="1" bandRow="1">
                <a:tableStyleId>{5C22544A-7EE6-4342-B048-85BDC9FD1C3A}</a:tableStyleId>
              </a:tblPr>
              <a:tblGrid>
                <a:gridCol w="1550487"/>
                <a:gridCol w="4426177"/>
              </a:tblGrid>
              <a:tr h="369041">
                <a:tc>
                  <a:txBody>
                    <a:bodyPr/>
                    <a:lstStyle/>
                    <a:p>
                      <a:pPr>
                        <a:lnSpc>
                          <a:spcPct val="107000"/>
                        </a:lnSpc>
                        <a:spcAft>
                          <a:spcPts val="800"/>
                        </a:spcAft>
                      </a:pPr>
                      <a:r>
                        <a:rPr lang="pl-PL" sz="1100">
                          <a:effectLst/>
                        </a:rPr>
                        <a:t>Date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20.09.17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5:00pm - 8:00pm (W)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04.10.17 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5:00pm - 8:00pm (W)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21.10.17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10:00am - 4:00pm (S)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en-US" sz="1100">
                          <a:effectLst/>
                        </a:rPr>
                        <a:t>01.11.17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en-US" sz="1100">
                          <a:effectLst/>
                        </a:rPr>
                        <a:t>5:00pm – 8:00pm (W)</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08.11.17 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5:00pm - 8:00pm (W)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18.11.17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10:00am - 4:00pm (S)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22.11.17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dirty="0">
                          <a:effectLst/>
                        </a:rPr>
                        <a:t>5:00pm - 8:00pm (W)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bl>
          </a:graphicData>
        </a:graphic>
      </p:graphicFrame>
    </p:spTree>
    <p:extLst>
      <p:ext uri="{BB962C8B-B14F-4D97-AF65-F5344CB8AC3E}">
        <p14:creationId xmlns:p14="http://schemas.microsoft.com/office/powerpoint/2010/main" val="5033883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Deadlines</a:t>
            </a:r>
            <a:endParaRPr lang="en-US" dirty="0"/>
          </a:p>
        </p:txBody>
      </p:sp>
      <p:sp>
        <p:nvSpPr>
          <p:cNvPr id="3" name="Content Placeholder 2"/>
          <p:cNvSpPr>
            <a:spLocks noGrp="1"/>
          </p:cNvSpPr>
          <p:nvPr>
            <p:ph idx="1"/>
          </p:nvPr>
        </p:nvSpPr>
        <p:spPr/>
        <p:txBody>
          <a:bodyPr/>
          <a:lstStyle/>
          <a:p>
            <a:r>
              <a:rPr lang="en-US" dirty="0" smtClean="0"/>
              <a:t>Registration for Digital Strategy Assignment</a:t>
            </a:r>
          </a:p>
          <a:p>
            <a:pPr lvl="1"/>
            <a:r>
              <a:rPr lang="en-US" dirty="0"/>
              <a:t>3 November </a:t>
            </a:r>
            <a:r>
              <a:rPr lang="en-US" dirty="0" smtClean="0"/>
              <a:t>2017</a:t>
            </a:r>
          </a:p>
          <a:p>
            <a:pPr lvl="1"/>
            <a:endParaRPr lang="en-US" dirty="0" smtClean="0"/>
          </a:p>
          <a:p>
            <a:r>
              <a:rPr lang="en-US" dirty="0" smtClean="0"/>
              <a:t>Assignment submission deadline</a:t>
            </a:r>
          </a:p>
          <a:p>
            <a:pPr lvl="1"/>
            <a:r>
              <a:rPr lang="en-US" dirty="0" smtClean="0"/>
              <a:t>1 December 2017</a:t>
            </a:r>
          </a:p>
          <a:p>
            <a:pPr lvl="1"/>
            <a:endParaRPr lang="en-US" dirty="0"/>
          </a:p>
          <a:p>
            <a:pPr marL="457200" lvl="1" indent="0">
              <a:buNone/>
            </a:pPr>
            <a:endParaRPr lang="en-US" dirty="0" smtClean="0"/>
          </a:p>
          <a:p>
            <a:pPr marL="457200" lvl="1" indent="0">
              <a:buNone/>
            </a:pPr>
            <a:endParaRPr lang="en-US" dirty="0" smtClean="0"/>
          </a:p>
          <a:p>
            <a:endParaRPr lang="en-US" dirty="0"/>
          </a:p>
        </p:txBody>
      </p:sp>
    </p:spTree>
    <p:extLst>
      <p:ext uri="{BB962C8B-B14F-4D97-AF65-F5344CB8AC3E}">
        <p14:creationId xmlns:p14="http://schemas.microsoft.com/office/powerpoint/2010/main" val="111621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 Lists</a:t>
            </a:r>
            <a:endParaRPr lang="en-US" dirty="0"/>
          </a:p>
        </p:txBody>
      </p:sp>
      <p:pic>
        <p:nvPicPr>
          <p:cNvPr id="4" name="Content Placeholder 3">
            <a:hlinkClick r:id="rId2"/>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995936" y="2132856"/>
            <a:ext cx="3893240" cy="2764904"/>
          </a:xfrm>
          <a:effectLst>
            <a:outerShdw blurRad="50800" dist="38100" dir="2700000" algn="tl" rotWithShape="0">
              <a:prstClr val="black">
                <a:alpha val="40000"/>
              </a:prstClr>
            </a:outerShdw>
          </a:effectLst>
        </p:spPr>
      </p:pic>
      <p:pic>
        <p:nvPicPr>
          <p:cNvPr id="7" name="Picture 6">
            <a:hlinkClick r:id="rId4"/>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9592" y="2132856"/>
            <a:ext cx="1962825" cy="2780928"/>
          </a:xfrm>
          <a:prstGeom prst="rect">
            <a:avLst/>
          </a:prstGeom>
          <a:effectLst>
            <a:outerShdw blurRad="50800" dist="38100" dir="2700000" algn="tl" rotWithShape="0">
              <a:prstClr val="black">
                <a:alpha val="40000"/>
              </a:prstClr>
            </a:outerShdw>
          </a:effectLst>
        </p:spPr>
      </p:pic>
      <p:sp>
        <p:nvSpPr>
          <p:cNvPr id="9" name="TextBox 8"/>
          <p:cNvSpPr txBox="1"/>
          <p:nvPr/>
        </p:nvSpPr>
        <p:spPr>
          <a:xfrm>
            <a:off x="683568" y="1700808"/>
            <a:ext cx="2448271" cy="276999"/>
          </a:xfrm>
          <a:prstGeom prst="rect">
            <a:avLst/>
          </a:prstGeom>
          <a:noFill/>
        </p:spPr>
        <p:txBody>
          <a:bodyPr wrap="square" rtlCol="0">
            <a:spAutoFit/>
          </a:bodyPr>
          <a:lstStyle/>
          <a:p>
            <a:r>
              <a:rPr lang="en-US" sz="1200" dirty="0" smtClean="0"/>
              <a:t>Good general background reading</a:t>
            </a:r>
            <a:endParaRPr lang="en-US" sz="1200" dirty="0"/>
          </a:p>
        </p:txBody>
      </p:sp>
      <p:sp>
        <p:nvSpPr>
          <p:cNvPr id="11" name="TextBox 10"/>
          <p:cNvSpPr txBox="1"/>
          <p:nvPr/>
        </p:nvSpPr>
        <p:spPr>
          <a:xfrm>
            <a:off x="3995936" y="1700808"/>
            <a:ext cx="2952328" cy="276999"/>
          </a:xfrm>
          <a:prstGeom prst="rect">
            <a:avLst/>
          </a:prstGeom>
          <a:noFill/>
        </p:spPr>
        <p:txBody>
          <a:bodyPr wrap="square" rtlCol="0">
            <a:spAutoFit/>
          </a:bodyPr>
          <a:lstStyle/>
          <a:p>
            <a:r>
              <a:rPr lang="en-US" sz="1200" dirty="0" smtClean="0"/>
              <a:t>More </a:t>
            </a:r>
            <a:r>
              <a:rPr lang="en-US" sz="1200" smtClean="0"/>
              <a:t>specific reading (for higher marks)</a:t>
            </a:r>
            <a:endParaRPr lang="en-US" sz="1200" dirty="0"/>
          </a:p>
        </p:txBody>
      </p:sp>
    </p:spTree>
    <p:extLst>
      <p:ext uri="{BB962C8B-B14F-4D97-AF65-F5344CB8AC3E}">
        <p14:creationId xmlns:p14="http://schemas.microsoft.com/office/powerpoint/2010/main" val="19720454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Use social media!</a:t>
            </a:r>
            <a:endParaRPr lang="en-US" dirty="0"/>
          </a:p>
        </p:txBody>
      </p:sp>
      <p:pic>
        <p:nvPicPr>
          <p:cNvPr id="4" name="Content Placeholder 3">
            <a:hlinkClick r:id="rId2"/>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57200" y="1628801"/>
            <a:ext cx="2611491" cy="1224136"/>
          </a:xfrm>
          <a:effectLst>
            <a:outerShdw blurRad="50800" dist="38100" dir="2700000" algn="tl" rotWithShape="0">
              <a:prstClr val="black">
                <a:alpha val="40000"/>
              </a:prstClr>
            </a:outerShdw>
          </a:effectLst>
        </p:spPr>
      </p:pic>
      <p:pic>
        <p:nvPicPr>
          <p:cNvPr id="5" name="Picture 4">
            <a:hlinkClick r:id="rId4"/>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7864" y="1628801"/>
            <a:ext cx="2136117" cy="1224136"/>
          </a:xfrm>
          <a:prstGeom prst="rect">
            <a:avLst/>
          </a:prstGeom>
          <a:effectLst>
            <a:outerShdw blurRad="50800" dist="38100" dir="2700000" algn="tl" rotWithShape="0">
              <a:prstClr val="black">
                <a:alpha val="40000"/>
              </a:prstClr>
            </a:outerShdw>
          </a:effectLst>
        </p:spPr>
      </p:pic>
      <p:sp>
        <p:nvSpPr>
          <p:cNvPr id="6" name="TextBox 5"/>
          <p:cNvSpPr txBox="1"/>
          <p:nvPr/>
        </p:nvSpPr>
        <p:spPr>
          <a:xfrm>
            <a:off x="467544" y="3212976"/>
            <a:ext cx="2505502" cy="1754326"/>
          </a:xfrm>
          <a:prstGeom prst="rect">
            <a:avLst/>
          </a:prstGeom>
          <a:noFill/>
        </p:spPr>
        <p:txBody>
          <a:bodyPr wrap="square" rtlCol="0">
            <a:spAutoFit/>
          </a:bodyPr>
          <a:lstStyle/>
          <a:p>
            <a:r>
              <a:rPr lang="en-US" dirty="0" smtClean="0"/>
              <a:t>Follow:</a:t>
            </a:r>
          </a:p>
          <a:p>
            <a:r>
              <a:rPr lang="en-US" dirty="0" smtClean="0"/>
              <a:t>thought leaders</a:t>
            </a:r>
          </a:p>
          <a:p>
            <a:r>
              <a:rPr lang="en-US" dirty="0" smtClean="0"/>
              <a:t>Competitors</a:t>
            </a:r>
          </a:p>
          <a:p>
            <a:r>
              <a:rPr lang="en-US" dirty="0" smtClean="0"/>
              <a:t>Search key word “digital marketing”</a:t>
            </a:r>
          </a:p>
          <a:p>
            <a:endParaRPr lang="en-US" dirty="0"/>
          </a:p>
        </p:txBody>
      </p:sp>
      <p:sp>
        <p:nvSpPr>
          <p:cNvPr id="9" name="Rectangle 8"/>
          <p:cNvSpPr/>
          <p:nvPr/>
        </p:nvSpPr>
        <p:spPr>
          <a:xfrm>
            <a:off x="3227790" y="3212976"/>
            <a:ext cx="2376264" cy="1754326"/>
          </a:xfrm>
          <a:prstGeom prst="rect">
            <a:avLst/>
          </a:prstGeom>
        </p:spPr>
        <p:txBody>
          <a:bodyPr wrap="square">
            <a:spAutoFit/>
          </a:bodyPr>
          <a:lstStyle/>
          <a:p>
            <a:r>
              <a:rPr lang="en-US" dirty="0" smtClean="0"/>
              <a:t>Link with:</a:t>
            </a:r>
            <a:endParaRPr lang="en-US" dirty="0"/>
          </a:p>
          <a:p>
            <a:r>
              <a:rPr lang="en-US" dirty="0" smtClean="0"/>
              <a:t>Digital Marketing groups</a:t>
            </a:r>
          </a:p>
          <a:p>
            <a:r>
              <a:rPr lang="en-US" dirty="0" smtClean="0"/>
              <a:t>Industry groups</a:t>
            </a:r>
          </a:p>
          <a:p>
            <a:r>
              <a:rPr lang="en-US" dirty="0" smtClean="0"/>
              <a:t>Etc.</a:t>
            </a:r>
          </a:p>
          <a:p>
            <a:endParaRPr lang="en-US" dirty="0"/>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52120" y="1628801"/>
            <a:ext cx="3196844" cy="1224136"/>
          </a:xfrm>
          <a:prstGeom prst="rect">
            <a:avLst/>
          </a:prstGeom>
          <a:effectLst>
            <a:outerShdw blurRad="50800" dist="38100" dir="2700000" algn="tl" rotWithShape="0">
              <a:prstClr val="black">
                <a:alpha val="40000"/>
              </a:prstClr>
            </a:outerShdw>
          </a:effectLst>
        </p:spPr>
      </p:pic>
      <p:sp>
        <p:nvSpPr>
          <p:cNvPr id="12" name="Rectangle 11"/>
          <p:cNvSpPr/>
          <p:nvPr/>
        </p:nvSpPr>
        <p:spPr>
          <a:xfrm>
            <a:off x="5652120" y="3240520"/>
            <a:ext cx="2376264" cy="923330"/>
          </a:xfrm>
          <a:prstGeom prst="rect">
            <a:avLst/>
          </a:prstGeom>
        </p:spPr>
        <p:txBody>
          <a:bodyPr wrap="square">
            <a:spAutoFit/>
          </a:bodyPr>
          <a:lstStyle/>
          <a:p>
            <a:r>
              <a:rPr lang="en-US" dirty="0" smtClean="0"/>
              <a:t>Set up own group</a:t>
            </a:r>
            <a:endParaRPr lang="en-US" dirty="0"/>
          </a:p>
          <a:p>
            <a:r>
              <a:rPr lang="en-US" dirty="0" smtClean="0"/>
              <a:t>Join other groups and pages</a:t>
            </a:r>
            <a:endParaRPr lang="en-US" dirty="0"/>
          </a:p>
        </p:txBody>
      </p:sp>
    </p:spTree>
    <p:extLst>
      <p:ext uri="{BB962C8B-B14F-4D97-AF65-F5344CB8AC3E}">
        <p14:creationId xmlns:p14="http://schemas.microsoft.com/office/powerpoint/2010/main" val="180951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Module has 3 parts</a:t>
            </a:r>
            <a:endParaRPr lang="en-US" dirty="0"/>
          </a:p>
        </p:txBody>
      </p:sp>
      <p:sp>
        <p:nvSpPr>
          <p:cNvPr id="3" name="Content Placeholder 2"/>
          <p:cNvSpPr>
            <a:spLocks noGrp="1"/>
          </p:cNvSpPr>
          <p:nvPr>
            <p:ph idx="1"/>
          </p:nvPr>
        </p:nvSpPr>
        <p:spPr/>
        <p:txBody>
          <a:bodyPr>
            <a:normAutofit fontScale="62500" lnSpcReduction="20000"/>
          </a:bodyPr>
          <a:lstStyle/>
          <a:p>
            <a:r>
              <a:rPr lang="en-US" b="1" dirty="0" smtClean="0"/>
              <a:t>Unit </a:t>
            </a:r>
            <a:r>
              <a:rPr lang="en-US" b="1" dirty="0"/>
              <a:t>1: Digital disruption</a:t>
            </a:r>
          </a:p>
          <a:p>
            <a:pPr lvl="1" fontAlgn="base"/>
            <a:r>
              <a:rPr lang="en-US" dirty="0"/>
              <a:t>Learning outcome 1: Understand strategic implications of the disruptive digital environment</a:t>
            </a:r>
          </a:p>
          <a:p>
            <a:pPr lvl="1" fontAlgn="base"/>
            <a:r>
              <a:rPr lang="en-US" dirty="0"/>
              <a:t>Learning outcome 2: Generate relevant insights into key emerging themes within the digital marketing environment</a:t>
            </a:r>
          </a:p>
          <a:p>
            <a:r>
              <a:rPr lang="en-US" b="1" dirty="0"/>
              <a:t>Unit 2: Digital planning</a:t>
            </a:r>
          </a:p>
          <a:p>
            <a:pPr lvl="1" fontAlgn="base"/>
            <a:r>
              <a:rPr lang="en-US" dirty="0"/>
              <a:t>Learning outcome 3: Develop strategic recommendation in response to the need to acquire, convert and retain customers</a:t>
            </a:r>
          </a:p>
          <a:p>
            <a:pPr lvl="1" fontAlgn="base"/>
            <a:r>
              <a:rPr lang="en-US" dirty="0"/>
              <a:t>Learning outcome 4: Deliver agile response to changing customer behaviours</a:t>
            </a:r>
          </a:p>
          <a:p>
            <a:r>
              <a:rPr lang="en-US" b="1" dirty="0"/>
              <a:t>Unit 3: Delivering success</a:t>
            </a:r>
          </a:p>
          <a:p>
            <a:pPr lvl="1" fontAlgn="base"/>
            <a:r>
              <a:rPr lang="en-US" dirty="0"/>
              <a:t>Learning outcome 5: Know how to manage and optimise key channels and content within a digitally enhanced strategic plan</a:t>
            </a:r>
          </a:p>
          <a:p>
            <a:pPr lvl="1" fontAlgn="base"/>
            <a:r>
              <a:rPr lang="en-US" dirty="0"/>
              <a:t>Learning outcome 6: Apply key digital measures to analyse social, sentiment, search and site behaviour</a:t>
            </a:r>
          </a:p>
          <a:p>
            <a:endParaRPr lang="en-US" dirty="0" smtClean="0"/>
          </a:p>
          <a:p>
            <a:pPr lvl="1"/>
            <a:endParaRPr lang="en-US" dirty="0"/>
          </a:p>
        </p:txBody>
      </p:sp>
    </p:spTree>
    <p:extLst>
      <p:ext uri="{BB962C8B-B14F-4D97-AF65-F5344CB8AC3E}">
        <p14:creationId xmlns:p14="http://schemas.microsoft.com/office/powerpoint/2010/main" val="14659953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Lectures: Wednesdays and Saturdays</a:t>
            </a:r>
            <a:r>
              <a:rPr lang="pl-PL" dirty="0"/>
              <a:t> </a:t>
            </a:r>
            <a:endParaRPr lang="en-US" dirty="0"/>
          </a:p>
        </p:txBody>
      </p:sp>
      <p:sp>
        <p:nvSpPr>
          <p:cNvPr id="3" name="Content Placeholder 2"/>
          <p:cNvSpPr>
            <a:spLocks noGrp="1"/>
          </p:cNvSpPr>
          <p:nvPr>
            <p:ph idx="1"/>
          </p:nvPr>
        </p:nvSpPr>
        <p:spPr/>
        <p:txBody>
          <a:bodyPr/>
          <a:lstStyle/>
          <a:p>
            <a:endParaRPr lang="en-GB" dirty="0"/>
          </a:p>
        </p:txBody>
      </p:sp>
      <p:graphicFrame>
        <p:nvGraphicFramePr>
          <p:cNvPr id="5" name="Content Placeholder 3"/>
          <p:cNvGraphicFramePr>
            <a:graphicFrameLocks/>
          </p:cNvGraphicFramePr>
          <p:nvPr>
            <p:extLst>
              <p:ext uri="{D42A27DB-BD31-4B8C-83A1-F6EECF244321}">
                <p14:modId xmlns:p14="http://schemas.microsoft.com/office/powerpoint/2010/main" val="1395587645"/>
              </p:ext>
            </p:extLst>
          </p:nvPr>
        </p:nvGraphicFramePr>
        <p:xfrm>
          <a:off x="1475656" y="1916831"/>
          <a:ext cx="5976664" cy="2952328"/>
        </p:xfrm>
        <a:graphic>
          <a:graphicData uri="http://schemas.openxmlformats.org/drawingml/2006/table">
            <a:tbl>
              <a:tblPr firstRow="1" firstCol="1" bandRow="1">
                <a:tableStyleId>{5C22544A-7EE6-4342-B048-85BDC9FD1C3A}</a:tableStyleId>
              </a:tblPr>
              <a:tblGrid>
                <a:gridCol w="1550487"/>
                <a:gridCol w="4426177"/>
              </a:tblGrid>
              <a:tr h="369041">
                <a:tc>
                  <a:txBody>
                    <a:bodyPr/>
                    <a:lstStyle/>
                    <a:p>
                      <a:pPr>
                        <a:lnSpc>
                          <a:spcPct val="107000"/>
                        </a:lnSpc>
                        <a:spcAft>
                          <a:spcPts val="800"/>
                        </a:spcAft>
                      </a:pPr>
                      <a:r>
                        <a:rPr lang="pl-PL" sz="1100">
                          <a:effectLst/>
                        </a:rPr>
                        <a:t>Date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20.09.17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5:00pm - 8:00pm (W)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04.10.17 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5:00pm - 8:00pm (W)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21.10.17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10:00am - 4:00pm (S)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en-US" sz="1100">
                          <a:effectLst/>
                        </a:rPr>
                        <a:t>01.11.17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en-US" sz="1100">
                          <a:effectLst/>
                        </a:rPr>
                        <a:t>5:00pm – 8:00pm (W)</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08.11.17 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5:00pm - 8:00pm (W)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18.11.17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a:effectLst/>
                        </a:rPr>
                        <a:t>10:00am - 4:00pm (S)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r h="369041">
                <a:tc>
                  <a:txBody>
                    <a:bodyPr/>
                    <a:lstStyle/>
                    <a:p>
                      <a:pPr>
                        <a:lnSpc>
                          <a:spcPct val="107000"/>
                        </a:lnSpc>
                        <a:spcAft>
                          <a:spcPts val="800"/>
                        </a:spcAft>
                      </a:pPr>
                      <a:r>
                        <a:rPr lang="pl-PL" sz="1100">
                          <a:effectLst/>
                        </a:rPr>
                        <a:t>22.11.17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pl-PL" sz="1100" dirty="0">
                          <a:effectLst/>
                        </a:rPr>
                        <a:t>5:00pm - 8:00pm (W)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r>
            </a:tbl>
          </a:graphicData>
        </a:graphic>
      </p:graphicFrame>
    </p:spTree>
    <p:extLst>
      <p:ext uri="{BB962C8B-B14F-4D97-AF65-F5344CB8AC3E}">
        <p14:creationId xmlns:p14="http://schemas.microsoft.com/office/powerpoint/2010/main" val="8559308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a:t>
            </a:r>
            <a:endParaRPr lang="en-US" dirty="0"/>
          </a:p>
        </p:txBody>
      </p:sp>
      <p:sp>
        <p:nvSpPr>
          <p:cNvPr id="3" name="Content Placeholder 2"/>
          <p:cNvSpPr>
            <a:spLocks noGrp="1"/>
          </p:cNvSpPr>
          <p:nvPr>
            <p:ph idx="1"/>
          </p:nvPr>
        </p:nvSpPr>
        <p:spPr/>
        <p:txBody>
          <a:bodyPr/>
          <a:lstStyle/>
          <a:p>
            <a:r>
              <a:rPr lang="en-US" dirty="0"/>
              <a:t>Assessment: Portfolio </a:t>
            </a:r>
          </a:p>
          <a:p>
            <a:r>
              <a:rPr lang="en-US" dirty="0"/>
              <a:t>A work-based portfolio which is broken down into three </a:t>
            </a:r>
            <a:r>
              <a:rPr lang="en-US" dirty="0" smtClean="0"/>
              <a:t>tasks:</a:t>
            </a:r>
          </a:p>
          <a:p>
            <a:pPr lvl="1"/>
            <a:r>
              <a:rPr lang="en-US" dirty="0" smtClean="0"/>
              <a:t>Research </a:t>
            </a:r>
          </a:p>
          <a:p>
            <a:pPr lvl="1"/>
            <a:r>
              <a:rPr lang="en-US" dirty="0" smtClean="0"/>
              <a:t>Plan</a:t>
            </a:r>
          </a:p>
          <a:p>
            <a:pPr lvl="1"/>
            <a:r>
              <a:rPr lang="en-US" dirty="0" smtClean="0"/>
              <a:t>Report </a:t>
            </a:r>
            <a:endParaRPr lang="en-US" dirty="0"/>
          </a:p>
          <a:p>
            <a:endParaRPr lang="en-US" dirty="0"/>
          </a:p>
        </p:txBody>
      </p:sp>
    </p:spTree>
    <p:extLst>
      <p:ext uri="{BB962C8B-B14F-4D97-AF65-F5344CB8AC3E}">
        <p14:creationId xmlns:p14="http://schemas.microsoft.com/office/powerpoint/2010/main" val="20393103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660000">
            <a:off x="1062258" y="1831355"/>
            <a:ext cx="2455414" cy="3450974"/>
          </a:xfrm>
          <a:effectLst>
            <a:outerShdw blurRad="50800" dist="38100" dir="2700000" algn="tl" rotWithShape="0">
              <a:prstClr val="black">
                <a:alpha val="40000"/>
              </a:prstClr>
            </a:outerShdw>
          </a:effectLst>
        </p:spPr>
      </p:pic>
      <p:sp>
        <p:nvSpPr>
          <p:cNvPr id="5" name="TextBox 4"/>
          <p:cNvSpPr txBox="1"/>
          <p:nvPr/>
        </p:nvSpPr>
        <p:spPr>
          <a:xfrm>
            <a:off x="4283968" y="2636912"/>
            <a:ext cx="3888432" cy="2031325"/>
          </a:xfrm>
          <a:prstGeom prst="rect">
            <a:avLst/>
          </a:prstGeom>
          <a:noFill/>
        </p:spPr>
        <p:txBody>
          <a:bodyPr wrap="square" rtlCol="0">
            <a:spAutoFit/>
          </a:bodyPr>
          <a:lstStyle/>
          <a:p>
            <a:pPr marL="285750" indent="-285750">
              <a:buFont typeface="Arial" charset="0"/>
              <a:buChar char="•"/>
            </a:pPr>
            <a:r>
              <a:rPr lang="en-US" dirty="0" smtClean="0"/>
              <a:t>Read the CIM Brief</a:t>
            </a:r>
          </a:p>
          <a:p>
            <a:pPr marL="285750" indent="-285750">
              <a:buFont typeface="Arial" charset="0"/>
              <a:buChar char="•"/>
            </a:pPr>
            <a:r>
              <a:rPr lang="en-US" dirty="0" smtClean="0">
                <a:hlinkClick r:id="rId3"/>
              </a:rPr>
              <a:t>Listen to the podcast on MyCIM from senior examiner assignment briefing</a:t>
            </a:r>
            <a:endParaRPr lang="en-US" dirty="0" smtClean="0"/>
          </a:p>
          <a:p>
            <a:pPr marL="285750" indent="-285750">
              <a:buFont typeface="Arial" charset="0"/>
              <a:buChar char="•"/>
            </a:pPr>
            <a:r>
              <a:rPr lang="en-US" dirty="0" smtClean="0">
                <a:hlinkClick r:id="rId4"/>
              </a:rPr>
              <a:t>Look at previous examiner’s reports</a:t>
            </a:r>
            <a:endParaRPr lang="en-US" dirty="0" smtClean="0"/>
          </a:p>
          <a:p>
            <a:pPr marL="285750" indent="-285750">
              <a:buFont typeface="Arial" charset="0"/>
              <a:buChar char="•"/>
            </a:pPr>
            <a:r>
              <a:rPr lang="en-US" dirty="0" smtClean="0">
                <a:hlinkClick r:id="rId5"/>
              </a:rPr>
              <a:t>Look at study resources on MyCIM especially assessment guidance</a:t>
            </a:r>
            <a:endParaRPr lang="en-US" dirty="0"/>
          </a:p>
        </p:txBody>
      </p:sp>
    </p:spTree>
    <p:extLst>
      <p:ext uri="{BB962C8B-B14F-4D97-AF65-F5344CB8AC3E}">
        <p14:creationId xmlns:p14="http://schemas.microsoft.com/office/powerpoint/2010/main" val="8752485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Lecture content and draft deadlines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78810689"/>
              </p:ext>
            </p:extLst>
          </p:nvPr>
        </p:nvGraphicFramePr>
        <p:xfrm>
          <a:off x="1547664" y="1844826"/>
          <a:ext cx="6048672" cy="3384375"/>
        </p:xfrm>
        <a:graphic>
          <a:graphicData uri="http://schemas.openxmlformats.org/drawingml/2006/table">
            <a:tbl>
              <a:tblPr firstRow="1" firstCol="1" bandRow="1">
                <a:effectLst>
                  <a:outerShdw blurRad="50800" dist="38100" dir="2700000" algn="tl" rotWithShape="0">
                    <a:prstClr val="black">
                      <a:alpha val="40000"/>
                    </a:prstClr>
                  </a:outerShdw>
                </a:effectLst>
                <a:tableStyleId>{5C22544A-7EE6-4342-B048-85BDC9FD1C3A}</a:tableStyleId>
              </a:tblPr>
              <a:tblGrid>
                <a:gridCol w="1256252"/>
                <a:gridCol w="1434763"/>
                <a:gridCol w="1975485"/>
                <a:gridCol w="1382172"/>
              </a:tblGrid>
              <a:tr h="225625">
                <a:tc>
                  <a:txBody>
                    <a:bodyPr/>
                    <a:lstStyle/>
                    <a:p>
                      <a:pPr marL="0" marR="0">
                        <a:spcBef>
                          <a:spcPts val="0"/>
                        </a:spcBef>
                        <a:spcAft>
                          <a:spcPts val="0"/>
                        </a:spcAft>
                      </a:pPr>
                      <a:r>
                        <a:rPr lang="pl-PL" sz="1200" dirty="0">
                          <a:effectLst/>
                        </a:rPr>
                        <a:t>Date</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Time</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Lecture</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1200">
                          <a:effectLst/>
                        </a:rPr>
                        <a:t>Drafts</a:t>
                      </a:r>
                      <a:r>
                        <a:rPr lang="pl-PL" sz="1200">
                          <a:effectLst/>
                        </a:rPr>
                        <a:t> Deadline</a:t>
                      </a:r>
                      <a:endParaRPr lang="en-US" sz="1200">
                        <a:effectLst/>
                        <a:latin typeface="Calibri" charset="0"/>
                        <a:ea typeface="Calibri" charset="0"/>
                        <a:cs typeface="Times New Roman" charset="0"/>
                      </a:endParaRPr>
                    </a:p>
                  </a:txBody>
                  <a:tcPr marL="68580" marR="68580" marT="0" marB="0"/>
                </a:tc>
              </a:tr>
              <a:tr h="451250">
                <a:tc>
                  <a:txBody>
                    <a:bodyPr/>
                    <a:lstStyle/>
                    <a:p>
                      <a:pPr marL="0" marR="0">
                        <a:spcBef>
                          <a:spcPts val="0"/>
                        </a:spcBef>
                        <a:spcAft>
                          <a:spcPts val="0"/>
                        </a:spcAft>
                      </a:pPr>
                      <a:r>
                        <a:rPr lang="pl-PL" sz="1200" dirty="0">
                          <a:effectLst/>
                        </a:rPr>
                        <a:t>20.09.17 </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5:00pm - 8:00pm (W)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1200" dirty="0" smtClean="0">
                          <a:effectLst/>
                        </a:rPr>
                        <a:t>In</a:t>
                      </a:r>
                      <a:r>
                        <a:rPr lang="pl-PL" sz="1200" dirty="0" smtClean="0">
                          <a:effectLst/>
                        </a:rPr>
                        <a:t>troduction/Assignment</a:t>
                      </a:r>
                      <a:endParaRPr lang="en-US" sz="1200" dirty="0" smtClean="0">
                        <a:effectLst/>
                      </a:endParaRPr>
                    </a:p>
                    <a:p>
                      <a:pPr marL="0" marR="0">
                        <a:spcBef>
                          <a:spcPts val="0"/>
                        </a:spcBef>
                        <a:spcAft>
                          <a:spcPts val="0"/>
                        </a:spcAft>
                      </a:pPr>
                      <a:r>
                        <a:rPr lang="pl-PL" sz="1200" dirty="0" smtClean="0">
                          <a:effectLst/>
                        </a:rPr>
                        <a:t>Digital </a:t>
                      </a:r>
                      <a:r>
                        <a:rPr lang="en-GB" sz="1200" dirty="0" smtClean="0">
                          <a:effectLst/>
                        </a:rPr>
                        <a:t>Disruption</a:t>
                      </a:r>
                      <a:endParaRPr lang="en-US" sz="1200" dirty="0" smtClean="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endParaRPr lang="en-US" sz="1200" dirty="0">
                        <a:effectLst/>
                        <a:latin typeface="Calibri" charset="0"/>
                        <a:ea typeface="Calibri" charset="0"/>
                        <a:cs typeface="Times New Roman" charset="0"/>
                      </a:endParaRPr>
                    </a:p>
                  </a:txBody>
                  <a:tcPr marL="68580" marR="68580" marT="0" marB="0"/>
                </a:tc>
              </a:tr>
              <a:tr h="451250">
                <a:tc>
                  <a:txBody>
                    <a:bodyPr/>
                    <a:lstStyle/>
                    <a:p>
                      <a:pPr marL="0" marR="0">
                        <a:spcBef>
                          <a:spcPts val="0"/>
                        </a:spcBef>
                        <a:spcAft>
                          <a:spcPts val="0"/>
                        </a:spcAft>
                      </a:pPr>
                      <a:r>
                        <a:rPr lang="pl-PL" sz="1200">
                          <a:effectLst/>
                        </a:rPr>
                        <a:t>04.10.17 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5:00pm - 8:00pm (W)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a:effectLst/>
                        </a:rPr>
                        <a:t>Digital </a:t>
                      </a:r>
                      <a:r>
                        <a:rPr lang="en-GB" sz="1200" dirty="0" smtClean="0">
                          <a:effectLst/>
                        </a:rPr>
                        <a:t>Disruption</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a:effectLst/>
                        </a:rPr>
                        <a:t> </a:t>
                      </a:r>
                      <a:endParaRPr lang="en-US" sz="1200" dirty="0">
                        <a:effectLst/>
                        <a:latin typeface="Calibri" charset="0"/>
                        <a:ea typeface="Calibri" charset="0"/>
                        <a:cs typeface="Times New Roman" charset="0"/>
                      </a:endParaRPr>
                    </a:p>
                  </a:txBody>
                  <a:tcPr marL="68580" marR="68580" marT="0" marB="0"/>
                </a:tc>
              </a:tr>
              <a:tr h="451250">
                <a:tc>
                  <a:txBody>
                    <a:bodyPr/>
                    <a:lstStyle/>
                    <a:p>
                      <a:pPr marL="0" marR="0">
                        <a:spcBef>
                          <a:spcPts val="0"/>
                        </a:spcBef>
                        <a:spcAft>
                          <a:spcPts val="0"/>
                        </a:spcAft>
                      </a:pPr>
                      <a:r>
                        <a:rPr lang="pl-PL" sz="1200" dirty="0">
                          <a:effectLst/>
                        </a:rPr>
                        <a:t>21.10.17 </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a:effectLst/>
                        </a:rPr>
                        <a:t>10:00am - 4:00pm (S) </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a:effectLst/>
                        </a:rPr>
                        <a:t>Digital Planning</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1200" dirty="0">
                          <a:effectLst/>
                        </a:rPr>
                        <a:t>Task</a:t>
                      </a:r>
                      <a:r>
                        <a:rPr lang="pl-PL" sz="1200" dirty="0">
                          <a:effectLst/>
                        </a:rPr>
                        <a:t> 1</a:t>
                      </a:r>
                      <a:endParaRPr lang="en-US" sz="1200" dirty="0">
                        <a:effectLst/>
                      </a:endParaRPr>
                    </a:p>
                    <a:p>
                      <a:pPr marL="0" marR="0">
                        <a:spcBef>
                          <a:spcPts val="0"/>
                        </a:spcBef>
                        <a:spcAft>
                          <a:spcPts val="0"/>
                        </a:spcAft>
                      </a:pPr>
                      <a:r>
                        <a:rPr lang="en-GB" sz="1200" dirty="0" smtClean="0">
                          <a:effectLst/>
                        </a:rPr>
                        <a:t>23.10.17 (M)</a:t>
                      </a:r>
                      <a:endParaRPr lang="en-US" sz="1200" dirty="0">
                        <a:effectLst/>
                        <a:latin typeface="Calibri" charset="0"/>
                        <a:ea typeface="Calibri" charset="0"/>
                        <a:cs typeface="Times New Roman" charset="0"/>
                      </a:endParaRPr>
                    </a:p>
                  </a:txBody>
                  <a:tcPr marL="68580" marR="68580" marT="0" marB="0"/>
                </a:tc>
              </a:tr>
              <a:tr h="451250">
                <a:tc>
                  <a:txBody>
                    <a:bodyPr/>
                    <a:lstStyle/>
                    <a:p>
                      <a:pPr>
                        <a:lnSpc>
                          <a:spcPct val="107000"/>
                        </a:lnSpc>
                        <a:spcAft>
                          <a:spcPts val="800"/>
                        </a:spcAft>
                      </a:pPr>
                      <a:r>
                        <a:rPr lang="en-US" sz="1200" b="1" dirty="0">
                          <a:effectLst/>
                          <a:latin typeface="+mn-lt"/>
                          <a:ea typeface="Calibri" panose="020F0502020204030204" pitchFamily="34" charset="0"/>
                          <a:cs typeface="Times New Roman" panose="02020603050405020304" pitchFamily="18" charset="0"/>
                        </a:rPr>
                        <a:t>01.11.17</a:t>
                      </a:r>
                      <a:endParaRPr lang="en-GB" sz="12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a:lnSpc>
                          <a:spcPct val="107000"/>
                        </a:lnSpc>
                        <a:spcAft>
                          <a:spcPts val="800"/>
                        </a:spcAft>
                      </a:pPr>
                      <a:r>
                        <a:rPr lang="en-US" sz="1200" dirty="0">
                          <a:effectLst/>
                          <a:latin typeface="+mn-lt"/>
                          <a:ea typeface="Calibri" panose="020F0502020204030204" pitchFamily="34" charset="0"/>
                          <a:cs typeface="Times New Roman" panose="02020603050405020304" pitchFamily="18" charset="0"/>
                        </a:rPr>
                        <a:t>5:00pm </a:t>
                      </a:r>
                      <a:r>
                        <a:rPr lang="en-US" sz="1200" dirty="0" smtClean="0">
                          <a:effectLst/>
                          <a:latin typeface="+mn-lt"/>
                          <a:ea typeface="Calibri" panose="020F0502020204030204" pitchFamily="34" charset="0"/>
                          <a:cs typeface="Times New Roman" panose="02020603050405020304" pitchFamily="18" charset="0"/>
                        </a:rPr>
                        <a:t>–</a:t>
                      </a:r>
                      <a:br>
                        <a:rPr lang="en-US" sz="1200" dirty="0" smtClean="0">
                          <a:effectLst/>
                          <a:latin typeface="+mn-lt"/>
                          <a:ea typeface="Calibri" panose="020F0502020204030204" pitchFamily="34" charset="0"/>
                          <a:cs typeface="Times New Roman" panose="02020603050405020304" pitchFamily="18" charset="0"/>
                        </a:rPr>
                      </a:br>
                      <a:r>
                        <a:rPr lang="en-US" sz="1200" dirty="0" smtClean="0">
                          <a:effectLst/>
                          <a:latin typeface="+mn-lt"/>
                          <a:ea typeface="Calibri" panose="020F0502020204030204" pitchFamily="34" charset="0"/>
                          <a:cs typeface="Times New Roman" panose="02020603050405020304" pitchFamily="18" charset="0"/>
                        </a:rPr>
                        <a:t>8:00pm </a:t>
                      </a:r>
                      <a:r>
                        <a:rPr lang="en-US" sz="1200" dirty="0">
                          <a:effectLst/>
                          <a:latin typeface="+mn-lt"/>
                          <a:ea typeface="Calibri" panose="020F0502020204030204" pitchFamily="34" charset="0"/>
                          <a:cs typeface="Times New Roman" panose="02020603050405020304" pitchFamily="18" charset="0"/>
                        </a:rPr>
                        <a:t>(W</a:t>
                      </a: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tc>
                <a:tc>
                  <a:txBody>
                    <a:bodyPr/>
                    <a:lstStyle/>
                    <a:p>
                      <a:r>
                        <a:rPr lang="en-GB" sz="1200" dirty="0" smtClean="0"/>
                        <a:t>Digital Planning</a:t>
                      </a:r>
                      <a:endParaRPr lang="en-GB" sz="1200" dirty="0"/>
                    </a:p>
                  </a:txBody>
                  <a:tcPr marL="68580" marR="68580" marT="0" marB="0"/>
                </a:tc>
                <a:tc>
                  <a:txBody>
                    <a:bodyPr/>
                    <a:lstStyle/>
                    <a:p>
                      <a:pPr marL="0" marR="0">
                        <a:spcBef>
                          <a:spcPts val="0"/>
                        </a:spcBef>
                        <a:spcAft>
                          <a:spcPts val="0"/>
                        </a:spcAft>
                      </a:pPr>
                      <a:r>
                        <a:rPr lang="pl-PL" sz="1200" dirty="0">
                          <a:effectLst/>
                        </a:rPr>
                        <a:t> </a:t>
                      </a:r>
                      <a:endParaRPr lang="en-US" sz="1200" dirty="0">
                        <a:effectLst/>
                        <a:latin typeface="Calibri" charset="0"/>
                        <a:ea typeface="Calibri" charset="0"/>
                        <a:cs typeface="Times New Roman" charset="0"/>
                      </a:endParaRPr>
                    </a:p>
                  </a:txBody>
                  <a:tcPr marL="68580" marR="68580" marT="0" marB="0"/>
                </a:tc>
              </a:tr>
              <a:tr h="451250">
                <a:tc>
                  <a:txBody>
                    <a:bodyPr/>
                    <a:lstStyle/>
                    <a:p>
                      <a:pPr marL="0" marR="0">
                        <a:spcBef>
                          <a:spcPts val="0"/>
                        </a:spcBef>
                        <a:spcAft>
                          <a:spcPts val="0"/>
                        </a:spcAft>
                      </a:pPr>
                      <a:r>
                        <a:rPr lang="pl-PL" sz="1200">
                          <a:effectLst/>
                        </a:rPr>
                        <a:t>08.11.17 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5:00pm - 8:00pm (W)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smtClean="0">
                          <a:effectLst/>
                        </a:rPr>
                        <a:t>Delivering Success</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1200" dirty="0">
                          <a:effectLst/>
                        </a:rPr>
                        <a:t>Task</a:t>
                      </a:r>
                      <a:r>
                        <a:rPr lang="pl-PL" sz="1200" dirty="0">
                          <a:effectLst/>
                        </a:rPr>
                        <a:t> 2</a:t>
                      </a:r>
                      <a:endParaRPr lang="en-US" sz="1200" dirty="0">
                        <a:effectLst/>
                      </a:endParaRPr>
                    </a:p>
                    <a:p>
                      <a:pPr marL="0" marR="0">
                        <a:spcBef>
                          <a:spcPts val="0"/>
                        </a:spcBef>
                        <a:spcAft>
                          <a:spcPts val="0"/>
                        </a:spcAft>
                      </a:pPr>
                      <a:r>
                        <a:rPr lang="pl-PL" sz="1200" dirty="0" smtClean="0">
                          <a:effectLst/>
                        </a:rPr>
                        <a:t>1</a:t>
                      </a:r>
                      <a:r>
                        <a:rPr lang="en-GB" sz="1200" dirty="0" smtClean="0">
                          <a:effectLst/>
                        </a:rPr>
                        <a:t>3</a:t>
                      </a:r>
                      <a:r>
                        <a:rPr lang="pl-PL" sz="1200" dirty="0" smtClean="0">
                          <a:effectLst/>
                        </a:rPr>
                        <a:t>.1</a:t>
                      </a:r>
                      <a:r>
                        <a:rPr lang="en-GB" sz="1200" dirty="0" smtClean="0">
                          <a:effectLst/>
                        </a:rPr>
                        <a:t>1</a:t>
                      </a:r>
                      <a:r>
                        <a:rPr lang="pl-PL" sz="1200" dirty="0" smtClean="0">
                          <a:effectLst/>
                        </a:rPr>
                        <a:t>.17</a:t>
                      </a:r>
                      <a:r>
                        <a:rPr lang="en-GB" sz="1200" dirty="0" smtClean="0">
                          <a:effectLst/>
                        </a:rPr>
                        <a:t> (M)</a:t>
                      </a:r>
                      <a:endParaRPr lang="en-US" sz="1200" dirty="0">
                        <a:effectLst/>
                        <a:latin typeface="Calibri" charset="0"/>
                        <a:ea typeface="Calibri" charset="0"/>
                        <a:cs typeface="Times New Roman" charset="0"/>
                      </a:endParaRPr>
                    </a:p>
                  </a:txBody>
                  <a:tcPr marL="68580" marR="68580" marT="0" marB="0"/>
                </a:tc>
              </a:tr>
              <a:tr h="451250">
                <a:tc>
                  <a:txBody>
                    <a:bodyPr/>
                    <a:lstStyle/>
                    <a:p>
                      <a:pPr marL="0" marR="0">
                        <a:spcBef>
                          <a:spcPts val="0"/>
                        </a:spcBef>
                        <a:spcAft>
                          <a:spcPts val="0"/>
                        </a:spcAft>
                      </a:pPr>
                      <a:r>
                        <a:rPr lang="pl-PL" sz="1200">
                          <a:effectLst/>
                        </a:rPr>
                        <a:t>18.11.17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10:00am - 4:00pm (S)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smtClean="0">
                          <a:effectLst/>
                        </a:rPr>
                        <a:t>Delivering Success</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 </a:t>
                      </a:r>
                      <a:endParaRPr lang="en-US" sz="1200">
                        <a:effectLst/>
                        <a:latin typeface="Calibri" charset="0"/>
                        <a:ea typeface="Calibri" charset="0"/>
                        <a:cs typeface="Times New Roman" charset="0"/>
                      </a:endParaRPr>
                    </a:p>
                  </a:txBody>
                  <a:tcPr marL="68580" marR="68580" marT="0" marB="0"/>
                </a:tc>
              </a:tr>
              <a:tr h="451250">
                <a:tc>
                  <a:txBody>
                    <a:bodyPr/>
                    <a:lstStyle/>
                    <a:p>
                      <a:pPr marL="0" marR="0">
                        <a:spcBef>
                          <a:spcPts val="0"/>
                        </a:spcBef>
                        <a:spcAft>
                          <a:spcPts val="0"/>
                        </a:spcAft>
                      </a:pPr>
                      <a:r>
                        <a:rPr lang="pl-PL" sz="1200">
                          <a:effectLst/>
                        </a:rPr>
                        <a:t>22.11.17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a:effectLst/>
                        </a:rPr>
                        <a:t>5:00pm - 8:00pm (W) </a:t>
                      </a:r>
                      <a:endParaRPr lang="en-US" sz="1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smtClean="0">
                          <a:effectLst/>
                        </a:rPr>
                        <a:t>Re-cap</a:t>
                      </a:r>
                      <a:r>
                        <a:rPr lang="pl-PL" sz="1200" dirty="0">
                          <a:effectLst/>
                        </a:rPr>
                        <a:t>. Queries answered.</a:t>
                      </a:r>
                      <a:endParaRPr lang="en-US" sz="1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pl-PL" sz="1200" dirty="0">
                          <a:effectLst/>
                        </a:rPr>
                        <a:t>Task 3</a:t>
                      </a:r>
                      <a:endParaRPr lang="en-US" sz="1200" dirty="0">
                        <a:effectLst/>
                      </a:endParaRPr>
                    </a:p>
                    <a:p>
                      <a:pPr marL="0" marR="0">
                        <a:spcBef>
                          <a:spcPts val="0"/>
                        </a:spcBef>
                        <a:spcAft>
                          <a:spcPts val="0"/>
                        </a:spcAft>
                      </a:pPr>
                      <a:r>
                        <a:rPr lang="pl-PL" sz="1200" dirty="0" smtClean="0">
                          <a:effectLst/>
                        </a:rPr>
                        <a:t>24.11.17(</a:t>
                      </a:r>
                      <a:r>
                        <a:rPr lang="en-GB" sz="1200" dirty="0" smtClean="0">
                          <a:effectLst/>
                        </a:rPr>
                        <a:t>F)</a:t>
                      </a:r>
                      <a:endParaRPr lang="en-US" sz="1200" dirty="0">
                        <a:effectLst/>
                        <a:latin typeface="Calibri" charset="0"/>
                        <a:ea typeface="Calibri" charset="0"/>
                        <a:cs typeface="Times New Roman" charset="0"/>
                      </a:endParaRPr>
                    </a:p>
                  </a:txBody>
                  <a:tcPr marL="68580" marR="68580" marT="0" marB="0"/>
                </a:tc>
              </a:tr>
            </a:tbl>
          </a:graphicData>
        </a:graphic>
      </p:graphicFrame>
    </p:spTree>
    <p:extLst>
      <p:ext uri="{BB962C8B-B14F-4D97-AF65-F5344CB8AC3E}">
        <p14:creationId xmlns:p14="http://schemas.microsoft.com/office/powerpoint/2010/main" val="1589389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Media Revolution</a:t>
            </a:r>
            <a:endParaRPr lang="en-GB" dirty="0"/>
          </a:p>
        </p:txBody>
      </p:sp>
      <p:sp>
        <p:nvSpPr>
          <p:cNvPr id="3" name="Content Placeholder 2"/>
          <p:cNvSpPr>
            <a:spLocks noGrp="1"/>
          </p:cNvSpPr>
          <p:nvPr>
            <p:ph idx="1"/>
          </p:nvPr>
        </p:nvSpPr>
        <p:spPr/>
        <p:txBody>
          <a:bodyPr/>
          <a:lstStyle/>
          <a:p>
            <a:r>
              <a:rPr lang="en-GB" b="1" dirty="0">
                <a:latin typeface="Tahoma" panose="020B0604030504040204" pitchFamily="34" charset="0"/>
                <a:ea typeface="Tahoma" panose="020B0604030504040204" pitchFamily="34" charset="0"/>
                <a:cs typeface="Tahoma" panose="020B0604030504040204" pitchFamily="34" charset="0"/>
                <a:hlinkClick r:id="rId2"/>
              </a:rPr>
              <a:t>https://</a:t>
            </a:r>
            <a:r>
              <a:rPr lang="en-GB" b="1" dirty="0" smtClean="0">
                <a:latin typeface="Tahoma" panose="020B0604030504040204" pitchFamily="34" charset="0"/>
                <a:ea typeface="Tahoma" panose="020B0604030504040204" pitchFamily="34" charset="0"/>
                <a:cs typeface="Tahoma" panose="020B0604030504040204" pitchFamily="34" charset="0"/>
                <a:hlinkClick r:id="rId2"/>
              </a:rPr>
              <a:t>www.youtube.com/watch?v=odoYOuvwjDE</a:t>
            </a:r>
            <a:endParaRPr lang="en-GB" b="1" dirty="0" smtClean="0">
              <a:latin typeface="Tahoma" panose="020B0604030504040204" pitchFamily="34" charset="0"/>
              <a:ea typeface="Tahoma" panose="020B0604030504040204" pitchFamily="34" charset="0"/>
              <a:cs typeface="Tahoma" panose="020B0604030504040204" pitchFamily="34" charset="0"/>
            </a:endParaRPr>
          </a:p>
          <a:p>
            <a:endParaRPr lang="en-GB" b="1" dirty="0">
              <a:latin typeface="Tahoma" panose="020B0604030504040204" pitchFamily="34" charset="0"/>
              <a:ea typeface="Tahoma" panose="020B0604030504040204" pitchFamily="34" charset="0"/>
              <a:cs typeface="Tahoma" panose="020B0604030504040204" pitchFamily="34" charset="0"/>
            </a:endParaRPr>
          </a:p>
          <a:p>
            <a:endParaRPr lang="en-GB" dirty="0" smtClean="0"/>
          </a:p>
          <a:p>
            <a:endParaRPr lang="en-GB" dirty="0"/>
          </a:p>
        </p:txBody>
      </p:sp>
    </p:spTree>
    <p:extLst>
      <p:ext uri="{BB962C8B-B14F-4D97-AF65-F5344CB8AC3E}">
        <p14:creationId xmlns:p14="http://schemas.microsoft.com/office/powerpoint/2010/main" val="30898298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Quick quiz</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What percentage of the world’s population are Internet users? </a:t>
            </a:r>
          </a:p>
          <a:p>
            <a:r>
              <a:rPr lang="en-US" dirty="0" smtClean="0"/>
              <a:t>50%</a:t>
            </a:r>
            <a:endParaRPr lang="en-US" dirty="0"/>
          </a:p>
          <a:p>
            <a:r>
              <a:rPr lang="en-US" dirty="0" smtClean="0"/>
              <a:t>What percentage of the UK’s population are Internet users? </a:t>
            </a:r>
          </a:p>
          <a:p>
            <a:r>
              <a:rPr lang="en-US" dirty="0" smtClean="0"/>
              <a:t>92%</a:t>
            </a:r>
            <a:endParaRPr lang="en-US" dirty="0"/>
          </a:p>
          <a:p>
            <a:r>
              <a:rPr lang="en-US" dirty="0"/>
              <a:t>What percentage of the UK’s population are </a:t>
            </a:r>
            <a:r>
              <a:rPr lang="en-US" dirty="0" smtClean="0"/>
              <a:t>social media users? </a:t>
            </a:r>
          </a:p>
          <a:p>
            <a:r>
              <a:rPr lang="en-US" dirty="0" smtClean="0"/>
              <a:t>64%</a:t>
            </a:r>
            <a:endParaRPr lang="en-US" dirty="0"/>
          </a:p>
          <a:p>
            <a:endParaRPr lang="en-US" dirty="0"/>
          </a:p>
        </p:txBody>
      </p:sp>
    </p:spTree>
    <p:extLst>
      <p:ext uri="{BB962C8B-B14F-4D97-AF65-F5344CB8AC3E}">
        <p14:creationId xmlns:p14="http://schemas.microsoft.com/office/powerpoint/2010/main" val="185693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305229"/>
            <a:ext cx="8229600" cy="4643241"/>
          </a:xfrm>
          <a:prstGeom prst="rect">
            <a:avLst/>
          </a:prstGeom>
        </p:spPr>
      </p:pic>
    </p:spTree>
    <p:extLst>
      <p:ext uri="{BB962C8B-B14F-4D97-AF65-F5344CB8AC3E}">
        <p14:creationId xmlns:p14="http://schemas.microsoft.com/office/powerpoint/2010/main" val="19435154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972" y="274638"/>
            <a:ext cx="8247827" cy="4639021"/>
          </a:xfrm>
          <a:prstGeom prst="rect">
            <a:avLst/>
          </a:prstGeom>
        </p:spPr>
      </p:pic>
    </p:spTree>
    <p:extLst>
      <p:ext uri="{BB962C8B-B14F-4D97-AF65-F5344CB8AC3E}">
        <p14:creationId xmlns:p14="http://schemas.microsoft.com/office/powerpoint/2010/main" val="19837749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74639"/>
            <a:ext cx="8275390" cy="4666530"/>
          </a:xfrm>
          <a:prstGeom prst="rect">
            <a:avLst/>
          </a:prstGeom>
        </p:spPr>
      </p:pic>
    </p:spTree>
    <p:extLst>
      <p:ext uri="{BB962C8B-B14F-4D97-AF65-F5344CB8AC3E}">
        <p14:creationId xmlns:p14="http://schemas.microsoft.com/office/powerpoint/2010/main" val="24283723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71159"/>
            <a:ext cx="8229600" cy="4629150"/>
          </a:xfrm>
          <a:prstGeom prst="rect">
            <a:avLst/>
          </a:prstGeom>
        </p:spPr>
      </p:pic>
    </p:spTree>
    <p:extLst>
      <p:ext uri="{BB962C8B-B14F-4D97-AF65-F5344CB8AC3E}">
        <p14:creationId xmlns:p14="http://schemas.microsoft.com/office/powerpoint/2010/main" val="11123200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537" y="277165"/>
            <a:ext cx="8258956" cy="4664004"/>
          </a:xfrm>
          <a:prstGeom prst="rect">
            <a:avLst/>
          </a:prstGeom>
        </p:spPr>
      </p:pic>
    </p:spTree>
    <p:extLst>
      <p:ext uri="{BB962C8B-B14F-4D97-AF65-F5344CB8AC3E}">
        <p14:creationId xmlns:p14="http://schemas.microsoft.com/office/powerpoint/2010/main" val="13891240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Title 1"/>
          <p:cNvSpPr>
            <a:spLocks noGrp="1"/>
          </p:cNvSpPr>
          <p:nvPr>
            <p:ph type="title"/>
          </p:nvPr>
        </p:nvSpPr>
        <p:spPr/>
        <p:txBody>
          <a:bodyPr/>
          <a:lstStyle/>
          <a:p>
            <a:pPr eaLnBrk="1" hangingPunct="1"/>
            <a:r>
              <a:rPr lang="en-GB" dirty="0" smtClean="0"/>
              <a:t>What is digital marketing?</a:t>
            </a:r>
          </a:p>
        </p:txBody>
      </p:sp>
      <p:sp>
        <p:nvSpPr>
          <p:cNvPr id="199682" name="Content Placeholder 2"/>
          <p:cNvSpPr>
            <a:spLocks noGrp="1"/>
          </p:cNvSpPr>
          <p:nvPr>
            <p:ph idx="1"/>
          </p:nvPr>
        </p:nvSpPr>
        <p:spPr>
          <a:xfrm>
            <a:off x="468314" y="2687193"/>
            <a:ext cx="8496300" cy="2902047"/>
          </a:xfrm>
        </p:spPr>
        <p:txBody>
          <a:bodyPr>
            <a:normAutofit/>
          </a:bodyPr>
          <a:lstStyle/>
          <a:p>
            <a:pPr>
              <a:lnSpc>
                <a:spcPct val="80000"/>
              </a:lnSpc>
            </a:pPr>
            <a:r>
              <a:rPr lang="en-GB" sz="1867" dirty="0"/>
              <a:t>Managing a company’s online presence:</a:t>
            </a:r>
          </a:p>
          <a:p>
            <a:pPr lvl="1">
              <a:lnSpc>
                <a:spcPct val="80000"/>
              </a:lnSpc>
            </a:pPr>
            <a:r>
              <a:rPr lang="en-GB" sz="1867" dirty="0"/>
              <a:t>Company websites</a:t>
            </a:r>
          </a:p>
          <a:p>
            <a:pPr lvl="1">
              <a:lnSpc>
                <a:spcPct val="80000"/>
              </a:lnSpc>
            </a:pPr>
            <a:r>
              <a:rPr lang="en-GB" sz="1867" dirty="0"/>
              <a:t>Social media</a:t>
            </a:r>
          </a:p>
          <a:p>
            <a:pPr lvl="1">
              <a:lnSpc>
                <a:spcPct val="80000"/>
              </a:lnSpc>
            </a:pPr>
            <a:r>
              <a:rPr lang="en-GB" sz="1867" dirty="0"/>
              <a:t>Search Engine Marketing</a:t>
            </a:r>
          </a:p>
          <a:p>
            <a:pPr lvl="1">
              <a:lnSpc>
                <a:spcPct val="80000"/>
              </a:lnSpc>
            </a:pPr>
            <a:r>
              <a:rPr lang="en-GB" sz="1867" dirty="0"/>
              <a:t>Social Media Marketing</a:t>
            </a:r>
          </a:p>
          <a:p>
            <a:pPr lvl="1">
              <a:lnSpc>
                <a:spcPct val="80000"/>
              </a:lnSpc>
            </a:pPr>
            <a:r>
              <a:rPr lang="en-GB" sz="1867" dirty="0"/>
              <a:t>Online advertising</a:t>
            </a:r>
          </a:p>
          <a:p>
            <a:pPr lvl="1">
              <a:lnSpc>
                <a:spcPct val="80000"/>
              </a:lnSpc>
            </a:pPr>
            <a:r>
              <a:rPr lang="en-GB" sz="1867" dirty="0"/>
              <a:t>E-mail marketing</a:t>
            </a:r>
          </a:p>
          <a:p>
            <a:pPr lvl="1">
              <a:lnSpc>
                <a:spcPct val="80000"/>
              </a:lnSpc>
            </a:pPr>
            <a:r>
              <a:rPr lang="en-GB" sz="1867" dirty="0"/>
              <a:t>Partnerships/affiliate marketing</a:t>
            </a:r>
          </a:p>
          <a:p>
            <a:pPr lvl="1">
              <a:lnSpc>
                <a:spcPct val="80000"/>
              </a:lnSpc>
            </a:pPr>
            <a:r>
              <a:rPr lang="en-GB" sz="1867" dirty="0"/>
              <a:t>Digital Posters</a:t>
            </a:r>
            <a:endParaRPr lang="en-GB" dirty="0">
              <a:latin typeface="+mn-lt"/>
            </a:endParaRPr>
          </a:p>
          <a:p>
            <a:pPr lvl="7">
              <a:lnSpc>
                <a:spcPct val="80000"/>
              </a:lnSpc>
            </a:pPr>
            <a:endParaRPr lang="en-GB" dirty="0" smtClean="0"/>
          </a:p>
        </p:txBody>
      </p:sp>
      <p:sp>
        <p:nvSpPr>
          <p:cNvPr id="2" name="TextBox 1"/>
          <p:cNvSpPr txBox="1"/>
          <p:nvPr/>
        </p:nvSpPr>
        <p:spPr>
          <a:xfrm>
            <a:off x="750849" y="1557643"/>
            <a:ext cx="6274419" cy="1151277"/>
          </a:xfrm>
          <a:prstGeom prst="rect">
            <a:avLst/>
          </a:prstGeom>
          <a:noFill/>
        </p:spPr>
        <p:txBody>
          <a:bodyPr wrap="square" rtlCol="0">
            <a:spAutoFit/>
          </a:bodyPr>
          <a:lstStyle/>
          <a:p>
            <a:pPr>
              <a:lnSpc>
                <a:spcPct val="80000"/>
              </a:lnSpc>
            </a:pPr>
            <a:r>
              <a:rPr lang="en-GB" sz="1867" dirty="0"/>
              <a:t>Achieving marketing objectives through applying digital technologies</a:t>
            </a:r>
          </a:p>
          <a:p>
            <a:pPr lvl="7">
              <a:lnSpc>
                <a:spcPct val="80000"/>
              </a:lnSpc>
            </a:pPr>
            <a:r>
              <a:rPr lang="en-GB" sz="1867" dirty="0"/>
              <a:t>Chaffey 2012</a:t>
            </a:r>
          </a:p>
          <a:p>
            <a:endParaRPr lang="en-US" sz="2400" dirty="0"/>
          </a:p>
        </p:txBody>
      </p:sp>
    </p:spTree>
    <p:extLst>
      <p:ext uri="{BB962C8B-B14F-4D97-AF65-F5344CB8AC3E}">
        <p14:creationId xmlns:p14="http://schemas.microsoft.com/office/powerpoint/2010/main" val="270501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99682">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99682">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99682">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99682">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9682">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99682">
                                            <p:txEl>
                                              <p:pRg st="5" end="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99682">
                                            <p:txEl>
                                              <p:pRg st="6" end="6"/>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99682">
                                            <p:txEl>
                                              <p:pRg st="7" end="7"/>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9968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Everybody’s doing it!</a:t>
            </a:r>
            <a:endParaRPr lang="en-US"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3608" y="1405006"/>
            <a:ext cx="7018252" cy="4184234"/>
          </a:xfrm>
        </p:spPr>
      </p:pic>
      <p:sp>
        <p:nvSpPr>
          <p:cNvPr id="15" name="Frame 14"/>
          <p:cNvSpPr/>
          <p:nvPr/>
        </p:nvSpPr>
        <p:spPr>
          <a:xfrm>
            <a:off x="5148064" y="2708920"/>
            <a:ext cx="924269" cy="1672491"/>
          </a:xfrm>
          <a:prstGeom prst="fram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a:endParaRPr lang="en-US" sz="1351">
              <a:solidFill>
                <a:schemeClr val="tx1"/>
              </a:solidFill>
            </a:endParaRPr>
          </a:p>
        </p:txBody>
      </p:sp>
    </p:spTree>
    <p:extLst>
      <p:ext uri="{BB962C8B-B14F-4D97-AF65-F5344CB8AC3E}">
        <p14:creationId xmlns:p14="http://schemas.microsoft.com/office/powerpoint/2010/main" val="1405300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Traditional  Marketing</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Traditional marketing is interruptive e.g. email while working; cold calling on phone, an ad whilst watching  your favourite tv show.</a:t>
            </a:r>
          </a:p>
          <a:p>
            <a:r>
              <a:rPr lang="en-US" dirty="0" smtClean="0"/>
              <a:t>Focus is on finding customers who you can sell to.</a:t>
            </a:r>
          </a:p>
          <a:p>
            <a:r>
              <a:rPr lang="en-US" dirty="0" smtClean="0"/>
              <a:t>People’s tolerance for these sorts of advertising has fallen and they are able to block it.</a:t>
            </a:r>
            <a:endParaRPr lang="en-US" dirty="0"/>
          </a:p>
        </p:txBody>
      </p:sp>
    </p:spTree>
    <p:extLst>
      <p:ext uri="{BB962C8B-B14F-4D97-AF65-F5344CB8AC3E}">
        <p14:creationId xmlns:p14="http://schemas.microsoft.com/office/powerpoint/2010/main" val="35999055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Inbound Marketing</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Approach </a:t>
            </a:r>
            <a:r>
              <a:rPr lang="en-US" dirty="0"/>
              <a:t>focused on attracting customers </a:t>
            </a:r>
            <a:r>
              <a:rPr lang="en-US" dirty="0" smtClean="0"/>
              <a:t>through creating </a:t>
            </a:r>
            <a:r>
              <a:rPr lang="en-US" dirty="0"/>
              <a:t>content and interactions that are relevant and </a:t>
            </a:r>
            <a:r>
              <a:rPr lang="en-US" dirty="0" smtClean="0"/>
              <a:t>helpful: blog, video or e-book.</a:t>
            </a:r>
          </a:p>
          <a:p>
            <a:r>
              <a:rPr lang="en-US" dirty="0" smtClean="0"/>
              <a:t>Potential </a:t>
            </a:r>
            <a:r>
              <a:rPr lang="en-US" dirty="0"/>
              <a:t>customers find you through channels like blogs, search engines, and social media. </a:t>
            </a:r>
          </a:p>
          <a:p>
            <a:r>
              <a:rPr lang="en-US" dirty="0" smtClean="0"/>
              <a:t>Focus is on customers finding you through content </a:t>
            </a:r>
            <a:r>
              <a:rPr lang="en-US" dirty="0"/>
              <a:t>designed to address </a:t>
            </a:r>
            <a:r>
              <a:rPr lang="en-US" dirty="0" smtClean="0"/>
              <a:t>their </a:t>
            </a:r>
            <a:r>
              <a:rPr lang="en-US" dirty="0"/>
              <a:t>problems and needs </a:t>
            </a:r>
            <a:endParaRPr lang="en-US" dirty="0" smtClean="0"/>
          </a:p>
          <a:p>
            <a:r>
              <a:rPr lang="en-US" dirty="0" smtClean="0"/>
              <a:t>Inbound </a:t>
            </a:r>
            <a:r>
              <a:rPr lang="en-US" dirty="0"/>
              <a:t>marketing attracts qualified prospects and builds trust and credibility for your </a:t>
            </a:r>
            <a:r>
              <a:rPr lang="en-US" dirty="0" smtClean="0"/>
              <a:t>business</a:t>
            </a:r>
            <a:endParaRPr lang="en-US" dirty="0"/>
          </a:p>
          <a:p>
            <a:endParaRPr lang="en-US" dirty="0"/>
          </a:p>
        </p:txBody>
      </p:sp>
    </p:spTree>
    <p:extLst>
      <p:ext uri="{BB962C8B-B14F-4D97-AF65-F5344CB8AC3E}">
        <p14:creationId xmlns:p14="http://schemas.microsoft.com/office/powerpoint/2010/main" val="8945559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54025"/>
            <a:ext cx="8229600" cy="625475"/>
          </a:xfrm>
        </p:spPr>
        <p:txBody>
          <a:bodyPr/>
          <a:lstStyle/>
          <a:p>
            <a:pPr eaLnBrk="1" hangingPunct="1"/>
            <a:endParaRPr lang="en-US" altLang="en-US" sz="3200" dirty="0">
              <a:ea typeface="ＭＳ Ｐゴシック" charset="-128"/>
            </a:endParaRPr>
          </a:p>
        </p:txBody>
      </p:sp>
      <p:pic>
        <p:nvPicPr>
          <p:cNvPr id="2"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39552" y="1165448"/>
            <a:ext cx="8004391" cy="4495800"/>
          </a:xfrm>
        </p:spPr>
      </p:pic>
    </p:spTree>
    <p:extLst>
      <p:ext uri="{BB962C8B-B14F-4D97-AF65-F5344CB8AC3E}">
        <p14:creationId xmlns:p14="http://schemas.microsoft.com/office/powerpoint/2010/main" val="12408385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5 S’s of Digital Marketing </a:t>
            </a:r>
            <a:r>
              <a:rPr lang="en-GB" dirty="0"/>
              <a:t>(Chaffey and Smith 2012) </a:t>
            </a:r>
          </a:p>
          <a:p>
            <a:endParaRPr lang="en-GB" dirty="0" smtClean="0"/>
          </a:p>
          <a:p>
            <a:r>
              <a:rPr lang="en-GB" dirty="0">
                <a:hlinkClick r:id="rId2"/>
              </a:rPr>
              <a:t>http://www.smartinsights.com/goal-setting-evaluation/goals-kpis/goals-for-your-digital-marketing</a:t>
            </a:r>
            <a:r>
              <a:rPr lang="en-GB" dirty="0" smtClean="0">
                <a:hlinkClick r:id="rId2"/>
              </a:rPr>
              <a:t>/</a:t>
            </a:r>
            <a:endParaRPr lang="en-GB" dirty="0" smtClean="0"/>
          </a:p>
          <a:p>
            <a:endParaRPr lang="en-GB" dirty="0"/>
          </a:p>
          <a:p>
            <a:endParaRPr lang="en-GB" dirty="0" smtClean="0"/>
          </a:p>
        </p:txBody>
      </p:sp>
    </p:spTree>
    <p:extLst>
      <p:ext uri="{BB962C8B-B14F-4D97-AF65-F5344CB8AC3E}">
        <p14:creationId xmlns:p14="http://schemas.microsoft.com/office/powerpoint/2010/main" val="28215032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2757" y="274638"/>
            <a:ext cx="5065547" cy="5241925"/>
          </a:xfrm>
        </p:spPr>
      </p:pic>
      <p:sp>
        <p:nvSpPr>
          <p:cNvPr id="5" name="TextBox 4"/>
          <p:cNvSpPr txBox="1"/>
          <p:nvPr/>
        </p:nvSpPr>
        <p:spPr>
          <a:xfrm>
            <a:off x="251520" y="548680"/>
            <a:ext cx="1944216" cy="2308324"/>
          </a:xfrm>
          <a:prstGeom prst="rect">
            <a:avLst/>
          </a:prstGeom>
          <a:noFill/>
        </p:spPr>
        <p:txBody>
          <a:bodyPr wrap="square" rtlCol="0">
            <a:spAutoFit/>
          </a:bodyPr>
          <a:lstStyle/>
          <a:p>
            <a:r>
              <a:rPr lang="en-GB" dirty="0" smtClean="0"/>
              <a:t>How to manage and improve the commercial value organisations gain from digital marketing</a:t>
            </a:r>
          </a:p>
          <a:p>
            <a:endParaRPr lang="en-GB" dirty="0"/>
          </a:p>
        </p:txBody>
      </p:sp>
    </p:spTree>
    <p:extLst>
      <p:ext uri="{BB962C8B-B14F-4D97-AF65-F5344CB8AC3E}">
        <p14:creationId xmlns:p14="http://schemas.microsoft.com/office/powerpoint/2010/main" val="9272950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strategy?</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Plan</a:t>
            </a:r>
          </a:p>
          <a:p>
            <a:r>
              <a:rPr lang="en-GB" dirty="0" smtClean="0"/>
              <a:t>Long term</a:t>
            </a:r>
          </a:p>
          <a:p>
            <a:r>
              <a:rPr lang="en-GB" dirty="0" smtClean="0"/>
              <a:t>Planning Frameworks such as SOSTAC</a:t>
            </a:r>
          </a:p>
          <a:p>
            <a:endParaRPr lang="en-GB" dirty="0"/>
          </a:p>
          <a:p>
            <a:r>
              <a:rPr lang="en-GB" dirty="0" smtClean="0"/>
              <a:t>First S of SOSTAC  = Situational Analysis</a:t>
            </a:r>
          </a:p>
          <a:p>
            <a:pPr lvl="1"/>
            <a:r>
              <a:rPr lang="en-GB" dirty="0" smtClean="0"/>
              <a:t>Where are we now? Analysing macro and micro-environments </a:t>
            </a:r>
          </a:p>
          <a:p>
            <a:pPr lvl="1"/>
            <a:r>
              <a:rPr lang="en-GB" dirty="0" smtClean="0"/>
              <a:t>PESTEL and SWOT analysis</a:t>
            </a:r>
            <a:endParaRPr lang="en-GB" dirty="0"/>
          </a:p>
        </p:txBody>
      </p:sp>
    </p:spTree>
    <p:extLst>
      <p:ext uri="{BB962C8B-B14F-4D97-AF65-F5344CB8AC3E}">
        <p14:creationId xmlns:p14="http://schemas.microsoft.com/office/powerpoint/2010/main" val="28883311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is a digital marketing strategy?</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Focussing on the digital side</a:t>
            </a:r>
          </a:p>
          <a:p>
            <a:r>
              <a:rPr lang="en-GB" dirty="0" smtClean="0"/>
              <a:t>Aligned with the business and marketing strategy</a:t>
            </a:r>
          </a:p>
          <a:p>
            <a:r>
              <a:rPr lang="en-GB" dirty="0" smtClean="0"/>
              <a:t>Clear digital objectives (SMART)</a:t>
            </a:r>
          </a:p>
          <a:p>
            <a:r>
              <a:rPr lang="en-GB" dirty="0" smtClean="0"/>
              <a:t>Define and communicate differential in value proposition</a:t>
            </a:r>
          </a:p>
          <a:p>
            <a:r>
              <a:rPr lang="en-GB" dirty="0" smtClean="0"/>
              <a:t>Specify the mix of online and offline communications tools</a:t>
            </a:r>
          </a:p>
          <a:p>
            <a:r>
              <a:rPr lang="en-GB" dirty="0" smtClean="0"/>
              <a:t>Support the online customer lifecycle from attraction to conversion to return and growth </a:t>
            </a:r>
          </a:p>
          <a:p>
            <a:endParaRPr lang="en-GB" dirty="0"/>
          </a:p>
        </p:txBody>
      </p:sp>
    </p:spTree>
    <p:extLst>
      <p:ext uri="{BB962C8B-B14F-4D97-AF65-F5344CB8AC3E}">
        <p14:creationId xmlns:p14="http://schemas.microsoft.com/office/powerpoint/2010/main" val="1912095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idx="1"/>
          </p:nvPr>
        </p:nvSpPr>
        <p:spPr/>
        <p:txBody>
          <a:bodyPr/>
          <a:lstStyle/>
          <a:p>
            <a:r>
              <a:rPr lang="en-GB" dirty="0" smtClean="0"/>
              <a:t>Think of the innovations you have witnessed during the time you have used the internet.</a:t>
            </a:r>
            <a:endParaRPr lang="en-GB" dirty="0"/>
          </a:p>
        </p:txBody>
      </p:sp>
    </p:spTree>
    <p:extLst>
      <p:ext uri="{BB962C8B-B14F-4D97-AF65-F5344CB8AC3E}">
        <p14:creationId xmlns:p14="http://schemas.microsoft.com/office/powerpoint/2010/main" val="18355715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Digital Disruption?</a:t>
            </a:r>
            <a:endParaRPr lang="en-GB" dirty="0"/>
          </a:p>
        </p:txBody>
      </p:sp>
      <p:sp>
        <p:nvSpPr>
          <p:cNvPr id="3" name="Content Placeholder 2"/>
          <p:cNvSpPr>
            <a:spLocks noGrp="1"/>
          </p:cNvSpPr>
          <p:nvPr>
            <p:ph idx="1"/>
          </p:nvPr>
        </p:nvSpPr>
        <p:spPr/>
        <p:txBody>
          <a:bodyPr>
            <a:normAutofit fontScale="77500" lnSpcReduction="20000"/>
          </a:bodyPr>
          <a:lstStyle/>
          <a:p>
            <a:r>
              <a:rPr lang="en-GB" dirty="0"/>
              <a:t>Digital disruption is a transformation that is caused by emerging digital technologies and business models. </a:t>
            </a:r>
            <a:endParaRPr lang="en-GB" dirty="0" smtClean="0"/>
          </a:p>
          <a:p>
            <a:r>
              <a:rPr lang="en-GB" dirty="0" smtClean="0"/>
              <a:t>These </a:t>
            </a:r>
            <a:r>
              <a:rPr lang="en-GB" dirty="0"/>
              <a:t>innovative new technologies and models can impact the value of existing products and services offered in the industry. </a:t>
            </a:r>
            <a:endParaRPr lang="en-GB" dirty="0" smtClean="0"/>
          </a:p>
          <a:p>
            <a:r>
              <a:rPr lang="en-GB" dirty="0" smtClean="0"/>
              <a:t>This </a:t>
            </a:r>
            <a:r>
              <a:rPr lang="en-GB" dirty="0"/>
              <a:t>is why the term ‘disruption’ is used, as the emergence of these new digital products/services/businesses disrupts the current market and causes the need for re-evaluation</a:t>
            </a:r>
            <a:r>
              <a:rPr lang="en-GB" dirty="0" smtClean="0"/>
              <a:t>.</a:t>
            </a:r>
          </a:p>
          <a:p>
            <a:r>
              <a:rPr lang="en-GB" dirty="0" smtClean="0"/>
              <a:t>Examples?</a:t>
            </a:r>
            <a:endParaRPr lang="en-GB" dirty="0"/>
          </a:p>
        </p:txBody>
      </p:sp>
    </p:spTree>
    <p:extLst>
      <p:ext uri="{BB962C8B-B14F-4D97-AF65-F5344CB8AC3E}">
        <p14:creationId xmlns:p14="http://schemas.microsoft.com/office/powerpoint/2010/main" val="25651525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a:t>
            </a:r>
            <a:endParaRPr lang="en-GB" dirty="0"/>
          </a:p>
        </p:txBody>
      </p:sp>
      <p:sp>
        <p:nvSpPr>
          <p:cNvPr id="3" name="Content Placeholder 2"/>
          <p:cNvSpPr>
            <a:spLocks noGrp="1"/>
          </p:cNvSpPr>
          <p:nvPr>
            <p:ph idx="1"/>
          </p:nvPr>
        </p:nvSpPr>
        <p:spPr/>
        <p:txBody>
          <a:bodyPr/>
          <a:lstStyle/>
          <a:p>
            <a:r>
              <a:rPr lang="en-GB" dirty="0" smtClean="0"/>
              <a:t>Digital Cameras</a:t>
            </a:r>
          </a:p>
          <a:p>
            <a:r>
              <a:rPr lang="en-GB" dirty="0" smtClean="0"/>
              <a:t>Downloadable music/film</a:t>
            </a:r>
          </a:p>
          <a:p>
            <a:r>
              <a:rPr lang="en-GB" dirty="0" smtClean="0"/>
              <a:t>Uber taxi services</a:t>
            </a:r>
          </a:p>
          <a:p>
            <a:r>
              <a:rPr lang="en-GB" dirty="0" smtClean="0"/>
              <a:t>Online news and magazines</a:t>
            </a:r>
            <a:endParaRPr lang="en-GB" dirty="0"/>
          </a:p>
        </p:txBody>
      </p:sp>
    </p:spTree>
    <p:extLst>
      <p:ext uri="{BB962C8B-B14F-4D97-AF65-F5344CB8AC3E}">
        <p14:creationId xmlns:p14="http://schemas.microsoft.com/office/powerpoint/2010/main" val="58505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r>
              <a:rPr lang="en-GB" dirty="0"/>
              <a:t>Keeping an eye on the ball and knowing the signs of digital disruption emerging in your industry means you can get ahead of the game and work with the flow rather than against it. </a:t>
            </a:r>
            <a:endParaRPr lang="en-GB" dirty="0" smtClean="0"/>
          </a:p>
          <a:p>
            <a:r>
              <a:rPr lang="en-GB" dirty="0" smtClean="0"/>
              <a:t>Not </a:t>
            </a:r>
            <a:r>
              <a:rPr lang="en-GB" dirty="0"/>
              <a:t>only does this prevent the wave of digital disruption from washing away your success, it can also lead to further growth and new opportunities for the business.</a:t>
            </a:r>
          </a:p>
        </p:txBody>
      </p:sp>
    </p:spTree>
    <p:extLst>
      <p:ext uri="{BB962C8B-B14F-4D97-AF65-F5344CB8AC3E}">
        <p14:creationId xmlns:p14="http://schemas.microsoft.com/office/powerpoint/2010/main" val="35562052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Digital Disruption</a:t>
            </a:r>
            <a:endParaRPr lang="en-GB" dirty="0"/>
          </a:p>
        </p:txBody>
      </p:sp>
      <p:sp>
        <p:nvSpPr>
          <p:cNvPr id="3" name="Content Placeholder 2"/>
          <p:cNvSpPr>
            <a:spLocks noGrp="1"/>
          </p:cNvSpPr>
          <p:nvPr>
            <p:ph idx="1"/>
          </p:nvPr>
        </p:nvSpPr>
        <p:spPr/>
        <p:txBody>
          <a:bodyPr>
            <a:normAutofit/>
          </a:bodyPr>
          <a:lstStyle/>
          <a:p>
            <a:endParaRPr lang="en-GB" dirty="0" smtClean="0">
              <a:hlinkClick r:id="rId2"/>
            </a:endParaRPr>
          </a:p>
          <a:p>
            <a:r>
              <a:rPr lang="en-GB" dirty="0" smtClean="0">
                <a:hlinkClick r:id="rId2"/>
              </a:rPr>
              <a:t>https</a:t>
            </a:r>
            <a:r>
              <a:rPr lang="en-GB" dirty="0">
                <a:hlinkClick r:id="rId2"/>
              </a:rPr>
              <a:t>://</a:t>
            </a:r>
            <a:r>
              <a:rPr lang="en-GB" dirty="0" smtClean="0">
                <a:hlinkClick r:id="rId2"/>
              </a:rPr>
              <a:t>www.youtube.com/watch?v=neShgTczCM0</a:t>
            </a:r>
            <a:endParaRPr lang="en-GB" dirty="0" smtClean="0"/>
          </a:p>
          <a:p>
            <a:endParaRPr lang="en-GB" dirty="0"/>
          </a:p>
        </p:txBody>
      </p:sp>
    </p:spTree>
    <p:extLst>
      <p:ext uri="{BB962C8B-B14F-4D97-AF65-F5344CB8AC3E}">
        <p14:creationId xmlns:p14="http://schemas.microsoft.com/office/powerpoint/2010/main" val="161918686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Strategic Agility</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In the digital world changes in social culture are particularly rapid. As are changes in technology.</a:t>
            </a:r>
          </a:p>
          <a:p>
            <a:r>
              <a:rPr lang="en-GB" dirty="0" smtClean="0"/>
              <a:t>Government and legal changes tend to happen over longer time scales.</a:t>
            </a:r>
          </a:p>
          <a:p>
            <a:r>
              <a:rPr lang="en-GB" dirty="0" smtClean="0"/>
              <a:t>Digital marketers need to be alert to the forces that are important in the context of their own trading environment.</a:t>
            </a:r>
          </a:p>
          <a:p>
            <a:r>
              <a:rPr lang="en-GB" dirty="0" smtClean="0"/>
              <a:t>The should also develop the capacity to respond to environmental changes and the emerging opportunities and threats by developing strategic agility: a sound process for reviewing marketplace opportunities and threats and then selecting the appropriate strategy options.  </a:t>
            </a:r>
            <a:endParaRPr lang="en-GB" dirty="0"/>
          </a:p>
        </p:txBody>
      </p:sp>
    </p:spTree>
    <p:extLst>
      <p:ext uri="{BB962C8B-B14F-4D97-AF65-F5344CB8AC3E}">
        <p14:creationId xmlns:p14="http://schemas.microsoft.com/office/powerpoint/2010/main" val="31338812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Strategic Agility </a:t>
            </a:r>
            <a:endParaRPr lang="en-GB" dirty="0"/>
          </a:p>
        </p:txBody>
      </p:sp>
      <p:sp>
        <p:nvSpPr>
          <p:cNvPr id="3" name="Content Placeholder 2"/>
          <p:cNvSpPr>
            <a:spLocks noGrp="1"/>
          </p:cNvSpPr>
          <p:nvPr>
            <p:ph idx="1"/>
          </p:nvPr>
        </p:nvSpPr>
        <p:spPr/>
        <p:txBody>
          <a:bodyPr>
            <a:normAutofit fontScale="92500"/>
          </a:bodyPr>
          <a:lstStyle/>
          <a:p>
            <a:r>
              <a:rPr lang="en-GB" dirty="0" smtClean="0"/>
              <a:t>Digital </a:t>
            </a:r>
            <a:r>
              <a:rPr lang="en-GB" dirty="0" smtClean="0"/>
              <a:t>marketers should consider</a:t>
            </a:r>
          </a:p>
          <a:p>
            <a:pPr lvl="1"/>
            <a:r>
              <a:rPr lang="en-GB" dirty="0" smtClean="0"/>
              <a:t>Collection and dissemination of information</a:t>
            </a:r>
          </a:p>
          <a:p>
            <a:pPr lvl="1"/>
            <a:r>
              <a:rPr lang="en-GB" dirty="0" smtClean="0"/>
              <a:t>Processes for generating and reviewing</a:t>
            </a:r>
          </a:p>
          <a:p>
            <a:pPr lvl="1"/>
            <a:r>
              <a:rPr lang="en-GB" dirty="0" smtClean="0"/>
              <a:t>Research into potential customer value of innovations</a:t>
            </a:r>
          </a:p>
          <a:p>
            <a:pPr lvl="1"/>
            <a:r>
              <a:rPr lang="en-GB" dirty="0" smtClean="0"/>
              <a:t>Implementation of prototypes and review results </a:t>
            </a:r>
            <a:endParaRPr lang="en-GB" dirty="0" smtClean="0"/>
          </a:p>
          <a:p>
            <a:pPr lvl="1"/>
            <a:r>
              <a:rPr lang="en-GB" dirty="0" smtClean="0"/>
              <a:t>Measurement and review of results from prototypes to revise further</a:t>
            </a:r>
            <a:endParaRPr lang="en-GB" dirty="0"/>
          </a:p>
        </p:txBody>
      </p:sp>
    </p:spTree>
    <p:extLst>
      <p:ext uri="{BB962C8B-B14F-4D97-AF65-F5344CB8AC3E}">
        <p14:creationId xmlns:p14="http://schemas.microsoft.com/office/powerpoint/2010/main" val="36238007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pPr eaLnBrk="1" hangingPunct="1"/>
            <a:r>
              <a:rPr lang="en-GB" altLang="en-US" sz="3600" dirty="0" smtClean="0">
                <a:ea typeface="ＭＳ Ｐゴシック" panose="020B0600070205080204" pitchFamily="34" charset="-128"/>
              </a:rPr>
              <a:t>THREE LEVELS OF THE BUSINESS ENVIRONMENT</a:t>
            </a:r>
          </a:p>
        </p:txBody>
      </p:sp>
      <p:sp>
        <p:nvSpPr>
          <p:cNvPr id="5123" name="Rectangle 3"/>
          <p:cNvSpPr>
            <a:spLocks noGrp="1" noChangeArrowheads="1"/>
          </p:cNvSpPr>
          <p:nvPr>
            <p:ph type="body" sz="half" idx="1"/>
          </p:nvPr>
        </p:nvSpPr>
        <p:spPr>
          <a:xfrm>
            <a:off x="250825" y="2781300"/>
            <a:ext cx="3813175" cy="2414588"/>
          </a:xfrm>
        </p:spPr>
        <p:txBody>
          <a:bodyPr/>
          <a:lstStyle/>
          <a:p>
            <a:pPr eaLnBrk="1" hangingPunct="1"/>
            <a:r>
              <a:rPr lang="en-GB" altLang="en-US" smtClean="0">
                <a:ea typeface="ＭＳ Ｐゴシック" panose="020B0600070205080204" pitchFamily="34" charset="-128"/>
              </a:rPr>
              <a:t>Macro- Environment</a:t>
            </a:r>
          </a:p>
          <a:p>
            <a:pPr eaLnBrk="1" hangingPunct="1"/>
            <a:r>
              <a:rPr lang="en-GB" altLang="en-US" smtClean="0">
                <a:ea typeface="ＭＳ Ｐゴシック" panose="020B0600070205080204" pitchFamily="34" charset="-128"/>
              </a:rPr>
              <a:t>Micro- Environment</a:t>
            </a:r>
          </a:p>
          <a:p>
            <a:pPr eaLnBrk="1" hangingPunct="1"/>
            <a:r>
              <a:rPr lang="en-GB" altLang="en-US" smtClean="0">
                <a:ea typeface="ＭＳ Ｐゴシック" panose="020B0600070205080204" pitchFamily="34" charset="-128"/>
              </a:rPr>
              <a:t>Internal environment</a:t>
            </a:r>
          </a:p>
        </p:txBody>
      </p:sp>
      <p:pic>
        <p:nvPicPr>
          <p:cNvPr id="5124" name="Picture 6" desc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0" y="1272951"/>
            <a:ext cx="4388297" cy="4388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Box 5"/>
          <p:cNvSpPr txBox="1">
            <a:spLocks noChangeArrowheads="1"/>
          </p:cNvSpPr>
          <p:nvPr/>
        </p:nvSpPr>
        <p:spPr bwMode="auto">
          <a:xfrm>
            <a:off x="107504" y="5290455"/>
            <a:ext cx="51419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GB" altLang="en-US" sz="1200"/>
              <a:t>(Palmer and Hartley (2009); </a:t>
            </a:r>
            <a:r>
              <a:rPr lang="en-GB" altLang="en-US" sz="1200" i="1"/>
              <a:t>The Business Environment </a:t>
            </a:r>
            <a:r>
              <a:rPr lang="en-GB" altLang="en-US" sz="1200"/>
              <a:t>6e. McGraw-Hill)</a:t>
            </a:r>
          </a:p>
        </p:txBody>
      </p:sp>
    </p:spTree>
    <p:extLst>
      <p:ext uri="{BB962C8B-B14F-4D97-AF65-F5344CB8AC3E}">
        <p14:creationId xmlns:p14="http://schemas.microsoft.com/office/powerpoint/2010/main" val="8136626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Macro Environment</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PESTEL</a:t>
            </a:r>
            <a:br>
              <a:rPr lang="en-GB" dirty="0" smtClean="0"/>
            </a:br>
            <a:endParaRPr lang="en-GB" dirty="0" smtClean="0"/>
          </a:p>
          <a:p>
            <a:r>
              <a:rPr lang="en-GB" dirty="0" smtClean="0"/>
              <a:t>Beyond an organisation’s control</a:t>
            </a:r>
          </a:p>
          <a:p>
            <a:endParaRPr lang="en-GB" dirty="0"/>
          </a:p>
          <a:p>
            <a:r>
              <a:rPr lang="en-GB" dirty="0"/>
              <a:t>Organisations should monitor, understand and respond to the changes in the environment to utilise opportunities and overcome threat that are created by the environment,</a:t>
            </a:r>
          </a:p>
          <a:p>
            <a:r>
              <a:rPr lang="en-GB" dirty="0"/>
              <a:t>Monitor trends </a:t>
            </a:r>
            <a:r>
              <a:rPr lang="en-GB" dirty="0" err="1"/>
              <a:t>trends</a:t>
            </a:r>
            <a:r>
              <a:rPr lang="en-GB" dirty="0"/>
              <a:t>, where people are going. You are responding not leading if you don’t</a:t>
            </a:r>
            <a:r>
              <a:rPr lang="en-GB" dirty="0" smtClean="0"/>
              <a:t>.</a:t>
            </a:r>
          </a:p>
          <a:p>
            <a:r>
              <a:rPr lang="en-GB" dirty="0"/>
              <a:t>Since these factors are uncontrollable , it is important that organisations adjust their decision as per the changes in the environment</a:t>
            </a:r>
          </a:p>
          <a:p>
            <a:endParaRPr lang="en-GB" dirty="0"/>
          </a:p>
          <a:p>
            <a:endParaRPr lang="en-GB" dirty="0"/>
          </a:p>
        </p:txBody>
      </p:sp>
    </p:spTree>
    <p:extLst>
      <p:ext uri="{BB962C8B-B14F-4D97-AF65-F5344CB8AC3E}">
        <p14:creationId xmlns:p14="http://schemas.microsoft.com/office/powerpoint/2010/main" val="10273523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Political factors</a:t>
            </a:r>
            <a:endParaRPr lang="en-GB" dirty="0"/>
          </a:p>
        </p:txBody>
      </p:sp>
      <p:sp>
        <p:nvSpPr>
          <p:cNvPr id="3" name="Content Placeholder 2"/>
          <p:cNvSpPr>
            <a:spLocks noGrp="1"/>
          </p:cNvSpPr>
          <p:nvPr>
            <p:ph idx="1"/>
          </p:nvPr>
        </p:nvSpPr>
        <p:spPr/>
        <p:txBody>
          <a:bodyPr>
            <a:normAutofit fontScale="77500" lnSpcReduction="20000"/>
          </a:bodyPr>
          <a:lstStyle/>
          <a:p>
            <a:pPr fontAlgn="t"/>
            <a:r>
              <a:rPr lang="en-GB" dirty="0"/>
              <a:t>These are all about how and to what degree a government intervenes in the economy. This can include – government policy, political stability or instability in overseas markets, foreign trade policy, tax policy, labour law, environmental law, trade restrictions and so on.</a:t>
            </a:r>
          </a:p>
          <a:p>
            <a:pPr fontAlgn="t"/>
            <a:r>
              <a:rPr lang="en-GB" dirty="0"/>
              <a:t>It is clear from the list above that political factors often have an impact on organisations and how they do business. Organisations need to be able to respond to the current and anticipated future legislation, and adjust their marketing policy accordingly</a:t>
            </a:r>
            <a:r>
              <a:rPr lang="en-GB" dirty="0" smtClean="0"/>
              <a:t>.</a:t>
            </a:r>
            <a:endParaRPr lang="en-GB" dirty="0"/>
          </a:p>
        </p:txBody>
      </p:sp>
    </p:spTree>
    <p:extLst>
      <p:ext uri="{BB962C8B-B14F-4D97-AF65-F5344CB8AC3E}">
        <p14:creationId xmlns:p14="http://schemas.microsoft.com/office/powerpoint/2010/main" val="1563967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r>
              <a:rPr lang="en-GB" dirty="0" smtClean="0"/>
              <a:t>Governments </a:t>
            </a:r>
            <a:r>
              <a:rPr lang="en-GB" dirty="0"/>
              <a:t>can ban or block </a:t>
            </a:r>
            <a:r>
              <a:rPr lang="en-GB" dirty="0" smtClean="0"/>
              <a:t>activities For </a:t>
            </a:r>
            <a:r>
              <a:rPr lang="en-GB" dirty="0"/>
              <a:t>example, Facebook has been blocked in Iran, Vietnam and North Korea. Twitter is currently banned in several other countries. </a:t>
            </a:r>
            <a:endParaRPr lang="en-GB" dirty="0" smtClean="0"/>
          </a:p>
          <a:p>
            <a:r>
              <a:rPr lang="en-GB" dirty="0"/>
              <a:t>This means if you're a business using Facebook in these areas, you cannot use these advertising options and it is less likely that your target audience can see your updates. It also means you need to consider local alternatives, for example, </a:t>
            </a:r>
            <a:r>
              <a:rPr lang="en-GB" dirty="0" err="1"/>
              <a:t>Sina</a:t>
            </a:r>
            <a:r>
              <a:rPr lang="en-GB" dirty="0"/>
              <a:t> Weibo in China and </a:t>
            </a:r>
            <a:r>
              <a:rPr lang="en-GB" dirty="0" err="1"/>
              <a:t>Facenama</a:t>
            </a:r>
            <a:r>
              <a:rPr lang="en-GB" dirty="0"/>
              <a:t> in Iran and Afghanistan.</a:t>
            </a:r>
          </a:p>
        </p:txBody>
      </p:sp>
    </p:spTree>
    <p:extLst>
      <p:ext uri="{BB962C8B-B14F-4D97-AF65-F5344CB8AC3E}">
        <p14:creationId xmlns:p14="http://schemas.microsoft.com/office/powerpoint/2010/main" val="34650957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Economic Factors</a:t>
            </a:r>
            <a:endParaRPr lang="en-GB" dirty="0"/>
          </a:p>
        </p:txBody>
      </p:sp>
      <p:sp>
        <p:nvSpPr>
          <p:cNvPr id="3" name="Content Placeholder 2"/>
          <p:cNvSpPr>
            <a:spLocks noGrp="1"/>
          </p:cNvSpPr>
          <p:nvPr>
            <p:ph idx="1"/>
          </p:nvPr>
        </p:nvSpPr>
        <p:spPr/>
        <p:txBody>
          <a:bodyPr>
            <a:normAutofit fontScale="62500" lnSpcReduction="20000"/>
          </a:bodyPr>
          <a:lstStyle/>
          <a:p>
            <a:pPr fontAlgn="t"/>
            <a:r>
              <a:rPr lang="en-GB" dirty="0"/>
              <a:t>Economic factors have a significant impact on how an organisation does business and also how profitable they are. </a:t>
            </a:r>
            <a:endParaRPr lang="en-GB" dirty="0" smtClean="0"/>
          </a:p>
          <a:p>
            <a:pPr fontAlgn="t"/>
            <a:r>
              <a:rPr lang="en-GB" dirty="0" smtClean="0"/>
              <a:t>Factors </a:t>
            </a:r>
            <a:r>
              <a:rPr lang="en-GB" dirty="0"/>
              <a:t>include – economic growth, interest rates, exchange rates, inflation, disposable income of consumers and businesses and so on.</a:t>
            </a:r>
          </a:p>
          <a:p>
            <a:pPr fontAlgn="t"/>
            <a:r>
              <a:rPr lang="en-GB" dirty="0"/>
              <a:t>These factors can be further broken down into macro-economical and micro-economical factors. </a:t>
            </a:r>
            <a:endParaRPr lang="en-GB" dirty="0" smtClean="0"/>
          </a:p>
          <a:p>
            <a:pPr fontAlgn="t"/>
            <a:r>
              <a:rPr lang="en-GB" dirty="0" smtClean="0"/>
              <a:t>Macro-economical</a:t>
            </a:r>
            <a:r>
              <a:rPr lang="en-GB" dirty="0"/>
              <a:t>  factors deal with the management of demand in any given economy. Governments use interest rate control, taxation policy and government expenditure as their main mechanisms they use for this</a:t>
            </a:r>
            <a:r>
              <a:rPr lang="en-GB" dirty="0" smtClean="0"/>
              <a:t>.</a:t>
            </a:r>
            <a:r>
              <a:rPr lang="en-GB" dirty="0"/>
              <a:t> </a:t>
            </a:r>
            <a:endParaRPr lang="en-GB" dirty="0" smtClean="0"/>
          </a:p>
          <a:p>
            <a:pPr fontAlgn="t"/>
            <a:r>
              <a:rPr lang="en-GB" dirty="0" smtClean="0"/>
              <a:t>Micro-economic </a:t>
            </a:r>
            <a:r>
              <a:rPr lang="en-GB" dirty="0"/>
              <a:t>factors are all about the way people spend their incomes. This has a large impact on B2C organisations in particular.</a:t>
            </a:r>
          </a:p>
          <a:p>
            <a:pPr fontAlgn="t"/>
            <a:endParaRPr lang="en-GB" dirty="0"/>
          </a:p>
          <a:p>
            <a:endParaRPr lang="en-GB" dirty="0"/>
          </a:p>
        </p:txBody>
      </p:sp>
    </p:spTree>
    <p:extLst>
      <p:ext uri="{BB962C8B-B14F-4D97-AF65-F5344CB8AC3E}">
        <p14:creationId xmlns:p14="http://schemas.microsoft.com/office/powerpoint/2010/main" val="29045280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Economic Factors</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US" dirty="0"/>
              <a:t>The arrival of the Internet created many pricing options that would have previously been impossible to imagine. For example</a:t>
            </a:r>
            <a:r>
              <a:rPr lang="en-US" dirty="0" smtClean="0"/>
              <a:t>:</a:t>
            </a:r>
          </a:p>
          <a:p>
            <a:pPr marL="0" indent="0">
              <a:buNone/>
            </a:pPr>
            <a:endParaRPr lang="en-GB" dirty="0"/>
          </a:p>
          <a:p>
            <a:pPr lvl="0"/>
            <a:r>
              <a:rPr lang="en-US" dirty="0"/>
              <a:t>First visitor and return visitor pricing is available through the use of cookies</a:t>
            </a:r>
            <a:endParaRPr lang="en-GB" dirty="0"/>
          </a:p>
          <a:p>
            <a:pPr lvl="0"/>
            <a:r>
              <a:rPr lang="en-US" dirty="0"/>
              <a:t>24 hour sales are easier to accommodate with a code to enter at checkout, "only available until midnight"</a:t>
            </a:r>
            <a:endParaRPr lang="en-GB" dirty="0"/>
          </a:p>
          <a:p>
            <a:pPr lvl="0"/>
            <a:r>
              <a:rPr lang="en-US" dirty="0"/>
              <a:t>Dynamic pricing based on availability and quantity is now used by most airlines and by many hotel groups and hotel chains</a:t>
            </a:r>
            <a:endParaRPr lang="en-GB" dirty="0"/>
          </a:p>
          <a:p>
            <a:pPr lvl="0"/>
            <a:r>
              <a:rPr lang="en-US" dirty="0"/>
              <a:t>Auction pricing focused on highest and lowest offers (reverse auctions) is used by eBay, Priceline and many others</a:t>
            </a:r>
            <a:endParaRPr lang="en-GB" dirty="0"/>
          </a:p>
          <a:p>
            <a:pPr lvl="0"/>
            <a:r>
              <a:rPr lang="en-US" dirty="0"/>
              <a:t>Software being sold as a service, with monthly payments rather than an upfront fee for a box of disks!</a:t>
            </a:r>
            <a:endParaRPr lang="en-GB" dirty="0"/>
          </a:p>
          <a:p>
            <a:pPr lvl="0"/>
            <a:r>
              <a:rPr lang="en-US" dirty="0"/>
              <a:t>Free, freemium and premium services have evolved with some services such as games, being free, but showing ads and premium options available for ad-free services</a:t>
            </a:r>
            <a:endParaRPr lang="en-GB" dirty="0"/>
          </a:p>
          <a:p>
            <a:endParaRPr lang="en-GB" dirty="0"/>
          </a:p>
        </p:txBody>
      </p:sp>
    </p:spTree>
    <p:extLst>
      <p:ext uri="{BB962C8B-B14F-4D97-AF65-F5344CB8AC3E}">
        <p14:creationId xmlns:p14="http://schemas.microsoft.com/office/powerpoint/2010/main" val="249027633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US" dirty="0"/>
              <a:t>A major challenge to many businesses are price comparison websites, where the prices are compared in a situation that isn't always accurate as delivery charge may be excluded.</a:t>
            </a:r>
            <a:endParaRPr lang="en-GB" dirty="0"/>
          </a:p>
          <a:p>
            <a:r>
              <a:rPr lang="en-US" dirty="0" smtClean="0"/>
              <a:t>In </a:t>
            </a:r>
            <a:r>
              <a:rPr lang="en-US" dirty="0"/>
              <a:t>the future, most delivery charges will be removed as free delivery becomes the norm. The difference may be the speed of delivery with options for premium charges for super-fast delivery.</a:t>
            </a:r>
            <a:endParaRPr lang="en-GB" dirty="0"/>
          </a:p>
          <a:p>
            <a:endParaRPr lang="en-GB" dirty="0"/>
          </a:p>
        </p:txBody>
      </p:sp>
    </p:spTree>
    <p:extLst>
      <p:ext uri="{BB962C8B-B14F-4D97-AF65-F5344CB8AC3E}">
        <p14:creationId xmlns:p14="http://schemas.microsoft.com/office/powerpoint/2010/main" val="268275786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Social/Cultural Factors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The </a:t>
            </a:r>
            <a:r>
              <a:rPr lang="en-GB" dirty="0"/>
              <a:t>areas that involve the shared belief and attitudes of the population. </a:t>
            </a:r>
            <a:endParaRPr lang="en-GB" dirty="0" smtClean="0"/>
          </a:p>
          <a:p>
            <a:r>
              <a:rPr lang="en-GB" dirty="0" smtClean="0"/>
              <a:t>These </a:t>
            </a:r>
            <a:r>
              <a:rPr lang="en-GB" dirty="0"/>
              <a:t>factors include – population growth, age distribution, health consciousness, career attitudes </a:t>
            </a:r>
            <a:r>
              <a:rPr lang="en-GB" dirty="0" smtClean="0"/>
              <a:t>etc. </a:t>
            </a:r>
          </a:p>
          <a:p>
            <a:r>
              <a:rPr lang="en-GB" dirty="0" smtClean="0"/>
              <a:t>These </a:t>
            </a:r>
            <a:r>
              <a:rPr lang="en-GB" dirty="0"/>
              <a:t>factors are of particular interest as they have a direct effect on how marketers understand customers and what drives them.</a:t>
            </a:r>
          </a:p>
          <a:p>
            <a:endParaRPr lang="en-GB" dirty="0"/>
          </a:p>
        </p:txBody>
      </p:sp>
    </p:spTree>
    <p:extLst>
      <p:ext uri="{BB962C8B-B14F-4D97-AF65-F5344CB8AC3E}">
        <p14:creationId xmlns:p14="http://schemas.microsoft.com/office/powerpoint/2010/main" val="35200792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A good example </a:t>
            </a:r>
            <a:r>
              <a:rPr lang="en-GB" dirty="0"/>
              <a:t>is  </a:t>
            </a:r>
            <a:r>
              <a:rPr lang="en-GB" dirty="0" err="1"/>
              <a:t>Moonpig</a:t>
            </a:r>
            <a:r>
              <a:rPr lang="en-GB" dirty="0"/>
              <a:t>. There may have been a time where they offered cards for birthdays, weddings and events like Christmas. Today they offer a wide range of cards for all occasions and religions.</a:t>
            </a:r>
          </a:p>
          <a:p>
            <a:r>
              <a:rPr lang="en-GB" dirty="0"/>
              <a:t> </a:t>
            </a:r>
            <a:r>
              <a:rPr lang="en-GB" dirty="0" smtClean="0"/>
              <a:t>	Christmas, Chinese New Year, Diwali, Easter, Eid </a:t>
            </a:r>
            <a:r>
              <a:rPr lang="en-GB" dirty="0" err="1" smtClean="0"/>
              <a:t>etc</a:t>
            </a:r>
            <a:r>
              <a:rPr lang="en-GB" dirty="0" smtClean="0"/>
              <a:t> </a:t>
            </a:r>
            <a:r>
              <a:rPr lang="en-GB" dirty="0" err="1" smtClean="0"/>
              <a:t>etc</a:t>
            </a:r>
            <a:endParaRPr lang="en-GB" dirty="0"/>
          </a:p>
          <a:p>
            <a:endParaRPr lang="en-GB" dirty="0"/>
          </a:p>
        </p:txBody>
      </p:sp>
    </p:spTree>
    <p:extLst>
      <p:ext uri="{BB962C8B-B14F-4D97-AF65-F5344CB8AC3E}">
        <p14:creationId xmlns:p14="http://schemas.microsoft.com/office/powerpoint/2010/main" val="371806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marL="0" indent="0">
              <a:buNone/>
            </a:pPr>
            <a:r>
              <a:rPr lang="en-US" dirty="0"/>
              <a:t>Other issues on a socio cultural level include</a:t>
            </a:r>
            <a:endParaRPr lang="en-GB" dirty="0"/>
          </a:p>
          <a:p>
            <a:pPr lvl="0"/>
            <a:r>
              <a:rPr lang="en-US" dirty="0"/>
              <a:t>Access to internet – surprising as it may seem, not everyone has access to the internet. This is especially true of the 80+ demographic, as well as those on lower incomes.</a:t>
            </a:r>
            <a:endParaRPr lang="en-GB" dirty="0"/>
          </a:p>
          <a:p>
            <a:pPr lvl="0"/>
            <a:r>
              <a:rPr lang="en-US" dirty="0"/>
              <a:t>Acceptance of the technology – as the age profile in Facebook grows with more parents and grandparents adopting the platform, younger users are finding it less socially acceptable and are moving towards </a:t>
            </a:r>
            <a:r>
              <a:rPr lang="en-US" dirty="0" smtClean="0"/>
              <a:t>other social platforms.</a:t>
            </a:r>
            <a:endParaRPr lang="en-GB" dirty="0"/>
          </a:p>
          <a:p>
            <a:endParaRPr lang="en-GB" dirty="0"/>
          </a:p>
        </p:txBody>
      </p:sp>
    </p:spTree>
    <p:extLst>
      <p:ext uri="{BB962C8B-B14F-4D97-AF65-F5344CB8AC3E}">
        <p14:creationId xmlns:p14="http://schemas.microsoft.com/office/powerpoint/2010/main" val="20785929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Technological Factors</a:t>
            </a:r>
            <a:endParaRPr lang="en-GB" dirty="0"/>
          </a:p>
        </p:txBody>
      </p:sp>
      <p:sp>
        <p:nvSpPr>
          <p:cNvPr id="3" name="Content Placeholder 2"/>
          <p:cNvSpPr>
            <a:spLocks noGrp="1"/>
          </p:cNvSpPr>
          <p:nvPr>
            <p:ph idx="1"/>
          </p:nvPr>
        </p:nvSpPr>
        <p:spPr/>
        <p:txBody>
          <a:bodyPr>
            <a:normAutofit fontScale="62500" lnSpcReduction="20000"/>
          </a:bodyPr>
          <a:lstStyle/>
          <a:p>
            <a:pPr marL="0" indent="0" fontAlgn="t">
              <a:buNone/>
            </a:pPr>
            <a:r>
              <a:rPr lang="en-GB" dirty="0"/>
              <a:t>We all know how fast the technological landscape changes and how this impacts the way we market our products. Technological factors affect marketing and the management thereof in three distinct ways:</a:t>
            </a:r>
          </a:p>
          <a:p>
            <a:pPr lvl="0" fontAlgn="t"/>
            <a:r>
              <a:rPr lang="en-GB" dirty="0"/>
              <a:t>New ways of producing goods and services</a:t>
            </a:r>
          </a:p>
          <a:p>
            <a:pPr lvl="0" fontAlgn="t"/>
            <a:r>
              <a:rPr lang="en-GB" dirty="0"/>
              <a:t>New ways of distributing goods and services</a:t>
            </a:r>
          </a:p>
          <a:p>
            <a:pPr lvl="0" fontAlgn="t"/>
            <a:r>
              <a:rPr lang="en-GB" dirty="0"/>
              <a:t>New ways of communicating with target markets</a:t>
            </a:r>
          </a:p>
          <a:p>
            <a:pPr marL="0" indent="0">
              <a:buNone/>
            </a:pPr>
            <a:r>
              <a:rPr lang="en-US" dirty="0"/>
              <a:t>It's all about the technology being used, whether that's desktop or mobile, tablets or wearables.</a:t>
            </a:r>
            <a:endParaRPr lang="en-GB" dirty="0"/>
          </a:p>
          <a:p>
            <a:pPr marL="0" indent="0">
              <a:buNone/>
            </a:pPr>
            <a:r>
              <a:rPr lang="en-US" dirty="0"/>
              <a:t>Issues for your business include:</a:t>
            </a:r>
            <a:endParaRPr lang="en-GB" dirty="0"/>
          </a:p>
          <a:p>
            <a:pPr lvl="0"/>
            <a:r>
              <a:rPr lang="en-US" dirty="0"/>
              <a:t>Screen size and where the internet is accessed</a:t>
            </a:r>
            <a:endParaRPr lang="en-GB" dirty="0"/>
          </a:p>
          <a:p>
            <a:pPr lvl="0"/>
            <a:r>
              <a:rPr lang="en-US" dirty="0"/>
              <a:t>How you can make your user journeys easier</a:t>
            </a:r>
            <a:endParaRPr lang="en-GB" dirty="0"/>
          </a:p>
          <a:p>
            <a:pPr lvl="0"/>
            <a:r>
              <a:rPr lang="en-US" dirty="0"/>
              <a:t>Whether new technology makes elements of your marketing mix redundant</a:t>
            </a:r>
            <a:endParaRPr lang="en-GB" dirty="0"/>
          </a:p>
          <a:p>
            <a:endParaRPr lang="en-GB" dirty="0"/>
          </a:p>
        </p:txBody>
      </p:sp>
    </p:spTree>
    <p:extLst>
      <p:ext uri="{BB962C8B-B14F-4D97-AF65-F5344CB8AC3E}">
        <p14:creationId xmlns:p14="http://schemas.microsoft.com/office/powerpoint/2010/main" val="4940278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Environment factors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These </a:t>
            </a:r>
            <a:r>
              <a:rPr lang="en-GB" dirty="0"/>
              <a:t>have become important due to the increasing scarcity of raw materials, </a:t>
            </a:r>
            <a:r>
              <a:rPr lang="en-GB" dirty="0" smtClean="0"/>
              <a:t>pollution </a:t>
            </a:r>
            <a:r>
              <a:rPr lang="en-GB" dirty="0"/>
              <a:t>targets, doing business as an ethical and sustainable company, carbon footprint targets set by </a:t>
            </a:r>
            <a:r>
              <a:rPr lang="en-GB" dirty="0" smtClean="0"/>
              <a:t>governments.</a:t>
            </a:r>
          </a:p>
          <a:p>
            <a:r>
              <a:rPr lang="en-GB" dirty="0"/>
              <a:t>More and more consumers are demanding that the products they buy are sourced ethically, and if possible from a sustainable source.</a:t>
            </a:r>
          </a:p>
          <a:p>
            <a:endParaRPr lang="en-GB" dirty="0"/>
          </a:p>
        </p:txBody>
      </p:sp>
    </p:spTree>
    <p:extLst>
      <p:ext uri="{BB962C8B-B14F-4D97-AF65-F5344CB8AC3E}">
        <p14:creationId xmlns:p14="http://schemas.microsoft.com/office/powerpoint/2010/main" val="40963827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Legal factors</a:t>
            </a:r>
            <a:endParaRPr lang="en-GB" dirty="0"/>
          </a:p>
        </p:txBody>
      </p:sp>
      <p:sp>
        <p:nvSpPr>
          <p:cNvPr id="3" name="Content Placeholder 2"/>
          <p:cNvSpPr>
            <a:spLocks noGrp="1"/>
          </p:cNvSpPr>
          <p:nvPr>
            <p:ph idx="1"/>
          </p:nvPr>
        </p:nvSpPr>
        <p:spPr/>
        <p:txBody>
          <a:bodyPr>
            <a:normAutofit fontScale="92500" lnSpcReduction="10000"/>
          </a:bodyPr>
          <a:lstStyle/>
          <a:p>
            <a:r>
              <a:rPr lang="en-GB" dirty="0"/>
              <a:t>Legal factors include - health and safety, equal opportunities, advertising standards, consumer rights and laws, product labelling and product safety. It is clear that companies need to know what is and what is not legal in order to trade successfully. If an organisation trades globally this becomes a very tricky area to get right as each country has its own set of rules and regulations.</a:t>
            </a:r>
          </a:p>
          <a:p>
            <a:endParaRPr lang="en-GB" dirty="0"/>
          </a:p>
        </p:txBody>
      </p:sp>
    </p:spTree>
    <p:extLst>
      <p:ext uri="{BB962C8B-B14F-4D97-AF65-F5344CB8AC3E}">
        <p14:creationId xmlns:p14="http://schemas.microsoft.com/office/powerpoint/2010/main" val="253675688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0000" lnSpcReduction="20000"/>
          </a:bodyPr>
          <a:lstStyle/>
          <a:p>
            <a:pPr marL="0" indent="0">
              <a:buNone/>
            </a:pPr>
            <a:r>
              <a:rPr lang="en-US" dirty="0"/>
              <a:t>Legal issues online are a major consideration. Here are some issues that you may need to consider within your local laws:</a:t>
            </a:r>
            <a:endParaRPr lang="en-GB" dirty="0"/>
          </a:p>
          <a:p>
            <a:pPr lvl="0"/>
            <a:r>
              <a:rPr lang="en-US" dirty="0"/>
              <a:t>Bloggers being paid, but not disclosing that they are promoting a business (misleading practices)</a:t>
            </a:r>
            <a:endParaRPr lang="en-GB" dirty="0"/>
          </a:p>
          <a:p>
            <a:pPr lvl="0"/>
            <a:r>
              <a:rPr lang="en-US" dirty="0"/>
              <a:t>Product placement including verbal mentions during ‘editorial content’</a:t>
            </a:r>
            <a:endParaRPr lang="en-GB" dirty="0"/>
          </a:p>
          <a:p>
            <a:pPr lvl="0"/>
            <a:r>
              <a:rPr lang="en-US" dirty="0"/>
              <a:t>Stealing images from other websites (copyright infringement)</a:t>
            </a:r>
            <a:endParaRPr lang="en-GB" dirty="0"/>
          </a:p>
          <a:p>
            <a:pPr lvl="0"/>
            <a:r>
              <a:rPr lang="en-US" dirty="0"/>
              <a:t>Using well-known brand names on your own website (passing off – common tort)</a:t>
            </a:r>
            <a:endParaRPr lang="en-GB" dirty="0"/>
          </a:p>
          <a:p>
            <a:pPr lvl="0"/>
            <a:r>
              <a:rPr lang="en-US" dirty="0"/>
              <a:t>Paying commissions direct to staff (Bribery Act)</a:t>
            </a:r>
            <a:endParaRPr lang="en-GB" dirty="0"/>
          </a:p>
          <a:p>
            <a:pPr lvl="0"/>
            <a:r>
              <a:rPr lang="en-US" dirty="0"/>
              <a:t>Selling customer data (Data Protection)</a:t>
            </a:r>
            <a:endParaRPr lang="en-GB" dirty="0"/>
          </a:p>
          <a:p>
            <a:endParaRPr lang="en-GB" dirty="0"/>
          </a:p>
        </p:txBody>
      </p:sp>
    </p:spTree>
    <p:extLst>
      <p:ext uri="{BB962C8B-B14F-4D97-AF65-F5344CB8AC3E}">
        <p14:creationId xmlns:p14="http://schemas.microsoft.com/office/powerpoint/2010/main" val="330589638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10000"/>
          </a:bodyPr>
          <a:lstStyle/>
          <a:p>
            <a:r>
              <a:rPr lang="en-US" dirty="0"/>
              <a:t>Plus, when setting up social media pages, you may need to adapt to meet different laws in different places. </a:t>
            </a:r>
            <a:endParaRPr lang="en-US" dirty="0" smtClean="0"/>
          </a:p>
          <a:p>
            <a:r>
              <a:rPr lang="en-US" dirty="0" smtClean="0"/>
              <a:t>For </a:t>
            </a:r>
            <a:r>
              <a:rPr lang="en-US" dirty="0"/>
              <a:t>example, if you’re setting up a Facebook page to promote alcoholic drinks, it’s essential to age-gate and country-gate; ensuring your page is only available to those aged over 18 and those in the UK. If you ignore this, you could be breaking laws in other jurisdictions and this could have a negative impact on your business.</a:t>
            </a:r>
            <a:endParaRPr lang="en-GB" dirty="0"/>
          </a:p>
          <a:p>
            <a:endParaRPr lang="en-GB" dirty="0"/>
          </a:p>
        </p:txBody>
      </p:sp>
    </p:spTree>
    <p:extLst>
      <p:ext uri="{BB962C8B-B14F-4D97-AF65-F5344CB8AC3E}">
        <p14:creationId xmlns:p14="http://schemas.microsoft.com/office/powerpoint/2010/main" val="109295171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5057" y="274638"/>
            <a:ext cx="7149351" cy="6583362"/>
          </a:xfrm>
        </p:spPr>
      </p:pic>
    </p:spTree>
    <p:extLst>
      <p:ext uri="{BB962C8B-B14F-4D97-AF65-F5344CB8AC3E}">
        <p14:creationId xmlns:p14="http://schemas.microsoft.com/office/powerpoint/2010/main" val="110314829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pPr eaLnBrk="1" hangingPunct="1"/>
            <a:r>
              <a:rPr lang="en-GB" altLang="en-US" sz="3600" dirty="0" smtClean="0">
                <a:ea typeface="ＭＳ Ｐゴシック" panose="020B0600070205080204" pitchFamily="34" charset="-128"/>
              </a:rPr>
              <a:t>THREE LEVELS OF THE BUSINESS ENVIRONMENT</a:t>
            </a:r>
          </a:p>
        </p:txBody>
      </p:sp>
      <p:sp>
        <p:nvSpPr>
          <p:cNvPr id="5123" name="Rectangle 3"/>
          <p:cNvSpPr>
            <a:spLocks noGrp="1" noChangeArrowheads="1"/>
          </p:cNvSpPr>
          <p:nvPr>
            <p:ph type="body" sz="half" idx="1"/>
          </p:nvPr>
        </p:nvSpPr>
        <p:spPr>
          <a:xfrm>
            <a:off x="250825" y="2781300"/>
            <a:ext cx="3813175" cy="2414588"/>
          </a:xfrm>
        </p:spPr>
        <p:txBody>
          <a:bodyPr/>
          <a:lstStyle/>
          <a:p>
            <a:pPr eaLnBrk="1" hangingPunct="1"/>
            <a:r>
              <a:rPr lang="en-GB" altLang="en-US" smtClean="0">
                <a:ea typeface="ＭＳ Ｐゴシック" panose="020B0600070205080204" pitchFamily="34" charset="-128"/>
              </a:rPr>
              <a:t>Macro- Environment</a:t>
            </a:r>
          </a:p>
          <a:p>
            <a:pPr eaLnBrk="1" hangingPunct="1"/>
            <a:r>
              <a:rPr lang="en-GB" altLang="en-US" smtClean="0">
                <a:ea typeface="ＭＳ Ｐゴシック" panose="020B0600070205080204" pitchFamily="34" charset="-128"/>
              </a:rPr>
              <a:t>Micro- Environment</a:t>
            </a:r>
          </a:p>
          <a:p>
            <a:pPr eaLnBrk="1" hangingPunct="1"/>
            <a:r>
              <a:rPr lang="en-GB" altLang="en-US" smtClean="0">
                <a:ea typeface="ＭＳ Ｐゴシック" panose="020B0600070205080204" pitchFamily="34" charset="-128"/>
              </a:rPr>
              <a:t>Internal environment</a:t>
            </a:r>
          </a:p>
        </p:txBody>
      </p:sp>
      <p:pic>
        <p:nvPicPr>
          <p:cNvPr id="5124" name="Picture 6" desc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0" y="1272951"/>
            <a:ext cx="4388297" cy="4388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Box 5"/>
          <p:cNvSpPr txBox="1">
            <a:spLocks noChangeArrowheads="1"/>
          </p:cNvSpPr>
          <p:nvPr/>
        </p:nvSpPr>
        <p:spPr bwMode="auto">
          <a:xfrm>
            <a:off x="107504" y="5290455"/>
            <a:ext cx="51419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GB" altLang="en-US" sz="1200"/>
              <a:t>(Palmer and Hartley (2009); </a:t>
            </a:r>
            <a:r>
              <a:rPr lang="en-GB" altLang="en-US" sz="1200" i="1"/>
              <a:t>The Business Environment </a:t>
            </a:r>
            <a:r>
              <a:rPr lang="en-GB" altLang="en-US" sz="1200"/>
              <a:t>6e. McGraw-Hill)</a:t>
            </a:r>
          </a:p>
        </p:txBody>
      </p:sp>
    </p:spTree>
    <p:extLst>
      <p:ext uri="{BB962C8B-B14F-4D97-AF65-F5344CB8AC3E}">
        <p14:creationId xmlns:p14="http://schemas.microsoft.com/office/powerpoint/2010/main" val="379155410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Micro Environment/ Operating Environment</a:t>
            </a:r>
            <a:endParaRPr lang="en-GB" dirty="0"/>
          </a:p>
        </p:txBody>
      </p:sp>
      <p:sp>
        <p:nvSpPr>
          <p:cNvPr id="3" name="Content Placeholder 2"/>
          <p:cNvSpPr>
            <a:spLocks noGrp="1"/>
          </p:cNvSpPr>
          <p:nvPr>
            <p:ph idx="1"/>
          </p:nvPr>
        </p:nvSpPr>
        <p:spPr/>
        <p:txBody>
          <a:bodyPr/>
          <a:lstStyle/>
          <a:p>
            <a:r>
              <a:rPr lang="en-GB" dirty="0" smtClean="0"/>
              <a:t>Organisations can have some influence over stakeholder groups</a:t>
            </a:r>
            <a:endParaRPr lang="en-GB" dirty="0"/>
          </a:p>
        </p:txBody>
      </p:sp>
    </p:spTree>
    <p:extLst>
      <p:ext uri="{BB962C8B-B14F-4D97-AF65-F5344CB8AC3E}">
        <p14:creationId xmlns:p14="http://schemas.microsoft.com/office/powerpoint/2010/main" val="175020056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Chaffey &amp; Ellis 2016</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7560" y="1600200"/>
            <a:ext cx="6568879" cy="3916363"/>
          </a:xfrm>
        </p:spPr>
      </p:pic>
    </p:spTree>
    <p:extLst>
      <p:ext uri="{BB962C8B-B14F-4D97-AF65-F5344CB8AC3E}">
        <p14:creationId xmlns:p14="http://schemas.microsoft.com/office/powerpoint/2010/main" val="176364247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8586" y="274638"/>
            <a:ext cx="6926828" cy="5241925"/>
          </a:xfrm>
        </p:spPr>
      </p:pic>
    </p:spTree>
    <p:extLst>
      <p:ext uri="{BB962C8B-B14F-4D97-AF65-F5344CB8AC3E}">
        <p14:creationId xmlns:p14="http://schemas.microsoft.com/office/powerpoint/2010/main" val="42620564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Customers</a:t>
            </a:r>
            <a:endParaRPr lang="en-GB" dirty="0"/>
          </a:p>
        </p:txBody>
      </p:sp>
      <p:sp>
        <p:nvSpPr>
          <p:cNvPr id="3" name="Content Placeholder 2"/>
          <p:cNvSpPr>
            <a:spLocks noGrp="1"/>
          </p:cNvSpPr>
          <p:nvPr>
            <p:ph idx="1"/>
          </p:nvPr>
        </p:nvSpPr>
        <p:spPr/>
        <p:txBody>
          <a:bodyPr/>
          <a:lstStyle/>
          <a:p>
            <a:r>
              <a:rPr lang="en-GB" dirty="0" smtClean="0"/>
              <a:t>Consumer behaviour analysis</a:t>
            </a:r>
          </a:p>
          <a:p>
            <a:pPr lvl="1"/>
            <a:r>
              <a:rPr lang="en-GB" dirty="0" smtClean="0"/>
              <a:t>Demand analysis: the potential and actual volume of visitors to a site and the extent to which this achieves strategic objectives.</a:t>
            </a:r>
          </a:p>
          <a:p>
            <a:pPr lvl="1"/>
            <a:r>
              <a:rPr lang="en-GB" dirty="0" smtClean="0"/>
              <a:t>Digital consumer behaviour: the characteristic and digital experiences of target consumers. Customers segments can be created from this.</a:t>
            </a:r>
            <a:endParaRPr lang="en-GB" dirty="0"/>
          </a:p>
        </p:txBody>
      </p:sp>
    </p:spTree>
    <p:extLst>
      <p:ext uri="{BB962C8B-B14F-4D97-AF65-F5344CB8AC3E}">
        <p14:creationId xmlns:p14="http://schemas.microsoft.com/office/powerpoint/2010/main" val="320558879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Using tools outlined below along with primary research a digital marketer should be able to develop a sound understanding of the characteristics, needs and wants of their target market and their propensity to engage with digital channels.</a:t>
            </a:r>
            <a:endParaRPr lang="en-GB" dirty="0"/>
          </a:p>
        </p:txBody>
      </p:sp>
    </p:spTree>
    <p:extLst>
      <p:ext uri="{BB962C8B-B14F-4D97-AF65-F5344CB8AC3E}">
        <p14:creationId xmlns:p14="http://schemas.microsoft.com/office/powerpoint/2010/main" val="126926167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5696" y="274638"/>
            <a:ext cx="5184576" cy="5751080"/>
          </a:xfrm>
        </p:spPr>
      </p:pic>
    </p:spTree>
    <p:extLst>
      <p:ext uri="{BB962C8B-B14F-4D97-AF65-F5344CB8AC3E}">
        <p14:creationId xmlns:p14="http://schemas.microsoft.com/office/powerpoint/2010/main" val="67242356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5840" y="1600200"/>
            <a:ext cx="6192320" cy="3916363"/>
          </a:xfrm>
        </p:spPr>
      </p:pic>
    </p:spTree>
    <p:extLst>
      <p:ext uri="{BB962C8B-B14F-4D97-AF65-F5344CB8AC3E}">
        <p14:creationId xmlns:p14="http://schemas.microsoft.com/office/powerpoint/2010/main" val="258731882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Keyword Research Tools</a:t>
            </a:r>
            <a:endParaRPr lang="en-GB" dirty="0"/>
          </a:p>
        </p:txBody>
      </p:sp>
      <p:sp>
        <p:nvSpPr>
          <p:cNvPr id="3" name="Content Placeholder 2"/>
          <p:cNvSpPr>
            <a:spLocks noGrp="1"/>
          </p:cNvSpPr>
          <p:nvPr>
            <p:ph idx="1"/>
          </p:nvPr>
        </p:nvSpPr>
        <p:spPr/>
        <p:txBody>
          <a:bodyPr/>
          <a:lstStyle/>
          <a:p>
            <a:r>
              <a:rPr lang="en-GB" dirty="0" smtClean="0"/>
              <a:t>Google Autocomplete</a:t>
            </a:r>
          </a:p>
          <a:p>
            <a:r>
              <a:rPr lang="en-GB" dirty="0" smtClean="0"/>
              <a:t>Google AdWords Keyword Planner</a:t>
            </a:r>
          </a:p>
          <a:p>
            <a:r>
              <a:rPr lang="en-GB" dirty="0" smtClean="0"/>
              <a:t>Google Trends</a:t>
            </a:r>
          </a:p>
          <a:p>
            <a:r>
              <a:rPr lang="en-GB" dirty="0" err="1" smtClean="0"/>
              <a:t>SEMRush</a:t>
            </a:r>
            <a:r>
              <a:rPr lang="en-GB" dirty="0" smtClean="0"/>
              <a:t> – for competitor information</a:t>
            </a:r>
          </a:p>
          <a:p>
            <a:endParaRPr lang="en-GB" dirty="0"/>
          </a:p>
        </p:txBody>
      </p:sp>
    </p:spTree>
    <p:extLst>
      <p:ext uri="{BB962C8B-B14F-4D97-AF65-F5344CB8AC3E}">
        <p14:creationId xmlns:p14="http://schemas.microsoft.com/office/powerpoint/2010/main" val="282809765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idx="1"/>
          </p:nvPr>
        </p:nvSpPr>
        <p:spPr/>
        <p:txBody>
          <a:bodyPr/>
          <a:lstStyle/>
          <a:p>
            <a:r>
              <a:rPr lang="en-GB" dirty="0" smtClean="0"/>
              <a:t>What influences you, to buy from a website or not?</a:t>
            </a:r>
            <a:endParaRPr lang="en-GB" dirty="0"/>
          </a:p>
        </p:txBody>
      </p:sp>
    </p:spTree>
    <p:extLst>
      <p:ext uri="{BB962C8B-B14F-4D97-AF65-F5344CB8AC3E}">
        <p14:creationId xmlns:p14="http://schemas.microsoft.com/office/powerpoint/2010/main" val="342137241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59651" y="274638"/>
            <a:ext cx="6424717" cy="5241925"/>
          </a:xfrm>
        </p:spPr>
      </p:pic>
    </p:spTree>
    <p:extLst>
      <p:ext uri="{BB962C8B-B14F-4D97-AF65-F5344CB8AC3E}">
        <p14:creationId xmlns:p14="http://schemas.microsoft.com/office/powerpoint/2010/main" val="415714622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7162" y="1600200"/>
            <a:ext cx="6569676" cy="3916363"/>
          </a:xfrm>
        </p:spPr>
      </p:pic>
    </p:spTree>
    <p:extLst>
      <p:ext uri="{BB962C8B-B14F-4D97-AF65-F5344CB8AC3E}">
        <p14:creationId xmlns:p14="http://schemas.microsoft.com/office/powerpoint/2010/main" val="281037692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7664" y="274638"/>
            <a:ext cx="5328592" cy="5454057"/>
          </a:xfrm>
        </p:spPr>
      </p:pic>
    </p:spTree>
    <p:extLst>
      <p:ext uri="{BB962C8B-B14F-4D97-AF65-F5344CB8AC3E}">
        <p14:creationId xmlns:p14="http://schemas.microsoft.com/office/powerpoint/2010/main" val="224754194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Personas</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blog.hubspot.com/blog/tabid/6307/bid/33491/everything-marketers-need-to-research-create-detailed-buyer-personas-template.aspx</a:t>
            </a:r>
            <a:endParaRPr lang="en-GB" dirty="0" smtClean="0"/>
          </a:p>
          <a:p>
            <a:endParaRPr lang="en-GB" dirty="0"/>
          </a:p>
        </p:txBody>
      </p:sp>
    </p:spTree>
    <p:extLst>
      <p:ext uri="{BB962C8B-B14F-4D97-AF65-F5344CB8AC3E}">
        <p14:creationId xmlns:p14="http://schemas.microsoft.com/office/powerpoint/2010/main" val="2264717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Buying  Process</a:t>
            </a:r>
            <a:endParaRPr lang="en-GB" dirty="0"/>
          </a:p>
        </p:txBody>
      </p:sp>
      <p:sp>
        <p:nvSpPr>
          <p:cNvPr id="3" name="Content Placeholder 2"/>
          <p:cNvSpPr>
            <a:spLocks noGrp="1"/>
          </p:cNvSpPr>
          <p:nvPr>
            <p:ph idx="1"/>
          </p:nvPr>
        </p:nvSpPr>
        <p:spPr/>
        <p:txBody>
          <a:bodyPr/>
          <a:lstStyle/>
          <a:p>
            <a:r>
              <a:rPr lang="en-GB" dirty="0" smtClean="0"/>
              <a:t>Awareness</a:t>
            </a:r>
          </a:p>
          <a:p>
            <a:r>
              <a:rPr lang="en-GB" dirty="0" smtClean="0"/>
              <a:t>Interest</a:t>
            </a:r>
          </a:p>
          <a:p>
            <a:r>
              <a:rPr lang="en-GB" dirty="0" smtClean="0"/>
              <a:t>Evaluation </a:t>
            </a:r>
          </a:p>
          <a:p>
            <a:r>
              <a:rPr lang="en-GB" dirty="0" smtClean="0"/>
              <a:t>Trial</a:t>
            </a:r>
          </a:p>
          <a:p>
            <a:r>
              <a:rPr lang="en-GB" dirty="0" smtClean="0"/>
              <a:t>Adoption</a:t>
            </a:r>
          </a:p>
          <a:p>
            <a:pPr marL="914400" lvl="2" indent="0">
              <a:buNone/>
            </a:pPr>
            <a:r>
              <a:rPr lang="en-GB" dirty="0" smtClean="0"/>
              <a:t>Kotler et al (2001)</a:t>
            </a:r>
            <a:endParaRPr lang="en-GB" dirty="0"/>
          </a:p>
        </p:txBody>
      </p:sp>
    </p:spTree>
    <p:extLst>
      <p:ext uri="{BB962C8B-B14F-4D97-AF65-F5344CB8AC3E}">
        <p14:creationId xmlns:p14="http://schemas.microsoft.com/office/powerpoint/2010/main" val="31817903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Digital Buying Process</a:t>
            </a:r>
            <a:endParaRPr lang="en-GB" dirty="0"/>
          </a:p>
        </p:txBody>
      </p:sp>
      <p:sp>
        <p:nvSpPr>
          <p:cNvPr id="3" name="Content Placeholder 2"/>
          <p:cNvSpPr>
            <a:spLocks noGrp="1"/>
          </p:cNvSpPr>
          <p:nvPr>
            <p:ph idx="1"/>
          </p:nvPr>
        </p:nvSpPr>
        <p:spPr/>
        <p:txBody>
          <a:bodyPr/>
          <a:lstStyle/>
          <a:p>
            <a:r>
              <a:rPr lang="en-GB" dirty="0" smtClean="0"/>
              <a:t>Problem Recognition </a:t>
            </a:r>
          </a:p>
          <a:p>
            <a:r>
              <a:rPr lang="en-GB" dirty="0" smtClean="0"/>
              <a:t>Information Search</a:t>
            </a:r>
          </a:p>
          <a:p>
            <a:r>
              <a:rPr lang="en-GB" dirty="0" smtClean="0"/>
              <a:t>Evaluation</a:t>
            </a:r>
          </a:p>
          <a:p>
            <a:r>
              <a:rPr lang="en-GB" dirty="0" smtClean="0"/>
              <a:t>Decision</a:t>
            </a:r>
          </a:p>
          <a:p>
            <a:r>
              <a:rPr lang="en-GB" dirty="0" smtClean="0"/>
              <a:t>Action</a:t>
            </a:r>
          </a:p>
          <a:p>
            <a:r>
              <a:rPr lang="en-GB" dirty="0" smtClean="0"/>
              <a:t>Post-purchase</a:t>
            </a:r>
          </a:p>
          <a:p>
            <a:pPr marL="1371600" lvl="3" indent="0">
              <a:buNone/>
            </a:pPr>
            <a:r>
              <a:rPr lang="en-GB" dirty="0" smtClean="0"/>
              <a:t>Chaffey and Smith (2012)</a:t>
            </a:r>
            <a:endParaRPr lang="en-GB" dirty="0"/>
          </a:p>
        </p:txBody>
      </p:sp>
    </p:spTree>
    <p:extLst>
      <p:ext uri="{BB962C8B-B14F-4D97-AF65-F5344CB8AC3E}">
        <p14:creationId xmlns:p14="http://schemas.microsoft.com/office/powerpoint/2010/main" val="19035513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Multichannel Purchase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1327" y="1600200"/>
            <a:ext cx="4881345" cy="3916363"/>
          </a:xfrm>
        </p:spPr>
      </p:pic>
    </p:spTree>
    <p:extLst>
      <p:ext uri="{BB962C8B-B14F-4D97-AF65-F5344CB8AC3E}">
        <p14:creationId xmlns:p14="http://schemas.microsoft.com/office/powerpoint/2010/main" val="34256312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Multichannel conversion models</a:t>
            </a:r>
            <a:endParaRPr lang="en-GB" dirty="0"/>
          </a:p>
        </p:txBody>
      </p:sp>
      <p:sp>
        <p:nvSpPr>
          <p:cNvPr id="3" name="Content Placeholder 2"/>
          <p:cNvSpPr>
            <a:spLocks noGrp="1"/>
          </p:cNvSpPr>
          <p:nvPr>
            <p:ph idx="1"/>
          </p:nvPr>
        </p:nvSpPr>
        <p:spPr/>
        <p:txBody>
          <a:bodyPr>
            <a:normAutofit lnSpcReduction="10000"/>
          </a:bodyPr>
          <a:lstStyle/>
          <a:p>
            <a:r>
              <a:rPr lang="en-GB" dirty="0" smtClean="0"/>
              <a:t>Conversion modelling can be quite complex because it needs to take into account online and offline behaviour.</a:t>
            </a:r>
          </a:p>
          <a:p>
            <a:r>
              <a:rPr lang="en-GB" dirty="0" smtClean="0"/>
              <a:t>Some shopper may buy online while others use phone or buy in-store.</a:t>
            </a:r>
          </a:p>
          <a:p>
            <a:r>
              <a:rPr lang="en-GB" dirty="0" smtClean="0"/>
              <a:t>Useful to put in place some sort of monitoring of cross-channel conversion at different stages of the buying process.</a:t>
            </a:r>
            <a:endParaRPr lang="en-GB" dirty="0"/>
          </a:p>
        </p:txBody>
      </p:sp>
    </p:spTree>
    <p:extLst>
      <p:ext uri="{BB962C8B-B14F-4D97-AF65-F5344CB8AC3E}">
        <p14:creationId xmlns:p14="http://schemas.microsoft.com/office/powerpoint/2010/main" val="278952664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How?</a:t>
            </a:r>
          </a:p>
          <a:p>
            <a:r>
              <a:rPr lang="en-GB" dirty="0" smtClean="0"/>
              <a:t>Phone numbers unique to the website can be used as an indication of the volume of callers to a contact centre influenced by the website (figure 2.9). </a:t>
            </a:r>
            <a:endParaRPr lang="en-GB" dirty="0"/>
          </a:p>
        </p:txBody>
      </p:sp>
    </p:spTree>
    <p:extLst>
      <p:ext uri="{BB962C8B-B14F-4D97-AF65-F5344CB8AC3E}">
        <p14:creationId xmlns:p14="http://schemas.microsoft.com/office/powerpoint/2010/main" val="338917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0936" y="1600200"/>
            <a:ext cx="7122128" cy="3916363"/>
          </a:xfrm>
        </p:spPr>
      </p:pic>
    </p:spTree>
    <p:extLst>
      <p:ext uri="{BB962C8B-B14F-4D97-AF65-F5344CB8AC3E}">
        <p14:creationId xmlns:p14="http://schemas.microsoft.com/office/powerpoint/2010/main" val="30723026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7544" y="274638"/>
            <a:ext cx="8141714" cy="5241925"/>
          </a:xfrm>
        </p:spPr>
      </p:pic>
    </p:spTree>
    <p:extLst>
      <p:ext uri="{BB962C8B-B14F-4D97-AF65-F5344CB8AC3E}">
        <p14:creationId xmlns:p14="http://schemas.microsoft.com/office/powerpoint/2010/main" val="4824527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hlinkClick r:id="rId2"/>
              </a:rPr>
              <a:t>ZMOT</a:t>
            </a:r>
            <a:r>
              <a:rPr lang="en-GB" dirty="0" smtClean="0"/>
              <a:t> Google’s retail-specific model for understanding customer journey </a:t>
            </a:r>
            <a:endParaRPr lang="en-GB" dirty="0"/>
          </a:p>
        </p:txBody>
      </p:sp>
    </p:spTree>
    <p:extLst>
      <p:ext uri="{BB962C8B-B14F-4D97-AF65-F5344CB8AC3E}">
        <p14:creationId xmlns:p14="http://schemas.microsoft.com/office/powerpoint/2010/main" val="38718006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Journey</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63333" y="1600200"/>
            <a:ext cx="4817334" cy="3916363"/>
          </a:xfrm>
        </p:spPr>
      </p:pic>
    </p:spTree>
    <p:extLst>
      <p:ext uri="{BB962C8B-B14F-4D97-AF65-F5344CB8AC3E}">
        <p14:creationId xmlns:p14="http://schemas.microsoft.com/office/powerpoint/2010/main" val="105554427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54025"/>
            <a:ext cx="8229600" cy="625475"/>
          </a:xfrm>
        </p:spPr>
        <p:txBody>
          <a:bodyPr/>
          <a:lstStyle/>
          <a:p>
            <a:pPr eaLnBrk="1" hangingPunct="1"/>
            <a:endParaRPr lang="en-US" altLang="en-US" sz="3200" dirty="0">
              <a:ea typeface="ＭＳ Ｐゴシック" charset="-128"/>
            </a:endParaRPr>
          </a:p>
        </p:txBody>
      </p:sp>
      <p:pic>
        <p:nvPicPr>
          <p:cNvPr id="2"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39552" y="1165448"/>
            <a:ext cx="8004391" cy="4495800"/>
          </a:xfrm>
        </p:spPr>
      </p:pic>
    </p:spTree>
    <p:extLst>
      <p:ext uri="{BB962C8B-B14F-4D97-AF65-F5344CB8AC3E}">
        <p14:creationId xmlns:p14="http://schemas.microsoft.com/office/powerpoint/2010/main" val="350541044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Network</a:t>
            </a:r>
            <a:endParaRPr lang="en-GB" dirty="0"/>
          </a:p>
        </p:txBody>
      </p:sp>
      <p:sp>
        <p:nvSpPr>
          <p:cNvPr id="3" name="Content Placeholder 2"/>
          <p:cNvSpPr>
            <a:spLocks noGrp="1"/>
          </p:cNvSpPr>
          <p:nvPr>
            <p:ph idx="1"/>
          </p:nvPr>
        </p:nvSpPr>
        <p:spPr/>
        <p:txBody>
          <a:bodyPr>
            <a:normAutofit lnSpcReduction="10000"/>
          </a:bodyPr>
          <a:lstStyle/>
          <a:p>
            <a:r>
              <a:rPr lang="en-GB" dirty="0" smtClean="0"/>
              <a:t>Members of a social network or community will differ in the extent to which they are connected with others.</a:t>
            </a:r>
          </a:p>
          <a:p>
            <a:r>
              <a:rPr lang="en-GB" dirty="0" smtClean="0"/>
              <a:t>The most influential will be highly connected and will discuss issues of interest with a wide range of contacts</a:t>
            </a:r>
            <a:r>
              <a:rPr lang="en-GB" dirty="0" smtClean="0"/>
              <a:t>.</a:t>
            </a:r>
          </a:p>
          <a:p>
            <a:r>
              <a:rPr lang="en-GB" dirty="0" smtClean="0"/>
              <a:t>(Social listening tools can find these people)	</a:t>
            </a:r>
            <a:endParaRPr lang="en-GB" dirty="0"/>
          </a:p>
        </p:txBody>
      </p:sp>
    </p:spTree>
    <p:extLst>
      <p:ext uri="{BB962C8B-B14F-4D97-AF65-F5344CB8AC3E}">
        <p14:creationId xmlns:p14="http://schemas.microsoft.com/office/powerpoint/2010/main" val="417411378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do you qualify what is a competitor?</a:t>
            </a:r>
            <a:endParaRPr lang="en-GB" dirty="0"/>
          </a:p>
        </p:txBody>
      </p:sp>
      <p:sp>
        <p:nvSpPr>
          <p:cNvPr id="3" name="Content Placeholder 2"/>
          <p:cNvSpPr>
            <a:spLocks noGrp="1"/>
          </p:cNvSpPr>
          <p:nvPr>
            <p:ph idx="1"/>
          </p:nvPr>
        </p:nvSpPr>
        <p:spPr/>
        <p:txBody>
          <a:bodyPr/>
          <a:lstStyle/>
          <a:p>
            <a:r>
              <a:rPr lang="en-GB" dirty="0" smtClean="0"/>
              <a:t>Swansea City Football Club</a:t>
            </a:r>
          </a:p>
          <a:p>
            <a:r>
              <a:rPr lang="en-GB" dirty="0" smtClean="0"/>
              <a:t>What business are they in?</a:t>
            </a:r>
          </a:p>
          <a:p>
            <a:pPr lvl="1"/>
            <a:r>
              <a:rPr lang="en-GB" dirty="0" smtClean="0"/>
              <a:t>Football?</a:t>
            </a:r>
          </a:p>
          <a:p>
            <a:pPr lvl="1"/>
            <a:r>
              <a:rPr lang="en-GB" dirty="0" smtClean="0"/>
              <a:t>Sporting Event?</a:t>
            </a:r>
          </a:p>
          <a:p>
            <a:pPr lvl="1"/>
            <a:r>
              <a:rPr lang="en-GB" dirty="0" smtClean="0"/>
              <a:t>Leisure?  </a:t>
            </a:r>
            <a:endParaRPr lang="en-GB" dirty="0"/>
          </a:p>
        </p:txBody>
      </p:sp>
    </p:spTree>
    <p:extLst>
      <p:ext uri="{BB962C8B-B14F-4D97-AF65-F5344CB8AC3E}">
        <p14:creationId xmlns:p14="http://schemas.microsoft.com/office/powerpoint/2010/main" val="365273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Competitors: Porter’s 5 Forces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4567" y="1600200"/>
            <a:ext cx="4574866" cy="3916363"/>
          </a:xfrm>
        </p:spPr>
      </p:pic>
    </p:spTree>
    <p:extLst>
      <p:ext uri="{BB962C8B-B14F-4D97-AF65-F5344CB8AC3E}">
        <p14:creationId xmlns:p14="http://schemas.microsoft.com/office/powerpoint/2010/main" val="34868467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6193" y="274638"/>
            <a:ext cx="5958135" cy="5241925"/>
          </a:xfrm>
        </p:spPr>
      </p:pic>
    </p:spTree>
    <p:extLst>
      <p:ext uri="{BB962C8B-B14F-4D97-AF65-F5344CB8AC3E}">
        <p14:creationId xmlns:p14="http://schemas.microsoft.com/office/powerpoint/2010/main" val="1195225409"/>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Competitor Benchmarking</a:t>
            </a:r>
            <a:endParaRPr lang="en-GB" dirty="0"/>
          </a:p>
        </p:txBody>
      </p:sp>
      <p:sp>
        <p:nvSpPr>
          <p:cNvPr id="3" name="Content Placeholder 2"/>
          <p:cNvSpPr>
            <a:spLocks noGrp="1"/>
          </p:cNvSpPr>
          <p:nvPr>
            <p:ph idx="1"/>
          </p:nvPr>
        </p:nvSpPr>
        <p:spPr/>
        <p:txBody>
          <a:bodyPr/>
          <a:lstStyle/>
          <a:p>
            <a:r>
              <a:rPr lang="en-GB" dirty="0" smtClean="0"/>
              <a:t>A structured analysis of the online services, capabilities and performance of an organisation within the areas of customer acquisition, conversion and growth.</a:t>
            </a:r>
            <a:endParaRPr lang="en-GB" dirty="0"/>
          </a:p>
        </p:txBody>
      </p:sp>
    </p:spTree>
    <p:extLst>
      <p:ext uri="{BB962C8B-B14F-4D97-AF65-F5344CB8AC3E}">
        <p14:creationId xmlns:p14="http://schemas.microsoft.com/office/powerpoint/2010/main" val="39773656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Competitor monitoring tools</a:t>
            </a:r>
            <a:endParaRPr lang="en-GB" dirty="0"/>
          </a:p>
        </p:txBody>
      </p:sp>
      <p:sp>
        <p:nvSpPr>
          <p:cNvPr id="3" name="Content Placeholder 2"/>
          <p:cNvSpPr>
            <a:spLocks noGrp="1"/>
          </p:cNvSpPr>
          <p:nvPr>
            <p:ph idx="1"/>
          </p:nvPr>
        </p:nvSpPr>
        <p:spPr/>
        <p:txBody>
          <a:bodyPr/>
          <a:lstStyle/>
          <a:p>
            <a:r>
              <a:rPr lang="en-GB" dirty="0">
                <a:hlinkClick r:id="rId2"/>
              </a:rPr>
              <a:t>https://blog.kissmetrics.com/25-sneaky-online-tools</a:t>
            </a:r>
            <a:r>
              <a:rPr lang="en-GB" dirty="0" smtClean="0">
                <a:hlinkClick r:id="rId2"/>
              </a:rPr>
              <a:t>/</a:t>
            </a:r>
            <a:endParaRPr lang="en-GB" dirty="0" smtClean="0"/>
          </a:p>
          <a:p>
            <a:endParaRPr lang="en-GB" dirty="0"/>
          </a:p>
        </p:txBody>
      </p:sp>
    </p:spTree>
    <p:extLst>
      <p:ext uri="{BB962C8B-B14F-4D97-AF65-F5344CB8AC3E}">
        <p14:creationId xmlns:p14="http://schemas.microsoft.com/office/powerpoint/2010/main" val="233567281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Suppliers</a:t>
            </a:r>
            <a:endParaRPr lang="en-GB" dirty="0"/>
          </a:p>
        </p:txBody>
      </p:sp>
      <p:sp>
        <p:nvSpPr>
          <p:cNvPr id="3" name="Content Placeholder 2"/>
          <p:cNvSpPr>
            <a:spLocks noGrp="1"/>
          </p:cNvSpPr>
          <p:nvPr>
            <p:ph idx="1"/>
          </p:nvPr>
        </p:nvSpPr>
        <p:spPr/>
        <p:txBody>
          <a:bodyPr/>
          <a:lstStyle/>
          <a:p>
            <a:r>
              <a:rPr lang="en-GB" dirty="0" smtClean="0"/>
              <a:t>Key issues</a:t>
            </a:r>
          </a:p>
          <a:p>
            <a:pPr lvl="1"/>
            <a:r>
              <a:rPr lang="en-GB" dirty="0" smtClean="0"/>
              <a:t>How suppliers affect the price of final product</a:t>
            </a:r>
          </a:p>
          <a:p>
            <a:pPr lvl="1"/>
            <a:r>
              <a:rPr lang="en-GB" dirty="0" smtClean="0"/>
              <a:t>Availability</a:t>
            </a:r>
          </a:p>
          <a:p>
            <a:pPr lvl="1"/>
            <a:r>
              <a:rPr lang="en-GB" dirty="0" smtClean="0"/>
              <a:t>Features</a:t>
            </a:r>
          </a:p>
          <a:p>
            <a:pPr lvl="1"/>
            <a:endParaRPr lang="en-GB" dirty="0"/>
          </a:p>
          <a:p>
            <a:r>
              <a:rPr lang="en-GB" dirty="0" smtClean="0"/>
              <a:t>Internet has created new structures and channels in the supply chain</a:t>
            </a:r>
            <a:endParaRPr lang="en-GB" dirty="0"/>
          </a:p>
        </p:txBody>
      </p:sp>
    </p:spTree>
    <p:extLst>
      <p:ext uri="{BB962C8B-B14F-4D97-AF65-F5344CB8AC3E}">
        <p14:creationId xmlns:p14="http://schemas.microsoft.com/office/powerpoint/2010/main" val="388852092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marketing intermediaries</a:t>
            </a:r>
            <a:endParaRPr lang="en-GB" dirty="0"/>
          </a:p>
        </p:txBody>
      </p:sp>
      <p:sp>
        <p:nvSpPr>
          <p:cNvPr id="3" name="Content Placeholder 2"/>
          <p:cNvSpPr>
            <a:spLocks noGrp="1"/>
          </p:cNvSpPr>
          <p:nvPr>
            <p:ph idx="1"/>
          </p:nvPr>
        </p:nvSpPr>
        <p:spPr/>
        <p:txBody>
          <a:bodyPr/>
          <a:lstStyle/>
          <a:p>
            <a:r>
              <a:rPr lang="en-GB" dirty="0" smtClean="0"/>
              <a:t>Companies that help to promote, sell and distribute its products and services</a:t>
            </a:r>
          </a:p>
          <a:p>
            <a:pPr lvl="1"/>
            <a:r>
              <a:rPr lang="en-GB" dirty="0" smtClean="0"/>
              <a:t>Portals</a:t>
            </a:r>
          </a:p>
          <a:p>
            <a:pPr lvl="1"/>
            <a:r>
              <a:rPr lang="en-GB" dirty="0" smtClean="0"/>
              <a:t>Directories</a:t>
            </a:r>
          </a:p>
          <a:p>
            <a:pPr lvl="1"/>
            <a:r>
              <a:rPr lang="en-GB" dirty="0" smtClean="0"/>
              <a:t>Price comparison sites</a:t>
            </a:r>
          </a:p>
          <a:p>
            <a:pPr lvl="1"/>
            <a:r>
              <a:rPr lang="en-GB" dirty="0" smtClean="0"/>
              <a:t>Affiliate sites</a:t>
            </a:r>
          </a:p>
          <a:p>
            <a:pPr lvl="1"/>
            <a:r>
              <a:rPr lang="en-GB" dirty="0" smtClean="0"/>
              <a:t>Auction sites</a:t>
            </a:r>
            <a:endParaRPr lang="en-GB" dirty="0"/>
          </a:p>
        </p:txBody>
      </p:sp>
    </p:spTree>
    <p:extLst>
      <p:ext uri="{BB962C8B-B14F-4D97-AF65-F5344CB8AC3E}">
        <p14:creationId xmlns:p14="http://schemas.microsoft.com/office/powerpoint/2010/main" val="418223639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Channel structures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28" y="1772816"/>
            <a:ext cx="8301957" cy="4666530"/>
          </a:xfrm>
        </p:spPr>
      </p:pic>
    </p:spTree>
    <p:extLst>
      <p:ext uri="{BB962C8B-B14F-4D97-AF65-F5344CB8AC3E}">
        <p14:creationId xmlns:p14="http://schemas.microsoft.com/office/powerpoint/2010/main" val="71120521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Monitoring Existing Trends and their impact</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The changes to the environment </a:t>
            </a:r>
            <a:r>
              <a:rPr lang="en-GB" dirty="0" err="1" smtClean="0"/>
              <a:t>shold</a:t>
            </a:r>
            <a:r>
              <a:rPr lang="en-GB" dirty="0" smtClean="0"/>
              <a:t> be monitored on an ongoing basis,</a:t>
            </a:r>
          </a:p>
          <a:p>
            <a:r>
              <a:rPr lang="en-GB" dirty="0" smtClean="0"/>
              <a:t>Market research can be used to gather primary and secondary data in order to analyse and monitor emerging trends in the market.</a:t>
            </a:r>
          </a:p>
          <a:p>
            <a:r>
              <a:rPr lang="en-GB" dirty="0" smtClean="0"/>
              <a:t>Digital marketing research is carrying out market research through digital technologies. It allows for studies which may not have been possible to conduct offline. </a:t>
            </a:r>
            <a:endParaRPr lang="en-GB" dirty="0"/>
          </a:p>
        </p:txBody>
      </p:sp>
    </p:spTree>
    <p:extLst>
      <p:ext uri="{BB962C8B-B14F-4D97-AF65-F5344CB8AC3E}">
        <p14:creationId xmlns:p14="http://schemas.microsoft.com/office/powerpoint/2010/main" val="213210457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Trends</a:t>
            </a:r>
            <a:endParaRPr lang="en-GB" dirty="0"/>
          </a:p>
        </p:txBody>
      </p:sp>
      <p:sp>
        <p:nvSpPr>
          <p:cNvPr id="3" name="Content Placeholder 2"/>
          <p:cNvSpPr>
            <a:spLocks noGrp="1"/>
          </p:cNvSpPr>
          <p:nvPr>
            <p:ph idx="1"/>
          </p:nvPr>
        </p:nvSpPr>
        <p:spPr/>
        <p:txBody>
          <a:bodyPr/>
          <a:lstStyle/>
          <a:p>
            <a:r>
              <a:rPr lang="en-GB" dirty="0">
                <a:hlinkClick r:id="rId2"/>
              </a:rPr>
              <a:t>https://www.koozai.com/tv/search-marketing/seo-resources/google-trends</a:t>
            </a:r>
            <a:r>
              <a:rPr lang="en-GB" dirty="0" smtClean="0">
                <a:hlinkClick r:id="rId2"/>
              </a:rPr>
              <a:t>/</a:t>
            </a:r>
            <a:endParaRPr lang="en-GB" dirty="0" smtClean="0"/>
          </a:p>
          <a:p>
            <a:endParaRPr lang="en-GB" dirty="0"/>
          </a:p>
        </p:txBody>
      </p:sp>
    </p:spTree>
    <p:extLst>
      <p:ext uri="{BB962C8B-B14F-4D97-AF65-F5344CB8AC3E}">
        <p14:creationId xmlns:p14="http://schemas.microsoft.com/office/powerpoint/2010/main" val="188480391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Primary Data</a:t>
            </a:r>
            <a:br>
              <a:rPr lang="en-GB" dirty="0" smtClean="0"/>
            </a:br>
            <a:endParaRPr lang="en-GB" dirty="0"/>
          </a:p>
        </p:txBody>
      </p:sp>
      <p:sp>
        <p:nvSpPr>
          <p:cNvPr id="3" name="Content Placeholder 2"/>
          <p:cNvSpPr>
            <a:spLocks noGrp="1"/>
          </p:cNvSpPr>
          <p:nvPr>
            <p:ph idx="1"/>
          </p:nvPr>
        </p:nvSpPr>
        <p:spPr/>
        <p:txBody>
          <a:bodyPr>
            <a:normAutofit fontScale="92500"/>
          </a:bodyPr>
          <a:lstStyle/>
          <a:p>
            <a:r>
              <a:rPr lang="en-GB" dirty="0" smtClean="0"/>
              <a:t>Primary data is data gathered for the first time to answer a specific problem. It is original and collected for a specific purpose. This is expensive and time consuming but it is more focused than secondary research.</a:t>
            </a:r>
          </a:p>
          <a:p>
            <a:r>
              <a:rPr lang="en-GB" dirty="0" smtClean="0"/>
              <a:t>Online primary research methods include:</a:t>
            </a:r>
          </a:p>
          <a:p>
            <a:pPr lvl="1"/>
            <a:r>
              <a:rPr lang="en-GB" dirty="0" smtClean="0"/>
              <a:t>Surveys (online, SMS, email)</a:t>
            </a:r>
          </a:p>
          <a:p>
            <a:pPr lvl="1"/>
            <a:r>
              <a:rPr lang="en-GB" dirty="0" smtClean="0"/>
              <a:t>Online focus groups </a:t>
            </a:r>
            <a:endParaRPr lang="en-GB" dirty="0"/>
          </a:p>
        </p:txBody>
      </p:sp>
    </p:spTree>
    <p:extLst>
      <p:ext uri="{BB962C8B-B14F-4D97-AF65-F5344CB8AC3E}">
        <p14:creationId xmlns:p14="http://schemas.microsoft.com/office/powerpoint/2010/main" val="3320945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Secondary Data</a:t>
            </a:r>
            <a:endParaRPr lang="en-GB" dirty="0"/>
          </a:p>
        </p:txBody>
      </p:sp>
      <p:sp>
        <p:nvSpPr>
          <p:cNvPr id="3" name="Content Placeholder 2"/>
          <p:cNvSpPr>
            <a:spLocks noGrp="1"/>
          </p:cNvSpPr>
          <p:nvPr>
            <p:ph idx="1"/>
          </p:nvPr>
        </p:nvSpPr>
        <p:spPr/>
        <p:txBody>
          <a:bodyPr/>
          <a:lstStyle/>
          <a:p>
            <a:r>
              <a:rPr lang="en-GB" dirty="0" smtClean="0"/>
              <a:t>Information that has previously been gathered for another purpose.</a:t>
            </a:r>
          </a:p>
          <a:p>
            <a:endParaRPr lang="en-GB" dirty="0"/>
          </a:p>
          <a:p>
            <a:r>
              <a:rPr lang="en-GB" dirty="0" smtClean="0"/>
              <a:t>Secondary data can be gathered though:</a:t>
            </a:r>
          </a:p>
          <a:p>
            <a:pPr lvl="1"/>
            <a:r>
              <a:rPr lang="en-GB" dirty="0" smtClean="0"/>
              <a:t>The opinions of writers/consumers</a:t>
            </a:r>
          </a:p>
          <a:p>
            <a:pPr lvl="1"/>
            <a:r>
              <a:rPr lang="en-GB" dirty="0" smtClean="0"/>
              <a:t>Facts published by experts and professionals. </a:t>
            </a:r>
            <a:endParaRPr lang="en-GB" dirty="0"/>
          </a:p>
        </p:txBody>
      </p:sp>
    </p:spTree>
    <p:extLst>
      <p:ext uri="{BB962C8B-B14F-4D97-AF65-F5344CB8AC3E}">
        <p14:creationId xmlns:p14="http://schemas.microsoft.com/office/powerpoint/2010/main" val="206305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Data gathering and analysis using industry applications</a:t>
            </a:r>
            <a:endParaRPr lang="en-GB" dirty="0"/>
          </a:p>
        </p:txBody>
      </p:sp>
      <p:sp>
        <p:nvSpPr>
          <p:cNvPr id="3" name="Content Placeholder 2"/>
          <p:cNvSpPr>
            <a:spLocks noGrp="1"/>
          </p:cNvSpPr>
          <p:nvPr>
            <p:ph idx="1"/>
          </p:nvPr>
        </p:nvSpPr>
        <p:spPr/>
        <p:txBody>
          <a:bodyPr/>
          <a:lstStyle/>
          <a:p>
            <a:r>
              <a:rPr lang="en-GB" dirty="0" smtClean="0"/>
              <a:t>Google Analytics</a:t>
            </a:r>
          </a:p>
          <a:p>
            <a:pPr lvl="1"/>
            <a:r>
              <a:rPr lang="en-GB" dirty="0" smtClean="0"/>
              <a:t>The most commonly used tool for onsite web analytics</a:t>
            </a:r>
          </a:p>
          <a:p>
            <a:pPr lvl="1"/>
            <a:r>
              <a:rPr lang="en-GB" dirty="0" smtClean="0"/>
              <a:t>Track visitor behaviour</a:t>
            </a:r>
          </a:p>
          <a:p>
            <a:pPr lvl="1"/>
            <a:r>
              <a:rPr lang="en-GB" dirty="0" smtClean="0"/>
              <a:t>Record and analyse a wealth of information including how visitors come to your site, which key word they search for, where they go when they leave…  </a:t>
            </a:r>
            <a:endParaRPr lang="en-GB" dirty="0"/>
          </a:p>
        </p:txBody>
      </p:sp>
    </p:spTree>
    <p:extLst>
      <p:ext uri="{BB962C8B-B14F-4D97-AF65-F5344CB8AC3E}">
        <p14:creationId xmlns:p14="http://schemas.microsoft.com/office/powerpoint/2010/main" val="138530990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r>
              <a:rPr lang="en-GB" dirty="0" smtClean="0"/>
              <a:t>Practice with Google Analytics demo account:</a:t>
            </a:r>
          </a:p>
          <a:p>
            <a:pPr lvl="1"/>
            <a:r>
              <a:rPr lang="en-GB" dirty="0">
                <a:hlinkClick r:id="rId2"/>
              </a:rPr>
              <a:t>https://</a:t>
            </a:r>
            <a:r>
              <a:rPr lang="en-GB" dirty="0" smtClean="0">
                <a:hlinkClick r:id="rId2"/>
              </a:rPr>
              <a:t>support.google.com/analytics/answer/6367342?hl=en</a:t>
            </a:r>
            <a:endParaRPr lang="en-GB" dirty="0" smtClean="0"/>
          </a:p>
          <a:p>
            <a:pPr lvl="1"/>
            <a:endParaRPr lang="en-GB" dirty="0"/>
          </a:p>
          <a:p>
            <a:r>
              <a:rPr lang="en-GB" dirty="0" smtClean="0"/>
              <a:t>Learn through Analytics Training and Support</a:t>
            </a:r>
          </a:p>
          <a:p>
            <a:pPr lvl="1"/>
            <a:r>
              <a:rPr lang="en-GB" dirty="0">
                <a:hlinkClick r:id="rId3"/>
              </a:rPr>
              <a:t>https://</a:t>
            </a:r>
            <a:r>
              <a:rPr lang="en-GB" dirty="0" smtClean="0">
                <a:hlinkClick r:id="rId3"/>
              </a:rPr>
              <a:t>support.google.com/analytics/answer/4553001?hl=en</a:t>
            </a:r>
            <a:endParaRPr lang="en-GB" dirty="0" smtClean="0"/>
          </a:p>
          <a:p>
            <a:pPr lvl="1"/>
            <a:endParaRPr lang="en-GB" dirty="0"/>
          </a:p>
        </p:txBody>
      </p:sp>
    </p:spTree>
    <p:extLst>
      <p:ext uri="{BB962C8B-B14F-4D97-AF65-F5344CB8AC3E}">
        <p14:creationId xmlns:p14="http://schemas.microsoft.com/office/powerpoint/2010/main" val="67689350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Radian 6 </a:t>
            </a:r>
            <a:br>
              <a:rPr lang="en-GB" dirty="0" smtClean="0"/>
            </a:br>
            <a:r>
              <a:rPr lang="en-GB" dirty="0" smtClean="0"/>
              <a:t>(Now part of Social Studio)</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A marketing cloud to listen, engage, gain insight publish content, optimise social media advertising, measure social media marketing programmes and integrate social data with CRM information.</a:t>
            </a:r>
          </a:p>
          <a:p>
            <a:r>
              <a:rPr lang="en-GB" dirty="0" smtClean="0"/>
              <a:t>Many brands use this tool to find out what people are saying on Facebook, Twitter and the rest of the social web</a:t>
            </a:r>
          </a:p>
          <a:p>
            <a:r>
              <a:rPr lang="en-GB" dirty="0" smtClean="0">
                <a:hlinkClick r:id="rId2"/>
              </a:rPr>
              <a:t>https</a:t>
            </a:r>
            <a:r>
              <a:rPr lang="en-GB" dirty="0">
                <a:hlinkClick r:id="rId2"/>
              </a:rPr>
              <a:t>://</a:t>
            </a:r>
            <a:r>
              <a:rPr lang="en-GB" dirty="0" smtClean="0">
                <a:hlinkClick r:id="rId2"/>
              </a:rPr>
              <a:t>www.youtube.com/watch?v=295brS23_4I</a:t>
            </a:r>
            <a:endParaRPr lang="en-GB" dirty="0" smtClean="0"/>
          </a:p>
          <a:p>
            <a:endParaRPr lang="en-GB" dirty="0"/>
          </a:p>
        </p:txBody>
      </p:sp>
    </p:spTree>
    <p:extLst>
      <p:ext uri="{BB962C8B-B14F-4D97-AF65-F5344CB8AC3E}">
        <p14:creationId xmlns:p14="http://schemas.microsoft.com/office/powerpoint/2010/main" val="374914187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Sentiment Analysis</a:t>
            </a:r>
            <a:endParaRPr lang="en-GB" dirty="0"/>
          </a:p>
        </p:txBody>
      </p:sp>
      <p:sp>
        <p:nvSpPr>
          <p:cNvPr id="3" name="Content Placeholder 2"/>
          <p:cNvSpPr>
            <a:spLocks noGrp="1"/>
          </p:cNvSpPr>
          <p:nvPr>
            <p:ph idx="1"/>
          </p:nvPr>
        </p:nvSpPr>
        <p:spPr/>
        <p:txBody>
          <a:bodyPr/>
          <a:lstStyle/>
          <a:p>
            <a:r>
              <a:rPr lang="en-GB" dirty="0">
                <a:hlinkClick r:id="rId2"/>
              </a:rPr>
              <a:t>https://www.iprospect.com/en/ca/blog/10-sentiment-analysis-tools-track-social-marketing-success</a:t>
            </a:r>
            <a:r>
              <a:rPr lang="en-GB" dirty="0" smtClean="0">
                <a:hlinkClick r:id="rId2"/>
              </a:rPr>
              <a:t>/</a:t>
            </a:r>
            <a:endParaRPr lang="en-GB" dirty="0" smtClean="0"/>
          </a:p>
          <a:p>
            <a:endParaRPr lang="en-GB" dirty="0" smtClean="0"/>
          </a:p>
          <a:p>
            <a:r>
              <a:rPr lang="en-GB" dirty="0">
                <a:hlinkClick r:id="rId3"/>
              </a:rPr>
              <a:t>https://</a:t>
            </a:r>
            <a:r>
              <a:rPr lang="en-GB" dirty="0" smtClean="0">
                <a:hlinkClick r:id="rId3"/>
              </a:rPr>
              <a:t>www.quora.com/What-are-the-best-alternatives-to-radian6</a:t>
            </a:r>
            <a:endParaRPr lang="en-GB" dirty="0" smtClean="0"/>
          </a:p>
          <a:p>
            <a:r>
              <a:rPr lang="en-GB" dirty="0" smtClean="0"/>
              <a:t>Hootsuite</a:t>
            </a:r>
          </a:p>
          <a:p>
            <a:endParaRPr lang="en-GB" dirty="0"/>
          </a:p>
        </p:txBody>
      </p:sp>
    </p:spTree>
    <p:extLst>
      <p:ext uri="{BB962C8B-B14F-4D97-AF65-F5344CB8AC3E}">
        <p14:creationId xmlns:p14="http://schemas.microsoft.com/office/powerpoint/2010/main" val="368405613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News</a:t>
            </a:r>
            <a:endParaRPr lang="en-GB" dirty="0"/>
          </a:p>
        </p:txBody>
      </p:sp>
      <p:sp>
        <p:nvSpPr>
          <p:cNvPr id="3" name="Content Placeholder 2"/>
          <p:cNvSpPr>
            <a:spLocks noGrp="1"/>
          </p:cNvSpPr>
          <p:nvPr>
            <p:ph idx="1"/>
          </p:nvPr>
        </p:nvSpPr>
        <p:spPr/>
        <p:txBody>
          <a:bodyPr/>
          <a:lstStyle/>
          <a:p>
            <a:r>
              <a:rPr lang="en-GB" dirty="0" smtClean="0">
                <a:hlinkClick r:id="rId2"/>
              </a:rPr>
              <a:t>Older news</a:t>
            </a:r>
            <a:endParaRPr lang="en-GB" dirty="0" smtClean="0"/>
          </a:p>
          <a:p>
            <a:endParaRPr lang="en-GB" dirty="0"/>
          </a:p>
          <a:p>
            <a:r>
              <a:rPr lang="en-GB" dirty="0" smtClean="0">
                <a:hlinkClick r:id="rId3"/>
              </a:rPr>
              <a:t>Newer news</a:t>
            </a:r>
            <a:endParaRPr lang="en-GB" dirty="0"/>
          </a:p>
        </p:txBody>
      </p:sp>
    </p:spTree>
    <p:extLst>
      <p:ext uri="{BB962C8B-B14F-4D97-AF65-F5344CB8AC3E}">
        <p14:creationId xmlns:p14="http://schemas.microsoft.com/office/powerpoint/2010/main" val="76673224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and TOWS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42674" y="1600200"/>
            <a:ext cx="5658652" cy="3916363"/>
          </a:xfrm>
        </p:spPr>
      </p:pic>
    </p:spTree>
    <p:extLst>
      <p:ext uri="{BB962C8B-B14F-4D97-AF65-F5344CB8AC3E}">
        <p14:creationId xmlns:p14="http://schemas.microsoft.com/office/powerpoint/2010/main" val="1162589772"/>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r>
              <a:rPr lang="en-GB" dirty="0"/>
              <a:t>By </a:t>
            </a:r>
            <a:r>
              <a:rPr lang="en-GB" dirty="0" err="1"/>
              <a:t>analyzing</a:t>
            </a:r>
            <a:r>
              <a:rPr lang="en-GB" dirty="0"/>
              <a:t> the </a:t>
            </a:r>
            <a:r>
              <a:rPr lang="en-GB" b="1" dirty="0"/>
              <a:t>external environment</a:t>
            </a:r>
            <a:r>
              <a:rPr lang="en-GB" dirty="0"/>
              <a:t> (threats and opportunities), and your </a:t>
            </a:r>
            <a:r>
              <a:rPr lang="en-GB" b="1" dirty="0"/>
              <a:t>internal environment </a:t>
            </a:r>
            <a:r>
              <a:rPr lang="en-GB" dirty="0"/>
              <a:t>(weaknesses and strengths</a:t>
            </a:r>
            <a:r>
              <a:rPr lang="en-GB" dirty="0" smtClean="0"/>
              <a:t>) </a:t>
            </a:r>
            <a:r>
              <a:rPr lang="en-GB" dirty="0"/>
              <a:t>you can use these techniques to think about the strategy of your whole organization, a department or a team. </a:t>
            </a:r>
            <a:endParaRPr lang="en-GB" dirty="0" smtClean="0"/>
          </a:p>
          <a:p>
            <a:r>
              <a:rPr lang="en-GB" dirty="0" smtClean="0"/>
              <a:t>You </a:t>
            </a:r>
            <a:r>
              <a:rPr lang="en-GB" dirty="0"/>
              <a:t>can also use them to think about a process, a marketing campaign, or even your own skills and experience.</a:t>
            </a:r>
            <a:endParaRPr lang="en-GB" dirty="0"/>
          </a:p>
        </p:txBody>
      </p:sp>
    </p:spTree>
    <p:extLst>
      <p:ext uri="{BB962C8B-B14F-4D97-AF65-F5344CB8AC3E}">
        <p14:creationId xmlns:p14="http://schemas.microsoft.com/office/powerpoint/2010/main" val="2213625731"/>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The </a:t>
            </a:r>
            <a:r>
              <a:rPr lang="en-GB" dirty="0"/>
              <a:t>only difference between TOWS and SWOT is that TOWS emphasizes the external environment whilst SWOT emphasizes the internal environment.</a:t>
            </a:r>
            <a:endParaRPr lang="en-GB" dirty="0"/>
          </a:p>
        </p:txBody>
      </p:sp>
    </p:spTree>
    <p:extLst>
      <p:ext uri="{BB962C8B-B14F-4D97-AF65-F5344CB8AC3E}">
        <p14:creationId xmlns:p14="http://schemas.microsoft.com/office/powerpoint/2010/main" val="211656513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0000" lnSpcReduction="20000"/>
          </a:bodyPr>
          <a:lstStyle/>
          <a:p>
            <a:pPr fontAlgn="base"/>
            <a:r>
              <a:rPr lang="en-GB" dirty="0"/>
              <a:t>For each combination of internal and external environmental factors, consider how you can use them to create good strategic options:</a:t>
            </a:r>
          </a:p>
          <a:p>
            <a:pPr fontAlgn="base"/>
            <a:r>
              <a:rPr lang="en-GB" dirty="0"/>
              <a:t>Strengths and Opportunities (SO) – How can you use your strengths to take advantage of these opportunities?</a:t>
            </a:r>
          </a:p>
          <a:p>
            <a:pPr fontAlgn="base"/>
            <a:r>
              <a:rPr lang="en-GB" dirty="0"/>
              <a:t>Strengths and Threats (ST) – How can you take advantage of your strengths to avoid real and potential threats?</a:t>
            </a:r>
          </a:p>
          <a:p>
            <a:pPr fontAlgn="base"/>
            <a:r>
              <a:rPr lang="en-GB" dirty="0"/>
              <a:t>Weaknesses and Opportunities (WO) – How can you use your opportunities to overcome the weaknesses you are experiencing?</a:t>
            </a:r>
          </a:p>
          <a:p>
            <a:pPr fontAlgn="base"/>
            <a:r>
              <a:rPr lang="en-GB" dirty="0"/>
              <a:t>Weaknesses and Threats (WT) – How can you minimize your weaknesses and avoid threats?</a:t>
            </a:r>
          </a:p>
          <a:p>
            <a:endParaRPr lang="en-GB" dirty="0"/>
          </a:p>
        </p:txBody>
      </p:sp>
    </p:spTree>
    <p:extLst>
      <p:ext uri="{BB962C8B-B14F-4D97-AF65-F5344CB8AC3E}">
        <p14:creationId xmlns:p14="http://schemas.microsoft.com/office/powerpoint/2010/main" val="28222653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more micro models…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358341332"/>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Porter’s Value Chain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14500" y="1753394"/>
            <a:ext cx="5715000" cy="3609975"/>
          </a:xfrm>
        </p:spPr>
      </p:pic>
    </p:spTree>
    <p:extLst>
      <p:ext uri="{BB962C8B-B14F-4D97-AF65-F5344CB8AC3E}">
        <p14:creationId xmlns:p14="http://schemas.microsoft.com/office/powerpoint/2010/main" val="3770908122"/>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Porter Value Chain</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www.youtube.com/watch?v=9-iaL2KxtsA</a:t>
            </a:r>
            <a:endParaRPr lang="en-GB" dirty="0" smtClean="0"/>
          </a:p>
          <a:p>
            <a:endParaRPr lang="en-GB" dirty="0"/>
          </a:p>
        </p:txBody>
      </p:sp>
    </p:spTree>
    <p:extLst>
      <p:ext uri="{BB962C8B-B14F-4D97-AF65-F5344CB8AC3E}">
        <p14:creationId xmlns:p14="http://schemas.microsoft.com/office/powerpoint/2010/main" val="405713908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Models</a:t>
            </a:r>
            <a:endParaRPr lang="en-GB" dirty="0"/>
          </a:p>
        </p:txBody>
      </p:sp>
      <p:sp>
        <p:nvSpPr>
          <p:cNvPr id="3" name="Content Placeholder 2"/>
          <p:cNvSpPr>
            <a:spLocks noGrp="1"/>
          </p:cNvSpPr>
          <p:nvPr>
            <p:ph idx="1"/>
          </p:nvPr>
        </p:nvSpPr>
        <p:spPr>
          <a:xfrm>
            <a:off x="1784077" y="2940642"/>
            <a:ext cx="8229600" cy="3917032"/>
          </a:xfrm>
        </p:spPr>
        <p:txBody>
          <a:bodyPr/>
          <a:lstStyle/>
          <a:p>
            <a:endParaRPr lang="en-GB" dirty="0"/>
          </a:p>
        </p:txBody>
      </p:sp>
      <p:pic>
        <p:nvPicPr>
          <p:cNvPr id="2050" name="Picture 2" descr="Screen Shot 2015-07-11 at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345204"/>
            <a:ext cx="6638925"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2763999"/>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hlinkClick r:id="rId2"/>
              </a:rPr>
              <a:t>Business Model Canvas Explained</a:t>
            </a:r>
            <a:endParaRPr lang="en-GB" dirty="0" smtClean="0"/>
          </a:p>
          <a:p>
            <a:endParaRPr lang="en-GB" dirty="0"/>
          </a:p>
        </p:txBody>
      </p:sp>
    </p:spTree>
    <p:extLst>
      <p:ext uri="{BB962C8B-B14F-4D97-AF65-F5344CB8AC3E}">
        <p14:creationId xmlns:p14="http://schemas.microsoft.com/office/powerpoint/2010/main" val="1688729047"/>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13423</TotalTime>
  <Words>2819</Words>
  <Application>Microsoft Office PowerPoint</Application>
  <PresentationFormat>On-screen Show (4:3)</PresentationFormat>
  <Paragraphs>401</Paragraphs>
  <Slides>101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101</vt:i4>
      </vt:variant>
    </vt:vector>
  </HeadingPairs>
  <TitlesOfParts>
    <vt:vector size="109" baseType="lpstr">
      <vt:lpstr>MS PGothic</vt:lpstr>
      <vt:lpstr>Arial</vt:lpstr>
      <vt:lpstr>Calibri</vt:lpstr>
      <vt:lpstr>Myriad Pro</vt:lpstr>
      <vt:lpstr>Tahoma</vt:lpstr>
      <vt:lpstr>Times New Roman</vt:lpstr>
      <vt:lpstr>Trebuchet MS</vt:lpstr>
      <vt:lpstr>20140311PresentationUWTSDTemplate</vt:lpstr>
      <vt:lpstr>  </vt:lpstr>
      <vt:lpstr>PowerPoint Presentation</vt:lpstr>
      <vt:lpstr>Lectures: Wednesdays and Saturdays </vt:lpstr>
      <vt:lpstr>Deadlines</vt:lpstr>
      <vt:lpstr>Reading Lists</vt:lpstr>
      <vt:lpstr>Use social media!</vt:lpstr>
      <vt:lpstr>Module has 3 parts</vt:lpstr>
      <vt:lpstr>Lectures: Wednesdays and Saturdays </vt:lpstr>
      <vt:lpstr>Assessment</vt:lpstr>
      <vt:lpstr>Assessment</vt:lpstr>
      <vt:lpstr>Lecture content and draft deadlines</vt:lpstr>
      <vt:lpstr>Social Media Revolution</vt:lpstr>
      <vt:lpstr>Quick quiz</vt:lpstr>
      <vt:lpstr>PowerPoint Presentation</vt:lpstr>
      <vt:lpstr>PowerPoint Presentation</vt:lpstr>
      <vt:lpstr>PowerPoint Presentation</vt:lpstr>
      <vt:lpstr>PowerPoint Presentation</vt:lpstr>
      <vt:lpstr>PowerPoint Presentation</vt:lpstr>
      <vt:lpstr>What is digital marketing?</vt:lpstr>
      <vt:lpstr>Everybody’s doing it!</vt:lpstr>
      <vt:lpstr>Traditional  Marketing</vt:lpstr>
      <vt:lpstr>Inbound Marketing</vt:lpstr>
      <vt:lpstr>PowerPoint Presentation</vt:lpstr>
      <vt:lpstr>PowerPoint Presentation</vt:lpstr>
      <vt:lpstr>PowerPoint Presentation</vt:lpstr>
      <vt:lpstr>What is a strategy?</vt:lpstr>
      <vt:lpstr>What is a digital marketing strategy?</vt:lpstr>
      <vt:lpstr>Discussion</vt:lpstr>
      <vt:lpstr>What is Digital Disruption?</vt:lpstr>
      <vt:lpstr>Examples</vt:lpstr>
      <vt:lpstr>PowerPoint Presentation</vt:lpstr>
      <vt:lpstr>Digital Disruption</vt:lpstr>
      <vt:lpstr>Strategic Agility</vt:lpstr>
      <vt:lpstr>Strategic Agility </vt:lpstr>
      <vt:lpstr>THREE LEVELS OF THE BUSINESS ENVIRONMENT</vt:lpstr>
      <vt:lpstr>The Macro Environment</vt:lpstr>
      <vt:lpstr>Political factors</vt:lpstr>
      <vt:lpstr>PowerPoint Presentation</vt:lpstr>
      <vt:lpstr>Economic Factors</vt:lpstr>
      <vt:lpstr>Economic Factors</vt:lpstr>
      <vt:lpstr>PowerPoint Presentation</vt:lpstr>
      <vt:lpstr>Social/Cultural Factors</vt:lpstr>
      <vt:lpstr>PowerPoint Presentation</vt:lpstr>
      <vt:lpstr>PowerPoint Presentation</vt:lpstr>
      <vt:lpstr>Technological Factors</vt:lpstr>
      <vt:lpstr>Environment factors</vt:lpstr>
      <vt:lpstr>Legal factors</vt:lpstr>
      <vt:lpstr>PowerPoint Presentation</vt:lpstr>
      <vt:lpstr>PowerPoint Presentation</vt:lpstr>
      <vt:lpstr>PowerPoint Presentation</vt:lpstr>
      <vt:lpstr>THREE LEVELS OF THE BUSINESS ENVIRONMENT</vt:lpstr>
      <vt:lpstr>Micro Environment/ Operating Environment</vt:lpstr>
      <vt:lpstr>Chaffey &amp; Ellis 2016</vt:lpstr>
      <vt:lpstr>PowerPoint Presentation</vt:lpstr>
      <vt:lpstr>Customers</vt:lpstr>
      <vt:lpstr>PowerPoint Presentation</vt:lpstr>
      <vt:lpstr>PowerPoint Presentation</vt:lpstr>
      <vt:lpstr>PowerPoint Presentation</vt:lpstr>
      <vt:lpstr>Online Keyword Research Tools</vt:lpstr>
      <vt:lpstr>Discussion</vt:lpstr>
      <vt:lpstr>PowerPoint Presentation</vt:lpstr>
      <vt:lpstr>PowerPoint Presentation</vt:lpstr>
      <vt:lpstr>PowerPoint Presentation</vt:lpstr>
      <vt:lpstr>Customer Personas</vt:lpstr>
      <vt:lpstr>The Buying  Process</vt:lpstr>
      <vt:lpstr>The Digital Buying Process</vt:lpstr>
      <vt:lpstr>Multichannel Purchase</vt:lpstr>
      <vt:lpstr>Multichannel conversion models</vt:lpstr>
      <vt:lpstr>PowerPoint Presentation</vt:lpstr>
      <vt:lpstr>PowerPoint Presentation</vt:lpstr>
      <vt:lpstr>PowerPoint Presentation</vt:lpstr>
      <vt:lpstr>PowerPoint Presentation</vt:lpstr>
      <vt:lpstr>Customer Journey</vt:lpstr>
      <vt:lpstr>PowerPoint Presentation</vt:lpstr>
      <vt:lpstr>Social Network</vt:lpstr>
      <vt:lpstr>How do you qualify what is a competitor?</vt:lpstr>
      <vt:lpstr>Competitors: Porter’s 5 Forces</vt:lpstr>
      <vt:lpstr>PowerPoint Presentation</vt:lpstr>
      <vt:lpstr>Competitor Benchmarking</vt:lpstr>
      <vt:lpstr>Competitor monitoring tools</vt:lpstr>
      <vt:lpstr>Suppliers</vt:lpstr>
      <vt:lpstr>Online marketing intermediaries</vt:lpstr>
      <vt:lpstr>New Channel structures</vt:lpstr>
      <vt:lpstr>Monitoring Existing Trends and their impact</vt:lpstr>
      <vt:lpstr>Google Trends</vt:lpstr>
      <vt:lpstr>Primary Data </vt:lpstr>
      <vt:lpstr>Secondary Data</vt:lpstr>
      <vt:lpstr>Data gathering and analysis using industry applications</vt:lpstr>
      <vt:lpstr>PowerPoint Presentation</vt:lpstr>
      <vt:lpstr>Radian 6  (Now part of Social Studio)</vt:lpstr>
      <vt:lpstr>Sentiment Analysis</vt:lpstr>
      <vt:lpstr>News</vt:lpstr>
      <vt:lpstr>SWOT and TOWS</vt:lpstr>
      <vt:lpstr>PowerPoint Presentation</vt:lpstr>
      <vt:lpstr>PowerPoint Presentation</vt:lpstr>
      <vt:lpstr>PowerPoint Presentation</vt:lpstr>
      <vt:lpstr>Two more micro models…</vt:lpstr>
      <vt:lpstr>Porter’s Value Chain </vt:lpstr>
      <vt:lpstr>Porter Value Chain</vt:lpstr>
      <vt:lpstr>Business Models</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Benyon, Caroline</dc:creator>
  <cp:lastModifiedBy>Thomas, Christopher (Business)</cp:lastModifiedBy>
  <cp:revision>347</cp:revision>
  <cp:lastPrinted>2016-02-08T18:19:33Z</cp:lastPrinted>
  <dcterms:created xsi:type="dcterms:W3CDTF">2015-05-19T15:55:27Z</dcterms:created>
  <dcterms:modified xsi:type="dcterms:W3CDTF">2017-10-04T15:59:36Z</dcterms:modified>
</cp:coreProperties>
</file>