
<file path=[Content_Types].xml><?xml version="1.0" encoding="utf-8"?>
<Types xmlns="http://schemas.openxmlformats.org/package/2006/content-types">
  <Override PartName="/ppt/tags/tag8.xml" ContentType="application/vnd.openxmlformats-officedocument.presentationml.tags+xml"/>
  <Override PartName="/ppt/slides/slide4.xml" ContentType="application/vnd.openxmlformats-officedocument.presentationml.slide+xml"/>
  <Override PartName="/ppt/slideLayouts/slideLayout6.xml" ContentType="application/vnd.openxmlformats-officedocument.presentationml.slideLayout+xml"/>
  <Override PartName="/ppt/tags/tag4.xml" ContentType="application/vnd.openxmlformats-officedocument.presentationml.tags+xml"/>
  <Override PartName="/ppt/theme/theme1.xml" ContentType="application/vnd.openxmlformats-officedocument.theme+xml"/>
  <Override PartName="/ppt/slideLayouts/slideLayout2.xml" ContentType="application/vnd.openxmlformats-officedocument.presentationml.slideLayout+xml"/>
  <Override PartName="/ppt/tags/tag49.xml" ContentType="application/vnd.openxmlformats-officedocument.presentationml.tags+xml"/>
  <Override PartName="/ppt/tags/tag78.xml" ContentType="application/vnd.openxmlformats-officedocument.presentationml.tags+xml"/>
  <Default Extension="xml" ContentType="application/xml"/>
  <Override PartName="/ppt/tags/tag29.xml" ContentType="application/vnd.openxmlformats-officedocument.presentationml.tags+xml"/>
  <Override PartName="/ppt/tags/tag38.xml" ContentType="application/vnd.openxmlformats-officedocument.presentationml.tags+xml"/>
  <Override PartName="/ppt/tags/tag47.xml" ContentType="application/vnd.openxmlformats-officedocument.presentationml.tags+xml"/>
  <Override PartName="/ppt/tags/tag56.xml" ContentType="application/vnd.openxmlformats-officedocument.presentationml.tags+xml"/>
  <Override PartName="/ppt/tags/tag67.xml" ContentType="application/vnd.openxmlformats-officedocument.presentationml.tags+xml"/>
  <Override PartName="/ppt/tags/tag76.xml" ContentType="application/vnd.openxmlformats-officedocument.presentationml.tags+xml"/>
  <Override PartName="/ppt/tableStyles.xml" ContentType="application/vnd.openxmlformats-officedocument.presentationml.tableStyles+xml"/>
  <Override PartName="/ppt/slideLayouts/slideLayout11.xml" ContentType="application/vnd.openxmlformats-officedocument.presentationml.slideLayout+xml"/>
  <Override PartName="/ppt/tags/tag16.xml" ContentType="application/vnd.openxmlformats-officedocument.presentationml.tags+xml"/>
  <Override PartName="/ppt/tags/tag18.xml" ContentType="application/vnd.openxmlformats-officedocument.presentationml.tags+xml"/>
  <Override PartName="/ppt/tags/tag27.xml" ContentType="application/vnd.openxmlformats-officedocument.presentationml.tags+xml"/>
  <Override PartName="/ppt/tags/tag36.xml" ContentType="application/vnd.openxmlformats-officedocument.presentationml.tags+xml"/>
  <Override PartName="/ppt/tags/tag45.xml" ContentType="application/vnd.openxmlformats-officedocument.presentationml.tags+xml"/>
  <Override PartName="/ppt/tags/tag54.xml" ContentType="application/vnd.openxmlformats-officedocument.presentationml.tags+xml"/>
  <Override PartName="/ppt/tags/tag63.xml" ContentType="application/vnd.openxmlformats-officedocument.presentationml.tags+xml"/>
  <Override PartName="/ppt/tags/tag65.xml" ContentType="application/vnd.openxmlformats-officedocument.presentationml.tags+xml"/>
  <Override PartName="/ppt/tags/tag74.xml" ContentType="application/vnd.openxmlformats-officedocument.presentationml.tags+xml"/>
  <Override PartName="/docProps/custom.xml" ContentType="application/vnd.openxmlformats-officedocument.custom-properties+xml"/>
  <Override PartName="/ppt/tags/tag14.xml" ContentType="application/vnd.openxmlformats-officedocument.presentationml.tags+xml"/>
  <Override PartName="/ppt/tags/tag25.xml" ContentType="application/vnd.openxmlformats-officedocument.presentationml.tags+xml"/>
  <Override PartName="/ppt/tags/tag34.xml" ContentType="application/vnd.openxmlformats-officedocument.presentationml.tags+xml"/>
  <Override PartName="/ppt/tags/tag43.xml" ContentType="application/vnd.openxmlformats-officedocument.presentationml.tags+xml"/>
  <Override PartName="/ppt/tags/tag52.xml" ContentType="application/vnd.openxmlformats-officedocument.presentationml.tags+xml"/>
  <Override PartName="/ppt/tags/tag61.xml" ContentType="application/vnd.openxmlformats-officedocument.presentationml.tags+xml"/>
  <Override PartName="/ppt/tags/tag72.xml" ContentType="application/vnd.openxmlformats-officedocument.presentationml.tags+xml"/>
  <Override PartName="/ppt/tags/tag12.xml" ContentType="application/vnd.openxmlformats-officedocument.presentationml.tags+xml"/>
  <Override PartName="/ppt/tags/tag23.xml" ContentType="application/vnd.openxmlformats-officedocument.presentationml.tags+xml"/>
  <Override PartName="/ppt/tags/tag32.xml" ContentType="application/vnd.openxmlformats-officedocument.presentationml.tags+xml"/>
  <Override PartName="/ppt/tags/tag41.xml" ContentType="application/vnd.openxmlformats-officedocument.presentationml.tags+xml"/>
  <Override PartName="/ppt/tags/tag50.xml" ContentType="application/vnd.openxmlformats-officedocument.presentationml.tags+xml"/>
  <Override PartName="/ppt/tags/tag70.xml" ContentType="application/vnd.openxmlformats-officedocument.presentationml.tags+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tags/tag9.xml" ContentType="application/vnd.openxmlformats-officedocument.presentationml.tags+xml"/>
  <Override PartName="/ppt/tags/tag10.xml" ContentType="application/vnd.openxmlformats-officedocument.presentationml.tags+xml"/>
  <Override PartName="/ppt/tags/tag21.xml" ContentType="application/vnd.openxmlformats-officedocument.presentationml.tags+xml"/>
  <Override PartName="/ppt/tags/tag30.xml" ContentType="application/vnd.openxmlformats-officedocument.presentationml.tags+xml"/>
  <Override PartName="/ppt/slides/slide5.xml" ContentType="application/vnd.openxmlformats-officedocument.presentationml.slide+xml"/>
  <Override PartName="/ppt/slideLayouts/slideLayout7.xml" ContentType="application/vnd.openxmlformats-officedocument.presentationml.slideLayout+xml"/>
  <Override PartName="/ppt/tags/tag7.xml" ContentType="application/vnd.openxmlformats-officedocument.presentationml.tags+xml"/>
  <Default Extension="png" ContentType="image/pn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ags/tag5.xml" ContentType="application/vnd.openxmlformats-officedocument.presentationml.tags+xml"/>
  <Override PartName="/ppt/tags/tag79.xml" ContentType="application/vnd.openxmlformats-officedocument.presentationml.tags+xml"/>
  <Override PartName="/ppt/slides/slide1.xml" ContentType="application/vnd.openxmlformats-officedocument.presentationml.slide+xml"/>
  <Override PartName="/ppt/slideLayouts/slideLayout3.xml" ContentType="application/vnd.openxmlformats-officedocument.presentationml.slideLayout+xml"/>
  <Override PartName="/ppt/tags/tag3.xml" ContentType="application/vnd.openxmlformats-officedocument.presentationml.tags+xml"/>
  <Override PartName="/ppt/tags/tag39.xml" ContentType="application/vnd.openxmlformats-officedocument.presentationml.tags+xml"/>
  <Override PartName="/ppt/tags/tag59.xml" ContentType="application/vnd.openxmlformats-officedocument.presentationml.tags+xml"/>
  <Default Extension="jpeg" ContentType="image/jpeg"/>
  <Override PartName="/ppt/tags/tag68.xml" ContentType="application/vnd.openxmlformats-officedocument.presentationml.tags+xml"/>
  <Override PartName="/ppt/tags/tag77.xml" ContentType="application/vnd.openxmlformats-officedocument.presentationml.tags+xml"/>
  <Override PartName="/ppt/presentation.xml" ContentType="application/vnd.openxmlformats-officedocument.presentationml.presentation.main+xml"/>
  <Override PartName="/ppt/tags/tag1.xml" ContentType="application/vnd.openxmlformats-officedocument.presentationml.tags+xml"/>
  <Override PartName="/ppt/slideLayouts/slideLayout1.xml" ContentType="application/vnd.openxmlformats-officedocument.presentationml.slideLayout+xml"/>
  <Override PartName="/ppt/tags/tag19.xml" ContentType="application/vnd.openxmlformats-officedocument.presentationml.tags+xml"/>
  <Override PartName="/ppt/tags/tag28.xml" ContentType="application/vnd.openxmlformats-officedocument.presentationml.tags+xml"/>
  <Override PartName="/ppt/tags/tag37.xml" ContentType="application/vnd.openxmlformats-officedocument.presentationml.tags+xml"/>
  <Override PartName="/ppt/tags/tag48.xml" ContentType="application/vnd.openxmlformats-officedocument.presentationml.tags+xml"/>
  <Override PartName="/ppt/tags/tag57.xml" ContentType="application/vnd.openxmlformats-officedocument.presentationml.tags+xml"/>
  <Override PartName="/ppt/tags/tag66.xml" ContentType="application/vnd.openxmlformats-officedocument.presentationml.tags+xml"/>
  <Override PartName="/ppt/tags/tag75.xml" ContentType="application/vnd.openxmlformats-officedocument.presentationml.tags+xml"/>
  <Override PartName="/docProps/app.xml" ContentType="application/vnd.openxmlformats-officedocument.extended-properties+xml"/>
  <Override PartName="/ppt/tags/tag17.xml" ContentType="application/vnd.openxmlformats-officedocument.presentationml.tags+xml"/>
  <Override PartName="/ppt/tags/tag26.xml" ContentType="application/vnd.openxmlformats-officedocument.presentationml.tags+xml"/>
  <Override PartName="/ppt/tags/tag35.xml" ContentType="application/vnd.openxmlformats-officedocument.presentationml.tags+xml"/>
  <Override PartName="/ppt/tags/tag46.xml" ContentType="application/vnd.openxmlformats-officedocument.presentationml.tags+xml"/>
  <Override PartName="/ppt/tags/tag55.xml" ContentType="application/vnd.openxmlformats-officedocument.presentationml.tags+xml"/>
  <Override PartName="/ppt/tags/tag64.xml" ContentType="application/vnd.openxmlformats-officedocument.presentationml.tags+xml"/>
  <Override PartName="/ppt/tags/tag73.xml" ContentType="application/vnd.openxmlformats-officedocument.presentationml.tags+xml"/>
  <Override PartName="/ppt/slideLayouts/slideLayout10.xml" ContentType="application/vnd.openxmlformats-officedocument.presentationml.slideLayout+xml"/>
  <Override PartName="/ppt/tags/tag15.xml" ContentType="application/vnd.openxmlformats-officedocument.presentationml.tags+xml"/>
  <Override PartName="/ppt/tags/tag24.xml" ContentType="application/vnd.openxmlformats-officedocument.presentationml.tags+xml"/>
  <Override PartName="/ppt/tags/tag33.xml" ContentType="application/vnd.openxmlformats-officedocument.presentationml.tags+xml"/>
  <Override PartName="/ppt/tags/tag44.xml" ContentType="application/vnd.openxmlformats-officedocument.presentationml.tags+xml"/>
  <Override PartName="/ppt/tags/tag53.xml" ContentType="application/vnd.openxmlformats-officedocument.presentationml.tags+xml"/>
  <Override PartName="/ppt/tags/tag62.xml" ContentType="application/vnd.openxmlformats-officedocument.presentationml.tags+xml"/>
  <Override PartName="/ppt/tags/tag71.xml" ContentType="application/vnd.openxmlformats-officedocument.presentationml.tags+xml"/>
  <Override PartName="/ppt/tags/tag13.xml" ContentType="application/vnd.openxmlformats-officedocument.presentationml.tags+xml"/>
  <Override PartName="/ppt/tags/tag22.xml" ContentType="application/vnd.openxmlformats-officedocument.presentationml.tags+xml"/>
  <Override PartName="/ppt/tags/tag31.xml" ContentType="application/vnd.openxmlformats-officedocument.presentationml.tags+xml"/>
  <Override PartName="/ppt/tags/tag40.xml" ContentType="application/vnd.openxmlformats-officedocument.presentationml.tags+xml"/>
  <Override PartName="/ppt/tags/tag42.xml" ContentType="application/vnd.openxmlformats-officedocument.presentationml.tags+xml"/>
  <Override PartName="/ppt/tags/tag51.xml" ContentType="application/vnd.openxmlformats-officedocument.presentationml.tags+xml"/>
  <Override PartName="/ppt/tags/tag60.xml" ContentType="application/vnd.openxmlformats-officedocument.presentationml.tags+xml"/>
  <Override PartName="/ppt/slides/slide8.xml" ContentType="application/vnd.openxmlformats-officedocument.presentationml.slide+xml"/>
  <Override PartName="/ppt/tags/tag11.xml" ContentType="application/vnd.openxmlformats-officedocument.presentationml.tags+xml"/>
  <Override PartName="/ppt/tags/tag20.xml" ContentType="application/vnd.openxmlformats-officedocument.presentationml.tags+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tags/tag6.xml" ContentType="application/vnd.openxmlformats-officedocument.presentationml.tags+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2.xml" ContentType="application/vnd.openxmlformats-officedocument.presentationml.slide+xml"/>
  <Override PartName="/ppt/tags/tag2.xml" ContentType="application/vnd.openxmlformats-officedocument.presentationml.tags+xml"/>
  <Override PartName="/ppt/tags/tag58.xml" ContentType="application/vnd.openxmlformats-officedocument.presentationml.tags+xml"/>
  <Override PartName="/ppt/tags/tag69.xml" ContentType="application/vnd.openxmlformats-officedocument.presentationml.tags+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7" r:id="rId2"/>
    <p:sldId id="256" r:id="rId3"/>
    <p:sldId id="257" r:id="rId4"/>
    <p:sldId id="258" r:id="rId5"/>
    <p:sldId id="260" r:id="rId6"/>
    <p:sldId id="261" r:id="rId7"/>
    <p:sldId id="262" r:id="rId8"/>
    <p:sldId id="263" r:id="rId9"/>
    <p:sldId id="266" r:id="rId10"/>
  </p:sldIdLst>
  <p:sldSz cx="12192000" cy="6858000"/>
  <p:notesSz cx="6858000" cy="9144000"/>
  <p:custDataLst>
    <p:tags r:id="rId1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59"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3DF"/>
    <a:srgbClr val="FFFFFF"/>
    <a:srgbClr val="DCDCDC"/>
    <a:srgbClr val="F0F0F0"/>
    <a:srgbClr val="E6E6E6"/>
    <a:srgbClr val="C8C8C8"/>
    <a:srgbClr val="FAFAFA"/>
    <a:srgbClr val="BEBEBE"/>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无样式，网格型">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3778" autoAdjust="0"/>
    <p:restoredTop sz="94660"/>
  </p:normalViewPr>
  <p:slideViewPr>
    <p:cSldViewPr snapToGrid="0" showGuides="1">
      <p:cViewPr varScale="1">
        <p:scale>
          <a:sx n="67" d="100"/>
          <a:sy n="67" d="100"/>
        </p:scale>
        <p:origin x="-834" y="-96"/>
      </p:cViewPr>
      <p:guideLst>
        <p:guide orient="horz" pos="2159"/>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Master" Target="../slideMasters/slideMaster1.xml"/><Relationship Id="rId5" Type="http://schemas.openxmlformats.org/officeDocument/2006/relationships/tags" Target="../tags/tag11.xml"/><Relationship Id="rId4" Type="http://schemas.openxmlformats.org/officeDocument/2006/relationships/tags" Target="../tags/tag10.xml"/></Relationships>
</file>

<file path=ppt/slideLayouts/_rels/slideLayout2.xml.rels><?xml version="1.0" encoding="UTF-8" standalone="yes"?>
<Relationships xmlns="http://schemas.openxmlformats.org/package/2006/relationships"><Relationship Id="rId3" Type="http://schemas.openxmlformats.org/officeDocument/2006/relationships/tags" Target="../tags/tag14.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Master" Target="../slideMasters/slideMaster1.xml"/><Relationship Id="rId5" Type="http://schemas.openxmlformats.org/officeDocument/2006/relationships/tags" Target="../tags/tag16.xml"/><Relationship Id="rId4" Type="http://schemas.openxmlformats.org/officeDocument/2006/relationships/tags" Target="../tags/tag15.xml"/></Relationships>
</file>

<file path=ppt/slideLayouts/_rels/slideLayout3.xml.rels><?xml version="1.0" encoding="UTF-8" standalone="yes"?>
<Relationships xmlns="http://schemas.openxmlformats.org/package/2006/relationships"><Relationship Id="rId3" Type="http://schemas.openxmlformats.org/officeDocument/2006/relationships/tags" Target="../tags/tag19.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Master" Target="../slideMasters/slideMaster1.xml"/><Relationship Id="rId5" Type="http://schemas.openxmlformats.org/officeDocument/2006/relationships/tags" Target="../tags/tag21.xml"/><Relationship Id="rId4" Type="http://schemas.openxmlformats.org/officeDocument/2006/relationships/tags" Target="../tags/tag20.xml"/></Relationships>
</file>

<file path=ppt/slideLayouts/_rels/slideLayout4.xml.rels><?xml version="1.0" encoding="UTF-8" standalone="yes"?>
<Relationships xmlns="http://schemas.openxmlformats.org/package/2006/relationships"><Relationship Id="rId3" Type="http://schemas.openxmlformats.org/officeDocument/2006/relationships/tags" Target="../tags/tag24.xml"/><Relationship Id="rId7" Type="http://schemas.openxmlformats.org/officeDocument/2006/relationships/slideMaster" Target="../slideMasters/slideMaster1.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tags" Target="../tags/tag27.xml"/><Relationship Id="rId5" Type="http://schemas.openxmlformats.org/officeDocument/2006/relationships/tags" Target="../tags/tag26.xml"/><Relationship Id="rId4" Type="http://schemas.openxmlformats.org/officeDocument/2006/relationships/tags" Target="../tags/tag25.xml"/></Relationships>
</file>

<file path=ppt/slideLayouts/_rels/slideLayout5.xml.rels><?xml version="1.0" encoding="UTF-8" standalone="yes"?>
<Relationships xmlns="http://schemas.openxmlformats.org/package/2006/relationships"><Relationship Id="rId8" Type="http://schemas.openxmlformats.org/officeDocument/2006/relationships/tags" Target="../tags/tag35.xml"/><Relationship Id="rId3" Type="http://schemas.openxmlformats.org/officeDocument/2006/relationships/tags" Target="../tags/tag30.xml"/><Relationship Id="rId7" Type="http://schemas.openxmlformats.org/officeDocument/2006/relationships/tags" Target="../tags/tag34.xml"/><Relationship Id="rId2" Type="http://schemas.openxmlformats.org/officeDocument/2006/relationships/tags" Target="../tags/tag29.xml"/><Relationship Id="rId1" Type="http://schemas.openxmlformats.org/officeDocument/2006/relationships/tags" Target="../tags/tag28.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tags" Target="../tags/tag31.xml"/><Relationship Id="rId9"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tags" Target="../tags/tag36.xml"/><Relationship Id="rId5" Type="http://schemas.openxmlformats.org/officeDocument/2006/relationships/slideMaster" Target="../slideMasters/slideMaster1.xml"/><Relationship Id="rId4" Type="http://schemas.openxmlformats.org/officeDocument/2006/relationships/tags" Target="../tags/tag39.xml"/></Relationships>
</file>

<file path=ppt/slideLayouts/_rels/slideLayout7.xml.rels><?xml version="1.0" encoding="UTF-8" standalone="yes"?>
<Relationships xmlns="http://schemas.openxmlformats.org/package/2006/relationships"><Relationship Id="rId3" Type="http://schemas.openxmlformats.org/officeDocument/2006/relationships/tags" Target="../tags/tag42.xml"/><Relationship Id="rId2" Type="http://schemas.openxmlformats.org/officeDocument/2006/relationships/tags" Target="../tags/tag41.xml"/><Relationship Id="rId1" Type="http://schemas.openxmlformats.org/officeDocument/2006/relationships/tags" Target="../tags/tag40.xml"/><Relationship Id="rId4"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tags" Target="../tags/tag45.xml"/><Relationship Id="rId7" Type="http://schemas.openxmlformats.org/officeDocument/2006/relationships/slideMaster" Target="../slideMasters/slideMaster1.xml"/><Relationship Id="rId2" Type="http://schemas.openxmlformats.org/officeDocument/2006/relationships/tags" Target="../tags/tag44.xml"/><Relationship Id="rId1" Type="http://schemas.openxmlformats.org/officeDocument/2006/relationships/tags" Target="../tags/tag43.xml"/><Relationship Id="rId6" Type="http://schemas.openxmlformats.org/officeDocument/2006/relationships/tags" Target="../tags/tag48.xml"/><Relationship Id="rId5" Type="http://schemas.openxmlformats.org/officeDocument/2006/relationships/tags" Target="../tags/tag47.xml"/><Relationship Id="rId4" Type="http://schemas.openxmlformats.org/officeDocument/2006/relationships/tags" Target="../tags/tag46.xml"/></Relationships>
</file>

<file path=ppt/slideLayouts/_rels/slideLayout9.xml.rels><?xml version="1.0" encoding="UTF-8" standalone="yes"?>
<Relationships xmlns="http://schemas.openxmlformats.org/package/2006/relationships"><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tags" Target="../tags/tag49.xml"/><Relationship Id="rId6" Type="http://schemas.openxmlformats.org/officeDocument/2006/relationships/slideMaster" Target="../slideMasters/slideMaster1.xml"/><Relationship Id="rId5" Type="http://schemas.openxmlformats.org/officeDocument/2006/relationships/tags" Target="../tags/tag53.xml"/><Relationship Id="rId4" Type="http://schemas.openxmlformats.org/officeDocument/2006/relationships/tags" Target="../tags/tag52.xml"/></Relationships>
</file>

<file path=ppt/slideLayouts/_rels/slideLayout10.xml.rels><?xml version="1.0" encoding="UTF-8" standalone="yes"?>
<Relationships xmlns="http://schemas.openxmlformats.org/package/2006/relationships"><Relationship Id="rId3" Type="http://schemas.openxmlformats.org/officeDocument/2006/relationships/tags" Target="../tags/tag56.xml"/><Relationship Id="rId2" Type="http://schemas.openxmlformats.org/officeDocument/2006/relationships/tags" Target="../tags/tag55.xml"/><Relationship Id="rId1" Type="http://schemas.openxmlformats.org/officeDocument/2006/relationships/tags" Target="../tags/tag54.xml"/><Relationship Id="rId5" Type="http://schemas.openxmlformats.org/officeDocument/2006/relationships/slideMaster" Target="../slideMasters/slideMaster1.xml"/><Relationship Id="rId4" Type="http://schemas.openxmlformats.org/officeDocument/2006/relationships/tags" Target="../tags/tag57.xml"/></Relationships>
</file>

<file path=ppt/slideLayouts/_rels/slideLayout11.xml.rels><?xml version="1.0" encoding="UTF-8" standalone="yes"?>
<Relationships xmlns="http://schemas.openxmlformats.org/package/2006/relationships"><Relationship Id="rId3" Type="http://schemas.openxmlformats.org/officeDocument/2006/relationships/tags" Target="../tags/tag60.xml"/><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slideMaster" Target="../slideMasters/slideMaster1.xml"/><Relationship Id="rId5" Type="http://schemas.openxmlformats.org/officeDocument/2006/relationships/tags" Target="../tags/tag62.xml"/><Relationship Id="rId4" Type="http://schemas.openxmlformats.org/officeDocument/2006/relationships/tags" Target="../tags/tag6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单击此处编辑母版标题样式</a:t>
            </a:r>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16" name="日期占位符 15"/>
          <p:cNvSpPr>
            <a:spLocks noGrp="1"/>
          </p:cNvSpPr>
          <p:nvPr>
            <p:ph type="dt" sz="half" idx="10"/>
            <p:custDataLst>
              <p:tags r:id="rId3"/>
            </p:custDataLst>
          </p:nvPr>
        </p:nvSpPr>
        <p:spPr/>
        <p:txBody>
          <a:bodyPr/>
          <a:lstStyle/>
          <a:p>
            <a:fld id="{760FBDFE-C587-4B4C-A407-44438C67B59E}" type="datetime1">
              <a:rPr lang="zh-CN" altLang="en-US" smtClean="0"/>
              <a:pPr/>
              <a:t>2023/4/26</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dirty="0"/>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pPr/>
              <a:t>‹#›</a:t>
            </a:fld>
            <a:endParaRPr lang="zh-CN" altLang="en-US" dirty="0"/>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1">
              <a:rPr lang="zh-CN" altLang="en-US" smtClean="0"/>
              <a:pPr/>
              <a:t>2023/4/26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pPr/>
              <a:t>‹#›</a:t>
            </a:fld>
            <a:endParaRPr lang="zh-CN" alt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1">
              <a:rPr lang="zh-CN" altLang="en-US" smtClean="0"/>
              <a:pPr/>
              <a:t>2023/4/26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pPr/>
              <a:t>‹#›</a:t>
            </a:fld>
            <a:endParaRPr lang="zh-CN" alt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1">
              <a:rPr lang="zh-CN" altLang="en-US" smtClean="0"/>
              <a:pPr/>
              <a:t>2023/4/26</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pPr/>
              <a:t>‹#›</a:t>
            </a:fld>
            <a:endParaRPr lang="zh-CN" alt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1">
              <a:rPr lang="zh-CN" altLang="en-US" smtClean="0"/>
              <a:pPr/>
              <a:t>2023/4/26</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pPr/>
              <a:t>‹#›</a:t>
            </a:fld>
            <a:endParaRPr lang="zh-CN" alt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1">
              <a:rPr lang="zh-CN" altLang="en-US" smtClean="0"/>
              <a:pPr/>
              <a:t>2023/4/26</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pPr/>
              <a:t>‹#›</a:t>
            </a:fld>
            <a:endParaRPr lang="zh-CN" alt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1"/>
            </p:custDataLst>
          </p:nvPr>
        </p:nvSpPr>
        <p:spPr/>
        <p:txBody>
          <a:bodyPr/>
          <a:lstStyle/>
          <a:p>
            <a:fld id="{760FBDFE-C587-4B4C-A407-44438C67B59E}" type="datetime1">
              <a:rPr lang="zh-CN" altLang="en-US" smtClean="0"/>
              <a:pPr/>
              <a:t>2023/4/26</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pPr/>
              <a:t>‹#›</a:t>
            </a:fld>
            <a:endParaRPr lang="zh-CN" alt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1">
              <a:rPr lang="zh-CN" altLang="en-US" smtClean="0"/>
              <a:pPr/>
              <a:t>2023/4/26</a:t>
            </a:fld>
            <a:endParaRPr lang="zh-CN" altLang="en-US" dirty="0"/>
          </a:p>
        </p:txBody>
      </p:sp>
      <p:sp>
        <p:nvSpPr>
          <p:cNvPr id="6" name="页脚占位符 5"/>
          <p:cNvSpPr>
            <a:spLocks noGrp="1"/>
          </p:cNvSpPr>
          <p:nvPr>
            <p:ph type="ftr" sz="quarter" idx="11"/>
            <p:custDataLst>
              <p:tags r:id="rId4"/>
            </p:custDataLst>
          </p:nvPr>
        </p:nvSpPr>
        <p:spPr/>
        <p:txBody>
          <a:bodyPr/>
          <a:lstStyle/>
          <a:p>
            <a:endParaRPr lang="zh-CN" altLang="en-US" dirty="0"/>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pPr/>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1">
              <a:rPr lang="zh-CN" altLang="en-US" smtClean="0"/>
              <a:pPr/>
              <a:t>2023/4/26</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pPr/>
              <a:t>‹#›</a:t>
            </a:fld>
            <a:endParaRPr lang="zh-CN" alt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1">
              <a:rPr lang="zh-CN" altLang="en-US" smtClean="0"/>
              <a:pPr/>
              <a:t>2023/4/26</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pPr/>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1"/>
            </p:custDataLst>
          </p:nvPr>
        </p:nvSpPr>
        <p:spPr/>
        <p:txBody>
          <a:bodyPr/>
          <a:lstStyle/>
          <a:p>
            <a:fld id="{760FBDFE-C587-4B4C-A407-44438C67B59E}" type="datetime1">
              <a:rPr lang="zh-CN" altLang="en-US" smtClean="0"/>
              <a:pPr/>
              <a:t>2023/4/26</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pPr/>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17" Type="http://schemas.openxmlformats.org/officeDocument/2006/relationships/tags" Target="../tags/tag6.xml"/><Relationship Id="rId2" Type="http://schemas.openxmlformats.org/officeDocument/2006/relationships/slideLayout" Target="../slideLayouts/slideLayout2.xml"/><Relationship Id="rId16" Type="http://schemas.openxmlformats.org/officeDocument/2006/relationships/tags" Target="../tags/tag5.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4.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1">
              <a:rPr lang="zh-CN" altLang="en-US" smtClean="0"/>
              <a:pPr/>
              <a:t>2023/4/26</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pPr/>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pitchFamily="2" charset="2"/>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63.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ags" Target="../tags/tag6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65.xml"/></Relationships>
</file>

<file path=ppt/slides/_rels/slide4.xml.rels><?xml version="1.0" encoding="UTF-8" standalone="yes"?>
<Relationships xmlns="http://schemas.openxmlformats.org/package/2006/relationships"><Relationship Id="rId3" Type="http://schemas.openxmlformats.org/officeDocument/2006/relationships/tags" Target="../tags/tag68.xml"/><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image" Target="../media/image4.jpeg"/><Relationship Id="rId5" Type="http://schemas.openxmlformats.org/officeDocument/2006/relationships/slideLayout" Target="../slideLayouts/slideLayout1.xml"/><Relationship Id="rId4" Type="http://schemas.openxmlformats.org/officeDocument/2006/relationships/tags" Target="../tags/tag69.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0.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1.xml"/></Relationships>
</file>

<file path=ppt/slides/_rels/slide7.xml.rels><?xml version="1.0" encoding="UTF-8" standalone="yes"?>
<Relationships xmlns="http://schemas.openxmlformats.org/package/2006/relationships"><Relationship Id="rId3" Type="http://schemas.openxmlformats.org/officeDocument/2006/relationships/tags" Target="../tags/tag74.xml"/><Relationship Id="rId2" Type="http://schemas.openxmlformats.org/officeDocument/2006/relationships/tags" Target="../tags/tag73.xml"/><Relationship Id="rId1" Type="http://schemas.openxmlformats.org/officeDocument/2006/relationships/tags" Target="../tags/tag72.xml"/><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tags" Target="../tags/tag75.xml"/><Relationship Id="rId5" Type="http://schemas.openxmlformats.org/officeDocument/2006/relationships/image" Target="../media/image5.png"/><Relationship Id="rId4"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9.xml"/><Relationship Id="rId1" Type="http://schemas.openxmlformats.org/officeDocument/2006/relationships/tags" Target="../tags/tag7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1" name="图片 100"/>
          <p:cNvPicPr/>
          <p:nvPr/>
        </p:nvPicPr>
        <p:blipFill>
          <a:blip r:embed="rId3"/>
          <a:stretch>
            <a:fillRect/>
          </a:stretch>
        </p:blipFill>
        <p:spPr>
          <a:xfrm>
            <a:off x="4153537" y="27591"/>
            <a:ext cx="3810000" cy="3810000"/>
          </a:xfrm>
          <a:prstGeom prst="rect">
            <a:avLst/>
          </a:prstGeom>
          <a:noFill/>
          <a:ln w="9525">
            <a:noFill/>
          </a:ln>
        </p:spPr>
      </p:pic>
      <p:sp>
        <p:nvSpPr>
          <p:cNvPr id="2" name="文本框 1"/>
          <p:cNvSpPr txBox="1"/>
          <p:nvPr/>
        </p:nvSpPr>
        <p:spPr>
          <a:xfrm>
            <a:off x="2706368" y="3484531"/>
            <a:ext cx="7096125" cy="953135"/>
          </a:xfrm>
          <a:prstGeom prst="rect">
            <a:avLst/>
          </a:prstGeom>
          <a:noFill/>
        </p:spPr>
        <p:txBody>
          <a:bodyPr wrap="square" rtlCol="0" anchor="t">
            <a:spAutoFit/>
          </a:bodyPr>
          <a:lstStyle/>
          <a:p>
            <a:pPr algn="ctr"/>
            <a:r>
              <a:rPr lang="zh-CN" altLang="en-US" sz="2800" b="1" dirty="0"/>
              <a:t>Skills Development for HR Function to Improve Employee Engagement in META</a:t>
            </a:r>
          </a:p>
        </p:txBody>
      </p:sp>
      <p:sp>
        <p:nvSpPr>
          <p:cNvPr id="4" name="文本框 1"/>
          <p:cNvSpPr txBox="1"/>
          <p:nvPr/>
        </p:nvSpPr>
        <p:spPr>
          <a:xfrm>
            <a:off x="1257301" y="4908519"/>
            <a:ext cx="10172699" cy="646331"/>
          </a:xfrm>
          <a:prstGeom prst="rect">
            <a:avLst/>
          </a:prstGeom>
          <a:noFill/>
        </p:spPr>
        <p:txBody>
          <a:bodyPr wrap="square" rtlCol="0" anchor="t">
            <a:spAutoFit/>
          </a:bodyPr>
          <a:lstStyle/>
          <a:p>
            <a:r>
              <a:rPr lang="en-US" altLang="zh-CN" b="1" dirty="0" smtClean="0"/>
              <a:t>Student Name : </a:t>
            </a:r>
            <a:r>
              <a:rPr lang="en-US" altLang="zh-CN" b="1" dirty="0" smtClean="0"/>
              <a:t>Zhu </a:t>
            </a:r>
            <a:r>
              <a:rPr lang="en-US" altLang="zh-CN" b="1" dirty="0" err="1" smtClean="0"/>
              <a:t>Qiyuan</a:t>
            </a:r>
            <a:r>
              <a:rPr lang="en-US" altLang="zh-CN" b="1" dirty="0" smtClean="0"/>
              <a:t> </a:t>
            </a:r>
            <a:r>
              <a:rPr lang="en-US" altLang="zh-CN" b="1" dirty="0" smtClean="0"/>
              <a:t>(</a:t>
            </a:r>
            <a:r>
              <a:rPr lang="en-US" altLang="zh-CN" b="1" dirty="0" smtClean="0"/>
              <a:t>2216868)</a:t>
            </a:r>
            <a:r>
              <a:rPr lang="en-US" altLang="zh-CN" b="1" dirty="0" smtClean="0"/>
              <a:t/>
            </a:r>
            <a:br>
              <a:rPr lang="en-US" altLang="zh-CN" b="1" dirty="0" smtClean="0"/>
            </a:br>
            <a:r>
              <a:rPr lang="en-US" altLang="zh-CN" b="1" dirty="0" smtClean="0"/>
              <a:t>Video link: https</a:t>
            </a:r>
            <a:r>
              <a:rPr lang="en-US" altLang="zh-CN" b="1" dirty="0" smtClean="0"/>
              <a:t>://web.microsoftstream.com/video/c7bda2ad-65f5-420e-aecb-523c6ca5bfb9</a:t>
            </a:r>
            <a:endParaRPr lang="zh-CN" altLang="en-US" b="1" dirty="0"/>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 name="图片 102"/>
          <p:cNvPicPr/>
          <p:nvPr/>
        </p:nvPicPr>
        <p:blipFill>
          <a:blip r:embed="rId3"/>
          <a:stretch>
            <a:fillRect/>
          </a:stretch>
        </p:blipFill>
        <p:spPr>
          <a:xfrm>
            <a:off x="866140" y="1466215"/>
            <a:ext cx="5439410" cy="4069715"/>
          </a:xfrm>
          <a:prstGeom prst="rect">
            <a:avLst/>
          </a:prstGeom>
          <a:noFill/>
          <a:ln w="9525">
            <a:noFill/>
          </a:ln>
        </p:spPr>
      </p:pic>
      <p:sp>
        <p:nvSpPr>
          <p:cNvPr id="4" name="文本框 3"/>
          <p:cNvSpPr txBox="1"/>
          <p:nvPr/>
        </p:nvSpPr>
        <p:spPr>
          <a:xfrm>
            <a:off x="6817995" y="1465580"/>
            <a:ext cx="4213225" cy="3927475"/>
          </a:xfrm>
          <a:prstGeom prst="rect">
            <a:avLst/>
          </a:prstGeom>
          <a:noFill/>
        </p:spPr>
        <p:txBody>
          <a:bodyPr wrap="square" rtlCol="0" anchor="t">
            <a:noAutofit/>
          </a:bodyPr>
          <a:lstStyle/>
          <a:p>
            <a:r>
              <a:rPr lang="zh-CN" altLang="en-US" sz="1200" b="1"/>
              <a:t>The purpose of the presentation is to discuss the importance of HR skills development in improving employee engagement in META. </a:t>
            </a:r>
          </a:p>
          <a:p>
            <a:endParaRPr lang="zh-CN" altLang="en-US" sz="1200"/>
          </a:p>
          <a:p>
            <a:r>
              <a:rPr lang="zh-CN" altLang="en-US" sz="1200"/>
              <a:t>The presentation provides an overview of recommendations that can help improve employee engagement, such as developing communication skills, professional development skills, diversity and inclusion skills, organizational culture skills, and monitoring and evaluation skills. </a:t>
            </a:r>
          </a:p>
          <a:p>
            <a:endParaRPr lang="zh-CN" altLang="en-US" sz="1200"/>
          </a:p>
          <a:p>
            <a:r>
              <a:rPr lang="zh-CN" altLang="en-US" sz="1200"/>
              <a:t>The presentation highlights the importance of HR skills development in achieving these recommendations and ultimately improving employee engagement levels in META. </a:t>
            </a:r>
          </a:p>
          <a:p>
            <a:endParaRPr lang="zh-CN" altLang="en-US" sz="1200"/>
          </a:p>
          <a:p>
            <a:r>
              <a:rPr lang="zh-CN" altLang="en-US" sz="1200"/>
              <a:t>This analysis shows that the presentation is focused on the role of HR skills development in enhancing employee engagement, </a:t>
            </a:r>
          </a:p>
          <a:p>
            <a:endParaRPr lang="zh-CN" altLang="en-US" sz="1200"/>
          </a:p>
          <a:p>
            <a:r>
              <a:rPr lang="zh-CN" altLang="en-US" sz="1200"/>
              <a:t>and emphasizes the need for HR professionals to develop and improve their skills to support employee engagement initiatives.</a:t>
            </a:r>
          </a:p>
        </p:txBody>
      </p:sp>
      <p:sp>
        <p:nvSpPr>
          <p:cNvPr id="5" name="文本框 4"/>
          <p:cNvSpPr txBox="1"/>
          <p:nvPr/>
        </p:nvSpPr>
        <p:spPr>
          <a:xfrm>
            <a:off x="866140" y="869950"/>
            <a:ext cx="6096000" cy="368300"/>
          </a:xfrm>
          <a:prstGeom prst="rect">
            <a:avLst/>
          </a:prstGeom>
          <a:noFill/>
        </p:spPr>
        <p:txBody>
          <a:bodyPr wrap="square" rtlCol="0" anchor="t">
            <a:spAutoFit/>
          </a:bodyPr>
          <a:lstStyle/>
          <a:p>
            <a:r>
              <a:rPr lang="zh-CN" altLang="en-US" b="1"/>
              <a:t>Introduction</a:t>
            </a:r>
          </a:p>
        </p:txBody>
      </p:sp>
      <p:sp>
        <p:nvSpPr>
          <p:cNvPr id="2" name="矩形 1"/>
          <p:cNvSpPr/>
          <p:nvPr/>
        </p:nvSpPr>
        <p:spPr>
          <a:xfrm>
            <a:off x="3720465" y="4695825"/>
            <a:ext cx="2517140" cy="7734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866140" y="1362075"/>
            <a:ext cx="9964420" cy="2584450"/>
          </a:xfrm>
          <a:prstGeom prst="rect">
            <a:avLst/>
          </a:prstGeom>
          <a:noFill/>
          <a:ln>
            <a:noFill/>
          </a:ln>
        </p:spPr>
        <p:txBody>
          <a:bodyPr wrap="square" rtlCol="0" anchor="t">
            <a:spAutoFit/>
          </a:bodyPr>
          <a:lstStyle/>
          <a:p>
            <a:r>
              <a:rPr lang="zh-CN" altLang="en-US"/>
              <a:t>Effective communication is essential in improving employee engagement, as it promotes transparency, clarity, and trust between employees and management. HR professionals must possess specific communication skills, such as active listening, empathy, and conflict resolution, to effectively engage with employees. (</a:t>
            </a:r>
            <a:r>
              <a:rPr lang="zh-CN" altLang="en-US">
                <a:sym typeface="+mn-ea"/>
              </a:rPr>
              <a:t>Wright, Gardner, Moynihan&amp; Allen, 2018)</a:t>
            </a:r>
            <a:endParaRPr lang="zh-CN" altLang="en-US"/>
          </a:p>
          <a:p>
            <a:endParaRPr lang="zh-CN" altLang="en-US"/>
          </a:p>
          <a:p>
            <a:r>
              <a:rPr lang="zh-CN" altLang="en-US"/>
              <a:t>Developing these skills can be achieved through various means, such as training sessions or coaching sessions. An action plan for developing communication skills should be established, including specific timescales and milestones, to ensure progress and success in improving employee engagement through better communication.</a:t>
            </a:r>
          </a:p>
        </p:txBody>
      </p:sp>
      <p:pic>
        <p:nvPicPr>
          <p:cNvPr id="104" name="图片 103"/>
          <p:cNvPicPr/>
          <p:nvPr/>
        </p:nvPicPr>
        <p:blipFill>
          <a:blip r:embed="rId3">
            <a:clrChange>
              <a:clrFrom>
                <a:srgbClr val="EDE1FF">
                  <a:alpha val="100000"/>
                </a:srgbClr>
              </a:clrFrom>
              <a:clrTo>
                <a:srgbClr val="EDE1FF">
                  <a:alpha val="100000"/>
                  <a:alpha val="0"/>
                </a:srgbClr>
              </a:clrTo>
            </a:clrChange>
          </a:blip>
          <a:stretch>
            <a:fillRect/>
          </a:stretch>
        </p:blipFill>
        <p:spPr>
          <a:xfrm>
            <a:off x="7479665" y="3484880"/>
            <a:ext cx="4712335" cy="3024505"/>
          </a:xfrm>
          <a:prstGeom prst="rect">
            <a:avLst/>
          </a:prstGeom>
          <a:noFill/>
          <a:ln w="9525">
            <a:noFill/>
          </a:ln>
        </p:spPr>
      </p:pic>
      <p:sp>
        <p:nvSpPr>
          <p:cNvPr id="5" name="文本框 4"/>
          <p:cNvSpPr txBox="1"/>
          <p:nvPr/>
        </p:nvSpPr>
        <p:spPr>
          <a:xfrm>
            <a:off x="866140" y="869950"/>
            <a:ext cx="6096000" cy="368300"/>
          </a:xfrm>
          <a:prstGeom prst="rect">
            <a:avLst/>
          </a:prstGeom>
          <a:noFill/>
        </p:spPr>
        <p:txBody>
          <a:bodyPr wrap="square" rtlCol="0" anchor="t">
            <a:spAutoFit/>
          </a:bodyPr>
          <a:lstStyle/>
          <a:p>
            <a:r>
              <a:rPr lang="zh-CN" altLang="en-US" b="1"/>
              <a:t>Communication Skills</a:t>
            </a: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 name="图片 104"/>
          <p:cNvPicPr/>
          <p:nvPr>
            <p:custDataLst>
              <p:tags r:id="rId2"/>
            </p:custDataLst>
          </p:nvPr>
        </p:nvPicPr>
        <p:blipFill>
          <a:blip r:embed="rId6">
            <a:alphaModFix amt="40000"/>
          </a:blip>
          <a:srcRect l="25721" t="-814"/>
          <a:stretch>
            <a:fillRect/>
          </a:stretch>
        </p:blipFill>
        <p:spPr>
          <a:xfrm>
            <a:off x="0" y="-85725"/>
            <a:ext cx="12214860" cy="7228205"/>
          </a:xfrm>
          <a:prstGeom prst="rect">
            <a:avLst/>
          </a:prstGeom>
          <a:noFill/>
          <a:ln w="9525">
            <a:noFill/>
          </a:ln>
        </p:spPr>
      </p:pic>
      <p:sp>
        <p:nvSpPr>
          <p:cNvPr id="3" name="文本框 2"/>
          <p:cNvSpPr txBox="1"/>
          <p:nvPr/>
        </p:nvSpPr>
        <p:spPr>
          <a:xfrm>
            <a:off x="884555" y="1318260"/>
            <a:ext cx="4022090" cy="4391025"/>
          </a:xfrm>
          <a:prstGeom prst="rect">
            <a:avLst/>
          </a:prstGeom>
          <a:noFill/>
          <a:ln>
            <a:solidFill>
              <a:schemeClr val="tx1"/>
            </a:solidFill>
          </a:ln>
        </p:spPr>
        <p:txBody>
          <a:bodyPr wrap="square" rtlCol="0" anchor="t">
            <a:noAutofit/>
          </a:bodyPr>
          <a:lstStyle/>
          <a:p>
            <a:r>
              <a:rPr lang="en-US" altLang="zh-CN"/>
              <a:t>1. </a:t>
            </a:r>
            <a:r>
              <a:rPr lang="zh-CN" altLang="en-US"/>
              <a:t>Importance of offering professional development opportunities for employees</a:t>
            </a:r>
          </a:p>
          <a:p>
            <a:endParaRPr lang="zh-CN" altLang="en-US"/>
          </a:p>
          <a:p>
            <a:r>
              <a:rPr lang="en-US" altLang="zh-CN"/>
              <a:t>2. </a:t>
            </a:r>
            <a:r>
              <a:rPr lang="zh-CN" altLang="en-US"/>
              <a:t>Specific professional development skills for HR professionals: leadership training, mentoring, coaching</a:t>
            </a:r>
            <a:endParaRPr lang="en-US">
              <a:solidFill>
                <a:srgbClr val="000000"/>
              </a:solidFill>
              <a:latin typeface="Times New Roman" panose="02020603050405020304" charset="0"/>
              <a:cs typeface="Times New Roman" panose="02020603050405020304" charset="0"/>
              <a:sym typeface="+mn-ea"/>
            </a:endParaRPr>
          </a:p>
          <a:p>
            <a:r>
              <a:rPr lang="zh-CN" altLang="en-US">
                <a:sym typeface="+mn-ea"/>
              </a:rPr>
              <a:t>(Bratton, 2015)</a:t>
            </a:r>
            <a:endParaRPr lang="zh-CN" altLang="en-US"/>
          </a:p>
          <a:p>
            <a:endParaRPr lang="zh-CN" altLang="en-US"/>
          </a:p>
          <a:p>
            <a:r>
              <a:rPr lang="en-US" altLang="zh-CN"/>
              <a:t>3. </a:t>
            </a:r>
            <a:r>
              <a:rPr lang="zh-CN" altLang="en-US"/>
              <a:t>Examples of how to develop these skills: mentorship programs, leadership training</a:t>
            </a:r>
          </a:p>
          <a:p>
            <a:endParaRPr lang="zh-CN" altLang="en-US"/>
          </a:p>
          <a:p>
            <a:r>
              <a:rPr lang="en-US" altLang="zh-CN"/>
              <a:t>4.</a:t>
            </a:r>
            <a:r>
              <a:rPr lang="zh-CN" altLang="en-US"/>
              <a:t>Action plan for developing professional development skills, including timescales and milestones</a:t>
            </a:r>
          </a:p>
        </p:txBody>
      </p:sp>
      <p:sp>
        <p:nvSpPr>
          <p:cNvPr id="5" name="文本框 4"/>
          <p:cNvSpPr txBox="1"/>
          <p:nvPr/>
        </p:nvSpPr>
        <p:spPr>
          <a:xfrm>
            <a:off x="884555" y="574675"/>
            <a:ext cx="6096000" cy="368300"/>
          </a:xfrm>
          <a:prstGeom prst="rect">
            <a:avLst/>
          </a:prstGeom>
          <a:noFill/>
        </p:spPr>
        <p:txBody>
          <a:bodyPr wrap="square" rtlCol="0" anchor="t">
            <a:spAutoFit/>
          </a:bodyPr>
          <a:lstStyle/>
          <a:p>
            <a:pPr algn="l"/>
            <a:r>
              <a:rPr lang="zh-CN" altLang="en-US" b="1"/>
              <a:t>Professional Development Skills</a:t>
            </a:r>
          </a:p>
        </p:txBody>
      </p:sp>
      <p:sp>
        <p:nvSpPr>
          <p:cNvPr id="2" name="文本框 1"/>
          <p:cNvSpPr txBox="1"/>
          <p:nvPr>
            <p:custDataLst>
              <p:tags r:id="rId3"/>
            </p:custDataLst>
          </p:nvPr>
        </p:nvSpPr>
        <p:spPr>
          <a:xfrm>
            <a:off x="6329680" y="1332865"/>
            <a:ext cx="5377180" cy="4246245"/>
          </a:xfrm>
          <a:prstGeom prst="rect">
            <a:avLst/>
          </a:prstGeom>
          <a:noFill/>
          <a:ln>
            <a:solidFill>
              <a:schemeClr val="tx1"/>
            </a:solidFill>
          </a:ln>
        </p:spPr>
        <p:txBody>
          <a:bodyPr wrap="square" rtlCol="0" anchor="t">
            <a:spAutoFit/>
          </a:bodyPr>
          <a:lstStyle/>
          <a:p>
            <a:r>
              <a:rPr lang="en-US" altLang="zh-CN">
                <a:solidFill>
                  <a:schemeClr val="tx1"/>
                </a:solidFill>
              </a:rPr>
              <a:t>1.</a:t>
            </a:r>
            <a:r>
              <a:rPr lang="zh-CN" altLang="en-US">
                <a:solidFill>
                  <a:schemeClr val="tx1"/>
                </a:solidFill>
              </a:rPr>
              <a:t>Importance of diversity and inclusion in improving employee engagement</a:t>
            </a:r>
          </a:p>
          <a:p>
            <a:endParaRPr lang="zh-CN" altLang="en-US">
              <a:solidFill>
                <a:schemeClr val="tx1"/>
              </a:solidFill>
            </a:endParaRPr>
          </a:p>
          <a:p>
            <a:r>
              <a:rPr lang="en-US" altLang="zh-CN">
                <a:solidFill>
                  <a:schemeClr val="tx1"/>
                </a:solidFill>
              </a:rPr>
              <a:t>2.</a:t>
            </a:r>
            <a:r>
              <a:rPr lang="zh-CN" altLang="en-US">
                <a:solidFill>
                  <a:schemeClr val="tx1"/>
                </a:solidFill>
              </a:rPr>
              <a:t>Specific skills for HR professionals: implementing policies and practices for equal opportunities for all employees</a:t>
            </a:r>
            <a:r>
              <a:rPr lang="en-US" altLang="zh-CN">
                <a:solidFill>
                  <a:schemeClr val="tx1"/>
                </a:solidFill>
              </a:rPr>
              <a:t> </a:t>
            </a:r>
            <a:r>
              <a:rPr lang="zh-CN" altLang="en-US">
                <a:solidFill>
                  <a:schemeClr val="tx1"/>
                </a:solidFill>
              </a:rPr>
              <a:t>(</a:t>
            </a:r>
            <a:r>
              <a:rPr lang="zh-CN" altLang="en-US">
                <a:sym typeface="+mn-ea"/>
              </a:rPr>
              <a:t>Xu &amp; Cooper-Thomas, 2011)</a:t>
            </a:r>
            <a:endParaRPr lang="zh-CN" altLang="en-US">
              <a:solidFill>
                <a:schemeClr val="tx1"/>
              </a:solidFill>
            </a:endParaRPr>
          </a:p>
          <a:p>
            <a:endParaRPr lang="zh-CN" altLang="en-US">
              <a:solidFill>
                <a:schemeClr val="tx1"/>
              </a:solidFill>
            </a:endParaRPr>
          </a:p>
          <a:p>
            <a:r>
              <a:rPr lang="en-US" altLang="zh-CN">
                <a:solidFill>
                  <a:schemeClr val="tx1"/>
                </a:solidFill>
              </a:rPr>
              <a:t>3.</a:t>
            </a:r>
            <a:r>
              <a:rPr lang="zh-CN" altLang="en-US">
                <a:solidFill>
                  <a:schemeClr val="tx1"/>
                </a:solidFill>
              </a:rPr>
              <a:t>Examples of developing diversity and inclusion skills: creating employee resource groups, offering diversity and inclusion training</a:t>
            </a:r>
          </a:p>
          <a:p>
            <a:endParaRPr lang="zh-CN" altLang="en-US">
              <a:solidFill>
                <a:schemeClr val="tx1"/>
              </a:solidFill>
            </a:endParaRPr>
          </a:p>
          <a:p>
            <a:r>
              <a:rPr lang="en-US" altLang="zh-CN">
                <a:solidFill>
                  <a:schemeClr val="tx1"/>
                </a:solidFill>
              </a:rPr>
              <a:t>4.</a:t>
            </a:r>
            <a:r>
              <a:rPr lang="zh-CN" altLang="en-US">
                <a:solidFill>
                  <a:schemeClr val="tx1"/>
                </a:solidFill>
              </a:rPr>
              <a:t>Action plan for developing diversity and inclusion skills, including specific timescales and milestones</a:t>
            </a:r>
          </a:p>
          <a:p>
            <a:endParaRPr lang="zh-CN" altLang="en-US">
              <a:solidFill>
                <a:schemeClr val="tx1"/>
              </a:solidFill>
            </a:endParaRPr>
          </a:p>
          <a:p>
            <a:endParaRPr lang="zh-CN" altLang="en-US">
              <a:solidFill>
                <a:schemeClr val="tx1"/>
              </a:solidFill>
            </a:endParaRPr>
          </a:p>
        </p:txBody>
      </p:sp>
      <p:sp>
        <p:nvSpPr>
          <p:cNvPr id="4" name="文本框 3"/>
          <p:cNvSpPr txBox="1"/>
          <p:nvPr>
            <p:custDataLst>
              <p:tags r:id="rId4"/>
            </p:custDataLst>
          </p:nvPr>
        </p:nvSpPr>
        <p:spPr>
          <a:xfrm>
            <a:off x="6229985" y="574675"/>
            <a:ext cx="6096000" cy="368300"/>
          </a:xfrm>
          <a:prstGeom prst="rect">
            <a:avLst/>
          </a:prstGeom>
          <a:noFill/>
        </p:spPr>
        <p:txBody>
          <a:bodyPr wrap="square" rtlCol="0" anchor="t">
            <a:spAutoFit/>
          </a:bodyPr>
          <a:lstStyle/>
          <a:p>
            <a:r>
              <a:rPr lang="zh-CN" altLang="en-US" b="1">
                <a:solidFill>
                  <a:schemeClr val="tx1"/>
                </a:solidFill>
              </a:rPr>
              <a:t>Diversity and Inclusion Skills</a:t>
            </a: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p:cNvSpPr txBox="1"/>
          <p:nvPr/>
        </p:nvSpPr>
        <p:spPr>
          <a:xfrm>
            <a:off x="814070" y="1217295"/>
            <a:ext cx="10104120" cy="5077460"/>
          </a:xfrm>
          <a:prstGeom prst="rect">
            <a:avLst/>
          </a:prstGeom>
          <a:noFill/>
          <a:ln>
            <a:solidFill>
              <a:schemeClr val="bg1">
                <a:lumMod val="85000"/>
              </a:schemeClr>
            </a:solidFill>
          </a:ln>
        </p:spPr>
        <p:txBody>
          <a:bodyPr wrap="square" rtlCol="0" anchor="t">
            <a:spAutoFit/>
          </a:bodyPr>
          <a:lstStyle/>
          <a:p>
            <a:endParaRPr lang="zh-CN" altLang="en-US"/>
          </a:p>
          <a:p>
            <a:r>
              <a:rPr lang="zh-CN" altLang="en-US"/>
              <a:t>Importance of positive organizational culture in improving employee engagement</a:t>
            </a:r>
          </a:p>
          <a:p>
            <a:endParaRPr lang="zh-CN" altLang="en-US"/>
          </a:p>
          <a:p>
            <a:r>
              <a:rPr lang="zh-CN" altLang="en-US" b="1"/>
              <a:t>Specific organizational culture skills for HR professionals to develop:</a:t>
            </a:r>
          </a:p>
          <a:p>
            <a:endParaRPr lang="zh-CN" altLang="en-US" b="1"/>
          </a:p>
          <a:p>
            <a:r>
              <a:rPr lang="zh-CN" altLang="en-US"/>
              <a:t>Promoting values such as respect, teamwork, and diversity</a:t>
            </a:r>
            <a:r>
              <a:rPr lang="en-US" altLang="zh-CN"/>
              <a:t> (</a:t>
            </a:r>
            <a:r>
              <a:rPr lang="en-US">
                <a:solidFill>
                  <a:srgbClr val="000000"/>
                </a:solidFill>
                <a:latin typeface="Times New Roman" panose="02020603050405020304" charset="0"/>
                <a:cs typeface="Times New Roman" panose="02020603050405020304" charset="0"/>
                <a:sym typeface="+mn-ea"/>
              </a:rPr>
              <a:t>Storey, J. 2007)</a:t>
            </a:r>
            <a:endParaRPr lang="zh-CN" altLang="en-US"/>
          </a:p>
          <a:p>
            <a:endParaRPr lang="zh-CN" altLang="en-US"/>
          </a:p>
          <a:p>
            <a:r>
              <a:rPr lang="zh-CN" altLang="en-US"/>
              <a:t>Creating a supportive and inclusive workplace environment</a:t>
            </a:r>
          </a:p>
          <a:p>
            <a:endParaRPr lang="zh-CN" altLang="en-US"/>
          </a:p>
          <a:p>
            <a:r>
              <a:rPr lang="zh-CN" altLang="en-US" b="1"/>
              <a:t>Examples of how these skills can be developed:</a:t>
            </a:r>
          </a:p>
          <a:p>
            <a:r>
              <a:rPr lang="zh-CN" altLang="en-US"/>
              <a:t>Creating team-building activities</a:t>
            </a:r>
          </a:p>
          <a:p>
            <a:r>
              <a:rPr lang="zh-CN" altLang="en-US"/>
              <a:t>Offering wellness programs</a:t>
            </a:r>
          </a:p>
          <a:p>
            <a:endParaRPr lang="zh-CN" altLang="en-US"/>
          </a:p>
          <a:p>
            <a:r>
              <a:rPr lang="zh-CN" altLang="en-US" b="1"/>
              <a:t>Action plan for developing organizational culture skills:</a:t>
            </a:r>
          </a:p>
          <a:p>
            <a:r>
              <a:rPr lang="zh-CN" altLang="en-US"/>
              <a:t>Conduct a culture assessment survey to identify areas of improvement</a:t>
            </a:r>
          </a:p>
          <a:p>
            <a:r>
              <a:rPr lang="zh-CN" altLang="en-US"/>
              <a:t>Develop a culture improvement plan with specific goals and actions</a:t>
            </a:r>
          </a:p>
          <a:p>
            <a:r>
              <a:rPr lang="zh-CN" altLang="en-US"/>
              <a:t>Implement the plan with support and involvement from senior management</a:t>
            </a:r>
          </a:p>
          <a:p>
            <a:r>
              <a:rPr lang="zh-CN" altLang="en-US"/>
              <a:t>Regularly monitor and evaluate progress, and make adjustments as needed.</a:t>
            </a:r>
          </a:p>
        </p:txBody>
      </p:sp>
      <p:sp>
        <p:nvSpPr>
          <p:cNvPr id="5" name="文本框 4"/>
          <p:cNvSpPr txBox="1"/>
          <p:nvPr/>
        </p:nvSpPr>
        <p:spPr>
          <a:xfrm>
            <a:off x="814070" y="848995"/>
            <a:ext cx="3599815" cy="368300"/>
          </a:xfrm>
          <a:prstGeom prst="rect">
            <a:avLst/>
          </a:prstGeom>
          <a:noFill/>
        </p:spPr>
        <p:txBody>
          <a:bodyPr wrap="square" rtlCol="0" anchor="t">
            <a:spAutoFit/>
          </a:bodyPr>
          <a:lstStyle/>
          <a:p>
            <a:r>
              <a:rPr lang="zh-CN" altLang="en-US" b="1"/>
              <a:t>Organizational Culture Skills</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1463675" y="1478915"/>
            <a:ext cx="9022715" cy="4523105"/>
          </a:xfrm>
          <a:prstGeom prst="rect">
            <a:avLst/>
          </a:prstGeom>
          <a:noFill/>
          <a:ln>
            <a:solidFill>
              <a:schemeClr val="bg1">
                <a:lumMod val="85000"/>
              </a:schemeClr>
            </a:solidFill>
          </a:ln>
        </p:spPr>
        <p:txBody>
          <a:bodyPr wrap="square" rtlCol="0" anchor="t">
            <a:spAutoFit/>
          </a:bodyPr>
          <a:lstStyle/>
          <a:p>
            <a:r>
              <a:rPr lang="zh-CN" altLang="en-US" b="1"/>
              <a:t>Key Points:</a:t>
            </a:r>
          </a:p>
          <a:p>
            <a:endParaRPr lang="zh-CN" altLang="en-US"/>
          </a:p>
          <a:p>
            <a:r>
              <a:rPr lang="zh-CN" altLang="en-US"/>
              <a:t>Monitoring and evaluation are essential to ensure the effectiveness of employee engagement initiatives.</a:t>
            </a:r>
          </a:p>
          <a:p>
            <a:endParaRPr lang="zh-CN" altLang="en-US"/>
          </a:p>
          <a:p>
            <a:r>
              <a:rPr lang="zh-CN" altLang="en-US"/>
              <a:t>HR professionals should develop specific skills related to monitoring and evaluation, such as designing and conducting engagement surveys or focus groups, and analyzing the collected data.</a:t>
            </a:r>
            <a:r>
              <a:rPr lang="zh-CN" altLang="en-US">
                <a:sym typeface="+mn-ea"/>
              </a:rPr>
              <a:t>(Paauwe, J., &amp; Boon, C. 2018)</a:t>
            </a:r>
            <a:endParaRPr lang="zh-CN" altLang="en-US"/>
          </a:p>
          <a:p>
            <a:endParaRPr lang="zh-CN" altLang="en-US"/>
          </a:p>
          <a:p>
            <a:r>
              <a:rPr lang="zh-CN" altLang="en-US"/>
              <a:t>Examples of how to develop these skills include offering training on how to create effective surveys or focus group questions, or using external consultants to assist with data analysis.</a:t>
            </a:r>
          </a:p>
          <a:p>
            <a:endParaRPr lang="zh-CN" altLang="en-US"/>
          </a:p>
          <a:p>
            <a:r>
              <a:rPr lang="zh-CN" altLang="en-US"/>
              <a:t>An action plan should be developed with specific timescales and milestones to ensure that these skills are developed and put into practice effectively. (</a:t>
            </a:r>
            <a:r>
              <a:rPr lang="zh-CN" altLang="en-US">
                <a:sym typeface="+mn-ea"/>
              </a:rPr>
              <a:t>Youndt, Subramaniam &amp; Snell, 2004)</a:t>
            </a:r>
            <a:endParaRPr lang="zh-CN" altLang="en-US"/>
          </a:p>
        </p:txBody>
      </p:sp>
      <p:sp>
        <p:nvSpPr>
          <p:cNvPr id="3" name="文本框 2"/>
          <p:cNvSpPr txBox="1"/>
          <p:nvPr/>
        </p:nvSpPr>
        <p:spPr>
          <a:xfrm>
            <a:off x="1463675" y="794385"/>
            <a:ext cx="4489450" cy="368300"/>
          </a:xfrm>
          <a:prstGeom prst="rect">
            <a:avLst/>
          </a:prstGeom>
          <a:noFill/>
        </p:spPr>
        <p:txBody>
          <a:bodyPr wrap="square" rtlCol="0" anchor="t">
            <a:spAutoFit/>
          </a:bodyPr>
          <a:lstStyle/>
          <a:p>
            <a:r>
              <a:rPr lang="zh-CN" altLang="en-US" b="1"/>
              <a:t>Monitoring and Evaluation Skills</a:t>
            </a:r>
          </a:p>
        </p:txBody>
      </p:sp>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735330" y="430530"/>
            <a:ext cx="4939665" cy="645160"/>
          </a:xfrm>
          <a:prstGeom prst="rect">
            <a:avLst/>
          </a:prstGeom>
          <a:noFill/>
        </p:spPr>
        <p:txBody>
          <a:bodyPr wrap="square" rtlCol="0" anchor="t">
            <a:spAutoFit/>
          </a:bodyPr>
          <a:lstStyle/>
          <a:p>
            <a:r>
              <a:rPr lang="zh-CN" altLang="en-US" b="1"/>
              <a:t>Action Plan for HR Skills Development</a:t>
            </a:r>
            <a:br>
              <a:rPr lang="zh-CN" altLang="en-US" b="1"/>
            </a:br>
            <a:r>
              <a:rPr lang="zh-CN" altLang="en-US">
                <a:sym typeface="+mn-ea"/>
              </a:rPr>
              <a:t>Enhancing HR Professional Skills</a:t>
            </a:r>
            <a:endParaRPr lang="zh-CN" altLang="en-US" b="1"/>
          </a:p>
        </p:txBody>
      </p:sp>
      <p:sp>
        <p:nvSpPr>
          <p:cNvPr id="3" name="文本框 2"/>
          <p:cNvSpPr txBox="1"/>
          <p:nvPr/>
        </p:nvSpPr>
        <p:spPr>
          <a:xfrm>
            <a:off x="815340" y="1569085"/>
            <a:ext cx="4291330" cy="1383665"/>
          </a:xfrm>
          <a:prstGeom prst="rect">
            <a:avLst/>
          </a:prstGeom>
          <a:solidFill>
            <a:schemeClr val="bg1">
              <a:lumMod val="85000"/>
            </a:schemeClr>
          </a:solidFill>
        </p:spPr>
        <p:txBody>
          <a:bodyPr wrap="square" rtlCol="0" anchor="t">
            <a:spAutoFit/>
          </a:bodyPr>
          <a:lstStyle/>
          <a:p>
            <a:pPr algn="l">
              <a:buClrTx/>
              <a:buSzTx/>
              <a:buNone/>
            </a:pPr>
            <a:r>
              <a:rPr lang="zh-CN" altLang="en-US" sz="1200" u="sng">
                <a:latin typeface="Times New Roman" panose="02020603050405020304" charset="0"/>
                <a:cs typeface="Times New Roman" panose="02020603050405020304" charset="0"/>
              </a:rPr>
              <a:t>Key skills for HR professionals to develop:</a:t>
            </a:r>
            <a:r>
              <a:rPr lang="en-US" sz="1200">
                <a:solidFill>
                  <a:srgbClr val="000000"/>
                </a:solidFill>
                <a:latin typeface="Times New Roman" panose="02020603050405020304" charset="0"/>
                <a:cs typeface="Times New Roman" panose="02020603050405020304" charset="0"/>
                <a:sym typeface="+mn-ea"/>
              </a:rPr>
              <a:t>(Schuler, Budhwar&amp; Florkowski, 2018)</a:t>
            </a:r>
            <a:endParaRPr lang="zh-CN" altLang="en-US" sz="1200">
              <a:latin typeface="Times New Roman" panose="02020603050405020304" charset="0"/>
              <a:cs typeface="Times New Roman" panose="02020603050405020304" charset="0"/>
            </a:endParaRPr>
          </a:p>
          <a:p>
            <a:pPr algn="l">
              <a:buClrTx/>
              <a:buSzTx/>
              <a:buNone/>
            </a:pPr>
            <a:r>
              <a:rPr lang="zh-CN" altLang="en-US" sz="1200">
                <a:latin typeface="Times New Roman" panose="02020603050405020304" charset="0"/>
                <a:cs typeface="Times New Roman" panose="02020603050405020304" charset="0"/>
              </a:rPr>
              <a:t>Communication skills</a:t>
            </a:r>
          </a:p>
          <a:p>
            <a:pPr algn="l">
              <a:buClrTx/>
              <a:buSzTx/>
              <a:buNone/>
            </a:pPr>
            <a:r>
              <a:rPr lang="zh-CN" altLang="en-US" sz="1200">
                <a:latin typeface="Times New Roman" panose="02020603050405020304" charset="0"/>
                <a:cs typeface="Times New Roman" panose="02020603050405020304" charset="0"/>
              </a:rPr>
              <a:t>Professional development skills</a:t>
            </a:r>
          </a:p>
          <a:p>
            <a:pPr algn="l">
              <a:buClrTx/>
              <a:buSzTx/>
              <a:buNone/>
            </a:pPr>
            <a:r>
              <a:rPr lang="zh-CN" altLang="en-US" sz="1200">
                <a:latin typeface="Times New Roman" panose="02020603050405020304" charset="0"/>
                <a:cs typeface="Times New Roman" panose="02020603050405020304" charset="0"/>
              </a:rPr>
              <a:t>Diversity and inclusion skills</a:t>
            </a:r>
          </a:p>
          <a:p>
            <a:pPr algn="l">
              <a:buClrTx/>
              <a:buSzTx/>
              <a:buNone/>
            </a:pPr>
            <a:r>
              <a:rPr lang="zh-CN" altLang="en-US" sz="1200">
                <a:latin typeface="Times New Roman" panose="02020603050405020304" charset="0"/>
                <a:cs typeface="Times New Roman" panose="02020603050405020304" charset="0"/>
              </a:rPr>
              <a:t>Organizational culture skills</a:t>
            </a:r>
          </a:p>
          <a:p>
            <a:pPr algn="l">
              <a:buClrTx/>
              <a:buSzTx/>
              <a:buNone/>
            </a:pPr>
            <a:r>
              <a:rPr lang="zh-CN" altLang="en-US" sz="1200">
                <a:latin typeface="Times New Roman" panose="02020603050405020304" charset="0"/>
                <a:cs typeface="Times New Roman" panose="02020603050405020304" charset="0"/>
              </a:rPr>
              <a:t>Monitoring and evaluation skills</a:t>
            </a:r>
          </a:p>
        </p:txBody>
      </p:sp>
      <p:sp>
        <p:nvSpPr>
          <p:cNvPr id="4" name="文本框 3"/>
          <p:cNvSpPr txBox="1"/>
          <p:nvPr/>
        </p:nvSpPr>
        <p:spPr>
          <a:xfrm>
            <a:off x="815340" y="4525010"/>
            <a:ext cx="4291965" cy="1933575"/>
          </a:xfrm>
          <a:prstGeom prst="rect">
            <a:avLst/>
          </a:prstGeom>
          <a:solidFill>
            <a:schemeClr val="bg1">
              <a:lumMod val="85000"/>
            </a:schemeClr>
          </a:solidFill>
        </p:spPr>
        <p:txBody>
          <a:bodyPr wrap="square" rtlCol="0" anchor="t">
            <a:noAutofit/>
          </a:bodyPr>
          <a:lstStyle/>
          <a:p>
            <a:pPr algn="l"/>
            <a:r>
              <a:rPr lang="zh-CN" altLang="en-US" sz="1200" u="sng">
                <a:latin typeface="Times New Roman" panose="02020603050405020304" charset="0"/>
                <a:cs typeface="Times New Roman" panose="02020603050405020304" charset="0"/>
              </a:rPr>
              <a:t>Comprehensive action plan:</a:t>
            </a:r>
          </a:p>
          <a:p>
            <a:pPr algn="l"/>
            <a:endParaRPr lang="zh-CN" altLang="en-US" sz="1200">
              <a:latin typeface="Times New Roman" panose="02020603050405020304" charset="0"/>
              <a:cs typeface="Times New Roman" panose="02020603050405020304" charset="0"/>
            </a:endParaRPr>
          </a:p>
          <a:p>
            <a:pPr algn="l"/>
            <a:r>
              <a:rPr lang="zh-CN" altLang="en-US" sz="1200">
                <a:latin typeface="Times New Roman" panose="02020603050405020304" charset="0"/>
                <a:cs typeface="Times New Roman" panose="02020603050405020304" charset="0"/>
              </a:rPr>
              <a:t>Identify specific skills to be developed for each category</a:t>
            </a:r>
          </a:p>
          <a:p>
            <a:pPr algn="l"/>
            <a:r>
              <a:rPr lang="zh-CN" altLang="en-US" sz="1200">
                <a:latin typeface="Times New Roman" panose="02020603050405020304" charset="0"/>
                <a:cs typeface="Times New Roman" panose="02020603050405020304" charset="0"/>
              </a:rPr>
              <a:t>Determine responsible parties for developing and implementing the action plan</a:t>
            </a:r>
            <a:r>
              <a:rPr lang="en-US" altLang="zh-CN" sz="1200">
                <a:latin typeface="Times New Roman" panose="02020603050405020304" charset="0"/>
                <a:cs typeface="Times New Roman" panose="02020603050405020304" charset="0"/>
              </a:rPr>
              <a:t> (</a:t>
            </a:r>
            <a:r>
              <a:rPr lang="en-US" sz="1200">
                <a:solidFill>
                  <a:srgbClr val="000000"/>
                </a:solidFill>
                <a:latin typeface="Times New Roman" panose="02020603050405020304" charset="0"/>
                <a:cs typeface="Times New Roman" panose="02020603050405020304" charset="0"/>
                <a:sym typeface="+mn-ea"/>
              </a:rPr>
              <a:t>Noe, Hollenbeck, Gerhart,&amp; Wright, 2017)</a:t>
            </a:r>
            <a:endParaRPr lang="zh-CN" altLang="en-US" sz="1200">
              <a:latin typeface="Times New Roman" panose="02020603050405020304" charset="0"/>
              <a:cs typeface="Times New Roman" panose="02020603050405020304" charset="0"/>
            </a:endParaRPr>
          </a:p>
          <a:p>
            <a:pPr algn="l"/>
            <a:r>
              <a:rPr lang="zh-CN" altLang="en-US" sz="1200">
                <a:latin typeface="Times New Roman" panose="02020603050405020304" charset="0"/>
                <a:cs typeface="Times New Roman" panose="02020603050405020304" charset="0"/>
              </a:rPr>
              <a:t>Set specific timescales and milestones for achieving goals</a:t>
            </a:r>
          </a:p>
          <a:p>
            <a:pPr algn="l"/>
            <a:r>
              <a:rPr lang="zh-CN" altLang="en-US" sz="1200">
                <a:latin typeface="Times New Roman" panose="02020603050405020304" charset="0"/>
                <a:cs typeface="Times New Roman" panose="02020603050405020304" charset="0"/>
              </a:rPr>
              <a:t>Offer training and development programs for HR professionals</a:t>
            </a:r>
          </a:p>
          <a:p>
            <a:pPr algn="l"/>
            <a:r>
              <a:rPr lang="zh-CN" altLang="en-US" sz="1200">
                <a:latin typeface="Times New Roman" panose="02020603050405020304" charset="0"/>
                <a:cs typeface="Times New Roman" panose="02020603050405020304" charset="0"/>
              </a:rPr>
              <a:t>Continuously evaluate the effectiveness of the action plan</a:t>
            </a:r>
          </a:p>
        </p:txBody>
      </p:sp>
      <p:sp>
        <p:nvSpPr>
          <p:cNvPr id="5" name="文本框 4"/>
          <p:cNvSpPr txBox="1"/>
          <p:nvPr/>
        </p:nvSpPr>
        <p:spPr>
          <a:xfrm>
            <a:off x="815340" y="3046095"/>
            <a:ext cx="4291965" cy="1332865"/>
          </a:xfrm>
          <a:prstGeom prst="rect">
            <a:avLst/>
          </a:prstGeom>
          <a:solidFill>
            <a:schemeClr val="bg1">
              <a:lumMod val="85000"/>
            </a:schemeClr>
          </a:solidFill>
        </p:spPr>
        <p:txBody>
          <a:bodyPr wrap="square" rtlCol="0" anchor="t">
            <a:noAutofit/>
          </a:bodyPr>
          <a:lstStyle/>
          <a:p>
            <a:pPr algn="l">
              <a:buClrTx/>
              <a:buSzTx/>
              <a:buNone/>
            </a:pPr>
            <a:r>
              <a:rPr lang="zh-CN" altLang="en-US" sz="1200" u="sng">
                <a:latin typeface="Times New Roman" panose="02020603050405020304" charset="0"/>
                <a:cs typeface="Times New Roman" panose="02020603050405020304" charset="0"/>
              </a:rPr>
              <a:t>Importance of ongoing skills development:</a:t>
            </a:r>
          </a:p>
          <a:p>
            <a:pPr algn="l">
              <a:buClrTx/>
              <a:buSzTx/>
              <a:buNone/>
            </a:pPr>
            <a:endParaRPr lang="zh-CN" altLang="en-US" sz="1200">
              <a:latin typeface="Times New Roman" panose="02020603050405020304" charset="0"/>
              <a:cs typeface="Times New Roman" panose="02020603050405020304" charset="0"/>
            </a:endParaRPr>
          </a:p>
          <a:p>
            <a:pPr algn="l">
              <a:buClrTx/>
              <a:buSzTx/>
              <a:buNone/>
            </a:pPr>
            <a:r>
              <a:rPr lang="zh-CN" altLang="en-US" sz="1200">
                <a:latin typeface="Times New Roman" panose="02020603050405020304" charset="0"/>
                <a:cs typeface="Times New Roman" panose="02020603050405020304" charset="0"/>
              </a:rPr>
              <a:t>Employee engagement levels can change over time</a:t>
            </a:r>
          </a:p>
          <a:p>
            <a:pPr algn="l">
              <a:buClrTx/>
              <a:buSzTx/>
              <a:buNone/>
            </a:pPr>
            <a:r>
              <a:rPr lang="zh-CN" altLang="en-US" sz="1200">
                <a:latin typeface="Times New Roman" panose="02020603050405020304" charset="0"/>
                <a:cs typeface="Times New Roman" panose="02020603050405020304" charset="0"/>
              </a:rPr>
              <a:t>Ongoing skills development can ensure that HR professionals have the skills necessary to address changing needs and challenges in the workplace.</a:t>
            </a:r>
            <a:r>
              <a:rPr lang="en-US" altLang="zh-CN" sz="1200">
                <a:latin typeface="Times New Roman" panose="02020603050405020304" charset="0"/>
                <a:cs typeface="Times New Roman" panose="02020603050405020304" charset="0"/>
              </a:rPr>
              <a:t> (</a:t>
            </a:r>
            <a:r>
              <a:rPr lang="en-US" sz="1200">
                <a:solidFill>
                  <a:srgbClr val="000000"/>
                </a:solidFill>
                <a:latin typeface="Times New Roman" panose="02020603050405020304" charset="0"/>
                <a:cs typeface="Times New Roman" panose="02020603050405020304" charset="0"/>
                <a:sym typeface="+mn-ea"/>
              </a:rPr>
              <a:t>Voskuijl &amp; Van, 2017)</a:t>
            </a:r>
            <a:endParaRPr lang="zh-CN" altLang="en-US" sz="1200">
              <a:latin typeface="Times New Roman" panose="02020603050405020304" charset="0"/>
              <a:cs typeface="Times New Roman" panose="02020603050405020304" charset="0"/>
            </a:endParaRPr>
          </a:p>
        </p:txBody>
      </p:sp>
      <p:graphicFrame>
        <p:nvGraphicFramePr>
          <p:cNvPr id="6" name="圓桌 1"/>
          <p:cNvGraphicFramePr/>
          <p:nvPr>
            <p:custDataLst>
              <p:tags r:id="rId2"/>
            </p:custDataLst>
          </p:nvPr>
        </p:nvGraphicFramePr>
        <p:xfrm>
          <a:off x="5345430" y="370840"/>
          <a:ext cx="6558280" cy="5863590"/>
        </p:xfrm>
        <a:graphic>
          <a:graphicData uri="http://schemas.openxmlformats.org/drawingml/2006/table">
            <a:tbl>
              <a:tblPr firstRow="1" bandRow="1">
                <a:tableStyleId>{5940675A-B579-460E-94D1-54222C63F5DA}</a:tableStyleId>
              </a:tblPr>
              <a:tblGrid>
                <a:gridCol w="1099185"/>
                <a:gridCol w="1090295"/>
                <a:gridCol w="1091565"/>
                <a:gridCol w="1087755"/>
                <a:gridCol w="1090295"/>
                <a:gridCol w="1099185"/>
              </a:tblGrid>
              <a:tr h="286385">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Item</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Objective</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Responsible Party</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Timeframe</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Milestone</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Progress Monitoring</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r>
              <a:tr h="702945">
                <a:tc>
                  <a:txBody>
                    <a:bodyPr/>
                    <a:lstStyle/>
                    <a:p>
                      <a:pPr marL="0" indent="0" algn="l">
                        <a:buNone/>
                      </a:pPr>
                      <a:r>
                        <a:rPr lang="en-US" altLang="zh-CN" sz="1000" b="0" u="none">
                          <a:latin typeface="Calibri" panose="020F0502020204030204" charset="0"/>
                          <a:ea typeface="Calibri" panose="020F0502020204030204" charset="0"/>
                          <a:cs typeface="Calibri" panose="020F0502020204030204" charset="0"/>
                        </a:rPr>
                        <a:t>1. Culture Assessment Survey</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Conduct a culture assessment survey to identify areas of improvement</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HR Department Head</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Week 1</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Completion of culture assessment survey</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Quarterly evaluation of culture status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r>
              <a:tr h="703580">
                <a:tc>
                  <a:txBody>
                    <a:bodyPr/>
                    <a:lstStyle/>
                    <a:p>
                      <a:pPr marL="0" indent="0" algn="l">
                        <a:buNone/>
                      </a:pPr>
                      <a:r>
                        <a:rPr lang="en-US" altLang="zh-CN" sz="1000" b="0" u="none">
                          <a:latin typeface="Calibri" panose="020F0502020204030204" charset="0"/>
                          <a:ea typeface="Calibri" panose="020F0502020204030204" charset="0"/>
                          <a:cs typeface="Calibri" panose="020F0502020204030204" charset="0"/>
                        </a:rPr>
                        <a:t>2. Culture Improvement Plan</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Develop a culture improvement plan with specific goals and actions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HR Team Members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Weeks 2-3</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Completion of culture improvement plan</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Monthly evaluation of progress on culture improvement</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r>
              <a:tr h="1224915">
                <a:tc>
                  <a:txBody>
                    <a:bodyPr/>
                    <a:lstStyle/>
                    <a:p>
                      <a:pPr marL="0" indent="0" algn="l">
                        <a:buNone/>
                      </a:pPr>
                      <a:r>
                        <a:rPr lang="en-US" altLang="zh-CN" sz="1000" b="0" u="none">
                          <a:latin typeface="Calibri" panose="020F0502020204030204" charset="0"/>
                          <a:ea typeface="Calibri" panose="020F0502020204030204" charset="0"/>
                          <a:cs typeface="Calibri" panose="020F0502020204030204" charset="0"/>
                        </a:rPr>
                        <a:t>3. Executive Support</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Obtain support and involvement from senior management to drive the execution of the culture improvement plan</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HR Department Head, Executive Team</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Week 2 - Ongoing</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Executive team expresses clear support and involvement in the improvement plan</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Quarterly evaluation of executive team's engagement</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r>
              <a:tr h="1056005">
                <a:tc>
                  <a:txBody>
                    <a:bodyPr/>
                    <a:lstStyle/>
                    <a:p>
                      <a:pPr marL="0" indent="0" algn="l">
                        <a:buNone/>
                      </a:pPr>
                      <a:r>
                        <a:rPr lang="en-US" altLang="zh-CN" sz="1000" b="0" u="none">
                          <a:latin typeface="Calibri" panose="020F0502020204030204" charset="0"/>
                          <a:ea typeface="Calibri" panose="020F0502020204030204" charset="0"/>
                          <a:cs typeface="Calibri" panose="020F0502020204030204" charset="0"/>
                        </a:rPr>
                        <a:t>4. Team Building Activities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Design and implement team building activities to promote teamwork and the transmission of cultural values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HR Team Members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As needed</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Conduct team building activities every quarter</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Evaluation of effectiveness after each activity</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r>
              <a:tr h="936625">
                <a:tc>
                  <a:txBody>
                    <a:bodyPr/>
                    <a:lstStyle/>
                    <a:p>
                      <a:pPr marL="0" indent="0" algn="l">
                        <a:buNone/>
                      </a:pPr>
                      <a:r>
                        <a:rPr lang="en-US" altLang="zh-CN" sz="1000" b="0" u="none">
                          <a:latin typeface="Calibri" panose="020F0502020204030204" charset="0"/>
                          <a:ea typeface="Calibri" panose="020F0502020204030204" charset="0"/>
                          <a:cs typeface="Calibri" panose="020F0502020204030204" charset="0"/>
                        </a:rPr>
                        <a:t>5. Health and Wellness Programs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Implement health and wellness programs to focus on employee well-being and work-life balance</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HR Team Members</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As needed</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Conduct health and wellness programs annually</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Evaluation of program effectiveness annually</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r>
              <a:tr h="953135">
                <a:tc>
                  <a:txBody>
                    <a:bodyPr/>
                    <a:lstStyle/>
                    <a:p>
                      <a:pPr marL="0" indent="0" algn="l">
                        <a:buNone/>
                      </a:pPr>
                      <a:r>
                        <a:rPr lang="en-US" altLang="zh-CN" sz="1000" b="0" u="none">
                          <a:latin typeface="Calibri" panose="020F0502020204030204" charset="0"/>
                          <a:ea typeface="Calibri" panose="020F0502020204030204" charset="0"/>
                          <a:cs typeface="Calibri" panose="020F0502020204030204" charset="0"/>
                        </a:rPr>
                        <a:t>6. Progress Monitoring</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Set monitoring metrics to regularly evaluate the progress of the culture improvement plan</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HR Department Head</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As needed</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Regular monitoring and evaluation of progress on culture improvement plan</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c>
                  <a:txBody>
                    <a:bodyPr/>
                    <a:lstStyle/>
                    <a:p>
                      <a:pPr marL="0" indent="0" algn="ctr">
                        <a:buNone/>
                      </a:pPr>
                      <a:r>
                        <a:rPr lang="en-US" altLang="zh-CN" sz="1000" b="0" u="none">
                          <a:latin typeface="Calibri" panose="020F0502020204030204" charset="0"/>
                          <a:ea typeface="Calibri" panose="020F0502020204030204" charset="0"/>
                          <a:cs typeface="Calibri" panose="020F0502020204030204" charset="0"/>
                        </a:rPr>
                        <a:t>Monthly evaluation of progress on culture improvement plan</a:t>
                      </a:r>
                      <a:endParaRPr lang="zh-CN" altLang="en-US" sz="1000" b="0" u="none">
                        <a:latin typeface="Calibri" panose="020F0502020204030204" charset="0"/>
                        <a:ea typeface="Calibri" panose="020F0502020204030204" charset="0"/>
                        <a:cs typeface="Calibri" panose="020F0502020204030204" charset="0"/>
                      </a:endParaRPr>
                    </a:p>
                  </a:txBody>
                  <a:tcPr marL="0" marR="0" marT="0" marB="1" anchor="ctr">
                    <a:lnL w="12700" cap="flat" cmpd="sng">
                      <a:solidFill>
                        <a:srgbClr val="D9D9E3"/>
                      </a:solidFill>
                      <a:prstDash val="solid"/>
                      <a:headEnd type="none" w="med" len="med"/>
                      <a:tailEnd type="none" w="med" len="med"/>
                    </a:lnL>
                    <a:lnR w="12700" cap="flat" cmpd="sng">
                      <a:solidFill>
                        <a:srgbClr val="D9D9E3"/>
                      </a:solidFill>
                      <a:prstDash val="solid"/>
                      <a:headEnd type="none" w="med" len="med"/>
                      <a:tailEnd type="none" w="med" len="med"/>
                    </a:lnR>
                    <a:lnT w="12700" cap="flat" cmpd="sng">
                      <a:solidFill>
                        <a:srgbClr val="D9D9E3"/>
                      </a:solidFill>
                      <a:prstDash val="solid"/>
                      <a:headEnd type="none" w="med" len="med"/>
                      <a:tailEnd type="none" w="med" len="med"/>
                    </a:lnT>
                    <a:lnB w="12700" cap="flat" cmpd="sng">
                      <a:solidFill>
                        <a:srgbClr val="D9D9E3"/>
                      </a:solidFill>
                      <a:prstDash val="solid"/>
                      <a:headEnd type="none" w="med" len="med"/>
                      <a:tailEnd type="none" w="med" len="med"/>
                    </a:lnB>
                    <a:lnTlToBr>
                      <a:noFill/>
                    </a:lnTlToBr>
                    <a:lnBlToTr>
                      <a:noFill/>
                    </a:lnBlToTr>
                    <a:noFill/>
                  </a:tcPr>
                </a:tc>
              </a:tr>
            </a:tbl>
          </a:graphicData>
        </a:graphic>
      </p:graphicFrame>
      <p:sp>
        <p:nvSpPr>
          <p:cNvPr id="7" name="文字方塊 2"/>
          <p:cNvSpPr txBox="1"/>
          <p:nvPr>
            <p:custDataLst>
              <p:tags r:id="rId3"/>
            </p:custDataLst>
          </p:nvPr>
        </p:nvSpPr>
        <p:spPr>
          <a:xfrm>
            <a:off x="5345430" y="6296660"/>
            <a:ext cx="6633845" cy="447040"/>
          </a:xfrm>
          <a:prstGeom prst="rect">
            <a:avLst/>
          </a:prstGeom>
          <a:solidFill>
            <a:schemeClr val="accent2">
              <a:lumMod val="20000"/>
              <a:lumOff val="80000"/>
            </a:schemeClr>
          </a:solidFill>
        </p:spPr>
        <p:txBody>
          <a:bodyPr wrap="square" rtlCol="0" anchor="t">
            <a:noAutofit/>
          </a:bodyPr>
          <a:lstStyle/>
          <a:p>
            <a:r>
              <a:rPr lang="zh-CN" altLang="en-US" sz="900" b="1"/>
              <a:t>The above action plan table provides detailed information on each item's objective, responsible party, timeframe, milestone, and progress monitoring arrangement. Excel can be used to monitor and update the plan to ensure effective implementation and improvement.</a:t>
            </a:r>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768350" y="672465"/>
            <a:ext cx="1588135" cy="368300"/>
          </a:xfrm>
          <a:prstGeom prst="rect">
            <a:avLst/>
          </a:prstGeom>
          <a:noFill/>
        </p:spPr>
        <p:txBody>
          <a:bodyPr wrap="square" rtlCol="0" anchor="t">
            <a:spAutoFit/>
          </a:bodyPr>
          <a:lstStyle/>
          <a:p>
            <a:r>
              <a:rPr lang="zh-CN" altLang="en-US" b="1"/>
              <a:t>Conclusion</a:t>
            </a:r>
          </a:p>
        </p:txBody>
      </p:sp>
      <p:sp>
        <p:nvSpPr>
          <p:cNvPr id="3" name="文本框 2"/>
          <p:cNvSpPr txBox="1"/>
          <p:nvPr/>
        </p:nvSpPr>
        <p:spPr>
          <a:xfrm>
            <a:off x="768350" y="1194435"/>
            <a:ext cx="5594985" cy="4523105"/>
          </a:xfrm>
          <a:prstGeom prst="rect">
            <a:avLst/>
          </a:prstGeom>
          <a:solidFill>
            <a:schemeClr val="bg1"/>
          </a:solidFill>
        </p:spPr>
        <p:txBody>
          <a:bodyPr wrap="square" rtlCol="0" anchor="t">
            <a:spAutoFit/>
          </a:bodyPr>
          <a:lstStyle/>
          <a:p>
            <a:pPr algn="l"/>
            <a:r>
              <a:rPr lang="zh-CN" altLang="en-US" sz="1600">
                <a:solidFill>
                  <a:srgbClr val="0063DF"/>
                </a:solidFill>
              </a:rPr>
              <a:t>Importance of HR skills development to improve employee engagement in META</a:t>
            </a:r>
          </a:p>
          <a:p>
            <a:pPr algn="l"/>
            <a:endParaRPr lang="zh-CN" altLang="en-US" sz="1600">
              <a:solidFill>
                <a:srgbClr val="0063DF"/>
              </a:solidFill>
            </a:endParaRPr>
          </a:p>
          <a:p>
            <a:pPr algn="l"/>
            <a:r>
              <a:rPr lang="zh-CN" altLang="en-US" sz="1600">
                <a:solidFill>
                  <a:srgbClr val="0063DF"/>
                </a:solidFill>
              </a:rPr>
              <a:t>Key skills to develop: communication, professional development, diversity and inclusion, organizational culture, and monitoring and evaluation</a:t>
            </a:r>
            <a:r>
              <a:rPr lang="en-US" altLang="zh-CN" sz="1600">
                <a:solidFill>
                  <a:srgbClr val="0063DF"/>
                </a:solidFill>
              </a:rPr>
              <a:t> </a:t>
            </a:r>
            <a:r>
              <a:rPr lang="en-US" altLang="zh-CN" sz="1600">
                <a:solidFill>
                  <a:srgbClr val="0063DF"/>
                </a:solidFill>
                <a:sym typeface="+mn-ea"/>
              </a:rPr>
              <a:t>(Bach&amp; Edwards, 2013)</a:t>
            </a:r>
            <a:endParaRPr lang="zh-CN" altLang="en-US" sz="1600">
              <a:solidFill>
                <a:srgbClr val="0063DF"/>
              </a:solidFill>
            </a:endParaRPr>
          </a:p>
          <a:p>
            <a:pPr algn="l"/>
            <a:endParaRPr lang="zh-CN" altLang="en-US" sz="1600">
              <a:solidFill>
                <a:srgbClr val="0063DF"/>
              </a:solidFill>
            </a:endParaRPr>
          </a:p>
          <a:p>
            <a:pPr algn="l"/>
            <a:r>
              <a:rPr lang="zh-CN" altLang="en-US" sz="1600">
                <a:solidFill>
                  <a:srgbClr val="0063DF"/>
                </a:solidFill>
              </a:rPr>
              <a:t>Action plan with specific timescales, milestones, and responsible parties for each skill set</a:t>
            </a:r>
            <a:r>
              <a:rPr lang="en-US" altLang="zh-CN" sz="1600">
                <a:solidFill>
                  <a:srgbClr val="0063DF"/>
                </a:solidFill>
              </a:rPr>
              <a:t> </a:t>
            </a:r>
          </a:p>
          <a:p>
            <a:pPr algn="l"/>
            <a:endParaRPr lang="en-US" altLang="zh-CN" sz="1600">
              <a:solidFill>
                <a:srgbClr val="0063DF"/>
              </a:solidFill>
            </a:endParaRPr>
          </a:p>
          <a:p>
            <a:pPr algn="l"/>
            <a:r>
              <a:rPr lang="zh-CN" altLang="en-US" sz="1600">
                <a:solidFill>
                  <a:srgbClr val="0063DF"/>
                </a:solidFill>
              </a:rPr>
              <a:t>Ongoing skills development essential for sustained improvement in employee engagement levels</a:t>
            </a:r>
          </a:p>
          <a:p>
            <a:pPr algn="l"/>
            <a:endParaRPr lang="zh-CN" altLang="en-US" sz="1600">
              <a:solidFill>
                <a:srgbClr val="0063DF"/>
              </a:solidFill>
            </a:endParaRPr>
          </a:p>
          <a:p>
            <a:pPr algn="l"/>
            <a:r>
              <a:rPr lang="zh-CN" altLang="en-US" sz="1600">
                <a:solidFill>
                  <a:srgbClr val="0063DF"/>
                </a:solidFill>
              </a:rPr>
              <a:t>HR skills development crucial for overall organizational performance</a:t>
            </a:r>
            <a:r>
              <a:rPr lang="en-US" altLang="zh-CN" sz="1600">
                <a:solidFill>
                  <a:srgbClr val="0063DF"/>
                </a:solidFill>
              </a:rPr>
              <a:t> </a:t>
            </a:r>
          </a:p>
          <a:p>
            <a:pPr algn="l"/>
            <a:endParaRPr lang="zh-CN" altLang="en-US" sz="1600">
              <a:solidFill>
                <a:srgbClr val="0063DF"/>
              </a:solidFill>
            </a:endParaRPr>
          </a:p>
          <a:p>
            <a:pPr algn="l"/>
            <a:r>
              <a:rPr lang="zh-CN" altLang="en-US" sz="1600">
                <a:solidFill>
                  <a:srgbClr val="0063DF"/>
                </a:solidFill>
              </a:rPr>
              <a:t>Feedback and questions from the audience </a:t>
            </a:r>
            <a:r>
              <a:rPr lang="zh-CN" altLang="en-US" sz="1600">
                <a:solidFill>
                  <a:srgbClr val="0063DF"/>
                </a:solidFill>
                <a:sym typeface="+mn-ea"/>
              </a:rPr>
              <a:t>(Boxall &amp; Purcell, 2011)</a:t>
            </a:r>
            <a:endParaRPr lang="zh-CN" altLang="en-US" sz="1600">
              <a:solidFill>
                <a:srgbClr val="0063DF"/>
              </a:solidFill>
            </a:endParaRPr>
          </a:p>
        </p:txBody>
      </p:sp>
      <p:pic>
        <p:nvPicPr>
          <p:cNvPr id="102" name="图片 101"/>
          <p:cNvPicPr/>
          <p:nvPr>
            <p:custDataLst>
              <p:tags r:id="rId2"/>
            </p:custDataLst>
          </p:nvPr>
        </p:nvPicPr>
        <p:blipFill>
          <a:blip r:embed="rId5"/>
          <a:srcRect l="40572" t="38813" b="37425"/>
          <a:stretch>
            <a:fillRect/>
          </a:stretch>
        </p:blipFill>
        <p:spPr>
          <a:xfrm>
            <a:off x="8539480" y="2872105"/>
            <a:ext cx="3578225" cy="978535"/>
          </a:xfrm>
          <a:prstGeom prst="rect">
            <a:avLst/>
          </a:prstGeom>
          <a:noFill/>
          <a:ln w="9525">
            <a:noFill/>
          </a:ln>
        </p:spPr>
      </p:pic>
      <p:pic>
        <p:nvPicPr>
          <p:cNvPr id="4" name="图片 3"/>
          <p:cNvPicPr/>
          <p:nvPr>
            <p:custDataLst>
              <p:tags r:id="rId3"/>
            </p:custDataLst>
          </p:nvPr>
        </p:nvPicPr>
        <p:blipFill>
          <a:blip r:embed="rId5">
            <a:clrChange>
              <a:clrFrom>
                <a:srgbClr val="1C2B33">
                  <a:alpha val="100000"/>
                </a:srgbClr>
              </a:clrFrom>
              <a:clrTo>
                <a:srgbClr val="1C2B33">
                  <a:alpha val="100000"/>
                  <a:alpha val="0"/>
                </a:srgbClr>
              </a:clrTo>
            </a:clrChange>
          </a:blip>
          <a:srcRect r="60863"/>
          <a:stretch>
            <a:fillRect/>
          </a:stretch>
        </p:blipFill>
        <p:spPr>
          <a:xfrm>
            <a:off x="6096635" y="1273810"/>
            <a:ext cx="2356485" cy="4117975"/>
          </a:xfrm>
          <a:prstGeom prst="rect">
            <a:avLst/>
          </a:prstGeom>
          <a:noFill/>
          <a:ln w="9525">
            <a:noFill/>
          </a:ln>
        </p:spPr>
      </p:pic>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1012825" y="1333500"/>
            <a:ext cx="10459720" cy="4927600"/>
          </a:xfrm>
          <a:prstGeom prst="rect">
            <a:avLst/>
          </a:prstGeom>
          <a:noFill/>
          <a:ln w="9525">
            <a:noFill/>
          </a:ln>
        </p:spPr>
        <p:txBody>
          <a:bodyPr>
            <a:noAutofit/>
          </a:bodyPr>
          <a:lstStyle/>
          <a:p>
            <a:pPr indent="0"/>
            <a:r>
              <a:rPr lang="en-US" sz="1200" b="0">
                <a:solidFill>
                  <a:srgbClr val="000000"/>
                </a:solidFill>
                <a:latin typeface="Times New Roman" panose="02020603050405020304" charset="0"/>
                <a:cs typeface="Times New Roman" panose="02020603050405020304" charset="0"/>
              </a:rPr>
              <a:t>Noe, R. A., Hollenbeck, J. R., Gerhart, B., &amp; Wright, P. M. (2017). Human resource management: Gaining a competitive advantage. McGraw-Hill Education.</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Paauwe, J., &amp; Boon, C. (2018). Strategic HRM: A critical review. In Handbook of research on comparative human resource management (pp. 84-109). Edward Elgar Publishing.</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Schuler, R. S., Budhwar, P. S., &amp; Florkowski, G. W. (Eds.). (2018). Human Resource Management: People, Data, and Analytics. Emerald Group Publishing Limited.</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Storey, J. (2007). Human resource management: A critical text. Nelson Thornes.</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Voskuijl, O. F., &amp; Van der Heijden, B. I. (2017). How human resource management can help to reduce the negative consequences of job insecurity and enhance employee well-being. Stress and Health, 33(5), 621-631.</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Wright, P. M., Gardner, T. M., Moynihan, L. M., &amp; Allen, M. R. (2018). The HRM process and firm performance: Is there a universal linkage? Journal of Management, 44(6), 2477-2507.</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Xu, J., &amp; Cooper-Thomas, H. D. (2011). How can organizational justice promote work engagement in China? The mediating role of perceived organizational support and positive psychological capital. Journal of Business Ethics, 101(2), 269-280.</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Youndt, M. A., Subramaniam, M., &amp; Snell, S. A. (2004). Intellectual capital profiles: An examination of investments and returns. Journal of Management Studies, 41(2), 335-361.</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Bach, S., &amp; Edwards, M. R. (2013). Managing Human Resources: Human Resource Management in Transition. John Wiley &amp; Sons.</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Boxall, P., &amp; Purcell, J. (2011). Strategy and Human Resource Management. Palgrave Macmillan.</a:t>
            </a:r>
          </a:p>
          <a:p>
            <a:r>
              <a:rPr lang="en-US" sz="1200" b="0">
                <a:solidFill>
                  <a:srgbClr val="000000"/>
                </a:solidFill>
                <a:latin typeface="Times New Roman" panose="02020603050405020304" charset="0"/>
                <a:cs typeface="Times New Roman" panose="02020603050405020304" charset="0"/>
              </a:rPr>
              <a:t> </a:t>
            </a:r>
          </a:p>
          <a:p>
            <a:r>
              <a:rPr lang="en-US" sz="1200" b="0">
                <a:solidFill>
                  <a:srgbClr val="000000"/>
                </a:solidFill>
                <a:latin typeface="Times New Roman" panose="02020603050405020304" charset="0"/>
                <a:cs typeface="Times New Roman" panose="02020603050405020304" charset="0"/>
              </a:rPr>
              <a:t>Bratton, J. (2015). Human Resource Management: Theory and Practice. Palgrave Macmillan.</a:t>
            </a:r>
          </a:p>
          <a:p>
            <a:r>
              <a:rPr lang="en-US" sz="1200" b="0">
                <a:solidFill>
                  <a:srgbClr val="000000"/>
                </a:solidFill>
                <a:latin typeface="Times New Roman" panose="02020603050405020304" charset="0"/>
                <a:cs typeface="Times New Roman" panose="02020603050405020304" charset="0"/>
              </a:rPr>
              <a:t> </a:t>
            </a:r>
            <a:endParaRPr lang="en-US" altLang="en-US" sz="1200" b="0">
              <a:solidFill>
                <a:srgbClr val="000000"/>
              </a:solidFill>
              <a:latin typeface="Times New Roman" panose="02020603050405020304" charset="0"/>
              <a:cs typeface="Times New Roman" panose="02020603050405020304" charset="0"/>
            </a:endParaRPr>
          </a:p>
        </p:txBody>
      </p:sp>
      <p:sp>
        <p:nvSpPr>
          <p:cNvPr id="2" name="文本框 1"/>
          <p:cNvSpPr txBox="1"/>
          <p:nvPr>
            <p:custDataLst>
              <p:tags r:id="rId2"/>
            </p:custDataLst>
          </p:nvPr>
        </p:nvSpPr>
        <p:spPr>
          <a:xfrm>
            <a:off x="990600" y="743585"/>
            <a:ext cx="1588135" cy="368300"/>
          </a:xfrm>
          <a:prstGeom prst="rect">
            <a:avLst/>
          </a:prstGeom>
          <a:noFill/>
        </p:spPr>
        <p:txBody>
          <a:bodyPr wrap="square" rtlCol="0" anchor="t">
            <a:spAutoFit/>
          </a:bodyPr>
          <a:lstStyle/>
          <a:p>
            <a:r>
              <a:rPr lang="en-US" altLang="zh-CN" b="1"/>
              <a:t>Reference</a:t>
            </a:r>
          </a:p>
        </p:txBody>
      </p:sp>
    </p:spTree>
    <p:custDataLst>
      <p:tags r:id="rId1"/>
    </p:custData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PP_MARK_KEY" val="43b14e67-fbfc-4c59-a252-b7d80b53d523"/>
  <p:tag name="COMMONDATA" val="eyJoZGlkIjoiYWJjZjhjMGYwMWJlZmMwYTZmMjI1MzQwNTU1YTNlNmYifQ=="/>
</p:tagLst>
</file>

<file path=ppt/tags/tag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6.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7.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a="http://schemas.openxmlformats.org/drawingml/2006/main" xmlns:r="http://schemas.openxmlformats.org/officeDocument/2006/relationships"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5.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0.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1.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2.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3.xml><?xml version="1.0" encoding="utf-8"?>
<p:tagLst xmlns:a="http://schemas.openxmlformats.org/drawingml/2006/main" xmlns:r="http://schemas.openxmlformats.org/officeDocument/2006/relationships" xmlns:p="http://schemas.openxmlformats.org/presentationml/2006/main">
  <p:tag name="KSO_WM_UNIT_TABLE_BEAUTIFY" val="smartTable{62b9eedf-7a2d-4d3a-ade5-e015c64a1267}"/>
  <p:tag name="KSO_WM_BEAUTIFY_FLAG" val=""/>
  <p:tag name="TABLE_ENDDRAG_ORIGIN_RECT" val="501*466"/>
  <p:tag name="TABLE_ENDDRAG_RECT" val="420*46*501*466"/>
</p:tagLst>
</file>

<file path=ppt/tags/tag7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5.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8.xml><?xml version="1.0" encoding="utf-8"?>
<p:tagLst xmlns:a="http://schemas.openxmlformats.org/drawingml/2006/main" xmlns:r="http://schemas.openxmlformats.org/officeDocument/2006/relationships"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9.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1517</Words>
  <Application>WPS 演示</Application>
  <PresentationFormat>自定义</PresentationFormat>
  <Paragraphs>158</Paragraphs>
  <Slides>9</Slides>
  <Notes>0</Notes>
  <HiddenSlides>0</HiddenSlides>
  <MMClips>0</MMClips>
  <ScaleCrop>false</ScaleCrop>
  <HeadingPairs>
    <vt:vector size="4" baseType="variant">
      <vt:variant>
        <vt:lpstr>主题</vt:lpstr>
      </vt:variant>
      <vt:variant>
        <vt:i4>1</vt:i4>
      </vt:variant>
      <vt:variant>
        <vt:lpstr>幻灯片标题</vt:lpstr>
      </vt:variant>
      <vt:variant>
        <vt:i4>9</vt:i4>
      </vt:variant>
    </vt:vector>
  </HeadingPairs>
  <TitlesOfParts>
    <vt:vector size="10" baseType="lpstr">
      <vt:lpstr>Office 主题​​</vt:lpstr>
      <vt:lpstr>幻灯片 1</vt:lpstr>
      <vt:lpstr>幻灯片 2</vt:lpstr>
      <vt:lpstr>幻灯片 3</vt:lpstr>
      <vt:lpstr>幻灯片 4</vt:lpstr>
      <vt:lpstr>幻灯片 5</vt:lpstr>
      <vt:lpstr>幻灯片 6</vt:lpstr>
      <vt:lpstr>幻灯片 7</vt:lpstr>
      <vt:lpstr>幻灯片 8</vt:lpstr>
      <vt:lpstr>幻灯片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Administrator</dc:creator>
  <cp:lastModifiedBy>tclsevers</cp:lastModifiedBy>
  <cp:revision>157</cp:revision>
  <dcterms:created xsi:type="dcterms:W3CDTF">1900-01-01T00:00:00Z</dcterms:created>
  <dcterms:modified xsi:type="dcterms:W3CDTF">2023-04-26T15:17:52Z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ICV">
    <vt:lpwstr>4E5DCD53EDAF4191A2F8466C6AB37640_12</vt:lpwstr>
  </property>
</Properties>
</file>