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ink/ink1.xml" ContentType="application/inkml+xml"/>
  <Override PartName="/ppt/changesInfos/changesInfo1.xml" ContentType="application/vnd.ms-powerpoint.changesinfo+xml"/>
  <Override PartName="/ppt/ink/ink2.xml" ContentType="application/inkml+xml"/>
  <Override PartName="/ppt/ink/ink3.xml" ContentType="application/inkml+xml"/>
  <Override PartName="/ppt/ink/ink4.xml" ContentType="application/inkml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2" r:id="rId9"/>
    <p:sldId id="263" r:id="rId10"/>
    <p:sldId id="264" r:id="rId11"/>
    <p:sldId id="265" r:id="rId12"/>
    <p:sldId id="266" r:id="rId13"/>
    <p:sldId id="267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DC1ED9-5F67-8B37-5BB5-9AA2575E6892}" v="4" dt="2024-03-11T13:30:43.4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rgan Lewis" userId="S::morganl@pembrokeshire.ac.uk::588fb895-d00a-4771-b51b-d942b86bf781" providerId="AD" clId="Web-{0DDC1ED9-5F67-8B37-5BB5-9AA2575E6892}"/>
    <pc:docChg chg="modSld">
      <pc:chgData name="Morgan Lewis" userId="S::morganl@pembrokeshire.ac.uk::588fb895-d00a-4771-b51b-d942b86bf781" providerId="AD" clId="Web-{0DDC1ED9-5F67-8B37-5BB5-9AA2575E6892}" dt="2024-03-11T13:30:43.498" v="3"/>
      <pc:docMkLst>
        <pc:docMk/>
      </pc:docMkLst>
      <pc:sldChg chg="addSp">
        <pc:chgData name="Morgan Lewis" userId="S::morganl@pembrokeshire.ac.uk::588fb895-d00a-4771-b51b-d942b86bf781" providerId="AD" clId="Web-{0DDC1ED9-5F67-8B37-5BB5-9AA2575E6892}" dt="2024-03-11T13:29:56.606" v="0"/>
        <pc:sldMkLst>
          <pc:docMk/>
          <pc:sldMk cId="109857222" sldId="256"/>
        </pc:sldMkLst>
        <pc:inkChg chg="add">
          <ac:chgData name="Morgan Lewis" userId="S::morganl@pembrokeshire.ac.uk::588fb895-d00a-4771-b51b-d942b86bf781" providerId="AD" clId="Web-{0DDC1ED9-5F67-8B37-5BB5-9AA2575E6892}" dt="2024-03-11T13:29:56.606" v="0"/>
          <ac:inkMkLst>
            <pc:docMk/>
            <pc:sldMk cId="109857222" sldId="256"/>
            <ac:inkMk id="4" creationId="{05F2350D-4630-4860-8B47-A5A67BC57296}"/>
          </ac:inkMkLst>
        </pc:inkChg>
      </pc:sldChg>
      <pc:sldChg chg="addSp">
        <pc:chgData name="Morgan Lewis" userId="S::morganl@pembrokeshire.ac.uk::588fb895-d00a-4771-b51b-d942b86bf781" providerId="AD" clId="Web-{0DDC1ED9-5F67-8B37-5BB5-9AA2575E6892}" dt="2024-03-11T13:30:18.575" v="1"/>
        <pc:sldMkLst>
          <pc:docMk/>
          <pc:sldMk cId="3482238630" sldId="257"/>
        </pc:sldMkLst>
        <pc:inkChg chg="add">
          <ac:chgData name="Morgan Lewis" userId="S::morganl@pembrokeshire.ac.uk::588fb895-d00a-4771-b51b-d942b86bf781" providerId="AD" clId="Web-{0DDC1ED9-5F67-8B37-5BB5-9AA2575E6892}" dt="2024-03-11T13:30:18.575" v="1"/>
          <ac:inkMkLst>
            <pc:docMk/>
            <pc:sldMk cId="3482238630" sldId="257"/>
            <ac:inkMk id="5" creationId="{861D36CA-5A17-5DCE-6E44-6C578765A7FF}"/>
          </ac:inkMkLst>
        </pc:inkChg>
      </pc:sldChg>
      <pc:sldChg chg="addSp">
        <pc:chgData name="Morgan Lewis" userId="S::morganl@pembrokeshire.ac.uk::588fb895-d00a-4771-b51b-d942b86bf781" providerId="AD" clId="Web-{0DDC1ED9-5F67-8B37-5BB5-9AA2575E6892}" dt="2024-03-11T13:30:25.091" v="2"/>
        <pc:sldMkLst>
          <pc:docMk/>
          <pc:sldMk cId="1701137473" sldId="258"/>
        </pc:sldMkLst>
        <pc:inkChg chg="add">
          <ac:chgData name="Morgan Lewis" userId="S::morganl@pembrokeshire.ac.uk::588fb895-d00a-4771-b51b-d942b86bf781" providerId="AD" clId="Web-{0DDC1ED9-5F67-8B37-5BB5-9AA2575E6892}" dt="2024-03-11T13:30:25.091" v="2"/>
          <ac:inkMkLst>
            <pc:docMk/>
            <pc:sldMk cId="1701137473" sldId="258"/>
            <ac:inkMk id="10" creationId="{0E10E85D-574C-8010-AB91-1E165FD3ECD3}"/>
          </ac:inkMkLst>
        </pc:inkChg>
      </pc:sldChg>
      <pc:sldChg chg="addSp">
        <pc:chgData name="Morgan Lewis" userId="S::morganl@pembrokeshire.ac.uk::588fb895-d00a-4771-b51b-d942b86bf781" providerId="AD" clId="Web-{0DDC1ED9-5F67-8B37-5BB5-9AA2575E6892}" dt="2024-03-11T13:30:43.498" v="3"/>
        <pc:sldMkLst>
          <pc:docMk/>
          <pc:sldMk cId="2092736095" sldId="259"/>
        </pc:sldMkLst>
        <pc:inkChg chg="add">
          <ac:chgData name="Morgan Lewis" userId="S::morganl@pembrokeshire.ac.uk::588fb895-d00a-4771-b51b-d942b86bf781" providerId="AD" clId="Web-{0DDC1ED9-5F67-8B37-5BB5-9AA2575E6892}" dt="2024-03-11T13:30:43.498" v="3"/>
          <ac:inkMkLst>
            <pc:docMk/>
            <pc:sldMk cId="2092736095" sldId="259"/>
            <ac:inkMk id="5" creationId="{73ADE85E-60DD-C661-AA2C-9107632E859C}"/>
          </ac:inkMkLst>
        </pc:ink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4" Type="http://schemas.openxmlformats.org/officeDocument/2006/relationships/image" Target="../media/image8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4" Type="http://schemas.openxmlformats.org/officeDocument/2006/relationships/image" Target="../media/image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505778-E5BE-466A-9F04-CA35640BBEE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accent2_2" csCatId="accent2" phldr="1"/>
      <dgm:spPr/>
      <dgm:t>
        <a:bodyPr/>
        <a:lstStyle/>
        <a:p>
          <a:endParaRPr lang="en-US"/>
        </a:p>
      </dgm:t>
    </dgm:pt>
    <dgm:pt modelId="{4EF91810-F3B0-4D33-ADA5-7F0093D9090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dirty="0">
              <a:latin typeface="Arial"/>
              <a:cs typeface="Arial"/>
            </a:rPr>
            <a:t>To research the topic of DC motors using a variety of sources to get a better understanding of how they operate to assist me in my apprenticeship.</a:t>
          </a:r>
        </a:p>
      </dgm:t>
    </dgm:pt>
    <dgm:pt modelId="{F0F829AA-C63D-4D26-A19A-203B70D7FBB0}" type="parTrans" cxnId="{4264FB0D-F8AF-468E-9908-43C4F8A90381}">
      <dgm:prSet/>
      <dgm:spPr/>
      <dgm:t>
        <a:bodyPr/>
        <a:lstStyle/>
        <a:p>
          <a:endParaRPr lang="en-US"/>
        </a:p>
      </dgm:t>
    </dgm:pt>
    <dgm:pt modelId="{1341487F-2F11-4C6F-AFB8-C0BE25033705}" type="sibTrans" cxnId="{4264FB0D-F8AF-468E-9908-43C4F8A90381}">
      <dgm:prSet/>
      <dgm:spPr/>
      <dgm:t>
        <a:bodyPr/>
        <a:lstStyle/>
        <a:p>
          <a:endParaRPr lang="en-US"/>
        </a:p>
      </dgm:t>
    </dgm:pt>
    <dgm:pt modelId="{571185BC-1F5A-4CBB-A91D-28919CB53B28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US" b="0" dirty="0">
              <a:latin typeface="Arial"/>
              <a:cs typeface="Arial"/>
            </a:rPr>
            <a:t>Successfully carry out tests on two variations of the DC motor to see how they compare to one another   </a:t>
          </a:r>
          <a:r>
            <a:rPr lang="en-US" dirty="0"/>
            <a:t> </a:t>
          </a:r>
        </a:p>
      </dgm:t>
    </dgm:pt>
    <dgm:pt modelId="{7362FCB3-FD72-45EE-A76A-5FA75557CF6C}" type="parTrans" cxnId="{6B9E7F79-4137-457D-8B72-591C87FA8319}">
      <dgm:prSet/>
      <dgm:spPr/>
      <dgm:t>
        <a:bodyPr/>
        <a:lstStyle/>
        <a:p>
          <a:endParaRPr lang="en-US"/>
        </a:p>
      </dgm:t>
    </dgm:pt>
    <dgm:pt modelId="{9F6156DF-450C-42A7-9852-6DE03FA9A02C}" type="sibTrans" cxnId="{6B9E7F79-4137-457D-8B72-591C87FA8319}">
      <dgm:prSet/>
      <dgm:spPr/>
      <dgm:t>
        <a:bodyPr/>
        <a:lstStyle/>
        <a:p>
          <a:endParaRPr lang="en-US"/>
        </a:p>
      </dgm:t>
    </dgm:pt>
    <dgm:pt modelId="{E6B34444-E5D1-47E5-967D-164E1DE227A3}" type="pres">
      <dgm:prSet presAssocID="{85505778-E5BE-466A-9F04-CA35640BBEE2}" presName="root" presStyleCnt="0">
        <dgm:presLayoutVars>
          <dgm:dir/>
          <dgm:resizeHandles val="exact"/>
        </dgm:presLayoutVars>
      </dgm:prSet>
      <dgm:spPr/>
    </dgm:pt>
    <dgm:pt modelId="{474B4EF6-9E9B-462E-B89F-6089DC8DE1D4}" type="pres">
      <dgm:prSet presAssocID="{4EF91810-F3B0-4D33-ADA5-7F0093D90909}" presName="compNode" presStyleCnt="0"/>
      <dgm:spPr/>
    </dgm:pt>
    <dgm:pt modelId="{3F496A50-FB37-447C-8C5A-255800776BF0}" type="pres">
      <dgm:prSet presAssocID="{4EF91810-F3B0-4D33-ADA5-7F0093D90909}" presName="bgRect" presStyleLbl="bgShp" presStyleIdx="0" presStyleCnt="2"/>
      <dgm:spPr/>
    </dgm:pt>
    <dgm:pt modelId="{35A413E9-289F-40C8-A5E1-E51FB13993FC}" type="pres">
      <dgm:prSet presAssocID="{4EF91810-F3B0-4D33-ADA5-7F0093D90909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elder"/>
        </a:ext>
      </dgm:extLst>
    </dgm:pt>
    <dgm:pt modelId="{DD03C60D-2331-4ABB-A711-E6FF714F627F}" type="pres">
      <dgm:prSet presAssocID="{4EF91810-F3B0-4D33-ADA5-7F0093D90909}" presName="spaceRect" presStyleCnt="0"/>
      <dgm:spPr/>
    </dgm:pt>
    <dgm:pt modelId="{8A249EA6-0F67-4090-8F24-10BE02AEBF2A}" type="pres">
      <dgm:prSet presAssocID="{4EF91810-F3B0-4D33-ADA5-7F0093D90909}" presName="parTx" presStyleLbl="revTx" presStyleIdx="0" presStyleCnt="2">
        <dgm:presLayoutVars>
          <dgm:chMax val="0"/>
          <dgm:chPref val="0"/>
        </dgm:presLayoutVars>
      </dgm:prSet>
      <dgm:spPr/>
    </dgm:pt>
    <dgm:pt modelId="{E2AF5DDC-15DF-4DFE-BFA7-33145DDBA692}" type="pres">
      <dgm:prSet presAssocID="{1341487F-2F11-4C6F-AFB8-C0BE25033705}" presName="sibTrans" presStyleCnt="0"/>
      <dgm:spPr/>
    </dgm:pt>
    <dgm:pt modelId="{9035BDC7-61C9-4B9E-8647-96187264C7DA}" type="pres">
      <dgm:prSet presAssocID="{571185BC-1F5A-4CBB-A91D-28919CB53B28}" presName="compNode" presStyleCnt="0"/>
      <dgm:spPr/>
    </dgm:pt>
    <dgm:pt modelId="{749AFEAE-9C73-466C-B052-C0755D466F8A}" type="pres">
      <dgm:prSet presAssocID="{571185BC-1F5A-4CBB-A91D-28919CB53B28}" presName="bgRect" presStyleLbl="bgShp" presStyleIdx="1" presStyleCnt="2"/>
      <dgm:spPr/>
    </dgm:pt>
    <dgm:pt modelId="{9F35D0B7-4252-4E68-8DB5-47F114E6402B}" type="pres">
      <dgm:prSet presAssocID="{571185BC-1F5A-4CBB-A91D-28919CB53B28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0645BE02-E854-46ED-9151-41FB980DB14C}" type="pres">
      <dgm:prSet presAssocID="{571185BC-1F5A-4CBB-A91D-28919CB53B28}" presName="spaceRect" presStyleCnt="0"/>
      <dgm:spPr/>
    </dgm:pt>
    <dgm:pt modelId="{E7EEA561-59EB-43E2-8891-6187C6A8252B}" type="pres">
      <dgm:prSet presAssocID="{571185BC-1F5A-4CBB-A91D-28919CB53B28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4264FB0D-F8AF-468E-9908-43C4F8A90381}" srcId="{85505778-E5BE-466A-9F04-CA35640BBEE2}" destId="{4EF91810-F3B0-4D33-ADA5-7F0093D90909}" srcOrd="0" destOrd="0" parTransId="{F0F829AA-C63D-4D26-A19A-203B70D7FBB0}" sibTransId="{1341487F-2F11-4C6F-AFB8-C0BE25033705}"/>
    <dgm:cxn modelId="{33A34A1F-D8F5-45C0-BB2A-841671B5BB71}" type="presOf" srcId="{85505778-E5BE-466A-9F04-CA35640BBEE2}" destId="{E6B34444-E5D1-47E5-967D-164E1DE227A3}" srcOrd="0" destOrd="0" presId="urn:microsoft.com/office/officeart/2018/2/layout/IconVerticalSolidList"/>
    <dgm:cxn modelId="{F1E18C51-22F2-4E1E-ABBA-D145717C2834}" type="presOf" srcId="{571185BC-1F5A-4CBB-A91D-28919CB53B28}" destId="{E7EEA561-59EB-43E2-8891-6187C6A8252B}" srcOrd="0" destOrd="0" presId="urn:microsoft.com/office/officeart/2018/2/layout/IconVerticalSolidList"/>
    <dgm:cxn modelId="{6B9E7F79-4137-457D-8B72-591C87FA8319}" srcId="{85505778-E5BE-466A-9F04-CA35640BBEE2}" destId="{571185BC-1F5A-4CBB-A91D-28919CB53B28}" srcOrd="1" destOrd="0" parTransId="{7362FCB3-FD72-45EE-A76A-5FA75557CF6C}" sibTransId="{9F6156DF-450C-42A7-9852-6DE03FA9A02C}"/>
    <dgm:cxn modelId="{743D62C1-90DD-4C42-902C-09BDACE798B6}" type="presOf" srcId="{4EF91810-F3B0-4D33-ADA5-7F0093D90909}" destId="{8A249EA6-0F67-4090-8F24-10BE02AEBF2A}" srcOrd="0" destOrd="0" presId="urn:microsoft.com/office/officeart/2018/2/layout/IconVerticalSolidList"/>
    <dgm:cxn modelId="{DABC10D7-9C0C-4611-A23B-576986F1D0E5}" type="presParOf" srcId="{E6B34444-E5D1-47E5-967D-164E1DE227A3}" destId="{474B4EF6-9E9B-462E-B89F-6089DC8DE1D4}" srcOrd="0" destOrd="0" presId="urn:microsoft.com/office/officeart/2018/2/layout/IconVerticalSolidList"/>
    <dgm:cxn modelId="{5F1C66CB-ABD8-4518-AA30-D81A9AE6B959}" type="presParOf" srcId="{474B4EF6-9E9B-462E-B89F-6089DC8DE1D4}" destId="{3F496A50-FB37-447C-8C5A-255800776BF0}" srcOrd="0" destOrd="0" presId="urn:microsoft.com/office/officeart/2018/2/layout/IconVerticalSolidList"/>
    <dgm:cxn modelId="{3487AB36-635F-4439-A382-AF3786B25410}" type="presParOf" srcId="{474B4EF6-9E9B-462E-B89F-6089DC8DE1D4}" destId="{35A413E9-289F-40C8-A5E1-E51FB13993FC}" srcOrd="1" destOrd="0" presId="urn:microsoft.com/office/officeart/2018/2/layout/IconVerticalSolidList"/>
    <dgm:cxn modelId="{E8C7AEA5-F0CE-4923-B62C-D8E606791900}" type="presParOf" srcId="{474B4EF6-9E9B-462E-B89F-6089DC8DE1D4}" destId="{DD03C60D-2331-4ABB-A711-E6FF714F627F}" srcOrd="2" destOrd="0" presId="urn:microsoft.com/office/officeart/2018/2/layout/IconVerticalSolidList"/>
    <dgm:cxn modelId="{A5589BDB-691B-4D30-9492-BFBA855591F1}" type="presParOf" srcId="{474B4EF6-9E9B-462E-B89F-6089DC8DE1D4}" destId="{8A249EA6-0F67-4090-8F24-10BE02AEBF2A}" srcOrd="3" destOrd="0" presId="urn:microsoft.com/office/officeart/2018/2/layout/IconVerticalSolidList"/>
    <dgm:cxn modelId="{94A1B1DA-E1B3-4810-868E-D764EFC6FA49}" type="presParOf" srcId="{E6B34444-E5D1-47E5-967D-164E1DE227A3}" destId="{E2AF5DDC-15DF-4DFE-BFA7-33145DDBA692}" srcOrd="1" destOrd="0" presId="urn:microsoft.com/office/officeart/2018/2/layout/IconVerticalSolidList"/>
    <dgm:cxn modelId="{194A9BBF-6689-420E-A4AD-42BE785C2367}" type="presParOf" srcId="{E6B34444-E5D1-47E5-967D-164E1DE227A3}" destId="{9035BDC7-61C9-4B9E-8647-96187264C7DA}" srcOrd="2" destOrd="0" presId="urn:microsoft.com/office/officeart/2018/2/layout/IconVerticalSolidList"/>
    <dgm:cxn modelId="{7D18B337-D4B8-426A-9234-E329E8ED8D8A}" type="presParOf" srcId="{9035BDC7-61C9-4B9E-8647-96187264C7DA}" destId="{749AFEAE-9C73-466C-B052-C0755D466F8A}" srcOrd="0" destOrd="0" presId="urn:microsoft.com/office/officeart/2018/2/layout/IconVerticalSolidList"/>
    <dgm:cxn modelId="{84219C2A-B260-479F-954C-96979B08689E}" type="presParOf" srcId="{9035BDC7-61C9-4B9E-8647-96187264C7DA}" destId="{9F35D0B7-4252-4E68-8DB5-47F114E6402B}" srcOrd="1" destOrd="0" presId="urn:microsoft.com/office/officeart/2018/2/layout/IconVerticalSolidList"/>
    <dgm:cxn modelId="{A931D231-2EBA-4573-AB81-67787D8EFC7D}" type="presParOf" srcId="{9035BDC7-61C9-4B9E-8647-96187264C7DA}" destId="{0645BE02-E854-46ED-9151-41FB980DB14C}" srcOrd="2" destOrd="0" presId="urn:microsoft.com/office/officeart/2018/2/layout/IconVerticalSolidList"/>
    <dgm:cxn modelId="{8EE5A17F-9073-48A8-B13B-0D3C86178108}" type="presParOf" srcId="{9035BDC7-61C9-4B9E-8647-96187264C7DA}" destId="{E7EEA561-59EB-43E2-8891-6187C6A8252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496A50-FB37-447C-8C5A-255800776BF0}">
      <dsp:nvSpPr>
        <dsp:cNvPr id="0" name=""/>
        <dsp:cNvSpPr/>
      </dsp:nvSpPr>
      <dsp:spPr>
        <a:xfrm>
          <a:off x="0" y="894511"/>
          <a:ext cx="6263640" cy="165140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A413E9-289F-40C8-A5E1-E51FB13993FC}">
      <dsp:nvSpPr>
        <dsp:cNvPr id="0" name=""/>
        <dsp:cNvSpPr/>
      </dsp:nvSpPr>
      <dsp:spPr>
        <a:xfrm>
          <a:off x="499550" y="1266078"/>
          <a:ext cx="908273" cy="90827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249EA6-0F67-4090-8F24-10BE02AEBF2A}">
      <dsp:nvSpPr>
        <dsp:cNvPr id="0" name=""/>
        <dsp:cNvSpPr/>
      </dsp:nvSpPr>
      <dsp:spPr>
        <a:xfrm>
          <a:off x="1907374" y="894511"/>
          <a:ext cx="4356265" cy="16514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774" tIns="174774" rIns="174774" bIns="174774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latin typeface="Arial"/>
              <a:cs typeface="Arial"/>
            </a:rPr>
            <a:t>To research the topic of DC motors using a variety of sources to get a better understanding of how they operate to assist me in my apprenticeship.</a:t>
          </a:r>
        </a:p>
      </dsp:txBody>
      <dsp:txXfrm>
        <a:off x="1907374" y="894511"/>
        <a:ext cx="4356265" cy="1651406"/>
      </dsp:txXfrm>
    </dsp:sp>
    <dsp:sp modelId="{749AFEAE-9C73-466C-B052-C0755D466F8A}">
      <dsp:nvSpPr>
        <dsp:cNvPr id="0" name=""/>
        <dsp:cNvSpPr/>
      </dsp:nvSpPr>
      <dsp:spPr>
        <a:xfrm>
          <a:off x="0" y="2958769"/>
          <a:ext cx="6263640" cy="165140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35D0B7-4252-4E68-8DB5-47F114E6402B}">
      <dsp:nvSpPr>
        <dsp:cNvPr id="0" name=""/>
        <dsp:cNvSpPr/>
      </dsp:nvSpPr>
      <dsp:spPr>
        <a:xfrm>
          <a:off x="499550" y="3330336"/>
          <a:ext cx="908273" cy="90827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EEA561-59EB-43E2-8891-6187C6A8252B}">
      <dsp:nvSpPr>
        <dsp:cNvPr id="0" name=""/>
        <dsp:cNvSpPr/>
      </dsp:nvSpPr>
      <dsp:spPr>
        <a:xfrm>
          <a:off x="1907374" y="2958769"/>
          <a:ext cx="4356265" cy="16514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774" tIns="174774" rIns="174774" bIns="174774" numCol="1" spcCol="1270" anchor="ctr" anchorCtr="0">
          <a:noAutofit/>
        </a:bodyPr>
        <a:lstStyle/>
        <a:p>
          <a:pPr marL="0" lvl="0" indent="0" algn="l" defTabSz="8001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latin typeface="Arial"/>
              <a:cs typeface="Arial"/>
            </a:rPr>
            <a:t>Successfully carry out tests on two variations of the DC motor to see how they compare to one another   </a:t>
          </a:r>
          <a:r>
            <a:rPr lang="en-US" sz="1800" kern="1200" dirty="0"/>
            <a:t> </a:t>
          </a:r>
        </a:p>
      </dsp:txBody>
      <dsp:txXfrm>
        <a:off x="1907374" y="2958769"/>
        <a:ext cx="4356265" cy="16514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38559 13706 95 0 0,'0'5'544'0'0,"0"6"-352"0"0,0 6-64 0 0,5 5 0 0 0,1 3-96 0 0,0 3 64 0 0,4 0-64 0 0,4-3 32 0 0,5-7 64 0 0,4-6 32 0 0,8-6 64 0 0,12-12 0 0 0,18-15-64 0 0,18-19-96 0 0,14-16-32 0 0,15-13-32 0 0,8-9-32 0 0,3-5-96 0 0,1-3-160 0 0,8-11-128 0 0,1-2-128 0 0,-7-4-192 0 0,-24 16 736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21949 17539 31 0 0,'0'5'1344'0'0,"0"6"-1312"0"0,0 6 0 0 0,5 5 0 0 0,1 3 32 0 0,0 2 0 0 0,4-3 0 0 0,-1-1 0 0 0,4 0 64 0 0,4-4-32 0 0,4-9 0 0 0,13-17 128 0 0,19-25 0 0 0,34-32-128 0 0,40-42-32 0 0,45-46-32 0 0,37-35-32 0 0,25-23 0 0 0,11-5 0 0 0,-8 10 0 0 0,-21 22 32 0 0,-27 27-32 0 0,-33 27 0 0 0,-23 20 0 0 0,-16 15 0 0 0,-8 14 0 0 0,-9 11 0 0 0,-7 7 0 0 0,-15 11 0 0 0,-16 13 0 0 0,-18 8 0 0 0,-12 10-256 0 0,-7 3-1344 0 0,-7 4 1600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9220 18415 159 0 0,'4'5'576'0'0,"3"6"-544"0"0,3 6 0 0 0,1 4 32 0 0,4 5 0 0 0,3 6 0 0 0,3 8 32 0 0,8 1-32 0 0,4 4 32 0 0,1 3-32 0 0,-1-2 0 0 0,-1 1-32 0 0,-1-2 32 0 0,-2-10 0 0 0,0-5 0 0 0,-1-9 0 0 0,0-7 96 0 0,5-11 0 0 0,10-20 64 0 0,17-26-96 0 0,32-39-64 0 0,47-53-32 0 0,62-56-32 0 0,54-47 0 0 0,39-30 0 0 0,23-8 0 0 0,4 10 0 0 0,-4 17 0 0 0,-19 27 0 0 0,-37 37 0 0 0,-42 36-32 0 0,-46 39 0 0 0,-42 28 32 0 0,-29 23-32 0 0,-23 18 32 0 0,-19 10 0 0 0,-21 16-352 0 0,-21 14-96 0 0,-19 13-320 0 0,-9 4 768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8102 20110 31 0 0,'0'4'800'0'0,"0"7"-800"0"0,0 7 0 0 0,0 8 64 0 0,0 6-64 0 0,0 1 0 0 0,5 1 0 0 0,1 3 32 0 0,5 5-32 0 0,0 0 0 0 0,3-2 0 0 0,0-3 0 0 0,1-8 0 0 0,-1-5 32 0 0,-4 0-32 0 0,2-6 0 0 0,-1 0 0 0 0,2-4 0 0 0,3-8 128 0 0,9-16-64 0 0,10-14-32 0 0,13-19 0 0 0,12-20 0 0 0,10-13-32 0 0,13-14 0 0 0,10-9 0 0 0,9-8 0 0 0,11 1 0 0 0,5 3 0 0 0,1 6-32 0 0,0 5 32 0 0,-7 9-32 0 0,-8 13 0 0 0,-12 14 0 0 0,-12 12-64 0 0,-15 14-32 0 0,-14 11-160 0 0,-11 14-128 0 0,-7 13 225 0 0,-10 4 191 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7887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06664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031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1626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1895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0023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5045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0450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4444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8106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8011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9355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Layout" Target="../diagrams/layout1.xml"/><Relationship Id="rId7" Type="http://schemas.openxmlformats.org/officeDocument/2006/relationships/customXml" Target="../ink/ink3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ustomXml" Target="../ink/ink4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Pembroke Oil Refinery | Locations | Valero">
            <a:extLst>
              <a:ext uri="{FF2B5EF4-FFF2-40B4-BE49-F238E27FC236}">
                <a16:creationId xmlns:a16="http://schemas.microsoft.com/office/drawing/2014/main" id="{3F21AF6A-A95C-E85F-56B1-F7576651A7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329" r="9091"/>
          <a:stretch/>
        </p:blipFill>
        <p:spPr>
          <a:xfrm>
            <a:off x="20" y="10"/>
            <a:ext cx="12191981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4553" y="3091928"/>
            <a:ext cx="9078562" cy="2387600"/>
          </a:xfrm>
        </p:spPr>
        <p:txBody>
          <a:bodyPr>
            <a:normAutofit/>
          </a:bodyPr>
          <a:lstStyle/>
          <a:p>
            <a:pPr algn="l"/>
            <a:r>
              <a:rPr lang="en-US" sz="6600">
                <a:solidFill>
                  <a:schemeClr val="bg1"/>
                </a:solidFill>
                <a:latin typeface="Arial"/>
                <a:ea typeface="Calibri Light"/>
                <a:cs typeface="Calibri Light"/>
              </a:rPr>
              <a:t>Technical Report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4553" y="5624945"/>
            <a:ext cx="9078562" cy="59297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>
                <a:solidFill>
                  <a:schemeClr val="bg1"/>
                </a:solidFill>
                <a:latin typeface="Arial"/>
                <a:ea typeface="Calibri"/>
                <a:cs typeface="Calibri"/>
              </a:rPr>
              <a:t>By Thomas Griffiths-Reynolds</a:t>
            </a:r>
            <a:endParaRPr lang="en-US">
              <a:solidFill>
                <a:schemeClr val="bg1"/>
              </a:solidFill>
              <a:ea typeface="Calibri"/>
              <a:cs typeface="Calibri"/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05F2350D-4630-4860-8B47-A5A67BC57296}"/>
                  </a:ext>
                </a:extLst>
              </p14:cNvPr>
              <p14:cNvContentPartPr/>
              <p14:nvPr/>
            </p14:nvContentPartPr>
            <p14:xfrm>
              <a:off x="10840798" y="3918859"/>
              <a:ext cx="478782" cy="297301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05F2350D-4630-4860-8B47-A5A67BC57296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0823172" y="3901244"/>
                <a:ext cx="514394" cy="332891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ABF1D-096F-76B6-6A2C-2D2537679D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US" sz="5400" dirty="0">
                <a:latin typeface="Arial"/>
                <a:ea typeface="Calibri Light"/>
                <a:cs typeface="Calibri Light"/>
              </a:rPr>
              <a:t>What was researched?</a:t>
            </a:r>
            <a:endParaRPr lang="en-US" sz="5400" dirty="0">
              <a:latin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01DEF1-AAAA-FB36-3962-33E9FD5E96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>
              <a:buNone/>
            </a:pPr>
            <a:r>
              <a:rPr lang="en-US" sz="3200" b="1" dirty="0">
                <a:latin typeface="Arial"/>
                <a:ea typeface="Calibri"/>
                <a:cs typeface="Calibri"/>
              </a:rPr>
              <a:t>For my technical I decided to research DC motors since they are a big factor in my job as I am currently in the electrical department at the refinery and would like to improve my knowledge and understanding.</a:t>
            </a:r>
            <a:endParaRPr lang="en-US" sz="2200" dirty="0">
              <a:latin typeface="Arial"/>
              <a:cs typeface="Calibri" panose="020F0502020204030204"/>
            </a:endParaRPr>
          </a:p>
        </p:txBody>
      </p:sp>
      <p:pic>
        <p:nvPicPr>
          <p:cNvPr id="4" name="Picture 3" descr="When To Repair or Replace Your Electric Motor: What To Know">
            <a:extLst>
              <a:ext uri="{FF2B5EF4-FFF2-40B4-BE49-F238E27FC236}">
                <a16:creationId xmlns:a16="http://schemas.microsoft.com/office/drawing/2014/main" id="{01016B72-D328-CDD1-1081-899C89EE0B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611" r="10162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861D36CA-5A17-5DCE-6E44-6C578765A7FF}"/>
                  </a:ext>
                </a:extLst>
              </p14:cNvPr>
              <p14:cNvContentPartPr/>
              <p14:nvPr/>
            </p14:nvContentPartPr>
            <p14:xfrm>
              <a:off x="5175929" y="4750648"/>
              <a:ext cx="1028507" cy="802205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861D36CA-5A17-5DCE-6E44-6C578765A7FF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158295" y="4732653"/>
                <a:ext cx="1064134" cy="837835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4822386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DCC231C8-C761-4B31-9B1C-C6D19248C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C20854-57BD-34E8-F335-75AEFA7C2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7189"/>
            <a:ext cx="3374136" cy="5567891"/>
          </a:xfrm>
        </p:spPr>
        <p:txBody>
          <a:bodyPr>
            <a:normAutofit/>
          </a:bodyPr>
          <a:lstStyle/>
          <a:p>
            <a:r>
              <a:rPr lang="en-US" sz="5200">
                <a:ea typeface="Calibri Light"/>
                <a:cs typeface="Calibri Light"/>
              </a:rPr>
              <a:t>Aims &amp; Objectives </a:t>
            </a:r>
            <a:endParaRPr lang="en-US" sz="5200"/>
          </a:p>
        </p:txBody>
      </p:sp>
      <p:graphicFrame>
        <p:nvGraphicFramePr>
          <p:cNvPr id="68" name="Content Placeholder 2">
            <a:extLst>
              <a:ext uri="{FF2B5EF4-FFF2-40B4-BE49-F238E27FC236}">
                <a16:creationId xmlns:a16="http://schemas.microsoft.com/office/drawing/2014/main" id="{F15817D3-F4A9-41B3-C552-88E544E76C9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5381625"/>
              </p:ext>
            </p:extLst>
          </p:nvPr>
        </p:nvGraphicFramePr>
        <p:xfrm>
          <a:off x="5093208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0E10E85D-574C-8010-AB91-1E165FD3ECD3}"/>
                  </a:ext>
                </a:extLst>
              </p14:cNvPr>
              <p14:cNvContentPartPr/>
              <p14:nvPr/>
            </p14:nvContentPartPr>
            <p14:xfrm>
              <a:off x="834533" y="5011905"/>
              <a:ext cx="1383867" cy="957536"/>
            </p14:xfrm>
          </p:contentPart>
        </mc:Choice>
        <mc:Fallback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0E10E85D-574C-8010-AB91-1E165FD3ECD3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816897" y="4993913"/>
                <a:ext cx="1419498" cy="993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011374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296181-AE36-AD53-1BF9-B5ABFCCC15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anchor="b">
            <a:normAutofit fontScale="90000"/>
          </a:bodyPr>
          <a:lstStyle/>
          <a:p>
            <a:r>
              <a:rPr lang="en-US" sz="5400" dirty="0">
                <a:latin typeface="Arial"/>
                <a:cs typeface="Calibri Light"/>
              </a:rPr>
              <a:t>What is a DC motor?</a:t>
            </a:r>
            <a:endParaRPr lang="en-US" sz="5400" dirty="0">
              <a:latin typeface="Arial"/>
            </a:endParaRPr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3A62FC-11C1-FE1F-E00F-36C720C177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807208"/>
            <a:ext cx="3429000" cy="341071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200" b="1" dirty="0">
                <a:latin typeface="Arial"/>
                <a:ea typeface="+mn-lt"/>
                <a:cs typeface="+mn-lt"/>
              </a:rPr>
              <a:t>DC motors are electrical machines that transform electrical energy into mechanical movement through the interaction of magnetic fields and current-carrying conductors. </a:t>
            </a:r>
            <a:endParaRPr lang="en-US" sz="2200" b="1" dirty="0">
              <a:latin typeface="Arial"/>
            </a:endParaRPr>
          </a:p>
        </p:txBody>
      </p:sp>
      <p:pic>
        <p:nvPicPr>
          <p:cNvPr id="4" name="Picture 3" descr="Working principal of DC Motor: Construction of DC Motor">
            <a:extLst>
              <a:ext uri="{FF2B5EF4-FFF2-40B4-BE49-F238E27FC236}">
                <a16:creationId xmlns:a16="http://schemas.microsoft.com/office/drawing/2014/main" id="{55D79109-159E-7FA5-B6E1-1624007376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4296" y="1012698"/>
            <a:ext cx="6903720" cy="483260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73ADE85E-60DD-C661-AA2C-9107632E859C}"/>
                  </a:ext>
                </a:extLst>
              </p14:cNvPr>
              <p14:cNvContentPartPr/>
              <p14:nvPr/>
            </p14:nvContentPartPr>
            <p14:xfrm>
              <a:off x="453533" y="6069073"/>
              <a:ext cx="625181" cy="437932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73ADE85E-60DD-C661-AA2C-9107632E859C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35547" y="6051081"/>
                <a:ext cx="660793" cy="473557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927360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86E07A-BA46-0349-7039-F8C5A63A2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Series DC Motor</a:t>
            </a:r>
            <a:endParaRPr lang="en-US" sz="36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Content Placeholder 3" descr="A diagram of a series field&#10;&#10;Description automatically generated">
            <a:extLst>
              <a:ext uri="{FF2B5EF4-FFF2-40B4-BE49-F238E27FC236}">
                <a16:creationId xmlns:a16="http://schemas.microsoft.com/office/drawing/2014/main" id="{40E91BD7-B8FD-EF95-741D-DC574CCAF9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77316" y="1012211"/>
            <a:ext cx="6780700" cy="483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5283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D430C3-C08F-3728-594F-85241B5A5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DC Shunt Motor</a:t>
            </a:r>
          </a:p>
        </p:txBody>
      </p:sp>
      <p:pic>
        <p:nvPicPr>
          <p:cNvPr id="4" name="Content Placeholder 3" descr="A diagram of a voltage current&#10;&#10;Description automatically generated">
            <a:extLst>
              <a:ext uri="{FF2B5EF4-FFF2-40B4-BE49-F238E27FC236}">
                <a16:creationId xmlns:a16="http://schemas.microsoft.com/office/drawing/2014/main" id="{93C66629-F6CB-C40D-D936-4741770491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77316" y="927453"/>
            <a:ext cx="6780700" cy="5000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7279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E762BE-977A-2C80-BA21-681CE44BF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cs typeface="Calibri Light"/>
              </a:rPr>
              <a:t>Testing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836C0-C582-1376-5F23-B293A32053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buFont typeface="Arial"/>
              <a:buChar char="•"/>
            </a:pPr>
            <a:r>
              <a:rPr lang="en-GB" b="1" dirty="0">
                <a:latin typeface="Arial"/>
                <a:cs typeface="Arial"/>
              </a:rPr>
              <a:t>Run motor 10 minutes prior to testing to ensure the temperature of the motor is properly stabilized.</a:t>
            </a:r>
            <a:endParaRPr lang="en-US" b="1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GB" b="1" dirty="0">
                <a:latin typeface="Arial"/>
                <a:cs typeface="Arial"/>
              </a:rPr>
              <a:t>Activate variable DC power supply and mains distribution panel.</a:t>
            </a:r>
            <a:endParaRPr lang="en-US" b="1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GB" b="1" dirty="0">
                <a:latin typeface="Arial"/>
                <a:cs typeface="Arial"/>
              </a:rPr>
              <a:t>Raise voltage to 24 volts </a:t>
            </a:r>
            <a:endParaRPr lang="en-US" b="1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GB" b="1" dirty="0">
                <a:latin typeface="Arial"/>
                <a:cs typeface="Arial"/>
              </a:rPr>
              <a:t>Activate the 3 Amp Eddy Current Power Supply</a:t>
            </a:r>
            <a:endParaRPr lang="en-US" b="1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GB" b="1" dirty="0">
                <a:latin typeface="Arial"/>
                <a:cs typeface="Arial"/>
              </a:rPr>
              <a:t>Gradually lower the speed of the motor as much as possible whilst increasing the voltage.</a:t>
            </a:r>
            <a:endParaRPr lang="en-US" b="1" dirty="0">
              <a:latin typeface="Arial"/>
              <a:cs typeface="Arial"/>
            </a:endParaRPr>
          </a:p>
          <a:p>
            <a:pPr marL="0" indent="0">
              <a:buNone/>
            </a:pPr>
            <a:endParaRPr lang="en-US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2549934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2D44074-0B69-4F0C-A7B3-5645CE40D8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6" y="0"/>
            <a:ext cx="465734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aph with a line going up&#10;&#10;Description automatically generated">
            <a:extLst>
              <a:ext uri="{FF2B5EF4-FFF2-40B4-BE49-F238E27FC236}">
                <a16:creationId xmlns:a16="http://schemas.microsoft.com/office/drawing/2014/main" id="{4EA78B8C-D812-FE52-FA01-6A4C709B5C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966" y="3687763"/>
            <a:ext cx="6540500" cy="2897188"/>
          </a:xfrm>
          <a:prstGeom prst="rect">
            <a:avLst/>
          </a:prstGeom>
        </p:spPr>
      </p:pic>
      <p:pic>
        <p:nvPicPr>
          <p:cNvPr id="4" name="Content Placeholder 3" descr="A graph with blue lines and dots&#10;&#10;Description automatically generated">
            <a:extLst>
              <a:ext uri="{FF2B5EF4-FFF2-40B4-BE49-F238E27FC236}">
                <a16:creationId xmlns:a16="http://schemas.microsoft.com/office/drawing/2014/main" id="{8FE56CD3-2DF5-FBB5-D745-16AE89F05C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50262" y="746948"/>
            <a:ext cx="6540500" cy="2608263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CA728DC-622F-100E-F63F-8ABFE5BFAD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3399" y="640081"/>
            <a:ext cx="3395133" cy="557445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solidFill>
                  <a:srgbClr val="FFFFFF"/>
                </a:solidFill>
              </a:rPr>
              <a:t>Discussion of Results</a:t>
            </a:r>
            <a:r>
              <a:rPr lang="en-US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: Torque/Speed </a:t>
            </a:r>
            <a:endParaRPr lang="en-US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9845618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99ED5833-B85B-4103-8A3B-CAB0308E6C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5F6052-2E71-B848-DDB9-F71B3C3F67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560881"/>
            <a:ext cx="9795638" cy="111438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5200" b="1" dirty="0"/>
              <a:t>Discussion of Results: Torque/Current</a:t>
            </a:r>
            <a:endParaRPr lang="en-US" sz="5200" dirty="0"/>
          </a:p>
        </p:txBody>
      </p:sp>
      <p:pic>
        <p:nvPicPr>
          <p:cNvPr id="4" name="Content Placeholder 3" descr="A graph with a line&#10;&#10;Description automatically generated">
            <a:extLst>
              <a:ext uri="{FF2B5EF4-FFF2-40B4-BE49-F238E27FC236}">
                <a16:creationId xmlns:a16="http://schemas.microsoft.com/office/drawing/2014/main" id="{296E8ADC-E9BF-BC8E-8F93-94C41A0926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8790" y="3039915"/>
            <a:ext cx="5329670" cy="3050172"/>
          </a:xfrm>
          <a:prstGeom prst="rect">
            <a:avLst/>
          </a:prstGeom>
        </p:spPr>
      </p:pic>
      <p:pic>
        <p:nvPicPr>
          <p:cNvPr id="5" name="Picture 4" descr="A graph with a line going up&#10;&#10;Description automatically generated">
            <a:extLst>
              <a:ext uri="{FF2B5EF4-FFF2-40B4-BE49-F238E27FC236}">
                <a16:creationId xmlns:a16="http://schemas.microsoft.com/office/drawing/2014/main" id="{30EB4602-0675-6177-40DD-FBAABACE4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728" y="3038082"/>
            <a:ext cx="6054038" cy="3072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941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graph with a line&#10;&#10;Description automatically generated">
            <a:extLst>
              <a:ext uri="{FF2B5EF4-FFF2-40B4-BE49-F238E27FC236}">
                <a16:creationId xmlns:a16="http://schemas.microsoft.com/office/drawing/2014/main" id="{079FD87F-AD1F-DECE-DE54-D35E1FED67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49712" y="185855"/>
            <a:ext cx="5679016" cy="3245379"/>
          </a:xfrm>
        </p:spPr>
      </p:pic>
      <p:pic>
        <p:nvPicPr>
          <p:cNvPr id="5" name="Picture 4" descr="A graph with a blue line&#10;&#10;Description automatically generated">
            <a:extLst>
              <a:ext uri="{FF2B5EF4-FFF2-40B4-BE49-F238E27FC236}">
                <a16:creationId xmlns:a16="http://schemas.microsoft.com/office/drawing/2014/main" id="{A1BDEFA9-EDC5-63C3-F16D-080B91ABC2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0608" y="3591338"/>
            <a:ext cx="5710532" cy="282204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A5158A3-1B32-3268-B08F-FDEF2DFF68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117" y="2300140"/>
            <a:ext cx="2752354" cy="2709275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74625" cmpd="thinThick"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b="1" dirty="0">
                <a:solidFill>
                  <a:schemeClr val="bg1"/>
                </a:solidFill>
              </a:rPr>
              <a:t>Discussion of </a:t>
            </a:r>
            <a:r>
              <a:rPr lang="en-US" sz="26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Results: Efficiency (%)/Power Output</a:t>
            </a:r>
            <a:endParaRPr lang="en-US" sz="26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9572975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C4879EFC-8E62-4E00-973C-C45EE9EC6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DA055A-7B61-FBBF-964D-48EB017AB0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457200"/>
            <a:ext cx="10909640" cy="1368614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6600" b="1" dirty="0"/>
              <a:t>Discussion of Results: Speed/Power Output</a:t>
            </a:r>
            <a:endParaRPr lang="en-US" sz="6600" dirty="0"/>
          </a:p>
        </p:txBody>
      </p:sp>
      <p:sp>
        <p:nvSpPr>
          <p:cNvPr id="15" name="sketch line">
            <a:extLst>
              <a:ext uri="{FF2B5EF4-FFF2-40B4-BE49-F238E27FC236}">
                <a16:creationId xmlns:a16="http://schemas.microsoft.com/office/drawing/2014/main" id="{D6A9C53F-5F90-40A5-8C85-5412D39C8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50080" y="1850683"/>
            <a:ext cx="3291840" cy="18288"/>
          </a:xfrm>
          <a:custGeom>
            <a:avLst/>
            <a:gdLst>
              <a:gd name="connsiteX0" fmla="*/ 0 w 3291840"/>
              <a:gd name="connsiteY0" fmla="*/ 0 h 18288"/>
              <a:gd name="connsiteX1" fmla="*/ 658368 w 3291840"/>
              <a:gd name="connsiteY1" fmla="*/ 0 h 18288"/>
              <a:gd name="connsiteX2" fmla="*/ 1283818 w 3291840"/>
              <a:gd name="connsiteY2" fmla="*/ 0 h 18288"/>
              <a:gd name="connsiteX3" fmla="*/ 1909267 w 3291840"/>
              <a:gd name="connsiteY3" fmla="*/ 0 h 18288"/>
              <a:gd name="connsiteX4" fmla="*/ 2633472 w 3291840"/>
              <a:gd name="connsiteY4" fmla="*/ 0 h 18288"/>
              <a:gd name="connsiteX5" fmla="*/ 3291840 w 3291840"/>
              <a:gd name="connsiteY5" fmla="*/ 0 h 18288"/>
              <a:gd name="connsiteX6" fmla="*/ 3291840 w 3291840"/>
              <a:gd name="connsiteY6" fmla="*/ 18288 h 18288"/>
              <a:gd name="connsiteX7" fmla="*/ 2633472 w 3291840"/>
              <a:gd name="connsiteY7" fmla="*/ 18288 h 18288"/>
              <a:gd name="connsiteX8" fmla="*/ 2073859 w 3291840"/>
              <a:gd name="connsiteY8" fmla="*/ 18288 h 18288"/>
              <a:gd name="connsiteX9" fmla="*/ 1448410 w 3291840"/>
              <a:gd name="connsiteY9" fmla="*/ 18288 h 18288"/>
              <a:gd name="connsiteX10" fmla="*/ 822960 w 3291840"/>
              <a:gd name="connsiteY10" fmla="*/ 18288 h 18288"/>
              <a:gd name="connsiteX11" fmla="*/ 0 w 3291840"/>
              <a:gd name="connsiteY11" fmla="*/ 18288 h 18288"/>
              <a:gd name="connsiteX12" fmla="*/ 0 w 329184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91840" h="18288" fill="none" extrusionOk="0">
                <a:moveTo>
                  <a:pt x="0" y="0"/>
                </a:moveTo>
                <a:cubicBezTo>
                  <a:pt x="173077" y="-20031"/>
                  <a:pt x="443104" y="6424"/>
                  <a:pt x="658368" y="0"/>
                </a:cubicBezTo>
                <a:cubicBezTo>
                  <a:pt x="873632" y="-6424"/>
                  <a:pt x="1034028" y="11764"/>
                  <a:pt x="1283818" y="0"/>
                </a:cubicBezTo>
                <a:cubicBezTo>
                  <a:pt x="1533608" y="-11764"/>
                  <a:pt x="1691227" y="-30112"/>
                  <a:pt x="1909267" y="0"/>
                </a:cubicBezTo>
                <a:cubicBezTo>
                  <a:pt x="2127307" y="30112"/>
                  <a:pt x="2272465" y="-18735"/>
                  <a:pt x="2633472" y="0"/>
                </a:cubicBezTo>
                <a:cubicBezTo>
                  <a:pt x="2994479" y="18735"/>
                  <a:pt x="3023324" y="-32030"/>
                  <a:pt x="3291840" y="0"/>
                </a:cubicBezTo>
                <a:cubicBezTo>
                  <a:pt x="3291406" y="7551"/>
                  <a:pt x="3291373" y="9822"/>
                  <a:pt x="3291840" y="18288"/>
                </a:cubicBezTo>
                <a:cubicBezTo>
                  <a:pt x="3048445" y="38989"/>
                  <a:pt x="2846548" y="-14400"/>
                  <a:pt x="2633472" y="18288"/>
                </a:cubicBezTo>
                <a:cubicBezTo>
                  <a:pt x="2420396" y="50976"/>
                  <a:pt x="2304099" y="6336"/>
                  <a:pt x="2073859" y="18288"/>
                </a:cubicBezTo>
                <a:cubicBezTo>
                  <a:pt x="1843619" y="30240"/>
                  <a:pt x="1706926" y="10778"/>
                  <a:pt x="1448410" y="18288"/>
                </a:cubicBezTo>
                <a:cubicBezTo>
                  <a:pt x="1189894" y="25798"/>
                  <a:pt x="1002278" y="8992"/>
                  <a:pt x="822960" y="18288"/>
                </a:cubicBezTo>
                <a:cubicBezTo>
                  <a:pt x="643642" y="27585"/>
                  <a:pt x="307039" y="38051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291840" h="18288" stroke="0" extrusionOk="0">
                <a:moveTo>
                  <a:pt x="0" y="0"/>
                </a:moveTo>
                <a:cubicBezTo>
                  <a:pt x="195850" y="28018"/>
                  <a:pt x="434891" y="17390"/>
                  <a:pt x="592531" y="0"/>
                </a:cubicBezTo>
                <a:cubicBezTo>
                  <a:pt x="750171" y="-17390"/>
                  <a:pt x="1018709" y="32200"/>
                  <a:pt x="1316736" y="0"/>
                </a:cubicBezTo>
                <a:cubicBezTo>
                  <a:pt x="1614763" y="-32200"/>
                  <a:pt x="1696480" y="-11367"/>
                  <a:pt x="1876349" y="0"/>
                </a:cubicBezTo>
                <a:cubicBezTo>
                  <a:pt x="2056218" y="11367"/>
                  <a:pt x="2193364" y="13433"/>
                  <a:pt x="2435962" y="0"/>
                </a:cubicBezTo>
                <a:cubicBezTo>
                  <a:pt x="2678560" y="-13433"/>
                  <a:pt x="3010901" y="-42367"/>
                  <a:pt x="3291840" y="0"/>
                </a:cubicBezTo>
                <a:cubicBezTo>
                  <a:pt x="3291758" y="4406"/>
                  <a:pt x="3291751" y="9982"/>
                  <a:pt x="3291840" y="18288"/>
                </a:cubicBezTo>
                <a:cubicBezTo>
                  <a:pt x="3108993" y="14228"/>
                  <a:pt x="2952658" y="46900"/>
                  <a:pt x="2666390" y="18288"/>
                </a:cubicBezTo>
                <a:cubicBezTo>
                  <a:pt x="2380122" y="-10324"/>
                  <a:pt x="2263855" y="41055"/>
                  <a:pt x="2040941" y="18288"/>
                </a:cubicBezTo>
                <a:cubicBezTo>
                  <a:pt x="1818027" y="-4479"/>
                  <a:pt x="1675097" y="6509"/>
                  <a:pt x="1415491" y="18288"/>
                </a:cubicBezTo>
                <a:cubicBezTo>
                  <a:pt x="1155885" y="30068"/>
                  <a:pt x="852976" y="36210"/>
                  <a:pt x="691286" y="18288"/>
                </a:cubicBezTo>
                <a:cubicBezTo>
                  <a:pt x="529596" y="366"/>
                  <a:pt x="187183" y="13912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graph showing a curve&#10;&#10;Description automatically generated">
            <a:extLst>
              <a:ext uri="{FF2B5EF4-FFF2-40B4-BE49-F238E27FC236}">
                <a16:creationId xmlns:a16="http://schemas.microsoft.com/office/drawing/2014/main" id="{60A45EBA-FDE4-36A1-30E7-2434E0DBC8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4486" y="2642616"/>
            <a:ext cx="4926931" cy="3276525"/>
          </a:xfrm>
          <a:prstGeom prst="rect">
            <a:avLst/>
          </a:prstGeom>
        </p:spPr>
      </p:pic>
      <p:pic>
        <p:nvPicPr>
          <p:cNvPr id="5" name="Picture 4" descr="A graph with a line&#10;&#10;Description automatically generated">
            <a:extLst>
              <a:ext uri="{FF2B5EF4-FFF2-40B4-BE49-F238E27FC236}">
                <a16:creationId xmlns:a16="http://schemas.microsoft.com/office/drawing/2014/main" id="{F35A27D2-FECC-0AA1-DF68-53B38E9BE0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0571" y="2713100"/>
            <a:ext cx="6028341" cy="3248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0464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0D0608-19E1-0EC3-F47B-9449FEB399BC}"/>
              </a:ext>
            </a:extLst>
          </p:cNvPr>
          <p:cNvSpPr txBox="1"/>
          <p:nvPr/>
        </p:nvSpPr>
        <p:spPr>
          <a:xfrm>
            <a:off x="1524003" y="1999615"/>
            <a:ext cx="9144000" cy="2764028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72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Conclusion</a:t>
            </a:r>
            <a:endParaRPr lang="en-US" sz="72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0267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5A59F003-E00A-43F9-91DC-CC54E3B874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3D black question marks with one yellow question mark">
            <a:extLst>
              <a:ext uri="{FF2B5EF4-FFF2-40B4-BE49-F238E27FC236}">
                <a16:creationId xmlns:a16="http://schemas.microsoft.com/office/drawing/2014/main" id="{A2195125-32BD-652F-DE71-AA0EC60A19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864" t="9091" r="10147"/>
          <a:stretch/>
        </p:blipFill>
        <p:spPr>
          <a:xfrm>
            <a:off x="20" y="10"/>
            <a:ext cx="12191981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D74A4382-E3AD-430A-9A1F-DFA3E0E77A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799865" y="-1524511"/>
            <a:ext cx="4592270" cy="12192001"/>
          </a:xfrm>
          <a:prstGeom prst="rect">
            <a:avLst/>
          </a:prstGeom>
          <a:gradFill>
            <a:gsLst>
              <a:gs pos="35000">
                <a:schemeClr val="tx1">
                  <a:alpha val="46000"/>
                </a:schemeClr>
              </a:gs>
              <a:gs pos="21000">
                <a:schemeClr val="tx1">
                  <a:alpha val="30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>
                  <a:alpha val="9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9003ECE-9B5C-57C0-C713-A28D26F02414}"/>
              </a:ext>
            </a:extLst>
          </p:cNvPr>
          <p:cNvSpPr txBox="1"/>
          <p:nvPr/>
        </p:nvSpPr>
        <p:spPr>
          <a:xfrm>
            <a:off x="404553" y="3091928"/>
            <a:ext cx="9078562" cy="238760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600" b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Any Questions?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79F40191-0F44-4FD1-82CC-ACB507C14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575039"/>
            <a:ext cx="9785897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3834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66B332A4-D438-4773-A77F-5ED49A448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3768" y="0"/>
            <a:ext cx="8284464" cy="68580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DF9AD32D-FF05-44F4-BD4D-9CEE89B71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8360" y="0"/>
            <a:ext cx="7955280" cy="68580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90F52D-F78D-36E5-9FBE-F8C235AE69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5631" y="1441938"/>
            <a:ext cx="7080738" cy="3974124"/>
          </a:xfrm>
        </p:spPr>
        <p:txBody>
          <a:bodyPr>
            <a:normAutofit/>
          </a:bodyPr>
          <a:lstStyle/>
          <a:p>
            <a:pPr algn="ctr"/>
            <a:r>
              <a:rPr lang="en-US" sz="5400">
                <a:solidFill>
                  <a:schemeClr val="bg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Thank You For Listening</a:t>
            </a:r>
            <a:endParaRPr lang="en-US" sz="540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6595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756785E60A1B94F91CCE0227EB373B5" ma:contentTypeVersion="6" ma:contentTypeDescription="Create a new document." ma:contentTypeScope="" ma:versionID="87a7952e017414e62b2b9d286b2a7623">
  <xsd:schema xmlns:xsd="http://www.w3.org/2001/XMLSchema" xmlns:xs="http://www.w3.org/2001/XMLSchema" xmlns:p="http://schemas.microsoft.com/office/2006/metadata/properties" xmlns:ns2="bca17968-0c5f-44dc-8ca0-22f4951256e7" xmlns:ns3="61f25a9b-dea6-4745-b3e1-78a554ce2de4" targetNamespace="http://schemas.microsoft.com/office/2006/metadata/properties" ma:root="true" ma:fieldsID="8b6e87af7a6a9507392f76418f808b08" ns2:_="" ns3:_="">
    <xsd:import namespace="bca17968-0c5f-44dc-8ca0-22f4951256e7"/>
    <xsd:import namespace="61f25a9b-dea6-4745-b3e1-78a554ce2de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ca17968-0c5f-44dc-8ca0-22f4951256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f25a9b-dea6-4745-b3e1-78a554ce2de4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C898D6F-99CC-4FB2-A82D-748365A7D37D}"/>
</file>

<file path=customXml/itemProps2.xml><?xml version="1.0" encoding="utf-8"?>
<ds:datastoreItem xmlns:ds="http://schemas.openxmlformats.org/officeDocument/2006/customXml" ds:itemID="{CCB34C6B-C4C8-4DD2-804B-B535D035F319}"/>
</file>

<file path=customXml/itemProps3.xml><?xml version="1.0" encoding="utf-8"?>
<ds:datastoreItem xmlns:ds="http://schemas.openxmlformats.org/officeDocument/2006/customXml" ds:itemID="{E0FC256E-0C0E-4943-87F6-1700A0E4516F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Technical Report</vt:lpstr>
      <vt:lpstr>What was researched?</vt:lpstr>
      <vt:lpstr>Aims &amp; Objectives </vt:lpstr>
      <vt:lpstr>What is a DC motor?</vt:lpstr>
      <vt:lpstr>Series DC Motor</vt:lpstr>
      <vt:lpstr>DC Shunt Motor</vt:lpstr>
      <vt:lpstr>Testing</vt:lpstr>
      <vt:lpstr>Discussion of Results: Torque/Speed </vt:lpstr>
      <vt:lpstr>Discussion of Results: Torque/Current</vt:lpstr>
      <vt:lpstr>Discussion of Results: Efficiency (%)/Power Output</vt:lpstr>
      <vt:lpstr>Discussion of Results: Speed/Power Output</vt:lpstr>
      <vt:lpstr>PowerPoint Presentation</vt:lpstr>
      <vt:lpstr>PowerPoint Presentation</vt:lpstr>
      <vt:lpstr>Thank You For Listening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239</cp:revision>
  <dcterms:created xsi:type="dcterms:W3CDTF">2023-12-20T14:54:17Z</dcterms:created>
  <dcterms:modified xsi:type="dcterms:W3CDTF">2024-03-11T13:30:48Z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0x0101006756785E60A1B94F91CCE0227EB373B5</vt:lpwstr>
  </property>
</Properties>
</file>