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umn Gale" initials="AG" lastIdx="2" clrIdx="0">
    <p:extLst>
      <p:ext uri="{19B8F6BF-5375-455C-9EA6-DF929625EA0E}">
        <p15:presenceInfo xmlns:p15="http://schemas.microsoft.com/office/powerpoint/2012/main" userId="df369dc28264e2b9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73DB4A-CB75-4843-93C3-34217AAD81BD}" type="doc">
      <dgm:prSet loTypeId="urn:microsoft.com/office/officeart/2011/layout/Circle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2964F07-8635-4990-A5C5-DFFE4D513A9E}">
      <dgm:prSet phldrT="[Text]"/>
      <dgm:spPr/>
      <dgm:t>
        <a:bodyPr/>
        <a:lstStyle/>
        <a:p>
          <a:r>
            <a:rPr lang="en-GB" dirty="0"/>
            <a:t>Protection</a:t>
          </a:r>
        </a:p>
      </dgm:t>
    </dgm:pt>
    <dgm:pt modelId="{CCA6FBD7-67A0-46AD-A9FC-30EBFB6DDA18}" type="parTrans" cxnId="{9BD434AD-9FAB-473E-9E43-D13645025060}">
      <dgm:prSet/>
      <dgm:spPr/>
      <dgm:t>
        <a:bodyPr/>
        <a:lstStyle/>
        <a:p>
          <a:endParaRPr lang="en-GB"/>
        </a:p>
      </dgm:t>
    </dgm:pt>
    <dgm:pt modelId="{B2C780B7-9C11-41FF-B667-C6D695DF5020}" type="sibTrans" cxnId="{9BD434AD-9FAB-473E-9E43-D13645025060}">
      <dgm:prSet/>
      <dgm:spPr/>
      <dgm:t>
        <a:bodyPr/>
        <a:lstStyle/>
        <a:p>
          <a:endParaRPr lang="en-GB"/>
        </a:p>
      </dgm:t>
    </dgm:pt>
    <dgm:pt modelId="{C95E1084-1BCA-4923-983B-656086ED845A}">
      <dgm:prSet phldrT="[Text]"/>
      <dgm:spPr/>
      <dgm:t>
        <a:bodyPr/>
        <a:lstStyle/>
        <a:p>
          <a:r>
            <a:rPr lang="en-GB" dirty="0"/>
            <a:t>Justice </a:t>
          </a:r>
        </a:p>
      </dgm:t>
    </dgm:pt>
    <dgm:pt modelId="{B509983F-8721-461E-A1E0-F904539DCA77}" type="parTrans" cxnId="{BA187710-9940-4BDA-9A67-F894230C2F0B}">
      <dgm:prSet/>
      <dgm:spPr/>
      <dgm:t>
        <a:bodyPr/>
        <a:lstStyle/>
        <a:p>
          <a:endParaRPr lang="en-GB"/>
        </a:p>
      </dgm:t>
    </dgm:pt>
    <dgm:pt modelId="{2D07AF28-DBEC-4A65-861C-C7826E3B56F9}" type="sibTrans" cxnId="{BA187710-9940-4BDA-9A67-F894230C2F0B}">
      <dgm:prSet/>
      <dgm:spPr/>
      <dgm:t>
        <a:bodyPr/>
        <a:lstStyle/>
        <a:p>
          <a:endParaRPr lang="en-GB"/>
        </a:p>
      </dgm:t>
    </dgm:pt>
    <dgm:pt modelId="{1D5A55A5-5430-4667-B176-411CD52A16A1}">
      <dgm:prSet phldrT="[Text]"/>
      <dgm:spPr/>
      <dgm:t>
        <a:bodyPr/>
        <a:lstStyle/>
        <a:p>
          <a:r>
            <a:rPr lang="en-GB" dirty="0"/>
            <a:t>Empowerment</a:t>
          </a:r>
        </a:p>
      </dgm:t>
    </dgm:pt>
    <dgm:pt modelId="{E95888DA-B6D9-4218-A4A2-76049C89C9D0}" type="parTrans" cxnId="{8B4F1C0F-CE33-4D5D-9FC5-47E64430F4D4}">
      <dgm:prSet/>
      <dgm:spPr/>
      <dgm:t>
        <a:bodyPr/>
        <a:lstStyle/>
        <a:p>
          <a:endParaRPr lang="en-GB"/>
        </a:p>
      </dgm:t>
    </dgm:pt>
    <dgm:pt modelId="{90967CAD-C9EF-46D6-A929-CA4A8060BE95}" type="sibTrans" cxnId="{8B4F1C0F-CE33-4D5D-9FC5-47E64430F4D4}">
      <dgm:prSet/>
      <dgm:spPr/>
      <dgm:t>
        <a:bodyPr/>
        <a:lstStyle/>
        <a:p>
          <a:endParaRPr lang="en-GB"/>
        </a:p>
      </dgm:t>
    </dgm:pt>
    <dgm:pt modelId="{93FB6079-6D19-4C3F-B3DB-206CE7FFA227}" type="pres">
      <dgm:prSet presAssocID="{C273DB4A-CB75-4843-93C3-34217AAD81BD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BBA9C3E4-D163-4D04-9611-A7F2CA0342DA}" type="pres">
      <dgm:prSet presAssocID="{1D5A55A5-5430-4667-B176-411CD52A16A1}" presName="Accent3" presStyleCnt="0"/>
      <dgm:spPr/>
    </dgm:pt>
    <dgm:pt modelId="{8E11F7A5-0BC9-4ADC-9BF0-743B8998D68E}" type="pres">
      <dgm:prSet presAssocID="{1D5A55A5-5430-4667-B176-411CD52A16A1}" presName="Accent" presStyleLbl="node1" presStyleIdx="0" presStyleCnt="3"/>
      <dgm:spPr/>
    </dgm:pt>
    <dgm:pt modelId="{318828FE-9DF5-4C2C-9BD5-75102A8682BC}" type="pres">
      <dgm:prSet presAssocID="{1D5A55A5-5430-4667-B176-411CD52A16A1}" presName="ParentBackground3" presStyleCnt="0"/>
      <dgm:spPr/>
    </dgm:pt>
    <dgm:pt modelId="{132FCFE8-816F-4DC7-BC23-F6D907293553}" type="pres">
      <dgm:prSet presAssocID="{1D5A55A5-5430-4667-B176-411CD52A16A1}" presName="ParentBackground" presStyleLbl="fgAcc1" presStyleIdx="0" presStyleCnt="3"/>
      <dgm:spPr/>
    </dgm:pt>
    <dgm:pt modelId="{C1B5F85A-B46F-4C0F-98BB-CB0D704FAC1D}" type="pres">
      <dgm:prSet presAssocID="{1D5A55A5-5430-4667-B176-411CD52A16A1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4B91F212-4636-4234-BCB8-9B557FE378AA}" type="pres">
      <dgm:prSet presAssocID="{C95E1084-1BCA-4923-983B-656086ED845A}" presName="Accent2" presStyleCnt="0"/>
      <dgm:spPr/>
    </dgm:pt>
    <dgm:pt modelId="{150726DD-243C-41AB-8014-C8ADA6205F8E}" type="pres">
      <dgm:prSet presAssocID="{C95E1084-1BCA-4923-983B-656086ED845A}" presName="Accent" presStyleLbl="node1" presStyleIdx="1" presStyleCnt="3"/>
      <dgm:spPr/>
    </dgm:pt>
    <dgm:pt modelId="{272EE691-B18D-4F70-B3D9-76FAE6CEAF2F}" type="pres">
      <dgm:prSet presAssocID="{C95E1084-1BCA-4923-983B-656086ED845A}" presName="ParentBackground2" presStyleCnt="0"/>
      <dgm:spPr/>
    </dgm:pt>
    <dgm:pt modelId="{3B5BC79F-5A3F-4BD7-9504-4E1DB691B721}" type="pres">
      <dgm:prSet presAssocID="{C95E1084-1BCA-4923-983B-656086ED845A}" presName="ParentBackground" presStyleLbl="fgAcc1" presStyleIdx="1" presStyleCnt="3"/>
      <dgm:spPr/>
    </dgm:pt>
    <dgm:pt modelId="{2EEE9244-77FC-421B-A251-C01792A3C08C}" type="pres">
      <dgm:prSet presAssocID="{C95E1084-1BCA-4923-983B-656086ED845A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3F94D663-E7B5-4EA3-9E14-EA7F91B04162}" type="pres">
      <dgm:prSet presAssocID="{C2964F07-8635-4990-A5C5-DFFE4D513A9E}" presName="Accent1" presStyleCnt="0"/>
      <dgm:spPr/>
    </dgm:pt>
    <dgm:pt modelId="{3134EECC-C307-48B3-B019-23FE39E431AF}" type="pres">
      <dgm:prSet presAssocID="{C2964F07-8635-4990-A5C5-DFFE4D513A9E}" presName="Accent" presStyleLbl="node1" presStyleIdx="2" presStyleCnt="3"/>
      <dgm:spPr/>
    </dgm:pt>
    <dgm:pt modelId="{A828E197-987E-4F45-A748-878E670398DE}" type="pres">
      <dgm:prSet presAssocID="{C2964F07-8635-4990-A5C5-DFFE4D513A9E}" presName="ParentBackground1" presStyleCnt="0"/>
      <dgm:spPr/>
    </dgm:pt>
    <dgm:pt modelId="{88846C1C-5480-4005-9691-3B09D120439A}" type="pres">
      <dgm:prSet presAssocID="{C2964F07-8635-4990-A5C5-DFFE4D513A9E}" presName="ParentBackground" presStyleLbl="fgAcc1" presStyleIdx="2" presStyleCnt="3"/>
      <dgm:spPr/>
    </dgm:pt>
    <dgm:pt modelId="{8956F937-C64E-4D0A-AA03-D71204517D69}" type="pres">
      <dgm:prSet presAssocID="{C2964F07-8635-4990-A5C5-DFFE4D513A9E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8B4F1C0F-CE33-4D5D-9FC5-47E64430F4D4}" srcId="{C273DB4A-CB75-4843-93C3-34217AAD81BD}" destId="{1D5A55A5-5430-4667-B176-411CD52A16A1}" srcOrd="2" destOrd="0" parTransId="{E95888DA-B6D9-4218-A4A2-76049C89C9D0}" sibTransId="{90967CAD-C9EF-46D6-A929-CA4A8060BE95}"/>
    <dgm:cxn modelId="{BA187710-9940-4BDA-9A67-F894230C2F0B}" srcId="{C273DB4A-CB75-4843-93C3-34217AAD81BD}" destId="{C95E1084-1BCA-4923-983B-656086ED845A}" srcOrd="1" destOrd="0" parTransId="{B509983F-8721-461E-A1E0-F904539DCA77}" sibTransId="{2D07AF28-DBEC-4A65-861C-C7826E3B56F9}"/>
    <dgm:cxn modelId="{DCC39F12-BDDA-4BC9-892E-A10549FC7DD9}" type="presOf" srcId="{C95E1084-1BCA-4923-983B-656086ED845A}" destId="{3B5BC79F-5A3F-4BD7-9504-4E1DB691B721}" srcOrd="0" destOrd="0" presId="urn:microsoft.com/office/officeart/2011/layout/CircleProcess"/>
    <dgm:cxn modelId="{E5312A2F-8056-4509-A662-EA1F8E3A9D75}" type="presOf" srcId="{C2964F07-8635-4990-A5C5-DFFE4D513A9E}" destId="{8956F937-C64E-4D0A-AA03-D71204517D69}" srcOrd="1" destOrd="0" presId="urn:microsoft.com/office/officeart/2011/layout/CircleProcess"/>
    <dgm:cxn modelId="{8D16695D-E499-4B5C-8DE9-7A30D26BC9CB}" type="presOf" srcId="{C95E1084-1BCA-4923-983B-656086ED845A}" destId="{2EEE9244-77FC-421B-A251-C01792A3C08C}" srcOrd="1" destOrd="0" presId="urn:microsoft.com/office/officeart/2011/layout/CircleProcess"/>
    <dgm:cxn modelId="{CDCD7548-A8A3-4AD2-A5F0-8B6E4BF74F39}" type="presOf" srcId="{C2964F07-8635-4990-A5C5-DFFE4D513A9E}" destId="{88846C1C-5480-4005-9691-3B09D120439A}" srcOrd="0" destOrd="0" presId="urn:microsoft.com/office/officeart/2011/layout/CircleProcess"/>
    <dgm:cxn modelId="{0F0D626E-C868-46F0-A2A7-D7C1D14F373C}" type="presOf" srcId="{C273DB4A-CB75-4843-93C3-34217AAD81BD}" destId="{93FB6079-6D19-4C3F-B3DB-206CE7FFA227}" srcOrd="0" destOrd="0" presId="urn:microsoft.com/office/officeart/2011/layout/CircleProcess"/>
    <dgm:cxn modelId="{9FE9BD8A-1499-430A-82B0-694D8249D7E9}" type="presOf" srcId="{1D5A55A5-5430-4667-B176-411CD52A16A1}" destId="{132FCFE8-816F-4DC7-BC23-F6D907293553}" srcOrd="0" destOrd="0" presId="urn:microsoft.com/office/officeart/2011/layout/CircleProcess"/>
    <dgm:cxn modelId="{9BD434AD-9FAB-473E-9E43-D13645025060}" srcId="{C273DB4A-CB75-4843-93C3-34217AAD81BD}" destId="{C2964F07-8635-4990-A5C5-DFFE4D513A9E}" srcOrd="0" destOrd="0" parTransId="{CCA6FBD7-67A0-46AD-A9FC-30EBFB6DDA18}" sibTransId="{B2C780B7-9C11-41FF-B667-C6D695DF5020}"/>
    <dgm:cxn modelId="{6237E2E9-E38A-42AB-B2BF-9D64F7135C95}" type="presOf" srcId="{1D5A55A5-5430-4667-B176-411CD52A16A1}" destId="{C1B5F85A-B46F-4C0F-98BB-CB0D704FAC1D}" srcOrd="1" destOrd="0" presId="urn:microsoft.com/office/officeart/2011/layout/CircleProcess"/>
    <dgm:cxn modelId="{20C850B6-AA6F-4B6D-B704-E4AF54F966C4}" type="presParOf" srcId="{93FB6079-6D19-4C3F-B3DB-206CE7FFA227}" destId="{BBA9C3E4-D163-4D04-9611-A7F2CA0342DA}" srcOrd="0" destOrd="0" presId="urn:microsoft.com/office/officeart/2011/layout/CircleProcess"/>
    <dgm:cxn modelId="{CEF52DF6-0AF7-4C91-BC45-5014C6428F5C}" type="presParOf" srcId="{BBA9C3E4-D163-4D04-9611-A7F2CA0342DA}" destId="{8E11F7A5-0BC9-4ADC-9BF0-743B8998D68E}" srcOrd="0" destOrd="0" presId="urn:microsoft.com/office/officeart/2011/layout/CircleProcess"/>
    <dgm:cxn modelId="{7DF8CB1E-0009-4F80-9729-CF92AD350E69}" type="presParOf" srcId="{93FB6079-6D19-4C3F-B3DB-206CE7FFA227}" destId="{318828FE-9DF5-4C2C-9BD5-75102A8682BC}" srcOrd="1" destOrd="0" presId="urn:microsoft.com/office/officeart/2011/layout/CircleProcess"/>
    <dgm:cxn modelId="{46D3282B-087A-4126-9281-40D816C4A723}" type="presParOf" srcId="{318828FE-9DF5-4C2C-9BD5-75102A8682BC}" destId="{132FCFE8-816F-4DC7-BC23-F6D907293553}" srcOrd="0" destOrd="0" presId="urn:microsoft.com/office/officeart/2011/layout/CircleProcess"/>
    <dgm:cxn modelId="{8B9FD925-75E7-4084-8FA6-D9340E2CE082}" type="presParOf" srcId="{93FB6079-6D19-4C3F-B3DB-206CE7FFA227}" destId="{C1B5F85A-B46F-4C0F-98BB-CB0D704FAC1D}" srcOrd="2" destOrd="0" presId="urn:microsoft.com/office/officeart/2011/layout/CircleProcess"/>
    <dgm:cxn modelId="{8D6C89AB-75EB-4C48-80F1-FE70E53146F6}" type="presParOf" srcId="{93FB6079-6D19-4C3F-B3DB-206CE7FFA227}" destId="{4B91F212-4636-4234-BCB8-9B557FE378AA}" srcOrd="3" destOrd="0" presId="urn:microsoft.com/office/officeart/2011/layout/CircleProcess"/>
    <dgm:cxn modelId="{0FB41736-953C-487E-A701-9FC992DC0D8F}" type="presParOf" srcId="{4B91F212-4636-4234-BCB8-9B557FE378AA}" destId="{150726DD-243C-41AB-8014-C8ADA6205F8E}" srcOrd="0" destOrd="0" presId="urn:microsoft.com/office/officeart/2011/layout/CircleProcess"/>
    <dgm:cxn modelId="{F9AE9EAB-C397-4F87-83F0-F8C316DF22A2}" type="presParOf" srcId="{93FB6079-6D19-4C3F-B3DB-206CE7FFA227}" destId="{272EE691-B18D-4F70-B3D9-76FAE6CEAF2F}" srcOrd="4" destOrd="0" presId="urn:microsoft.com/office/officeart/2011/layout/CircleProcess"/>
    <dgm:cxn modelId="{DFBFFA03-E7C6-42B9-BDE7-DA0F65948187}" type="presParOf" srcId="{272EE691-B18D-4F70-B3D9-76FAE6CEAF2F}" destId="{3B5BC79F-5A3F-4BD7-9504-4E1DB691B721}" srcOrd="0" destOrd="0" presId="urn:microsoft.com/office/officeart/2011/layout/CircleProcess"/>
    <dgm:cxn modelId="{464DB62F-13CA-40DC-BEB8-9F02F346CE99}" type="presParOf" srcId="{93FB6079-6D19-4C3F-B3DB-206CE7FFA227}" destId="{2EEE9244-77FC-421B-A251-C01792A3C08C}" srcOrd="5" destOrd="0" presId="urn:microsoft.com/office/officeart/2011/layout/CircleProcess"/>
    <dgm:cxn modelId="{7F975332-28E8-413F-AC95-2F49665239EF}" type="presParOf" srcId="{93FB6079-6D19-4C3F-B3DB-206CE7FFA227}" destId="{3F94D663-E7B5-4EA3-9E14-EA7F91B04162}" srcOrd="6" destOrd="0" presId="urn:microsoft.com/office/officeart/2011/layout/CircleProcess"/>
    <dgm:cxn modelId="{1E19B6C5-9937-46CC-87CB-8075908EDEED}" type="presParOf" srcId="{3F94D663-E7B5-4EA3-9E14-EA7F91B04162}" destId="{3134EECC-C307-48B3-B019-23FE39E431AF}" srcOrd="0" destOrd="0" presId="urn:microsoft.com/office/officeart/2011/layout/CircleProcess"/>
    <dgm:cxn modelId="{900C6F46-C067-47F0-B9C5-50D5AE5CF791}" type="presParOf" srcId="{93FB6079-6D19-4C3F-B3DB-206CE7FFA227}" destId="{A828E197-987E-4F45-A748-878E670398DE}" srcOrd="7" destOrd="0" presId="urn:microsoft.com/office/officeart/2011/layout/CircleProcess"/>
    <dgm:cxn modelId="{F242D10C-7082-4E09-B18F-CBBC3DF4F63A}" type="presParOf" srcId="{A828E197-987E-4F45-A748-878E670398DE}" destId="{88846C1C-5480-4005-9691-3B09D120439A}" srcOrd="0" destOrd="0" presId="urn:microsoft.com/office/officeart/2011/layout/CircleProcess"/>
    <dgm:cxn modelId="{69A21D5F-DDD7-4725-B5AE-C1ED4F9F9A6F}" type="presParOf" srcId="{93FB6079-6D19-4C3F-B3DB-206CE7FFA227}" destId="{8956F937-C64E-4D0A-AA03-D71204517D69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11F7A5-0BC9-4ADC-9BF0-743B8998D68E}">
      <dsp:nvSpPr>
        <dsp:cNvPr id="0" name=""/>
        <dsp:cNvSpPr/>
      </dsp:nvSpPr>
      <dsp:spPr>
        <a:xfrm>
          <a:off x="2669539" y="419869"/>
          <a:ext cx="1112223" cy="111242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FCFE8-816F-4DC7-BC23-F6D907293553}">
      <dsp:nvSpPr>
        <dsp:cNvPr id="0" name=""/>
        <dsp:cNvSpPr/>
      </dsp:nvSpPr>
      <dsp:spPr>
        <a:xfrm>
          <a:off x="2706468" y="456956"/>
          <a:ext cx="1038364" cy="103825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Empowerment</a:t>
          </a:r>
        </a:p>
      </dsp:txBody>
      <dsp:txXfrm>
        <a:off x="2854910" y="605306"/>
        <a:ext cx="741482" cy="741554"/>
      </dsp:txXfrm>
    </dsp:sp>
    <dsp:sp modelId="{150726DD-243C-41AB-8014-C8ADA6205F8E}">
      <dsp:nvSpPr>
        <dsp:cNvPr id="0" name=""/>
        <dsp:cNvSpPr/>
      </dsp:nvSpPr>
      <dsp:spPr>
        <a:xfrm rot="2700000">
          <a:off x="1521364" y="421213"/>
          <a:ext cx="1109544" cy="1109544"/>
        </a:xfrm>
        <a:prstGeom prst="teardrop">
          <a:avLst>
            <a:gd name="adj" fmla="val 10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5BC79F-5A3F-4BD7-9504-4E1DB691B721}">
      <dsp:nvSpPr>
        <dsp:cNvPr id="0" name=""/>
        <dsp:cNvSpPr/>
      </dsp:nvSpPr>
      <dsp:spPr>
        <a:xfrm>
          <a:off x="1556954" y="456956"/>
          <a:ext cx="1038364" cy="103825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4900445"/>
              <a:satOff val="-20388"/>
              <a:lumOff val="4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Justice </a:t>
          </a:r>
        </a:p>
      </dsp:txBody>
      <dsp:txXfrm>
        <a:off x="1705395" y="605306"/>
        <a:ext cx="741482" cy="741554"/>
      </dsp:txXfrm>
    </dsp:sp>
    <dsp:sp modelId="{3134EECC-C307-48B3-B019-23FE39E431AF}">
      <dsp:nvSpPr>
        <dsp:cNvPr id="0" name=""/>
        <dsp:cNvSpPr/>
      </dsp:nvSpPr>
      <dsp:spPr>
        <a:xfrm rot="2700000">
          <a:off x="371850" y="421213"/>
          <a:ext cx="1109544" cy="1109544"/>
        </a:xfrm>
        <a:prstGeom prst="teardrop">
          <a:avLst>
            <a:gd name="adj" fmla="val 10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46C1C-5480-4005-9691-3B09D120439A}">
      <dsp:nvSpPr>
        <dsp:cNvPr id="0" name=""/>
        <dsp:cNvSpPr/>
      </dsp:nvSpPr>
      <dsp:spPr>
        <a:xfrm>
          <a:off x="407440" y="456956"/>
          <a:ext cx="1038364" cy="103825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Protection</a:t>
          </a:r>
        </a:p>
      </dsp:txBody>
      <dsp:txXfrm>
        <a:off x="555881" y="605306"/>
        <a:ext cx="741482" cy="741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EA312-F975-4A14-B9E1-1CA2CD27ED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D990BD-07DB-48C1-97FC-2F2C0599F3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81CFA-862E-4C51-A513-34FF5A9A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A2204-AE9F-459C-8D3B-0B25469F1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F620A-3866-41C3-B05D-19DC4ED0B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364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4D112-9F65-4320-B08D-3F0C860C4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6D243-D683-473B-BFC9-9D5E560AE0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3C9C1-BA76-479B-9FBE-D1C10A719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CD2B7-4EE6-41BF-9666-171E2C016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61952-4EAB-4E97-BD12-7E290672A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160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C06DC-DE85-4FAD-858B-0FFFE4BD7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2A77F-86B4-4EFB-AE89-3F38A7D5C2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C0A14-E366-44E1-B36F-D46AAF311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763A9-D931-4E80-9840-2138CD8D4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509C3-4B4C-4397-B5EB-A3DF9F9F0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980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DBF28-488F-468C-B318-78BD256E3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C6BF3-6638-4926-864D-76A6B89061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A0DD61-64A4-4E17-8545-ABA7260176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D5EBBB-0462-4725-B5D8-778F301A9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74B4D4-239B-4B75-A005-7504867A1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D67A95-62A7-4ADC-8ABA-FF7FD47B5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306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0D2FC-8FCB-4F6C-A6E8-F199C4860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3E309B-AD3A-460C-9C6D-7AB65345E2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8C082E-F737-4F70-9418-3273A948C2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FCF3EA-4656-40D1-BA29-AB9079E507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9C98D2-7D78-4855-BD20-A2B2A9C4CD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BB72A1-3B61-4658-8427-4DE4A476B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34CF4B-6995-4E71-9743-EEF830609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602DD3-4D0B-4414-9ECA-C491EC988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917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D98ED-5E39-408E-9A87-D5CD89968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BF3313-6958-4A6E-B1F6-E5BCE9C11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B40A27-7854-41C4-B379-915169C1F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6DE46E-654C-4E1E-96FC-4965D9748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979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70D2C7-FB73-4D9C-AFE9-6AACB6FE8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69939D-B598-4C1D-B526-A74225746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65F920-07A1-491B-A0AF-9B8060853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214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C5938-E7E7-493B-93CE-B66E07AC2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673A-0B43-4961-91E3-A4C58E320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603F32-729E-4A9E-8C05-1706371DFE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0F631-DB19-4E92-8CFF-9C718D602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FAF99-4367-4BB0-B809-EF0E20597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4C7FE-A275-4BA6-BA09-FAD6A12AA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739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7674C-5E77-4D0E-9685-AD1919DA4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F4FD42-0C97-4437-873B-503F859596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6EA187-5C88-4749-B31A-FF15A52E7A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9E70F2-FA4F-49D8-9F21-89C6325BD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13ACD0-EAA6-4013-86AE-E87CF280D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67F5E5-44A0-45AC-92D4-663ABAB5D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85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5B721-090D-4317-800D-0747C2840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550CC5-7CDC-4053-AF0F-24A98C9503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30B554-3B39-45E2-885E-C973DC227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62C90-FB0A-4BE8-A919-A7CF13A08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E9A5C1-F141-4752-A395-8614FAB51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32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72BF95-78AC-4AC1-866B-94B5F3C42A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EE7EC3-A7C4-4EFA-BA67-7B0E053D96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1800A-31A4-4710-814C-41A6D8FCB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77CF0-EAA9-4BEB-85C4-0C46201D9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131FCC-B63E-4615-8D59-D4688DAFD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457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9153B0-46FB-4636-A9D0-E70D5585E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087F1-CED2-47E4-A13A-9D2DA3983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8C7809-760C-4861-9955-035CDD7CFE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8F16D-8426-41B1-9ACB-DF24BCE1FB4E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E5973-2065-43C6-AB8D-7381A10F8A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6839E-A230-4B70-A0F7-C420DDA6D8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B6381-C2BA-4933-8067-6B1CAD1402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365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5.svg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erald.com/insight/content/doi/10.1108/14668201211217549/full/html" TargetMode="External"/><Relationship Id="rId2" Type="http://schemas.openxmlformats.org/officeDocument/2006/relationships/hyperlink" Target="https://www.nfer.ac.uk/nfer/publications/mad01/mad01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7E45503-BD74-444B-9B20-5B89A1CE1E07}"/>
              </a:ext>
            </a:extLst>
          </p:cNvPr>
          <p:cNvSpPr txBox="1"/>
          <p:nvPr/>
        </p:nvSpPr>
        <p:spPr>
          <a:xfrm>
            <a:off x="137809" y="461365"/>
            <a:ext cx="305003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dirty="0"/>
          </a:p>
          <a:p>
            <a:pPr algn="ctr"/>
            <a:r>
              <a:rPr lang="en-GB" sz="1400" b="1" dirty="0"/>
              <a:t>Confidentiality</a:t>
            </a:r>
          </a:p>
          <a:p>
            <a:pPr algn="ctr"/>
            <a:endParaRPr lang="en-GB" sz="1200" dirty="0"/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4FB918-839A-4F8E-A322-BFD5805F555E}"/>
              </a:ext>
            </a:extLst>
          </p:cNvPr>
          <p:cNvSpPr txBox="1"/>
          <p:nvPr/>
        </p:nvSpPr>
        <p:spPr>
          <a:xfrm>
            <a:off x="8568868" y="661861"/>
            <a:ext cx="34853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Safeguarding</a:t>
            </a:r>
          </a:p>
          <a:p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</p:txBody>
      </p:sp>
      <p:pic>
        <p:nvPicPr>
          <p:cNvPr id="1026" name="Picture 2" descr="Image result for safeguarding">
            <a:extLst>
              <a:ext uri="{FF2B5EF4-FFF2-40B4-BE49-F238E27FC236}">
                <a16:creationId xmlns:a16="http://schemas.microsoft.com/office/drawing/2014/main" id="{D13DCF7C-2504-47A0-934A-245971015A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752" y="5111701"/>
            <a:ext cx="32004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23D05984-ACBB-45D5-9C15-32193A093D53}"/>
              </a:ext>
            </a:extLst>
          </p:cNvPr>
          <p:cNvSpPr/>
          <p:nvPr/>
        </p:nvSpPr>
        <p:spPr>
          <a:xfrm rot="20781496">
            <a:off x="5871293" y="4426449"/>
            <a:ext cx="1779817" cy="1083701"/>
          </a:xfrm>
          <a:prstGeom prst="wedgeEllipseCallout">
            <a:avLst>
              <a:gd name="adj1" fmla="val -47901"/>
              <a:gd name="adj2" fmla="val 46071"/>
            </a:avLst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6A894F-5A53-455A-96F9-9128BCBF0B75}"/>
              </a:ext>
            </a:extLst>
          </p:cNvPr>
          <p:cNvSpPr txBox="1"/>
          <p:nvPr/>
        </p:nvSpPr>
        <p:spPr>
          <a:xfrm>
            <a:off x="6145171" y="4489813"/>
            <a:ext cx="13530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>
              <a:solidFill>
                <a:srgbClr val="92D050"/>
              </a:solidFill>
            </a:endParaRPr>
          </a:p>
          <a:p>
            <a:r>
              <a:rPr lang="en-GB" sz="1200" dirty="0">
                <a:solidFill>
                  <a:srgbClr val="92D050"/>
                </a:solidFill>
              </a:rPr>
              <a:t>Safeguarding</a:t>
            </a:r>
            <a:r>
              <a:rPr lang="en-GB" sz="1200" dirty="0"/>
              <a:t> is </a:t>
            </a:r>
            <a:r>
              <a:rPr lang="en-GB" sz="1200" dirty="0">
                <a:solidFill>
                  <a:srgbClr val="FF0000"/>
                </a:solidFill>
              </a:rPr>
              <a:t>Everyone’s</a:t>
            </a:r>
            <a:r>
              <a:rPr lang="en-GB" sz="1200" dirty="0"/>
              <a:t> </a:t>
            </a:r>
            <a:r>
              <a:rPr lang="en-GB" sz="1200" dirty="0">
                <a:solidFill>
                  <a:srgbClr val="0066FF"/>
                </a:solidFill>
              </a:rPr>
              <a:t>Responsibility!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5D61EA-8344-42F9-9094-4A862E2571B1}"/>
              </a:ext>
            </a:extLst>
          </p:cNvPr>
          <p:cNvSpPr/>
          <p:nvPr/>
        </p:nvSpPr>
        <p:spPr>
          <a:xfrm>
            <a:off x="137809" y="61255"/>
            <a:ext cx="1191638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How can agencies effectively balance the need for confidentiality with their responsibility for safeguarding?</a:t>
            </a:r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392BAC-F9FB-4D19-9413-D6AE0BE7DC45}"/>
              </a:ext>
            </a:extLst>
          </p:cNvPr>
          <p:cNvSpPr txBox="1"/>
          <p:nvPr/>
        </p:nvSpPr>
        <p:spPr>
          <a:xfrm>
            <a:off x="137809" y="6301426"/>
            <a:ext cx="2014328" cy="41549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50" dirty="0"/>
              <a:t>Autumn Gale 1811212 </a:t>
            </a:r>
          </a:p>
          <a:p>
            <a:r>
              <a:rPr lang="en-GB" sz="1050" dirty="0"/>
              <a:t>ECAY5001</a:t>
            </a:r>
          </a:p>
        </p:txBody>
      </p:sp>
      <p:pic>
        <p:nvPicPr>
          <p:cNvPr id="7" name="Graphic 6" descr="Projector screen">
            <a:extLst>
              <a:ext uri="{FF2B5EF4-FFF2-40B4-BE49-F238E27FC236}">
                <a16:creationId xmlns:a16="http://schemas.microsoft.com/office/drawing/2014/main" id="{4EDBA6F3-D8CC-4384-BB11-A009AC540C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019164" y="1961455"/>
            <a:ext cx="1796384" cy="191781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F00C7CE-A826-4484-A206-EB6BE02BD042}"/>
              </a:ext>
            </a:extLst>
          </p:cNvPr>
          <p:cNvSpPr txBox="1"/>
          <p:nvPr/>
        </p:nvSpPr>
        <p:spPr>
          <a:xfrm>
            <a:off x="5508311" y="2414731"/>
            <a:ext cx="11753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rgbClr val="FF0000"/>
                </a:solidFill>
              </a:rPr>
              <a:t>Multi-agency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77573AC-3296-42E0-B598-AE4B3063D65D}"/>
              </a:ext>
            </a:extLst>
          </p:cNvPr>
          <p:cNvCxnSpPr>
            <a:cxnSpLocks/>
            <a:stCxn id="7" idx="0"/>
          </p:cNvCxnSpPr>
          <p:nvPr/>
        </p:nvCxnSpPr>
        <p:spPr>
          <a:xfrm flipH="1" flipV="1">
            <a:off x="5909152" y="1484358"/>
            <a:ext cx="8204" cy="4770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6534866-085A-4512-922C-4354D9328E1A}"/>
              </a:ext>
            </a:extLst>
          </p:cNvPr>
          <p:cNvCxnSpPr>
            <a:cxnSpLocks/>
          </p:cNvCxnSpPr>
          <p:nvPr/>
        </p:nvCxnSpPr>
        <p:spPr>
          <a:xfrm flipH="1">
            <a:off x="4412974" y="2737706"/>
            <a:ext cx="60619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AD6FD1EF-6C15-4023-83EB-1FA0A3ED7CD9}"/>
              </a:ext>
            </a:extLst>
          </p:cNvPr>
          <p:cNvCxnSpPr>
            <a:cxnSpLocks/>
          </p:cNvCxnSpPr>
          <p:nvPr/>
        </p:nvCxnSpPr>
        <p:spPr>
          <a:xfrm flipV="1">
            <a:off x="6709270" y="2767579"/>
            <a:ext cx="595425" cy="48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089EDB4-826C-403D-905D-25698A32E1E0}"/>
              </a:ext>
            </a:extLst>
          </p:cNvPr>
          <p:cNvCxnSpPr>
            <a:cxnSpLocks/>
          </p:cNvCxnSpPr>
          <p:nvPr/>
        </p:nvCxnSpPr>
        <p:spPr>
          <a:xfrm flipH="1" flipV="1">
            <a:off x="4542962" y="1833130"/>
            <a:ext cx="548163" cy="2862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4E56917-F0F0-4D07-BA5D-7587661A0C2E}"/>
              </a:ext>
            </a:extLst>
          </p:cNvPr>
          <p:cNvCxnSpPr>
            <a:cxnSpLocks/>
          </p:cNvCxnSpPr>
          <p:nvPr/>
        </p:nvCxnSpPr>
        <p:spPr>
          <a:xfrm flipH="1">
            <a:off x="4864855" y="3358180"/>
            <a:ext cx="462791" cy="372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55709C24-00CC-4657-969A-672F43980ED9}"/>
              </a:ext>
            </a:extLst>
          </p:cNvPr>
          <p:cNvCxnSpPr>
            <a:cxnSpLocks/>
          </p:cNvCxnSpPr>
          <p:nvPr/>
        </p:nvCxnSpPr>
        <p:spPr>
          <a:xfrm>
            <a:off x="6566210" y="3318704"/>
            <a:ext cx="498675" cy="3233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DE2F31A-7B80-4BE5-9D1D-622015CB52F7}"/>
              </a:ext>
            </a:extLst>
          </p:cNvPr>
          <p:cNvCxnSpPr>
            <a:cxnSpLocks/>
          </p:cNvCxnSpPr>
          <p:nvPr/>
        </p:nvCxnSpPr>
        <p:spPr>
          <a:xfrm flipH="1">
            <a:off x="5917356" y="3736421"/>
            <a:ext cx="1" cy="3522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60D6F2F7-9891-4253-9455-5F427A88F0DF}"/>
              </a:ext>
            </a:extLst>
          </p:cNvPr>
          <p:cNvCxnSpPr>
            <a:cxnSpLocks/>
          </p:cNvCxnSpPr>
          <p:nvPr/>
        </p:nvCxnSpPr>
        <p:spPr>
          <a:xfrm flipV="1">
            <a:off x="6680585" y="1915641"/>
            <a:ext cx="611165" cy="3056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4" name="TextBox 1033">
            <a:extLst>
              <a:ext uri="{FF2B5EF4-FFF2-40B4-BE49-F238E27FC236}">
                <a16:creationId xmlns:a16="http://schemas.microsoft.com/office/drawing/2014/main" id="{E5D53DCD-0AB5-4F4A-BD9C-2D467FDF5F7B}"/>
              </a:ext>
            </a:extLst>
          </p:cNvPr>
          <p:cNvSpPr txBox="1"/>
          <p:nvPr/>
        </p:nvSpPr>
        <p:spPr>
          <a:xfrm>
            <a:off x="4971208" y="813558"/>
            <a:ext cx="1977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Public, Private and Voluntary Sector</a:t>
            </a:r>
            <a:r>
              <a:rPr lang="en-GB" sz="1000" dirty="0"/>
              <a:t> (</a:t>
            </a:r>
            <a:r>
              <a:rPr lang="en-GB" sz="1000" dirty="0" err="1"/>
              <a:t>Fyson</a:t>
            </a:r>
            <a:r>
              <a:rPr lang="en-GB" sz="1000" dirty="0"/>
              <a:t> and </a:t>
            </a:r>
            <a:r>
              <a:rPr lang="en-GB" sz="1000" dirty="0" err="1"/>
              <a:t>Kitson</a:t>
            </a:r>
            <a:r>
              <a:rPr lang="en-GB" sz="1000" dirty="0"/>
              <a:t>, 2012)</a:t>
            </a:r>
          </a:p>
        </p:txBody>
      </p:sp>
      <p:sp>
        <p:nvSpPr>
          <p:cNvPr id="1036" name="TextBox 1035">
            <a:extLst>
              <a:ext uri="{FF2B5EF4-FFF2-40B4-BE49-F238E27FC236}">
                <a16:creationId xmlns:a16="http://schemas.microsoft.com/office/drawing/2014/main" id="{78C7465D-C733-413E-8B7E-DADC6B22563E}"/>
              </a:ext>
            </a:extLst>
          </p:cNvPr>
          <p:cNvSpPr txBox="1"/>
          <p:nvPr/>
        </p:nvSpPr>
        <p:spPr>
          <a:xfrm>
            <a:off x="7291750" y="1306115"/>
            <a:ext cx="18882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Explaining roles and responsibilities, working relationships</a:t>
            </a:r>
          </a:p>
        </p:txBody>
      </p:sp>
      <p:sp>
        <p:nvSpPr>
          <p:cNvPr id="1037" name="TextBox 1036">
            <a:extLst>
              <a:ext uri="{FF2B5EF4-FFF2-40B4-BE49-F238E27FC236}">
                <a16:creationId xmlns:a16="http://schemas.microsoft.com/office/drawing/2014/main" id="{6D90A69B-1194-4677-A770-51FFB8A594DE}"/>
              </a:ext>
            </a:extLst>
          </p:cNvPr>
          <p:cNvSpPr txBox="1"/>
          <p:nvPr/>
        </p:nvSpPr>
        <p:spPr>
          <a:xfrm>
            <a:off x="7404100" y="2539189"/>
            <a:ext cx="2044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Obtaining commitment at all levels</a:t>
            </a:r>
          </a:p>
        </p:txBody>
      </p:sp>
      <p:sp>
        <p:nvSpPr>
          <p:cNvPr id="1038" name="TextBox 1037">
            <a:extLst>
              <a:ext uri="{FF2B5EF4-FFF2-40B4-BE49-F238E27FC236}">
                <a16:creationId xmlns:a16="http://schemas.microsoft.com/office/drawing/2014/main" id="{883D1398-06EB-4F42-B753-ACC1BE5BBBE1}"/>
              </a:ext>
            </a:extLst>
          </p:cNvPr>
          <p:cNvSpPr txBox="1"/>
          <p:nvPr/>
        </p:nvSpPr>
        <p:spPr>
          <a:xfrm>
            <a:off x="7155921" y="3537119"/>
            <a:ext cx="2593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Seeking trust and mutual respect, multi-agency processes </a:t>
            </a:r>
          </a:p>
        </p:txBody>
      </p:sp>
      <p:sp>
        <p:nvSpPr>
          <p:cNvPr id="1039" name="TextBox 1038">
            <a:extLst>
              <a:ext uri="{FF2B5EF4-FFF2-40B4-BE49-F238E27FC236}">
                <a16:creationId xmlns:a16="http://schemas.microsoft.com/office/drawing/2014/main" id="{A9EB573D-E2F4-4100-B9D1-D84C10B3B9F7}"/>
              </a:ext>
            </a:extLst>
          </p:cNvPr>
          <p:cNvSpPr txBox="1"/>
          <p:nvPr/>
        </p:nvSpPr>
        <p:spPr>
          <a:xfrm>
            <a:off x="5093075" y="4100979"/>
            <a:ext cx="2332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Having a mutual understanding between agencies</a:t>
            </a:r>
          </a:p>
        </p:txBody>
      </p:sp>
      <p:sp>
        <p:nvSpPr>
          <p:cNvPr id="1040" name="TextBox 1039">
            <a:extLst>
              <a:ext uri="{FF2B5EF4-FFF2-40B4-BE49-F238E27FC236}">
                <a16:creationId xmlns:a16="http://schemas.microsoft.com/office/drawing/2014/main" id="{A1D8219F-CE98-4FBA-B2AF-F0D485F56017}"/>
              </a:ext>
            </a:extLst>
          </p:cNvPr>
          <p:cNvSpPr txBox="1"/>
          <p:nvPr/>
        </p:nvSpPr>
        <p:spPr>
          <a:xfrm>
            <a:off x="3336775" y="1458437"/>
            <a:ext cx="14533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Conflict of interest</a:t>
            </a:r>
          </a:p>
        </p:txBody>
      </p:sp>
      <p:sp>
        <p:nvSpPr>
          <p:cNvPr id="1041" name="TextBox 1040">
            <a:extLst>
              <a:ext uri="{FF2B5EF4-FFF2-40B4-BE49-F238E27FC236}">
                <a16:creationId xmlns:a16="http://schemas.microsoft.com/office/drawing/2014/main" id="{0F47EF2A-1774-475F-AE87-AF6D341A322C}"/>
              </a:ext>
            </a:extLst>
          </p:cNvPr>
          <p:cNvSpPr txBox="1"/>
          <p:nvPr/>
        </p:nvSpPr>
        <p:spPr>
          <a:xfrm>
            <a:off x="3092201" y="2441332"/>
            <a:ext cx="1772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Availability, management and governance, resources</a:t>
            </a:r>
          </a:p>
        </p:txBody>
      </p:sp>
      <p:sp>
        <p:nvSpPr>
          <p:cNvPr id="1042" name="TextBox 1041">
            <a:extLst>
              <a:ext uri="{FF2B5EF4-FFF2-40B4-BE49-F238E27FC236}">
                <a16:creationId xmlns:a16="http://schemas.microsoft.com/office/drawing/2014/main" id="{F06894C9-A0A6-43D5-86B4-E926CEC41A5F}"/>
              </a:ext>
            </a:extLst>
          </p:cNvPr>
          <p:cNvSpPr txBox="1"/>
          <p:nvPr/>
        </p:nvSpPr>
        <p:spPr>
          <a:xfrm>
            <a:off x="3262764" y="3227716"/>
            <a:ext cx="145330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Decision-making groups; consultation and training; centre-based delivery; coordinated delivery; and operational-team delivery </a:t>
            </a:r>
            <a:r>
              <a:rPr lang="en-GB" sz="900" dirty="0">
                <a:latin typeface="Arial" panose="020B0604020202020204" pitchFamily="34" charset="0"/>
                <a:ea typeface="Calibri" panose="020F0502020204030204" pitchFamily="34" charset="0"/>
              </a:rPr>
              <a:t>(Atkinson, Jones and Lamont, 2007)</a:t>
            </a:r>
            <a:endParaRPr lang="en-GB" sz="900" dirty="0"/>
          </a:p>
        </p:txBody>
      </p:sp>
      <p:sp>
        <p:nvSpPr>
          <p:cNvPr id="54" name="Star: 6 Points 53">
            <a:extLst>
              <a:ext uri="{FF2B5EF4-FFF2-40B4-BE49-F238E27FC236}">
                <a16:creationId xmlns:a16="http://schemas.microsoft.com/office/drawing/2014/main" id="{37DA97D0-A44C-4BB1-A78E-91E3DC71B401}"/>
              </a:ext>
            </a:extLst>
          </p:cNvPr>
          <p:cNvSpPr/>
          <p:nvPr/>
        </p:nvSpPr>
        <p:spPr>
          <a:xfrm>
            <a:off x="7593496" y="5246834"/>
            <a:ext cx="4528182" cy="1470090"/>
          </a:xfrm>
          <a:prstGeom prst="star6">
            <a:avLst>
              <a:gd name="adj" fmla="val 36648"/>
              <a:gd name="hf" fmla="val 115470"/>
            </a:avLst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none" rtlCol="0" anchor="ctr"/>
          <a:lstStyle/>
          <a:p>
            <a:pPr algn="ctr"/>
            <a:r>
              <a:rPr lang="en-GB" sz="1200" b="1" dirty="0"/>
              <a:t>Legislation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The well-being of future generations (Wales) 2015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Social services and well-being (Wales) 2014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Data protection act 2018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Mental capacity Act 2005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Human rights act 1998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1044" name="TextBox 1043">
            <a:extLst>
              <a:ext uri="{FF2B5EF4-FFF2-40B4-BE49-F238E27FC236}">
                <a16:creationId xmlns:a16="http://schemas.microsoft.com/office/drawing/2014/main" id="{792A2F19-E624-417C-A2B2-947FF6CE0BCD}"/>
              </a:ext>
            </a:extLst>
          </p:cNvPr>
          <p:cNvSpPr txBox="1"/>
          <p:nvPr/>
        </p:nvSpPr>
        <p:spPr>
          <a:xfrm>
            <a:off x="165554" y="4948483"/>
            <a:ext cx="2570943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Multi agency risk assessment conference (MARAC) </a:t>
            </a:r>
            <a:r>
              <a:rPr lang="en-GB" sz="1000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sz="1000" dirty="0" err="1">
                <a:solidFill>
                  <a:srgbClr val="000000"/>
                </a:solidFill>
                <a:latin typeface="Open Sans"/>
              </a:rPr>
              <a:t>Peckover</a:t>
            </a:r>
            <a:r>
              <a:rPr lang="en-GB" sz="1000" dirty="0">
                <a:solidFill>
                  <a:srgbClr val="000000"/>
                </a:solidFill>
                <a:latin typeface="Open Sans"/>
              </a:rPr>
              <a:t> and Golding, 2015)</a:t>
            </a:r>
            <a:endParaRPr lang="en-GB" sz="1000" dirty="0"/>
          </a:p>
          <a:p>
            <a:endParaRPr lang="en-GB" dirty="0"/>
          </a:p>
        </p:txBody>
      </p:sp>
      <p:sp>
        <p:nvSpPr>
          <p:cNvPr id="1045" name="TextBox 1044">
            <a:extLst>
              <a:ext uri="{FF2B5EF4-FFF2-40B4-BE49-F238E27FC236}">
                <a16:creationId xmlns:a16="http://schemas.microsoft.com/office/drawing/2014/main" id="{C1838A52-17D2-4803-AC8C-9FBAEE5EED16}"/>
              </a:ext>
            </a:extLst>
          </p:cNvPr>
          <p:cNvSpPr txBox="1"/>
          <p:nvPr/>
        </p:nvSpPr>
        <p:spPr>
          <a:xfrm>
            <a:off x="9552184" y="1122069"/>
            <a:ext cx="245109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Six safeguarding principles:</a:t>
            </a:r>
          </a:p>
          <a:p>
            <a:endParaRPr lang="en-GB" sz="1400" dirty="0"/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Empowerment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Prevention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Proportionally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Protection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Partnership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Account </a:t>
            </a:r>
          </a:p>
          <a:p>
            <a:r>
              <a:rPr lang="en-GB" sz="1000" dirty="0">
                <a:solidFill>
                  <a:srgbClr val="000000"/>
                </a:solidFill>
                <a:latin typeface="Open Sans"/>
              </a:rPr>
              <a:t>(Social Care Institute for Excellence, 2020)</a:t>
            </a:r>
            <a:endParaRPr lang="en-GB" sz="1000" dirty="0"/>
          </a:p>
        </p:txBody>
      </p:sp>
      <p:sp>
        <p:nvSpPr>
          <p:cNvPr id="1048" name="TextBox 1047">
            <a:extLst>
              <a:ext uri="{FF2B5EF4-FFF2-40B4-BE49-F238E27FC236}">
                <a16:creationId xmlns:a16="http://schemas.microsoft.com/office/drawing/2014/main" id="{5E6DD139-EE04-4483-830D-618A35D28325}"/>
              </a:ext>
            </a:extLst>
          </p:cNvPr>
          <p:cNvSpPr txBox="1"/>
          <p:nvPr/>
        </p:nvSpPr>
        <p:spPr>
          <a:xfrm>
            <a:off x="173143" y="1007036"/>
            <a:ext cx="246524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Seven golden rules for information-sharing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Remember that the General Data Protection Regulation (GDPR) is not a barrier to sharing information.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Be open and honest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Seek advice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Share with consent where appropriate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Consider safety and wellbeing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Necessary, proportionate, relevant, accurate and secure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/>
              <a:t>Keep a record </a:t>
            </a:r>
          </a:p>
          <a:p>
            <a:r>
              <a:rPr lang="en-GB" sz="1000" dirty="0">
                <a:solidFill>
                  <a:srgbClr val="000000"/>
                </a:solidFill>
                <a:latin typeface="Open Sans"/>
              </a:rPr>
              <a:t>(Social Care Institute for Excellence, 2020)</a:t>
            </a:r>
            <a:endParaRPr lang="en-GB" sz="1000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1050" name="Diagram 1049">
            <a:extLst>
              <a:ext uri="{FF2B5EF4-FFF2-40B4-BE49-F238E27FC236}">
                <a16:creationId xmlns:a16="http://schemas.microsoft.com/office/drawing/2014/main" id="{41BCF93B-5FF8-44EE-BCEE-C360742D94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6130576"/>
              </p:ext>
            </p:extLst>
          </p:nvPr>
        </p:nvGraphicFramePr>
        <p:xfrm>
          <a:off x="8257616" y="3472766"/>
          <a:ext cx="3923819" cy="19519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51" name="TextBox 1050">
            <a:extLst>
              <a:ext uri="{FF2B5EF4-FFF2-40B4-BE49-F238E27FC236}">
                <a16:creationId xmlns:a16="http://schemas.microsoft.com/office/drawing/2014/main" id="{17E5571D-99E9-4363-A25D-6144C27FB744}"/>
              </a:ext>
            </a:extLst>
          </p:cNvPr>
          <p:cNvSpPr txBox="1"/>
          <p:nvPr/>
        </p:nvSpPr>
        <p:spPr>
          <a:xfrm>
            <a:off x="8249412" y="4948483"/>
            <a:ext cx="376944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0000"/>
                </a:solidFill>
                <a:latin typeface="Open Sans"/>
              </a:rPr>
              <a:t>(Minister of State, 2010)</a:t>
            </a:r>
            <a:endParaRPr lang="en-GB" sz="1000" dirty="0"/>
          </a:p>
        </p:txBody>
      </p:sp>
      <p:sp>
        <p:nvSpPr>
          <p:cNvPr id="1052" name="TextBox 1051">
            <a:extLst>
              <a:ext uri="{FF2B5EF4-FFF2-40B4-BE49-F238E27FC236}">
                <a16:creationId xmlns:a16="http://schemas.microsoft.com/office/drawing/2014/main" id="{44513271-AD79-4676-A708-4BED24CDDB64}"/>
              </a:ext>
            </a:extLst>
          </p:cNvPr>
          <p:cNvSpPr txBox="1"/>
          <p:nvPr/>
        </p:nvSpPr>
        <p:spPr>
          <a:xfrm>
            <a:off x="5917356" y="5735931"/>
            <a:ext cx="158085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sz="1000" dirty="0" err="1">
                <a:solidFill>
                  <a:srgbClr val="000000"/>
                </a:solidFill>
                <a:latin typeface="Open Sans"/>
              </a:rPr>
              <a:t>Brigden</a:t>
            </a:r>
            <a:r>
              <a:rPr lang="en-GB" sz="1000" dirty="0">
                <a:solidFill>
                  <a:srgbClr val="000000"/>
                </a:solidFill>
                <a:latin typeface="Open Sans"/>
              </a:rPr>
              <a:t>, 2020)</a:t>
            </a:r>
            <a:endParaRPr lang="en-GB" sz="1000" dirty="0"/>
          </a:p>
        </p:txBody>
      </p:sp>
      <p:pic>
        <p:nvPicPr>
          <p:cNvPr id="1054" name="Graphic 1053" descr="Drama">
            <a:extLst>
              <a:ext uri="{FF2B5EF4-FFF2-40B4-BE49-F238E27FC236}">
                <a16:creationId xmlns:a16="http://schemas.microsoft.com/office/drawing/2014/main" id="{EB83A930-56BC-44BA-B2FB-3AE1F95C3E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845646" y="394578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031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7D4C4-91E7-449A-9EEA-2EEA12C54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DB3B1-F420-42E8-83F8-5ED06C8F0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Atkinson, M. Jones, M. and Lamont, E. (2007)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Multi-agency working and its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implications for practice: A review of the literature. 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https://www.nfer.ac.uk/nfer/publications/mad01/mad01.pdf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January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000000"/>
                </a:solidFill>
                <a:latin typeface="Open Sans"/>
              </a:rPr>
              <a:t>Brigden</a:t>
            </a:r>
            <a:r>
              <a:rPr lang="en-GB" sz="1600" dirty="0">
                <a:solidFill>
                  <a:srgbClr val="000000"/>
                </a:solidFill>
                <a:latin typeface="Open Sans"/>
              </a:rPr>
              <a:t>, G. (2020). </a:t>
            </a:r>
            <a:r>
              <a:rPr lang="en-GB" sz="1600" i="1" dirty="0">
                <a:solidFill>
                  <a:srgbClr val="000000"/>
                </a:solidFill>
                <a:latin typeface="Open Sans"/>
              </a:rPr>
              <a:t>Safeguarding is everyone’s responsibility - Community Care</a:t>
            </a:r>
            <a:r>
              <a:rPr lang="en-GB" sz="1600" dirty="0">
                <a:solidFill>
                  <a:srgbClr val="000000"/>
                </a:solidFill>
                <a:latin typeface="Open Sans"/>
              </a:rPr>
              <a:t>. [online] Community Care. Available at: https://www.communitycare.co.uk/2014/05/05/safeguarding-everyones-responsibility/ [Accessed 30 Jan. 2020].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Fyson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 and </a:t>
            </a: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Kitson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(2012) ‘Outcomes following adult safeguarding alerts: a critical analysis of key factors’,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Adult Protection,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14(2), pp. 93-103. Available at:  </a:t>
            </a:r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https://www.emerald.com/insight/content/doi/10.1108/14668201211217549/full/html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January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Open Sans"/>
              </a:rPr>
              <a:t>Minister of State (2010), </a:t>
            </a:r>
            <a:r>
              <a:rPr lang="en-GB" sz="1600" i="1" dirty="0">
                <a:latin typeface="Open Sans"/>
              </a:rPr>
              <a:t>Government Response to the Consultation on Safeguarding Adults: The Review of the No Secrets Guidance</a:t>
            </a:r>
            <a:r>
              <a:rPr lang="en-GB" sz="1600" dirty="0">
                <a:latin typeface="Open Sans"/>
              </a:rPr>
              <a:t>, Department of Health, London.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/>
              <a:t>Peckover</a:t>
            </a:r>
            <a:r>
              <a:rPr lang="en-GB" sz="1600" dirty="0"/>
              <a:t>, S. and Golding, B. (2015). Domestic Abuse and Safeguarding Children: Critical Issues for Multiagency Work. </a:t>
            </a:r>
            <a:r>
              <a:rPr lang="en-GB" sz="1600" i="1" dirty="0"/>
              <a:t>Child Abuse Review</a:t>
            </a:r>
            <a:r>
              <a:rPr lang="en-GB" sz="1600" dirty="0"/>
              <a:t>, 26(1), pp.40-50.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Open Sans"/>
              </a:rPr>
              <a:t>Social Care Institute for Excellence (SCIE). (2020). </a:t>
            </a:r>
            <a:r>
              <a:rPr lang="en-GB" sz="1600" i="1" dirty="0">
                <a:solidFill>
                  <a:srgbClr val="000000"/>
                </a:solidFill>
                <a:latin typeface="Open Sans"/>
              </a:rPr>
              <a:t>Safeguarding adults: sharing information</a:t>
            </a:r>
            <a:r>
              <a:rPr lang="en-GB" sz="1600" dirty="0">
                <a:solidFill>
                  <a:srgbClr val="000000"/>
                </a:solidFill>
                <a:latin typeface="Open Sans"/>
              </a:rPr>
              <a:t>. [online] Available at: https://www.scie.org.uk/safeguarding/adults/practice/sharing-information#sixprinciples [Accessed 30 Jan 2020].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2013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5218</TotalTime>
  <Words>522</Words>
  <Application>Microsoft Office PowerPoint</Application>
  <PresentationFormat>Widescreen</PresentationFormat>
  <Paragraphs>65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Open Sans</vt:lpstr>
      <vt:lpstr>Office Theme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Polly Gale</dc:creator>
  <cp:lastModifiedBy>Autumn Gale</cp:lastModifiedBy>
  <cp:revision>112</cp:revision>
  <dcterms:created xsi:type="dcterms:W3CDTF">2018-01-08T13:41:30Z</dcterms:created>
  <dcterms:modified xsi:type="dcterms:W3CDTF">2020-01-30T22:49:30Z</dcterms:modified>
</cp:coreProperties>
</file>