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FBC190-0838-40EB-A662-AE33A7525140}" type="doc">
      <dgm:prSet loTypeId="urn:microsoft.com/office/officeart/2005/8/layout/cycle8" loCatId="cycle" qsTypeId="urn:microsoft.com/office/officeart/2005/8/quickstyle/simple1" qsCatId="simple" csTypeId="urn:microsoft.com/office/officeart/2005/8/colors/colorful2" csCatId="colorful" phldr="1"/>
      <dgm:spPr/>
    </dgm:pt>
    <dgm:pt modelId="{0F227E3A-56C0-417B-81BB-EF40BF3B4843}">
      <dgm:prSet phldrT="[Text]" custT="1"/>
      <dgm:spPr/>
      <dgm:t>
        <a:bodyPr/>
        <a:lstStyle/>
        <a:p>
          <a:r>
            <a:rPr lang="en-GB" sz="2400" dirty="0"/>
            <a:t>1.</a:t>
          </a:r>
          <a:br>
            <a:rPr lang="en-GB" sz="2400" dirty="0"/>
          </a:br>
          <a:r>
            <a:rPr lang="en-GB" sz="2400" dirty="0"/>
            <a:t>Congruence</a:t>
          </a:r>
        </a:p>
      </dgm:t>
    </dgm:pt>
    <dgm:pt modelId="{DA5C6BFD-29F8-49E2-B74B-555752FAEA92}" type="parTrans" cxnId="{493E68E1-6E73-43F4-9508-331A1DBDC409}">
      <dgm:prSet/>
      <dgm:spPr/>
      <dgm:t>
        <a:bodyPr/>
        <a:lstStyle/>
        <a:p>
          <a:endParaRPr lang="en-GB"/>
        </a:p>
      </dgm:t>
    </dgm:pt>
    <dgm:pt modelId="{039AF7EA-0CFC-4086-A82A-27B9147B4D6A}" type="sibTrans" cxnId="{493E68E1-6E73-43F4-9508-331A1DBDC409}">
      <dgm:prSet/>
      <dgm:spPr/>
      <dgm:t>
        <a:bodyPr/>
        <a:lstStyle/>
        <a:p>
          <a:endParaRPr lang="en-GB"/>
        </a:p>
      </dgm:t>
    </dgm:pt>
    <dgm:pt modelId="{31229A6B-20F9-44A2-87D9-E84C4E3B2276}">
      <dgm:prSet phldrT="[Text]" custT="1"/>
      <dgm:spPr/>
      <dgm:t>
        <a:bodyPr/>
        <a:lstStyle/>
        <a:p>
          <a:r>
            <a:rPr lang="en-GB" sz="3200" dirty="0"/>
            <a:t>2. </a:t>
          </a:r>
          <a:br>
            <a:rPr lang="en-GB" sz="3200" dirty="0"/>
          </a:br>
          <a:r>
            <a:rPr lang="en-GB" sz="3200" dirty="0"/>
            <a:t>Empathy</a:t>
          </a:r>
        </a:p>
      </dgm:t>
    </dgm:pt>
    <dgm:pt modelId="{F038CBE9-FBBF-4576-9DA4-CAF095FD8AED}" type="parTrans" cxnId="{A4793CC2-DE6D-44CC-A849-A388E826863C}">
      <dgm:prSet/>
      <dgm:spPr/>
      <dgm:t>
        <a:bodyPr/>
        <a:lstStyle/>
        <a:p>
          <a:endParaRPr lang="en-GB"/>
        </a:p>
      </dgm:t>
    </dgm:pt>
    <dgm:pt modelId="{07416C7E-40C2-4342-8AF6-2743620191B8}" type="sibTrans" cxnId="{A4793CC2-DE6D-44CC-A849-A388E826863C}">
      <dgm:prSet/>
      <dgm:spPr/>
      <dgm:t>
        <a:bodyPr/>
        <a:lstStyle/>
        <a:p>
          <a:endParaRPr lang="en-GB"/>
        </a:p>
      </dgm:t>
    </dgm:pt>
    <dgm:pt modelId="{BE405262-41E0-4856-BB71-6EC2C6897D5E}">
      <dgm:prSet phldrT="[Text]" custT="1"/>
      <dgm:spPr/>
      <dgm:t>
        <a:bodyPr/>
        <a:lstStyle/>
        <a:p>
          <a:r>
            <a:rPr lang="en-GB" sz="3600" dirty="0"/>
            <a:t>3.</a:t>
          </a:r>
          <a:br>
            <a:rPr lang="en-GB" sz="3600" dirty="0"/>
          </a:br>
          <a:r>
            <a:rPr lang="en-GB" sz="3600" dirty="0"/>
            <a:t>Respect</a:t>
          </a:r>
        </a:p>
      </dgm:t>
    </dgm:pt>
    <dgm:pt modelId="{68264272-194C-4B89-89B7-4D670BAB3AF4}" type="parTrans" cxnId="{30721516-1ECE-4E61-AB6E-9399C8A99DFA}">
      <dgm:prSet/>
      <dgm:spPr/>
      <dgm:t>
        <a:bodyPr/>
        <a:lstStyle/>
        <a:p>
          <a:endParaRPr lang="en-GB"/>
        </a:p>
      </dgm:t>
    </dgm:pt>
    <dgm:pt modelId="{56D8644B-EDC5-40E1-958D-294361D669F5}" type="sibTrans" cxnId="{30721516-1ECE-4E61-AB6E-9399C8A99DFA}">
      <dgm:prSet/>
      <dgm:spPr/>
      <dgm:t>
        <a:bodyPr/>
        <a:lstStyle/>
        <a:p>
          <a:endParaRPr lang="en-GB"/>
        </a:p>
      </dgm:t>
    </dgm:pt>
    <dgm:pt modelId="{817877C0-9345-4CF7-AD0C-26EDBE023424}" type="pres">
      <dgm:prSet presAssocID="{A0FBC190-0838-40EB-A662-AE33A7525140}" presName="compositeShape" presStyleCnt="0">
        <dgm:presLayoutVars>
          <dgm:chMax val="7"/>
          <dgm:dir/>
          <dgm:resizeHandles val="exact"/>
        </dgm:presLayoutVars>
      </dgm:prSet>
      <dgm:spPr/>
    </dgm:pt>
    <dgm:pt modelId="{AC5E0E65-A14E-4D87-8FE6-75E2F2DF21C2}" type="pres">
      <dgm:prSet presAssocID="{A0FBC190-0838-40EB-A662-AE33A7525140}" presName="wedge1" presStyleLbl="node1" presStyleIdx="0" presStyleCnt="3" custLinFactNeighborX="-1870" custLinFactNeighborY="-2506"/>
      <dgm:spPr/>
    </dgm:pt>
    <dgm:pt modelId="{5EA121E5-FF11-4CF9-AB67-763305D87394}" type="pres">
      <dgm:prSet presAssocID="{A0FBC190-0838-40EB-A662-AE33A7525140}" presName="dummy1a" presStyleCnt="0"/>
      <dgm:spPr/>
    </dgm:pt>
    <dgm:pt modelId="{E28674DF-6B1E-41C2-A6D3-2AEA2CAB3266}" type="pres">
      <dgm:prSet presAssocID="{A0FBC190-0838-40EB-A662-AE33A7525140}" presName="dummy1b" presStyleCnt="0"/>
      <dgm:spPr/>
    </dgm:pt>
    <dgm:pt modelId="{CDC5B284-88C1-4A8E-802E-BED64B2E2371}" type="pres">
      <dgm:prSet presAssocID="{A0FBC190-0838-40EB-A662-AE33A7525140}" presName="wedge1Tx" presStyleLbl="node1" presStyleIdx="0" presStyleCnt="3">
        <dgm:presLayoutVars>
          <dgm:chMax val="0"/>
          <dgm:chPref val="0"/>
          <dgm:bulletEnabled val="1"/>
        </dgm:presLayoutVars>
      </dgm:prSet>
      <dgm:spPr/>
    </dgm:pt>
    <dgm:pt modelId="{4A03B4E6-4244-46AF-A9B3-1F8E4FE0561D}" type="pres">
      <dgm:prSet presAssocID="{A0FBC190-0838-40EB-A662-AE33A7525140}" presName="wedge2" presStyleLbl="node1" presStyleIdx="1" presStyleCnt="3" custLinFactNeighborX="-4046" custLinFactNeighborY="-1513"/>
      <dgm:spPr/>
    </dgm:pt>
    <dgm:pt modelId="{8594EE20-CA60-49AE-9A8C-317040AA22EC}" type="pres">
      <dgm:prSet presAssocID="{A0FBC190-0838-40EB-A662-AE33A7525140}" presName="dummy2a" presStyleCnt="0"/>
      <dgm:spPr/>
    </dgm:pt>
    <dgm:pt modelId="{2F9903C5-B0D1-478B-BB49-250931FD3367}" type="pres">
      <dgm:prSet presAssocID="{A0FBC190-0838-40EB-A662-AE33A7525140}" presName="dummy2b" presStyleCnt="0"/>
      <dgm:spPr/>
    </dgm:pt>
    <dgm:pt modelId="{0ADDECAC-A6B4-4093-BFC0-C33F3F90A6A3}" type="pres">
      <dgm:prSet presAssocID="{A0FBC190-0838-40EB-A662-AE33A7525140}" presName="wedge2Tx" presStyleLbl="node1" presStyleIdx="1" presStyleCnt="3">
        <dgm:presLayoutVars>
          <dgm:chMax val="0"/>
          <dgm:chPref val="0"/>
          <dgm:bulletEnabled val="1"/>
        </dgm:presLayoutVars>
      </dgm:prSet>
      <dgm:spPr/>
    </dgm:pt>
    <dgm:pt modelId="{5EDFCC0F-FCB9-40B9-8128-5EDFB7B7BE5D}" type="pres">
      <dgm:prSet presAssocID="{A0FBC190-0838-40EB-A662-AE33A7525140}" presName="wedge3" presStyleLbl="node1" presStyleIdx="2" presStyleCnt="3" custLinFactNeighborX="-7262" custLinFactNeighborY="-2506"/>
      <dgm:spPr/>
    </dgm:pt>
    <dgm:pt modelId="{A84EE0FA-80C5-4E38-89C3-CB88FFC68518}" type="pres">
      <dgm:prSet presAssocID="{A0FBC190-0838-40EB-A662-AE33A7525140}" presName="dummy3a" presStyleCnt="0"/>
      <dgm:spPr/>
    </dgm:pt>
    <dgm:pt modelId="{09898D21-28C1-4993-AF7E-FB880C057163}" type="pres">
      <dgm:prSet presAssocID="{A0FBC190-0838-40EB-A662-AE33A7525140}" presName="dummy3b" presStyleCnt="0"/>
      <dgm:spPr/>
    </dgm:pt>
    <dgm:pt modelId="{A7995D05-6B1D-485F-A08A-07C1DCC5B24B}" type="pres">
      <dgm:prSet presAssocID="{A0FBC190-0838-40EB-A662-AE33A7525140}" presName="wedge3Tx" presStyleLbl="node1" presStyleIdx="2" presStyleCnt="3">
        <dgm:presLayoutVars>
          <dgm:chMax val="0"/>
          <dgm:chPref val="0"/>
          <dgm:bulletEnabled val="1"/>
        </dgm:presLayoutVars>
      </dgm:prSet>
      <dgm:spPr/>
    </dgm:pt>
    <dgm:pt modelId="{689AA49D-0CCC-46E0-A867-07EBFE4FCE9E}" type="pres">
      <dgm:prSet presAssocID="{039AF7EA-0CFC-4086-A82A-27B9147B4D6A}" presName="arrowWedge1" presStyleLbl="fgSibTrans2D1" presStyleIdx="0" presStyleCnt="3" custLinFactNeighborX="13194" custLinFactNeighborY="-4407"/>
      <dgm:spPr/>
    </dgm:pt>
    <dgm:pt modelId="{51098140-B5B0-4B1E-B261-61C208AFD927}" type="pres">
      <dgm:prSet presAssocID="{07416C7E-40C2-4342-8AF6-2743620191B8}" presName="arrowWedge2" presStyleLbl="fgSibTrans2D1" presStyleIdx="1" presStyleCnt="3" custLinFactNeighborX="-270" custLinFactNeighborY="11750"/>
      <dgm:spPr/>
    </dgm:pt>
    <dgm:pt modelId="{E6ECF29B-CE51-404B-8D76-F3E567AF7319}" type="pres">
      <dgm:prSet presAssocID="{56D8644B-EDC5-40E1-958D-294361D669F5}" presName="arrowWedge3" presStyleLbl="fgSibTrans2D1" presStyleIdx="2" presStyleCnt="3" custLinFactNeighborX="-14271" custLinFactNeighborY="-3599"/>
      <dgm:spPr/>
    </dgm:pt>
  </dgm:ptLst>
  <dgm:cxnLst>
    <dgm:cxn modelId="{30721516-1ECE-4E61-AB6E-9399C8A99DFA}" srcId="{A0FBC190-0838-40EB-A662-AE33A7525140}" destId="{BE405262-41E0-4856-BB71-6EC2C6897D5E}" srcOrd="2" destOrd="0" parTransId="{68264272-194C-4B89-89B7-4D670BAB3AF4}" sibTransId="{56D8644B-EDC5-40E1-958D-294361D669F5}"/>
    <dgm:cxn modelId="{2981D41C-87EA-424D-B3FF-9506EF151EB3}" type="presOf" srcId="{0F227E3A-56C0-417B-81BB-EF40BF3B4843}" destId="{AC5E0E65-A14E-4D87-8FE6-75E2F2DF21C2}" srcOrd="0" destOrd="0" presId="urn:microsoft.com/office/officeart/2005/8/layout/cycle8"/>
    <dgm:cxn modelId="{44060042-7801-45D7-BB49-6D3E23FCAFF4}" type="presOf" srcId="{31229A6B-20F9-44A2-87D9-E84C4E3B2276}" destId="{4A03B4E6-4244-46AF-A9B3-1F8E4FE0561D}" srcOrd="0" destOrd="0" presId="urn:microsoft.com/office/officeart/2005/8/layout/cycle8"/>
    <dgm:cxn modelId="{E9AD6B64-12BC-4BDA-8E3E-E88FA826BB08}" type="presOf" srcId="{0F227E3A-56C0-417B-81BB-EF40BF3B4843}" destId="{CDC5B284-88C1-4A8E-802E-BED64B2E2371}" srcOrd="1" destOrd="0" presId="urn:microsoft.com/office/officeart/2005/8/layout/cycle8"/>
    <dgm:cxn modelId="{AC169485-13CB-45DC-B654-B223493F2EB2}" type="presOf" srcId="{31229A6B-20F9-44A2-87D9-E84C4E3B2276}" destId="{0ADDECAC-A6B4-4093-BFC0-C33F3F90A6A3}" srcOrd="1" destOrd="0" presId="urn:microsoft.com/office/officeart/2005/8/layout/cycle8"/>
    <dgm:cxn modelId="{B3F93694-FD5C-4003-9345-B33691AA699D}" type="presOf" srcId="{A0FBC190-0838-40EB-A662-AE33A7525140}" destId="{817877C0-9345-4CF7-AD0C-26EDBE023424}" srcOrd="0" destOrd="0" presId="urn:microsoft.com/office/officeart/2005/8/layout/cycle8"/>
    <dgm:cxn modelId="{3F60D0A0-94BD-4A25-8BF8-EDE544462338}" type="presOf" srcId="{BE405262-41E0-4856-BB71-6EC2C6897D5E}" destId="{A7995D05-6B1D-485F-A08A-07C1DCC5B24B}" srcOrd="1" destOrd="0" presId="urn:microsoft.com/office/officeart/2005/8/layout/cycle8"/>
    <dgm:cxn modelId="{A4793CC2-DE6D-44CC-A849-A388E826863C}" srcId="{A0FBC190-0838-40EB-A662-AE33A7525140}" destId="{31229A6B-20F9-44A2-87D9-E84C4E3B2276}" srcOrd="1" destOrd="0" parTransId="{F038CBE9-FBBF-4576-9DA4-CAF095FD8AED}" sibTransId="{07416C7E-40C2-4342-8AF6-2743620191B8}"/>
    <dgm:cxn modelId="{493E68E1-6E73-43F4-9508-331A1DBDC409}" srcId="{A0FBC190-0838-40EB-A662-AE33A7525140}" destId="{0F227E3A-56C0-417B-81BB-EF40BF3B4843}" srcOrd="0" destOrd="0" parTransId="{DA5C6BFD-29F8-49E2-B74B-555752FAEA92}" sibTransId="{039AF7EA-0CFC-4086-A82A-27B9147B4D6A}"/>
    <dgm:cxn modelId="{64D36DF9-C00E-4135-9AAF-5A6488AADE49}" type="presOf" srcId="{BE405262-41E0-4856-BB71-6EC2C6897D5E}" destId="{5EDFCC0F-FCB9-40B9-8128-5EDFB7B7BE5D}" srcOrd="0" destOrd="0" presId="urn:microsoft.com/office/officeart/2005/8/layout/cycle8"/>
    <dgm:cxn modelId="{0636AC13-6AA6-481D-A91E-FD7696694C58}" type="presParOf" srcId="{817877C0-9345-4CF7-AD0C-26EDBE023424}" destId="{AC5E0E65-A14E-4D87-8FE6-75E2F2DF21C2}" srcOrd="0" destOrd="0" presId="urn:microsoft.com/office/officeart/2005/8/layout/cycle8"/>
    <dgm:cxn modelId="{6E5FA1F7-6E4D-42C4-AF1C-B0EDC69F08B9}" type="presParOf" srcId="{817877C0-9345-4CF7-AD0C-26EDBE023424}" destId="{5EA121E5-FF11-4CF9-AB67-763305D87394}" srcOrd="1" destOrd="0" presId="urn:microsoft.com/office/officeart/2005/8/layout/cycle8"/>
    <dgm:cxn modelId="{E7F9DC42-3ACA-45FE-909A-71BED4E7CEE7}" type="presParOf" srcId="{817877C0-9345-4CF7-AD0C-26EDBE023424}" destId="{E28674DF-6B1E-41C2-A6D3-2AEA2CAB3266}" srcOrd="2" destOrd="0" presId="urn:microsoft.com/office/officeart/2005/8/layout/cycle8"/>
    <dgm:cxn modelId="{7118BF02-177E-4C18-AE10-6722A6B9C012}" type="presParOf" srcId="{817877C0-9345-4CF7-AD0C-26EDBE023424}" destId="{CDC5B284-88C1-4A8E-802E-BED64B2E2371}" srcOrd="3" destOrd="0" presId="urn:microsoft.com/office/officeart/2005/8/layout/cycle8"/>
    <dgm:cxn modelId="{A176E319-BF9B-4046-9944-2359BBD169EF}" type="presParOf" srcId="{817877C0-9345-4CF7-AD0C-26EDBE023424}" destId="{4A03B4E6-4244-46AF-A9B3-1F8E4FE0561D}" srcOrd="4" destOrd="0" presId="urn:microsoft.com/office/officeart/2005/8/layout/cycle8"/>
    <dgm:cxn modelId="{42473526-71D2-444D-AB1F-9AFD835573B8}" type="presParOf" srcId="{817877C0-9345-4CF7-AD0C-26EDBE023424}" destId="{8594EE20-CA60-49AE-9A8C-317040AA22EC}" srcOrd="5" destOrd="0" presId="urn:microsoft.com/office/officeart/2005/8/layout/cycle8"/>
    <dgm:cxn modelId="{56F58FF9-1607-4FED-9439-46D87B95FF76}" type="presParOf" srcId="{817877C0-9345-4CF7-AD0C-26EDBE023424}" destId="{2F9903C5-B0D1-478B-BB49-250931FD3367}" srcOrd="6" destOrd="0" presId="urn:microsoft.com/office/officeart/2005/8/layout/cycle8"/>
    <dgm:cxn modelId="{6670169E-4902-47CD-A0C0-8B32A649A25A}" type="presParOf" srcId="{817877C0-9345-4CF7-AD0C-26EDBE023424}" destId="{0ADDECAC-A6B4-4093-BFC0-C33F3F90A6A3}" srcOrd="7" destOrd="0" presId="urn:microsoft.com/office/officeart/2005/8/layout/cycle8"/>
    <dgm:cxn modelId="{0DDE7311-8F0F-4F78-BA1D-7C450990F145}" type="presParOf" srcId="{817877C0-9345-4CF7-AD0C-26EDBE023424}" destId="{5EDFCC0F-FCB9-40B9-8128-5EDFB7B7BE5D}" srcOrd="8" destOrd="0" presId="urn:microsoft.com/office/officeart/2005/8/layout/cycle8"/>
    <dgm:cxn modelId="{B7CF38DB-80A5-485A-B647-40D605AD372A}" type="presParOf" srcId="{817877C0-9345-4CF7-AD0C-26EDBE023424}" destId="{A84EE0FA-80C5-4E38-89C3-CB88FFC68518}" srcOrd="9" destOrd="0" presId="urn:microsoft.com/office/officeart/2005/8/layout/cycle8"/>
    <dgm:cxn modelId="{DE276F3E-D7C2-4C32-90B6-156F653D4A5D}" type="presParOf" srcId="{817877C0-9345-4CF7-AD0C-26EDBE023424}" destId="{09898D21-28C1-4993-AF7E-FB880C057163}" srcOrd="10" destOrd="0" presId="urn:microsoft.com/office/officeart/2005/8/layout/cycle8"/>
    <dgm:cxn modelId="{DF365E88-4168-4152-9878-18942E291485}" type="presParOf" srcId="{817877C0-9345-4CF7-AD0C-26EDBE023424}" destId="{A7995D05-6B1D-485F-A08A-07C1DCC5B24B}" srcOrd="11" destOrd="0" presId="urn:microsoft.com/office/officeart/2005/8/layout/cycle8"/>
    <dgm:cxn modelId="{7A4358E4-5D09-4055-871A-5F2F74AFDC97}" type="presParOf" srcId="{817877C0-9345-4CF7-AD0C-26EDBE023424}" destId="{689AA49D-0CCC-46E0-A867-07EBFE4FCE9E}" srcOrd="12" destOrd="0" presId="urn:microsoft.com/office/officeart/2005/8/layout/cycle8"/>
    <dgm:cxn modelId="{691C57E8-F7AF-40B6-A9F9-6D038DD05232}" type="presParOf" srcId="{817877C0-9345-4CF7-AD0C-26EDBE023424}" destId="{51098140-B5B0-4B1E-B261-61C208AFD927}" srcOrd="13" destOrd="0" presId="urn:microsoft.com/office/officeart/2005/8/layout/cycle8"/>
    <dgm:cxn modelId="{1E97AA62-DB57-4739-8EEF-3F26B348F6D6}" type="presParOf" srcId="{817877C0-9345-4CF7-AD0C-26EDBE023424}" destId="{E6ECF29B-CE51-404B-8D76-F3E567AF7319}"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E0E65-A14E-4D87-8FE6-75E2F2DF21C2}">
      <dsp:nvSpPr>
        <dsp:cNvPr id="0" name=""/>
        <dsp:cNvSpPr/>
      </dsp:nvSpPr>
      <dsp:spPr>
        <a:xfrm>
          <a:off x="2365815" y="229127"/>
          <a:ext cx="4379271" cy="4379271"/>
        </a:xfrm>
        <a:prstGeom prst="pie">
          <a:avLst>
            <a:gd name="adj1" fmla="val 16200000"/>
            <a:gd name="adj2" fmla="val 180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a:t>
          </a:r>
          <a:br>
            <a:rPr lang="en-GB" sz="2400" kern="1200" dirty="0"/>
          </a:br>
          <a:r>
            <a:rPr lang="en-GB" sz="2400" kern="1200" dirty="0"/>
            <a:t>Congruence</a:t>
          </a:r>
        </a:p>
      </dsp:txBody>
      <dsp:txXfrm>
        <a:off x="4673796" y="1157116"/>
        <a:ext cx="1564025" cy="1303354"/>
      </dsp:txXfrm>
    </dsp:sp>
    <dsp:sp modelId="{4A03B4E6-4244-46AF-A9B3-1F8E4FE0561D}">
      <dsp:nvSpPr>
        <dsp:cNvPr id="0" name=""/>
        <dsp:cNvSpPr/>
      </dsp:nvSpPr>
      <dsp:spPr>
        <a:xfrm>
          <a:off x="2180330" y="429016"/>
          <a:ext cx="4379271" cy="4379271"/>
        </a:xfrm>
        <a:prstGeom prst="pie">
          <a:avLst>
            <a:gd name="adj1" fmla="val 1800000"/>
            <a:gd name="adj2" fmla="val 9000000"/>
          </a:avLst>
        </a:prstGeom>
        <a:solidFill>
          <a:schemeClr val="accent2">
            <a:hueOff val="806792"/>
            <a:satOff val="-428"/>
            <a:lumOff val="28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2. </a:t>
          </a:r>
          <a:br>
            <a:rPr lang="en-GB" sz="3200" kern="1200" dirty="0"/>
          </a:br>
          <a:r>
            <a:rPr lang="en-GB" sz="3200" kern="1200" dirty="0"/>
            <a:t>Empathy</a:t>
          </a:r>
        </a:p>
      </dsp:txBody>
      <dsp:txXfrm>
        <a:off x="3223014" y="3270329"/>
        <a:ext cx="2346038" cy="1146952"/>
      </dsp:txXfrm>
    </dsp:sp>
    <dsp:sp modelId="{5EDFCC0F-FCB9-40B9-8128-5EDFB7B7BE5D}">
      <dsp:nvSpPr>
        <dsp:cNvPr id="0" name=""/>
        <dsp:cNvSpPr/>
      </dsp:nvSpPr>
      <dsp:spPr>
        <a:xfrm>
          <a:off x="1949301" y="229127"/>
          <a:ext cx="4379271" cy="4379271"/>
        </a:xfrm>
        <a:prstGeom prst="pie">
          <a:avLst>
            <a:gd name="adj1" fmla="val 9000000"/>
            <a:gd name="adj2" fmla="val 16200000"/>
          </a:avLst>
        </a:prstGeom>
        <a:solidFill>
          <a:schemeClr val="accent2">
            <a:hueOff val="1613584"/>
            <a:satOff val="-856"/>
            <a:lumOff val="568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3.</a:t>
          </a:r>
          <a:br>
            <a:rPr lang="en-GB" sz="3600" kern="1200" dirty="0"/>
          </a:br>
          <a:r>
            <a:rPr lang="en-GB" sz="3600" kern="1200" dirty="0"/>
            <a:t>Respect</a:t>
          </a:r>
        </a:p>
      </dsp:txBody>
      <dsp:txXfrm>
        <a:off x="2456566" y="1157116"/>
        <a:ext cx="1564025" cy="1303354"/>
      </dsp:txXfrm>
    </dsp:sp>
    <dsp:sp modelId="{689AA49D-0CCC-46E0-A867-07EBFE4FCE9E}">
      <dsp:nvSpPr>
        <dsp:cNvPr id="0" name=""/>
        <dsp:cNvSpPr/>
      </dsp:nvSpPr>
      <dsp:spPr>
        <a:xfrm>
          <a:off x="2744417" y="-258859"/>
          <a:ext cx="4921467" cy="4921467"/>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098140-B5B0-4B1E-B261-61C208AFD927}">
      <dsp:nvSpPr>
        <dsp:cNvPr id="0" name=""/>
        <dsp:cNvSpPr/>
      </dsp:nvSpPr>
      <dsp:spPr>
        <a:xfrm>
          <a:off x="1895944" y="735914"/>
          <a:ext cx="4921467" cy="4921467"/>
        </a:xfrm>
        <a:prstGeom prst="circularArrow">
          <a:avLst>
            <a:gd name="adj1" fmla="val 5085"/>
            <a:gd name="adj2" fmla="val 327528"/>
            <a:gd name="adj3" fmla="val 8671970"/>
            <a:gd name="adj4" fmla="val 1800502"/>
            <a:gd name="adj5" fmla="val 5932"/>
          </a:avLst>
        </a:prstGeom>
        <a:solidFill>
          <a:schemeClr val="accent2">
            <a:hueOff val="806792"/>
            <a:satOff val="-428"/>
            <a:lumOff val="284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ECF29B-CE51-404B-8D76-F3E567AF7319}">
      <dsp:nvSpPr>
        <dsp:cNvPr id="0" name=""/>
        <dsp:cNvSpPr/>
      </dsp:nvSpPr>
      <dsp:spPr>
        <a:xfrm>
          <a:off x="975499" y="-219093"/>
          <a:ext cx="4921467" cy="4921467"/>
        </a:xfrm>
        <a:prstGeom prst="circularArrow">
          <a:avLst>
            <a:gd name="adj1" fmla="val 5085"/>
            <a:gd name="adj2" fmla="val 327528"/>
            <a:gd name="adj3" fmla="val 15873039"/>
            <a:gd name="adj4" fmla="val 9000000"/>
            <a:gd name="adj5" fmla="val 5932"/>
          </a:avLst>
        </a:prstGeom>
        <a:solidFill>
          <a:schemeClr val="accent2">
            <a:hueOff val="1613584"/>
            <a:satOff val="-856"/>
            <a:lumOff val="5685"/>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1/2/2021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america-flag-png"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ocialworkpodcast.blogspot.com/2007/02/person-centered-therapy.html" TargetMode="Externa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fallforward.wordpress.com/tag/self-esteem/"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Hierarchy" TargetMode="Externa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justintarte.com/2013/11/5-ways-to-make-your-classroom-mor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quotesempire.com/wisdom/we-learn-from-listen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ansdosage.blogspot.com/2012/07/anything-left.htm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D6434-B88E-4A37-8F49-A472A2D66085}"/>
              </a:ext>
            </a:extLst>
          </p:cNvPr>
          <p:cNvSpPr>
            <a:spLocks noGrp="1"/>
          </p:cNvSpPr>
          <p:nvPr>
            <p:ph type="ctrTitle"/>
          </p:nvPr>
        </p:nvSpPr>
        <p:spPr>
          <a:xfrm>
            <a:off x="1986928" y="262468"/>
            <a:ext cx="8218143" cy="2865044"/>
          </a:xfrm>
        </p:spPr>
        <p:txBody>
          <a:bodyPr>
            <a:normAutofit fontScale="90000"/>
          </a:bodyPr>
          <a:lstStyle/>
          <a:p>
            <a:pPr algn="ctr"/>
            <a:r>
              <a:rPr lang="en-GB" sz="6600" b="1" u="sng" dirty="0"/>
              <a:t>Kayleigh marie </a:t>
            </a:r>
            <a:r>
              <a:rPr lang="en-GB" sz="6600" b="1" u="sng" dirty="0" err="1"/>
              <a:t>holvey</a:t>
            </a:r>
            <a:br>
              <a:rPr lang="en-GB" dirty="0"/>
            </a:br>
            <a:r>
              <a:rPr lang="en-GB" sz="4400" dirty="0"/>
              <a:t>supporting the learner</a:t>
            </a:r>
            <a:br>
              <a:rPr lang="en-GB" sz="4400" dirty="0"/>
            </a:br>
            <a:r>
              <a:rPr lang="en-GB" sz="4400" dirty="0" err="1"/>
              <a:t>sjie</a:t>
            </a:r>
            <a:r>
              <a:rPr lang="en-GB" sz="4400" dirty="0"/>
              <a:t> 4002</a:t>
            </a:r>
          </a:p>
        </p:txBody>
      </p:sp>
      <p:sp>
        <p:nvSpPr>
          <p:cNvPr id="3" name="Subtitle 2">
            <a:extLst>
              <a:ext uri="{FF2B5EF4-FFF2-40B4-BE49-F238E27FC236}">
                <a16:creationId xmlns:a16="http://schemas.microsoft.com/office/drawing/2014/main" id="{DA597A8E-2337-4BA0-927F-306852851136}"/>
              </a:ext>
            </a:extLst>
          </p:cNvPr>
          <p:cNvSpPr>
            <a:spLocks noGrp="1"/>
          </p:cNvSpPr>
          <p:nvPr>
            <p:ph type="subTitle" idx="1"/>
          </p:nvPr>
        </p:nvSpPr>
        <p:spPr>
          <a:xfrm>
            <a:off x="2497136" y="3750369"/>
            <a:ext cx="7197726" cy="2004391"/>
          </a:xfrm>
        </p:spPr>
        <p:txBody>
          <a:bodyPr>
            <a:noAutofit/>
          </a:bodyPr>
          <a:lstStyle/>
          <a:p>
            <a:pPr algn="ctr"/>
            <a:r>
              <a:rPr lang="en-GB" sz="2800" dirty="0"/>
              <a:t>Present your ideas on how carl rogers contributes to our understanding of the role of ‘helping’ and support, especially in an educational setting</a:t>
            </a:r>
          </a:p>
        </p:txBody>
      </p:sp>
    </p:spTree>
    <p:extLst>
      <p:ext uri="{BB962C8B-B14F-4D97-AF65-F5344CB8AC3E}">
        <p14:creationId xmlns:p14="http://schemas.microsoft.com/office/powerpoint/2010/main" val="2888943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5971-B875-40A9-BEB4-BE7F205BA849}"/>
              </a:ext>
            </a:extLst>
          </p:cNvPr>
          <p:cNvSpPr>
            <a:spLocks noGrp="1"/>
          </p:cNvSpPr>
          <p:nvPr>
            <p:ph type="title"/>
          </p:nvPr>
        </p:nvSpPr>
        <p:spPr>
          <a:xfrm>
            <a:off x="134938" y="172279"/>
            <a:ext cx="11752262" cy="1497495"/>
          </a:xfrm>
        </p:spPr>
        <p:txBody>
          <a:bodyPr>
            <a:normAutofit/>
          </a:bodyPr>
          <a:lstStyle/>
          <a:p>
            <a:pPr algn="ctr"/>
            <a:r>
              <a:rPr lang="en-GB" sz="4400" u="sng" dirty="0"/>
              <a:t>Carl rogers</a:t>
            </a:r>
            <a:br>
              <a:rPr lang="en-GB" sz="4400" u="sng" dirty="0"/>
            </a:br>
            <a:r>
              <a:rPr lang="en-GB" sz="4400" u="sng" dirty="0"/>
              <a:t>1902-1987</a:t>
            </a:r>
          </a:p>
        </p:txBody>
      </p:sp>
      <p:pic>
        <p:nvPicPr>
          <p:cNvPr id="12" name="Picture 11" descr="A picture containing text, snow, red, mountain&#10;&#10;Description automatically generated">
            <a:extLst>
              <a:ext uri="{FF2B5EF4-FFF2-40B4-BE49-F238E27FC236}">
                <a16:creationId xmlns:a16="http://schemas.microsoft.com/office/drawing/2014/main" id="{0C34BB2D-89DB-4572-B1ED-E54CD249A6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4939" y="172279"/>
            <a:ext cx="4053956" cy="1966010"/>
          </a:xfrm>
          <a:prstGeom prst="rect">
            <a:avLst/>
          </a:prstGeom>
        </p:spPr>
      </p:pic>
      <p:pic>
        <p:nvPicPr>
          <p:cNvPr id="14" name="Picture 13" descr="A picture containing text, snow, red, mountain&#10;&#10;Description automatically generated">
            <a:extLst>
              <a:ext uri="{FF2B5EF4-FFF2-40B4-BE49-F238E27FC236}">
                <a16:creationId xmlns:a16="http://schemas.microsoft.com/office/drawing/2014/main" id="{2FBDD399-3E03-4727-86D2-997694DAC41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99938" y="172279"/>
            <a:ext cx="3757124" cy="1822058"/>
          </a:xfrm>
          <a:prstGeom prst="rect">
            <a:avLst/>
          </a:prstGeom>
        </p:spPr>
      </p:pic>
      <p:sp>
        <p:nvSpPr>
          <p:cNvPr id="6" name="TextBox 5">
            <a:extLst>
              <a:ext uri="{FF2B5EF4-FFF2-40B4-BE49-F238E27FC236}">
                <a16:creationId xmlns:a16="http://schemas.microsoft.com/office/drawing/2014/main" id="{C3D28D2F-1E9F-45F7-9736-506CD1224215}"/>
              </a:ext>
            </a:extLst>
          </p:cNvPr>
          <p:cNvSpPr txBox="1"/>
          <p:nvPr/>
        </p:nvSpPr>
        <p:spPr>
          <a:xfrm>
            <a:off x="547097" y="1994337"/>
            <a:ext cx="6689932" cy="5816977"/>
          </a:xfrm>
          <a:prstGeom prst="rect">
            <a:avLst/>
          </a:prstGeom>
          <a:noFill/>
        </p:spPr>
        <p:txBody>
          <a:bodyPr wrap="square" rtlCol="0">
            <a:spAutoFit/>
          </a:bodyPr>
          <a:lstStyle/>
          <a:p>
            <a:pPr marL="457200" indent="-457200">
              <a:buFont typeface="Courier New" panose="02070309020205020404" pitchFamily="49" charset="0"/>
              <a:buChar char="o"/>
            </a:pPr>
            <a:r>
              <a:rPr lang="en-GB" sz="3200" dirty="0"/>
              <a:t>Born in Illinois – United States of America 1902 – Died 1987 aged 85 years. (Cherry, 2020)</a:t>
            </a:r>
          </a:p>
          <a:p>
            <a:pPr marL="457200" indent="-457200">
              <a:buFont typeface="Courier New" panose="02070309020205020404" pitchFamily="49" charset="0"/>
              <a:buChar char="o"/>
            </a:pPr>
            <a:r>
              <a:rPr lang="en-GB" sz="3200" dirty="0"/>
              <a:t>Rogers is 1 of 6 siblings. </a:t>
            </a:r>
          </a:p>
          <a:p>
            <a:pPr marL="457200" indent="-457200">
              <a:buFont typeface="Courier New" panose="02070309020205020404" pitchFamily="49" charset="0"/>
              <a:buChar char="o"/>
            </a:pPr>
            <a:r>
              <a:rPr lang="en-GB" sz="3200" dirty="0"/>
              <a:t>He was raised on a farm and studied Agriculture at Wisconsin.</a:t>
            </a:r>
          </a:p>
          <a:p>
            <a:pPr marL="457200" indent="-457200">
              <a:buFont typeface="Courier New" panose="02070309020205020404" pitchFamily="49" charset="0"/>
              <a:buChar char="o"/>
            </a:pPr>
            <a:r>
              <a:rPr lang="en-GB" sz="3200" dirty="0"/>
              <a:t>Rogers could read at age 5.</a:t>
            </a:r>
          </a:p>
          <a:p>
            <a:pPr marL="457200" indent="-457200">
              <a:buFont typeface="Courier New" panose="02070309020205020404" pitchFamily="49" charset="0"/>
              <a:buChar char="o"/>
            </a:pPr>
            <a:r>
              <a:rPr lang="en-GB" sz="3200" dirty="0"/>
              <a:t>Rogers went on to be a very well Educated man. (</a:t>
            </a:r>
            <a:r>
              <a:rPr lang="en-GB" sz="3200" dirty="0" err="1"/>
              <a:t>Lotha</a:t>
            </a:r>
            <a:r>
              <a:rPr lang="en-GB" sz="3200" dirty="0"/>
              <a:t>, 2019)</a:t>
            </a:r>
          </a:p>
          <a:p>
            <a:pPr marL="457200" indent="-457200">
              <a:buFont typeface="Courier New" panose="02070309020205020404" pitchFamily="49" charset="0"/>
              <a:buChar char="o"/>
            </a:pPr>
            <a:endParaRPr lang="en-GB" sz="2800" dirty="0"/>
          </a:p>
          <a:p>
            <a:pPr marL="457200" indent="-457200">
              <a:buFont typeface="Courier New" panose="02070309020205020404" pitchFamily="49" charset="0"/>
              <a:buChar char="o"/>
            </a:pPr>
            <a:endParaRPr lang="en-GB" sz="2800" dirty="0"/>
          </a:p>
          <a:p>
            <a:pPr marL="457200" indent="-457200">
              <a:buFont typeface="Courier New" panose="02070309020205020404" pitchFamily="49" charset="0"/>
              <a:buChar char="o"/>
            </a:pPr>
            <a:endParaRPr lang="en-GB" sz="2800" dirty="0"/>
          </a:p>
        </p:txBody>
      </p:sp>
      <p:pic>
        <p:nvPicPr>
          <p:cNvPr id="8" name="Picture 7" descr="A person wearing glasses&#10;&#10;Description automatically generated with low confidence">
            <a:extLst>
              <a:ext uri="{FF2B5EF4-FFF2-40B4-BE49-F238E27FC236}">
                <a16:creationId xmlns:a16="http://schemas.microsoft.com/office/drawing/2014/main" id="{979140AE-E340-41F5-9144-BDA1143B8A5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299937" y="2138288"/>
            <a:ext cx="2725871" cy="4148065"/>
          </a:xfrm>
          <a:prstGeom prst="rect">
            <a:avLst/>
          </a:prstGeom>
        </p:spPr>
      </p:pic>
      <p:sp>
        <p:nvSpPr>
          <p:cNvPr id="11" name="TextBox 10">
            <a:extLst>
              <a:ext uri="{FF2B5EF4-FFF2-40B4-BE49-F238E27FC236}">
                <a16:creationId xmlns:a16="http://schemas.microsoft.com/office/drawing/2014/main" id="{917A98F2-8C93-4327-8D18-474ACFDE63AA}"/>
              </a:ext>
            </a:extLst>
          </p:cNvPr>
          <p:cNvSpPr txBox="1"/>
          <p:nvPr/>
        </p:nvSpPr>
        <p:spPr>
          <a:xfrm>
            <a:off x="10567108" y="1669774"/>
            <a:ext cx="1851546" cy="369332"/>
          </a:xfrm>
          <a:prstGeom prst="rect">
            <a:avLst/>
          </a:prstGeom>
          <a:noFill/>
        </p:spPr>
        <p:txBody>
          <a:bodyPr wrap="square" rtlCol="0">
            <a:spAutoFit/>
          </a:bodyPr>
          <a:lstStyle/>
          <a:p>
            <a:r>
              <a:rPr lang="en-GB" dirty="0"/>
              <a:t>(Google, 2020)</a:t>
            </a:r>
          </a:p>
        </p:txBody>
      </p:sp>
      <p:sp>
        <p:nvSpPr>
          <p:cNvPr id="15" name="TextBox 14">
            <a:extLst>
              <a:ext uri="{FF2B5EF4-FFF2-40B4-BE49-F238E27FC236}">
                <a16:creationId xmlns:a16="http://schemas.microsoft.com/office/drawing/2014/main" id="{2E0EF97D-D1EA-4926-9D66-CBEB9A4906F9}"/>
              </a:ext>
            </a:extLst>
          </p:cNvPr>
          <p:cNvSpPr txBox="1"/>
          <p:nvPr/>
        </p:nvSpPr>
        <p:spPr>
          <a:xfrm>
            <a:off x="8737099" y="6316389"/>
            <a:ext cx="1851546" cy="369332"/>
          </a:xfrm>
          <a:prstGeom prst="rect">
            <a:avLst/>
          </a:prstGeom>
          <a:noFill/>
        </p:spPr>
        <p:txBody>
          <a:bodyPr wrap="square" rtlCol="0">
            <a:spAutoFit/>
          </a:bodyPr>
          <a:lstStyle/>
          <a:p>
            <a:r>
              <a:rPr lang="en-GB" dirty="0"/>
              <a:t>(Google, 2020)</a:t>
            </a:r>
          </a:p>
        </p:txBody>
      </p:sp>
      <p:sp>
        <p:nvSpPr>
          <p:cNvPr id="16" name="TextBox 15">
            <a:extLst>
              <a:ext uri="{FF2B5EF4-FFF2-40B4-BE49-F238E27FC236}">
                <a16:creationId xmlns:a16="http://schemas.microsoft.com/office/drawing/2014/main" id="{C7E9D042-B46B-418F-ACA4-37FC624B0F72}"/>
              </a:ext>
            </a:extLst>
          </p:cNvPr>
          <p:cNvSpPr txBox="1"/>
          <p:nvPr/>
        </p:nvSpPr>
        <p:spPr>
          <a:xfrm>
            <a:off x="2690192" y="1541430"/>
            <a:ext cx="1851546" cy="369332"/>
          </a:xfrm>
          <a:prstGeom prst="rect">
            <a:avLst/>
          </a:prstGeom>
          <a:noFill/>
        </p:spPr>
        <p:txBody>
          <a:bodyPr wrap="square" rtlCol="0">
            <a:spAutoFit/>
          </a:bodyPr>
          <a:lstStyle/>
          <a:p>
            <a:r>
              <a:rPr lang="en-GB" dirty="0"/>
              <a:t>(Google, 2020)</a:t>
            </a:r>
          </a:p>
        </p:txBody>
      </p:sp>
    </p:spTree>
    <p:extLst>
      <p:ext uri="{BB962C8B-B14F-4D97-AF65-F5344CB8AC3E}">
        <p14:creationId xmlns:p14="http://schemas.microsoft.com/office/powerpoint/2010/main" val="145188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clipart&#10;&#10;Description automatically generated">
            <a:extLst>
              <a:ext uri="{FF2B5EF4-FFF2-40B4-BE49-F238E27FC236}">
                <a16:creationId xmlns:a16="http://schemas.microsoft.com/office/drawing/2014/main" id="{A52D428B-FFB4-450A-8535-74D07CABAA10}"/>
              </a:ext>
            </a:extLst>
          </p:cNvPr>
          <p:cNvPicPr>
            <a:picLocks noGrp="1" noChangeAspect="1"/>
          </p:cNvPicPr>
          <p:nvPr>
            <p:ph idx="1"/>
          </p:nvPr>
        </p:nvPicPr>
        <p:blipFill>
          <a:blip r:embed="rId2"/>
          <a:stretch>
            <a:fillRect/>
          </a:stretch>
        </p:blipFill>
        <p:spPr>
          <a:xfrm>
            <a:off x="6618340" y="204562"/>
            <a:ext cx="5175690" cy="3078477"/>
          </a:xfrm>
        </p:spPr>
      </p:pic>
      <p:sp>
        <p:nvSpPr>
          <p:cNvPr id="3" name="TextBox 2">
            <a:extLst>
              <a:ext uri="{FF2B5EF4-FFF2-40B4-BE49-F238E27FC236}">
                <a16:creationId xmlns:a16="http://schemas.microsoft.com/office/drawing/2014/main" id="{700C4CFF-B69F-48EF-9A86-E3FD4B037E40}"/>
              </a:ext>
            </a:extLst>
          </p:cNvPr>
          <p:cNvSpPr txBox="1"/>
          <p:nvPr/>
        </p:nvSpPr>
        <p:spPr>
          <a:xfrm>
            <a:off x="325010" y="107949"/>
            <a:ext cx="5564944" cy="1323439"/>
          </a:xfrm>
          <a:prstGeom prst="rect">
            <a:avLst/>
          </a:prstGeom>
          <a:noFill/>
        </p:spPr>
        <p:txBody>
          <a:bodyPr wrap="square" rtlCol="0">
            <a:spAutoFit/>
          </a:bodyPr>
          <a:lstStyle/>
          <a:p>
            <a:pPr algn="ctr"/>
            <a:r>
              <a:rPr lang="en-GB" sz="4000" b="1" u="sng" dirty="0"/>
              <a:t>The Humanistic Approach</a:t>
            </a:r>
          </a:p>
        </p:txBody>
      </p:sp>
      <p:sp>
        <p:nvSpPr>
          <p:cNvPr id="4" name="TextBox 3">
            <a:extLst>
              <a:ext uri="{FF2B5EF4-FFF2-40B4-BE49-F238E27FC236}">
                <a16:creationId xmlns:a16="http://schemas.microsoft.com/office/drawing/2014/main" id="{6D6C422B-216A-42FA-AE18-A22909043824}"/>
              </a:ext>
            </a:extLst>
          </p:cNvPr>
          <p:cNvSpPr txBox="1"/>
          <p:nvPr/>
        </p:nvSpPr>
        <p:spPr>
          <a:xfrm>
            <a:off x="6097835" y="3601047"/>
            <a:ext cx="5940644" cy="2554545"/>
          </a:xfrm>
          <a:prstGeom prst="rect">
            <a:avLst/>
          </a:prstGeom>
          <a:noFill/>
        </p:spPr>
        <p:txBody>
          <a:bodyPr wrap="square" rtlCol="0">
            <a:spAutoFit/>
          </a:bodyPr>
          <a:lstStyle/>
          <a:p>
            <a:pPr algn="ctr"/>
            <a:r>
              <a:rPr lang="en-GB" sz="3200" dirty="0"/>
              <a:t>The Humanistic Approach has previously been referred to as the ‘Third Force’ within Psychology alongside Psychoanalytic and Behaviourism  (</a:t>
            </a:r>
            <a:r>
              <a:rPr lang="en-GB" sz="3200" dirty="0" err="1"/>
              <a:t>McLoed</a:t>
            </a:r>
            <a:r>
              <a:rPr lang="en-GB" sz="3200" dirty="0"/>
              <a:t> 2014)</a:t>
            </a:r>
          </a:p>
        </p:txBody>
      </p:sp>
      <p:sp>
        <p:nvSpPr>
          <p:cNvPr id="6" name="TextBox 5">
            <a:extLst>
              <a:ext uri="{FF2B5EF4-FFF2-40B4-BE49-F238E27FC236}">
                <a16:creationId xmlns:a16="http://schemas.microsoft.com/office/drawing/2014/main" id="{8A54B1BC-E32D-4903-97EF-7C841DE7E711}"/>
              </a:ext>
            </a:extLst>
          </p:cNvPr>
          <p:cNvSpPr txBox="1"/>
          <p:nvPr/>
        </p:nvSpPr>
        <p:spPr>
          <a:xfrm>
            <a:off x="0" y="1547625"/>
            <a:ext cx="6214965" cy="1569660"/>
          </a:xfrm>
          <a:prstGeom prst="rect">
            <a:avLst/>
          </a:prstGeom>
          <a:noFill/>
        </p:spPr>
        <p:txBody>
          <a:bodyPr wrap="square" rtlCol="0">
            <a:spAutoFit/>
          </a:bodyPr>
          <a:lstStyle/>
          <a:p>
            <a:pPr algn="ctr"/>
            <a:r>
              <a:rPr lang="en-GB" sz="2400" dirty="0"/>
              <a:t>With Positive Intervention and care even a person with the worst stages of Negative Attachment can still recover to reach their full potential. (Taylor,2012)</a:t>
            </a:r>
          </a:p>
        </p:txBody>
      </p:sp>
      <p:sp>
        <p:nvSpPr>
          <p:cNvPr id="7" name="TextBox 6">
            <a:extLst>
              <a:ext uri="{FF2B5EF4-FFF2-40B4-BE49-F238E27FC236}">
                <a16:creationId xmlns:a16="http://schemas.microsoft.com/office/drawing/2014/main" id="{48BC7B29-ACF8-4F7B-BA98-09987C5FAEE0}"/>
              </a:ext>
            </a:extLst>
          </p:cNvPr>
          <p:cNvSpPr txBox="1"/>
          <p:nvPr/>
        </p:nvSpPr>
        <p:spPr>
          <a:xfrm>
            <a:off x="8655505" y="2147789"/>
            <a:ext cx="1311965" cy="369332"/>
          </a:xfrm>
          <a:prstGeom prst="rect">
            <a:avLst/>
          </a:prstGeom>
          <a:noFill/>
        </p:spPr>
        <p:txBody>
          <a:bodyPr wrap="square" rtlCol="0">
            <a:spAutoFit/>
          </a:bodyPr>
          <a:lstStyle/>
          <a:p>
            <a:r>
              <a:rPr lang="en-GB" dirty="0">
                <a:solidFill>
                  <a:schemeClr val="bg1"/>
                </a:solidFill>
              </a:rPr>
              <a:t>(Bing, 2020)</a:t>
            </a:r>
          </a:p>
        </p:txBody>
      </p:sp>
      <p:pic>
        <p:nvPicPr>
          <p:cNvPr id="11" name="Picture 10" descr="A close - up of some glasses&#10;&#10;Description automatically generated with medium confidence">
            <a:extLst>
              <a:ext uri="{FF2B5EF4-FFF2-40B4-BE49-F238E27FC236}">
                <a16:creationId xmlns:a16="http://schemas.microsoft.com/office/drawing/2014/main" id="{4FD7A519-8A81-4B8E-84BD-4FEA2582B35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3348" y="3429000"/>
            <a:ext cx="4717619" cy="3097903"/>
          </a:xfrm>
          <a:prstGeom prst="rect">
            <a:avLst/>
          </a:prstGeom>
        </p:spPr>
      </p:pic>
      <p:sp>
        <p:nvSpPr>
          <p:cNvPr id="12" name="TextBox 11">
            <a:extLst>
              <a:ext uri="{FF2B5EF4-FFF2-40B4-BE49-F238E27FC236}">
                <a16:creationId xmlns:a16="http://schemas.microsoft.com/office/drawing/2014/main" id="{B5A50FF2-AAF4-46CD-B48A-3284AE6453D8}"/>
              </a:ext>
            </a:extLst>
          </p:cNvPr>
          <p:cNvSpPr txBox="1"/>
          <p:nvPr/>
        </p:nvSpPr>
        <p:spPr>
          <a:xfrm>
            <a:off x="533348" y="6519219"/>
            <a:ext cx="4573224" cy="230832"/>
          </a:xfrm>
          <a:prstGeom prst="rect">
            <a:avLst/>
          </a:prstGeom>
          <a:noFill/>
        </p:spPr>
        <p:txBody>
          <a:bodyPr wrap="square" rtlCol="0">
            <a:spAutoFit/>
          </a:bodyPr>
          <a:lstStyle/>
          <a:p>
            <a:r>
              <a:rPr lang="en-GB" sz="900" dirty="0">
                <a:hlinkClick r:id="rId4" tooltip="https://fallforward.wordpress.com/tag/self-esteem/"/>
              </a:rPr>
              <a:t>This Photo</a:t>
            </a:r>
            <a:r>
              <a:rPr lang="en-GB" sz="900" dirty="0"/>
              <a:t> by Unknown Author is licensed under </a:t>
            </a:r>
            <a:r>
              <a:rPr lang="en-GB" sz="900" dirty="0">
                <a:hlinkClick r:id="rId5" tooltip="https://creativecommons.org/licenses/by-nc-nd/3.0/"/>
              </a:rPr>
              <a:t>CC BY-NC-ND</a:t>
            </a:r>
            <a:endParaRPr lang="en-GB" sz="900" dirty="0"/>
          </a:p>
        </p:txBody>
      </p:sp>
    </p:spTree>
    <p:extLst>
      <p:ext uri="{BB962C8B-B14F-4D97-AF65-F5344CB8AC3E}">
        <p14:creationId xmlns:p14="http://schemas.microsoft.com/office/powerpoint/2010/main" val="2278397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4DC6E-E57A-4EE3-BCEF-155C9C70A7B0}"/>
              </a:ext>
            </a:extLst>
          </p:cNvPr>
          <p:cNvSpPr>
            <a:spLocks noGrp="1"/>
          </p:cNvSpPr>
          <p:nvPr>
            <p:ph type="title"/>
          </p:nvPr>
        </p:nvSpPr>
        <p:spPr>
          <a:xfrm>
            <a:off x="1377363" y="26504"/>
            <a:ext cx="9279974" cy="1118336"/>
          </a:xfrm>
        </p:spPr>
        <p:txBody>
          <a:bodyPr>
            <a:normAutofit/>
          </a:bodyPr>
          <a:lstStyle/>
          <a:p>
            <a:pPr algn="ctr"/>
            <a:r>
              <a:rPr lang="en-GB" sz="6600" u="sng" dirty="0"/>
              <a:t>Core conditions</a:t>
            </a:r>
          </a:p>
        </p:txBody>
      </p:sp>
      <p:graphicFrame>
        <p:nvGraphicFramePr>
          <p:cNvPr id="4" name="Content Placeholder 3">
            <a:extLst>
              <a:ext uri="{FF2B5EF4-FFF2-40B4-BE49-F238E27FC236}">
                <a16:creationId xmlns:a16="http://schemas.microsoft.com/office/drawing/2014/main" id="{D3236CF2-8890-4AE5-B784-DB3CA906A209}"/>
              </a:ext>
            </a:extLst>
          </p:cNvPr>
          <p:cNvGraphicFramePr>
            <a:graphicFrameLocks noGrp="1"/>
          </p:cNvGraphicFramePr>
          <p:nvPr>
            <p:ph idx="1"/>
            <p:extLst>
              <p:ext uri="{D42A27DB-BD31-4B8C-83A1-F6EECF244321}">
                <p14:modId xmlns:p14="http://schemas.microsoft.com/office/powerpoint/2010/main" val="3637220317"/>
              </p:ext>
            </p:extLst>
          </p:nvPr>
        </p:nvGraphicFramePr>
        <p:xfrm>
          <a:off x="1470198" y="1276177"/>
          <a:ext cx="9094304" cy="5213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Rounded Corners 5">
            <a:extLst>
              <a:ext uri="{FF2B5EF4-FFF2-40B4-BE49-F238E27FC236}">
                <a16:creationId xmlns:a16="http://schemas.microsoft.com/office/drawing/2014/main" id="{3B538677-78E9-44CD-9F51-F29283B4BD5A}"/>
              </a:ext>
            </a:extLst>
          </p:cNvPr>
          <p:cNvSpPr/>
          <p:nvPr/>
        </p:nvSpPr>
        <p:spPr>
          <a:xfrm>
            <a:off x="4653239" y="3675664"/>
            <a:ext cx="2372139" cy="702365"/>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Facilitation</a:t>
            </a:r>
          </a:p>
        </p:txBody>
      </p:sp>
    </p:spTree>
    <p:extLst>
      <p:ext uri="{BB962C8B-B14F-4D97-AF65-F5344CB8AC3E}">
        <p14:creationId xmlns:p14="http://schemas.microsoft.com/office/powerpoint/2010/main" val="493643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A5C5-9BA0-4022-B173-4561BB622101}"/>
              </a:ext>
            </a:extLst>
          </p:cNvPr>
          <p:cNvSpPr>
            <a:spLocks noGrp="1"/>
          </p:cNvSpPr>
          <p:nvPr>
            <p:ph type="title"/>
          </p:nvPr>
        </p:nvSpPr>
        <p:spPr>
          <a:xfrm>
            <a:off x="6096000" y="475617"/>
            <a:ext cx="5942894" cy="869840"/>
          </a:xfrm>
        </p:spPr>
        <p:txBody>
          <a:bodyPr vert="horz" lIns="91440" tIns="45720" rIns="91440" bIns="45720" rtlCol="0" anchor="ctr">
            <a:normAutofit fontScale="90000"/>
          </a:bodyPr>
          <a:lstStyle/>
          <a:p>
            <a:r>
              <a:rPr lang="en-US" sz="6000" u="sng" dirty="0"/>
              <a:t>Maslow &amp; Rogers </a:t>
            </a:r>
          </a:p>
        </p:txBody>
      </p:sp>
      <p:pic>
        <p:nvPicPr>
          <p:cNvPr id="8" name="Picture 7" descr="Text&#10;&#10;Description automatically generated">
            <a:extLst>
              <a:ext uri="{FF2B5EF4-FFF2-40B4-BE49-F238E27FC236}">
                <a16:creationId xmlns:a16="http://schemas.microsoft.com/office/drawing/2014/main" id="{3D8742E6-193C-4A40-8955-60B521CE9288}"/>
              </a:ext>
            </a:extLst>
          </p:cNvPr>
          <p:cNvPicPr>
            <a:picLocks noChangeAspect="1"/>
          </p:cNvPicPr>
          <p:nvPr/>
        </p:nvPicPr>
        <p:blipFill rotWithShape="1">
          <a:blip r:embed="rId3"/>
          <a:srcRect l="12491" r="14237" b="43537"/>
          <a:stretch/>
        </p:blipFill>
        <p:spPr>
          <a:xfrm>
            <a:off x="6486888" y="1852859"/>
            <a:ext cx="5453321" cy="315172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9FCF9974-DD7A-41F0-AD0D-5486E59F6CAF}"/>
              </a:ext>
            </a:extLst>
          </p:cNvPr>
          <p:cNvSpPr txBox="1"/>
          <p:nvPr/>
        </p:nvSpPr>
        <p:spPr>
          <a:xfrm>
            <a:off x="8265690" y="4633522"/>
            <a:ext cx="1603513" cy="371061"/>
          </a:xfrm>
          <a:prstGeom prst="rect">
            <a:avLst/>
          </a:prstGeom>
          <a:noFill/>
        </p:spPr>
        <p:txBody>
          <a:bodyPr wrap="square" rtlCol="0">
            <a:spAutoFit/>
          </a:bodyPr>
          <a:lstStyle/>
          <a:p>
            <a:r>
              <a:rPr lang="en-GB" dirty="0">
                <a:solidFill>
                  <a:schemeClr val="bg1"/>
                </a:solidFill>
              </a:rPr>
              <a:t>(Google, 2021)</a:t>
            </a:r>
          </a:p>
        </p:txBody>
      </p:sp>
      <p:sp>
        <p:nvSpPr>
          <p:cNvPr id="6" name="TextBox 5">
            <a:extLst>
              <a:ext uri="{FF2B5EF4-FFF2-40B4-BE49-F238E27FC236}">
                <a16:creationId xmlns:a16="http://schemas.microsoft.com/office/drawing/2014/main" id="{D42D2B9F-8235-4D82-BE4F-C848FBB978DE}"/>
              </a:ext>
            </a:extLst>
          </p:cNvPr>
          <p:cNvSpPr txBox="1"/>
          <p:nvPr/>
        </p:nvSpPr>
        <p:spPr>
          <a:xfrm>
            <a:off x="112549" y="397049"/>
            <a:ext cx="5416054" cy="2308324"/>
          </a:xfrm>
          <a:prstGeom prst="rect">
            <a:avLst/>
          </a:prstGeom>
          <a:noFill/>
        </p:spPr>
        <p:txBody>
          <a:bodyPr wrap="square" rtlCol="0">
            <a:spAutoFit/>
          </a:bodyPr>
          <a:lstStyle/>
          <a:p>
            <a:r>
              <a:rPr lang="en-GB" sz="2400" dirty="0"/>
              <a:t>Maslow and Rogers share many similarities In their theories. Both suggesting that there are certain needs to be met before a person can self actualise and have facilitation. Here shows Maslow’s hierarchy of needs.</a:t>
            </a:r>
          </a:p>
        </p:txBody>
      </p:sp>
      <p:pic>
        <p:nvPicPr>
          <p:cNvPr id="9" name="Picture 8" descr="Diagram&#10;&#10;Description automatically generated">
            <a:extLst>
              <a:ext uri="{FF2B5EF4-FFF2-40B4-BE49-F238E27FC236}">
                <a16:creationId xmlns:a16="http://schemas.microsoft.com/office/drawing/2014/main" id="{1EB55140-DDC7-4E10-BE96-7E4E10171CC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90330" y="2061471"/>
            <a:ext cx="6600537" cy="4320912"/>
          </a:xfrm>
          <a:prstGeom prst="rect">
            <a:avLst/>
          </a:prstGeom>
        </p:spPr>
      </p:pic>
      <p:sp>
        <p:nvSpPr>
          <p:cNvPr id="11" name="TextBox 10">
            <a:extLst>
              <a:ext uri="{FF2B5EF4-FFF2-40B4-BE49-F238E27FC236}">
                <a16:creationId xmlns:a16="http://schemas.microsoft.com/office/drawing/2014/main" id="{09AA03DF-8096-4970-99CB-3C300016A588}"/>
              </a:ext>
            </a:extLst>
          </p:cNvPr>
          <p:cNvSpPr txBox="1"/>
          <p:nvPr/>
        </p:nvSpPr>
        <p:spPr>
          <a:xfrm>
            <a:off x="6536248" y="6988196"/>
            <a:ext cx="4797823" cy="230832"/>
          </a:xfrm>
          <a:prstGeom prst="rect">
            <a:avLst/>
          </a:prstGeom>
          <a:noFill/>
        </p:spPr>
        <p:txBody>
          <a:bodyPr wrap="square" rtlCol="0">
            <a:spAutoFit/>
          </a:bodyPr>
          <a:lstStyle/>
          <a:p>
            <a:r>
              <a:rPr lang="en-GB" sz="900">
                <a:hlinkClick r:id="rId5" tooltip="https://en.wikipedia.org/wiki/Hierarchy"/>
              </a:rPr>
              <a:t>This Photo</a:t>
            </a:r>
            <a:r>
              <a:rPr lang="en-GB" sz="900"/>
              <a:t> by Unknown Author is licensed under </a:t>
            </a:r>
            <a:r>
              <a:rPr lang="en-GB" sz="900">
                <a:hlinkClick r:id="rId6" tooltip="https://creativecommons.org/licenses/by-sa/3.0/"/>
              </a:rPr>
              <a:t>CC BY-SA</a:t>
            </a:r>
            <a:endParaRPr lang="en-GB" sz="900"/>
          </a:p>
        </p:txBody>
      </p:sp>
      <p:sp>
        <p:nvSpPr>
          <p:cNvPr id="12" name="TextBox 11">
            <a:extLst>
              <a:ext uri="{FF2B5EF4-FFF2-40B4-BE49-F238E27FC236}">
                <a16:creationId xmlns:a16="http://schemas.microsoft.com/office/drawing/2014/main" id="{6DB748C2-3B0D-49A5-B502-825C32CDAA72}"/>
              </a:ext>
            </a:extLst>
          </p:cNvPr>
          <p:cNvSpPr txBox="1"/>
          <p:nvPr/>
        </p:nvSpPr>
        <p:spPr>
          <a:xfrm>
            <a:off x="3788461" y="6347291"/>
            <a:ext cx="1603513" cy="371061"/>
          </a:xfrm>
          <a:prstGeom prst="rect">
            <a:avLst/>
          </a:prstGeom>
          <a:noFill/>
        </p:spPr>
        <p:txBody>
          <a:bodyPr wrap="square" rtlCol="0">
            <a:spAutoFit/>
          </a:bodyPr>
          <a:lstStyle/>
          <a:p>
            <a:r>
              <a:rPr lang="en-GB" dirty="0">
                <a:solidFill>
                  <a:schemeClr val="bg1"/>
                </a:solidFill>
              </a:rPr>
              <a:t>(Google, 2021)</a:t>
            </a:r>
          </a:p>
        </p:txBody>
      </p:sp>
    </p:spTree>
    <p:extLst>
      <p:ext uri="{BB962C8B-B14F-4D97-AF65-F5344CB8AC3E}">
        <p14:creationId xmlns:p14="http://schemas.microsoft.com/office/powerpoint/2010/main" val="3421262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4EC1-CB80-4837-9D26-0A9AB9CBFE3B}"/>
              </a:ext>
            </a:extLst>
          </p:cNvPr>
          <p:cNvSpPr>
            <a:spLocks noGrp="1"/>
          </p:cNvSpPr>
          <p:nvPr>
            <p:ph type="title"/>
          </p:nvPr>
        </p:nvSpPr>
        <p:spPr>
          <a:xfrm>
            <a:off x="871332" y="169267"/>
            <a:ext cx="10131425" cy="1456267"/>
          </a:xfrm>
        </p:spPr>
        <p:txBody>
          <a:bodyPr/>
          <a:lstStyle/>
          <a:p>
            <a:pPr algn="ctr"/>
            <a:r>
              <a:rPr lang="en-GB" u="sng" dirty="0"/>
              <a:t>Person Centred approach in schools</a:t>
            </a:r>
          </a:p>
        </p:txBody>
      </p:sp>
      <p:pic>
        <p:nvPicPr>
          <p:cNvPr id="4" name="Content Placeholder 4" descr="A television screen showing a person in a suit and tie&#10;&#10;Description automatically generated with low confidence">
            <a:extLst>
              <a:ext uri="{FF2B5EF4-FFF2-40B4-BE49-F238E27FC236}">
                <a16:creationId xmlns:a16="http://schemas.microsoft.com/office/drawing/2014/main" id="{9D5FA269-C79F-436D-A084-206ECFED36EF}"/>
              </a:ext>
            </a:extLst>
          </p:cNvPr>
          <p:cNvPicPr>
            <a:picLocks noGrp="1" noChangeAspect="1"/>
          </p:cNvPicPr>
          <p:nvPr>
            <p:ph idx="1"/>
          </p:nvPr>
        </p:nvPicPr>
        <p:blipFill rotWithShape="1">
          <a:blip r:embed="rId2"/>
          <a:srcRect b="7686"/>
          <a:stretch/>
        </p:blipFill>
        <p:spPr>
          <a:xfrm>
            <a:off x="340078" y="1478781"/>
            <a:ext cx="5411436" cy="2961523"/>
          </a:xfrm>
        </p:spPr>
      </p:pic>
      <p:pic>
        <p:nvPicPr>
          <p:cNvPr id="8" name="Picture 7" descr="A picture containing text&#10;&#10;Description automatically generated">
            <a:extLst>
              <a:ext uri="{FF2B5EF4-FFF2-40B4-BE49-F238E27FC236}">
                <a16:creationId xmlns:a16="http://schemas.microsoft.com/office/drawing/2014/main" id="{62DFC5CD-16A9-49E9-A78B-6C7EBFD02E9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71912" y="3530991"/>
            <a:ext cx="5886139" cy="3096177"/>
          </a:xfrm>
          <a:prstGeom prst="rect">
            <a:avLst/>
          </a:prstGeom>
        </p:spPr>
      </p:pic>
      <p:sp>
        <p:nvSpPr>
          <p:cNvPr id="9" name="TextBox 8">
            <a:extLst>
              <a:ext uri="{FF2B5EF4-FFF2-40B4-BE49-F238E27FC236}">
                <a16:creationId xmlns:a16="http://schemas.microsoft.com/office/drawing/2014/main" id="{19CEC125-823E-4E19-A204-1D3605533DE0}"/>
              </a:ext>
            </a:extLst>
          </p:cNvPr>
          <p:cNvSpPr txBox="1"/>
          <p:nvPr/>
        </p:nvSpPr>
        <p:spPr>
          <a:xfrm>
            <a:off x="6096000" y="6583151"/>
            <a:ext cx="5862051" cy="230832"/>
          </a:xfrm>
          <a:prstGeom prst="rect">
            <a:avLst/>
          </a:prstGeom>
          <a:noFill/>
        </p:spPr>
        <p:txBody>
          <a:bodyPr wrap="square" rtlCol="0">
            <a:spAutoFit/>
          </a:bodyPr>
          <a:lstStyle/>
          <a:p>
            <a:r>
              <a:rPr lang="en-GB" sz="900">
                <a:hlinkClick r:id="rId4" tooltip="http://www.justintarte.com/2013/11/5-ways-to-make-your-classroom-more.html"/>
              </a:rPr>
              <a:t>This Photo</a:t>
            </a:r>
            <a:r>
              <a:rPr lang="en-GB" sz="900"/>
              <a:t> by Unknown Author is licensed under </a:t>
            </a:r>
            <a:r>
              <a:rPr lang="en-GB" sz="900">
                <a:hlinkClick r:id="rId5" tooltip="https://creativecommons.org/licenses/by/3.0/"/>
              </a:rPr>
              <a:t>CC BY</a:t>
            </a:r>
            <a:endParaRPr lang="en-GB" sz="900"/>
          </a:p>
        </p:txBody>
      </p:sp>
      <p:sp>
        <p:nvSpPr>
          <p:cNvPr id="10" name="TextBox 9">
            <a:extLst>
              <a:ext uri="{FF2B5EF4-FFF2-40B4-BE49-F238E27FC236}">
                <a16:creationId xmlns:a16="http://schemas.microsoft.com/office/drawing/2014/main" id="{2D70AF71-B1DF-4EC1-927E-2DBB58AA8B02}"/>
              </a:ext>
            </a:extLst>
          </p:cNvPr>
          <p:cNvSpPr txBox="1"/>
          <p:nvPr/>
        </p:nvSpPr>
        <p:spPr>
          <a:xfrm>
            <a:off x="6071911" y="1478781"/>
            <a:ext cx="5886139" cy="1631216"/>
          </a:xfrm>
          <a:prstGeom prst="rect">
            <a:avLst/>
          </a:prstGeom>
          <a:noFill/>
        </p:spPr>
        <p:txBody>
          <a:bodyPr wrap="square" rtlCol="0">
            <a:spAutoFit/>
          </a:bodyPr>
          <a:lstStyle/>
          <a:p>
            <a:pPr algn="ctr"/>
            <a:r>
              <a:rPr lang="en-GB" sz="2000" dirty="0"/>
              <a:t>Carl Rogers Theory is still used in Education today both in mainstream and with children that have Additional Learning Needs. This Person Centred Approach allows the Teachers and Support Staff help the student’s to help themselves.</a:t>
            </a:r>
          </a:p>
        </p:txBody>
      </p:sp>
      <p:sp>
        <p:nvSpPr>
          <p:cNvPr id="12" name="TextBox 11">
            <a:extLst>
              <a:ext uri="{FF2B5EF4-FFF2-40B4-BE49-F238E27FC236}">
                <a16:creationId xmlns:a16="http://schemas.microsoft.com/office/drawing/2014/main" id="{CD5462CE-F754-4283-9027-0044DEE6DDBA}"/>
              </a:ext>
            </a:extLst>
          </p:cNvPr>
          <p:cNvSpPr txBox="1"/>
          <p:nvPr/>
        </p:nvSpPr>
        <p:spPr>
          <a:xfrm>
            <a:off x="340078" y="4810539"/>
            <a:ext cx="5411436" cy="1323439"/>
          </a:xfrm>
          <a:prstGeom prst="rect">
            <a:avLst/>
          </a:prstGeom>
          <a:noFill/>
        </p:spPr>
        <p:txBody>
          <a:bodyPr wrap="square" rtlCol="0">
            <a:spAutoFit/>
          </a:bodyPr>
          <a:lstStyle/>
          <a:p>
            <a:r>
              <a:rPr lang="en-GB" sz="4000" dirty="0"/>
              <a:t>Helping to give young people a voice …</a:t>
            </a:r>
          </a:p>
        </p:txBody>
      </p:sp>
      <p:sp>
        <p:nvSpPr>
          <p:cNvPr id="13" name="TextBox 12">
            <a:extLst>
              <a:ext uri="{FF2B5EF4-FFF2-40B4-BE49-F238E27FC236}">
                <a16:creationId xmlns:a16="http://schemas.microsoft.com/office/drawing/2014/main" id="{032E303F-7D25-43A1-B0E1-2B311721F793}"/>
              </a:ext>
            </a:extLst>
          </p:cNvPr>
          <p:cNvSpPr txBox="1"/>
          <p:nvPr/>
        </p:nvSpPr>
        <p:spPr>
          <a:xfrm>
            <a:off x="340078" y="4070972"/>
            <a:ext cx="1298713" cy="369332"/>
          </a:xfrm>
          <a:prstGeom prst="rect">
            <a:avLst/>
          </a:prstGeom>
          <a:noFill/>
        </p:spPr>
        <p:txBody>
          <a:bodyPr wrap="square" rtlCol="0">
            <a:spAutoFit/>
          </a:bodyPr>
          <a:lstStyle/>
          <a:p>
            <a:r>
              <a:rPr lang="en-GB" dirty="0"/>
              <a:t>Bing, 2020</a:t>
            </a:r>
          </a:p>
        </p:txBody>
      </p:sp>
    </p:spTree>
    <p:extLst>
      <p:ext uri="{BB962C8B-B14F-4D97-AF65-F5344CB8AC3E}">
        <p14:creationId xmlns:p14="http://schemas.microsoft.com/office/powerpoint/2010/main" val="1662164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17C68-D82B-4996-A727-2C50983A07CE}"/>
              </a:ext>
            </a:extLst>
          </p:cNvPr>
          <p:cNvSpPr>
            <a:spLocks noGrp="1"/>
          </p:cNvSpPr>
          <p:nvPr>
            <p:ph type="title"/>
          </p:nvPr>
        </p:nvSpPr>
        <p:spPr>
          <a:xfrm>
            <a:off x="685801" y="609600"/>
            <a:ext cx="5219699" cy="1456267"/>
          </a:xfrm>
        </p:spPr>
        <p:txBody>
          <a:bodyPr vert="horz" lIns="91440" tIns="45720" rIns="91440" bIns="45720" rtlCol="0" anchor="ctr">
            <a:normAutofit/>
          </a:bodyPr>
          <a:lstStyle/>
          <a:p>
            <a:pPr>
              <a:lnSpc>
                <a:spcPct val="90000"/>
              </a:lnSpc>
            </a:pPr>
            <a:r>
              <a:rPr lang="en-US" sz="2800" b="1" u="sng"/>
              <a:t>Skills to successfully deliver person centred pastoral care within an educational setting</a:t>
            </a:r>
          </a:p>
        </p:txBody>
      </p:sp>
      <p:sp>
        <p:nvSpPr>
          <p:cNvPr id="10" name="TextBox 9">
            <a:extLst>
              <a:ext uri="{FF2B5EF4-FFF2-40B4-BE49-F238E27FC236}">
                <a16:creationId xmlns:a16="http://schemas.microsoft.com/office/drawing/2014/main" id="{8018E313-5CBC-470C-804B-BD2B84C83DAD}"/>
              </a:ext>
            </a:extLst>
          </p:cNvPr>
          <p:cNvSpPr txBox="1"/>
          <p:nvPr/>
        </p:nvSpPr>
        <p:spPr>
          <a:xfrm>
            <a:off x="685801" y="2099132"/>
            <a:ext cx="5219699" cy="3649133"/>
          </a:xfrm>
          <a:prstGeom prst="rect">
            <a:avLst/>
          </a:prstGeom>
        </p:spPr>
        <p:txBody>
          <a:bodyPr vert="horz" lIns="91440" tIns="45720" rIns="91440" bIns="45720" rtlCol="0" anchor="ctr">
            <a:normAutofit/>
          </a:bodyPr>
          <a:lstStyle/>
          <a:p>
            <a:pPr marL="285750" indent="-285750">
              <a:spcAft>
                <a:spcPts val="1000"/>
              </a:spcAft>
              <a:buClr>
                <a:schemeClr val="tx1"/>
              </a:buClr>
              <a:buSzPct val="100000"/>
              <a:buFont typeface="Arial"/>
              <a:buChar char="•"/>
            </a:pPr>
            <a:r>
              <a:rPr lang="en-US" sz="2000" b="1" dirty="0"/>
              <a:t>Good Listener</a:t>
            </a:r>
          </a:p>
          <a:p>
            <a:pPr marL="285750" indent="-285750">
              <a:spcAft>
                <a:spcPts val="1000"/>
              </a:spcAft>
              <a:buClr>
                <a:schemeClr val="tx1"/>
              </a:buClr>
              <a:buSzPct val="100000"/>
              <a:buFont typeface="Arial"/>
              <a:buChar char="•"/>
            </a:pPr>
            <a:r>
              <a:rPr lang="en-US" sz="2000" b="1" dirty="0"/>
              <a:t>Counselling Skills</a:t>
            </a:r>
          </a:p>
          <a:p>
            <a:pPr marL="285750" indent="-285750">
              <a:spcAft>
                <a:spcPts val="1000"/>
              </a:spcAft>
              <a:buClr>
                <a:schemeClr val="tx1"/>
              </a:buClr>
              <a:buSzPct val="100000"/>
              <a:buFont typeface="Arial"/>
              <a:buChar char="•"/>
            </a:pPr>
            <a:r>
              <a:rPr lang="en-US" sz="2000" b="1" dirty="0"/>
              <a:t>Open Minded</a:t>
            </a:r>
          </a:p>
          <a:p>
            <a:pPr marL="285750" indent="-285750">
              <a:spcAft>
                <a:spcPts val="1000"/>
              </a:spcAft>
              <a:buClr>
                <a:schemeClr val="tx1"/>
              </a:buClr>
              <a:buSzPct val="100000"/>
              <a:buFont typeface="Arial"/>
              <a:buChar char="•"/>
            </a:pPr>
            <a:r>
              <a:rPr lang="en-US" sz="2000" b="1" dirty="0"/>
              <a:t>Have Genuine Care for the student</a:t>
            </a:r>
          </a:p>
          <a:p>
            <a:pPr marL="285750" indent="-285750">
              <a:spcAft>
                <a:spcPts val="1000"/>
              </a:spcAft>
              <a:buClr>
                <a:schemeClr val="tx1"/>
              </a:buClr>
              <a:buSzPct val="100000"/>
              <a:buFont typeface="Arial"/>
              <a:buChar char="•"/>
            </a:pPr>
            <a:r>
              <a:rPr lang="en-US" sz="2000" b="1" dirty="0"/>
              <a:t>Compassionate</a:t>
            </a:r>
          </a:p>
          <a:p>
            <a:pPr marL="285750" indent="-285750">
              <a:spcAft>
                <a:spcPts val="1000"/>
              </a:spcAft>
              <a:buClr>
                <a:schemeClr val="tx1"/>
              </a:buClr>
              <a:buSzPct val="100000"/>
              <a:buFont typeface="Arial"/>
              <a:buChar char="•"/>
            </a:pPr>
            <a:r>
              <a:rPr lang="en-US" sz="2000" b="1" dirty="0"/>
              <a:t>Empathetic</a:t>
            </a:r>
          </a:p>
          <a:p>
            <a:pPr marL="285750" indent="-285750">
              <a:spcAft>
                <a:spcPts val="1000"/>
              </a:spcAft>
              <a:buClr>
                <a:schemeClr val="tx1"/>
              </a:buClr>
              <a:buSzPct val="100000"/>
              <a:buFont typeface="Arial"/>
              <a:buChar char="•"/>
            </a:pPr>
            <a:r>
              <a:rPr lang="en-US" sz="2000" b="1" dirty="0"/>
              <a:t>Ability to Communicate at all levels</a:t>
            </a:r>
          </a:p>
          <a:p>
            <a:pPr marL="285750" indent="-285750">
              <a:spcAft>
                <a:spcPts val="1000"/>
              </a:spcAft>
              <a:buClr>
                <a:schemeClr val="tx1"/>
              </a:buClr>
              <a:buSzPct val="100000"/>
              <a:buFont typeface="Arial"/>
              <a:buChar char="•"/>
            </a:pPr>
            <a:r>
              <a:rPr lang="en-US" sz="2000" b="1" dirty="0"/>
              <a:t>Firm but Fair </a:t>
            </a:r>
          </a:p>
        </p:txBody>
      </p:sp>
      <p:pic>
        <p:nvPicPr>
          <p:cNvPr id="5" name="Picture 4" descr="Text, whiteboard&#10;&#10;Description automatically generated">
            <a:extLst>
              <a:ext uri="{FF2B5EF4-FFF2-40B4-BE49-F238E27FC236}">
                <a16:creationId xmlns:a16="http://schemas.microsoft.com/office/drawing/2014/main" id="{3D7F4FF4-A7F7-47A2-B684-823AFB7D550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282" r="2" b="331"/>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5C1B5911-7D58-434D-8D1D-B7D6877ECF4A}"/>
              </a:ext>
            </a:extLst>
          </p:cNvPr>
          <p:cNvSpPr txBox="1"/>
          <p:nvPr/>
        </p:nvSpPr>
        <p:spPr>
          <a:xfrm>
            <a:off x="9319622" y="5689467"/>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quotesempire.com/wisdom/we-learn-from-liste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56435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8DEFE-8D32-4599-8352-745B381842A2}"/>
              </a:ext>
            </a:extLst>
          </p:cNvPr>
          <p:cNvSpPr>
            <a:spLocks noGrp="1"/>
          </p:cNvSpPr>
          <p:nvPr>
            <p:ph type="title"/>
          </p:nvPr>
        </p:nvSpPr>
        <p:spPr>
          <a:xfrm>
            <a:off x="6400800" y="609600"/>
            <a:ext cx="5147730" cy="1641987"/>
          </a:xfrm>
        </p:spPr>
        <p:txBody>
          <a:bodyPr vert="horz" lIns="91440" tIns="45720" rIns="91440" bIns="45720" rtlCol="0" anchor="ctr">
            <a:normAutofit/>
          </a:bodyPr>
          <a:lstStyle/>
          <a:p>
            <a:r>
              <a:rPr lang="en-US" u="sng" dirty="0"/>
              <a:t>Person </a:t>
            </a:r>
            <a:r>
              <a:rPr lang="en-US" u="sng" dirty="0" err="1"/>
              <a:t>Centred</a:t>
            </a:r>
            <a:r>
              <a:rPr lang="en-US" u="sng" dirty="0"/>
              <a:t> Planning (PCP)</a:t>
            </a:r>
          </a:p>
        </p:txBody>
      </p:sp>
      <p:sp>
        <p:nvSpPr>
          <p:cNvPr id="6" name="TextBox 5">
            <a:extLst>
              <a:ext uri="{FF2B5EF4-FFF2-40B4-BE49-F238E27FC236}">
                <a16:creationId xmlns:a16="http://schemas.microsoft.com/office/drawing/2014/main" id="{ABC1E3CF-B053-4BD2-802B-F8518820AA59}"/>
              </a:ext>
            </a:extLst>
          </p:cNvPr>
          <p:cNvSpPr txBox="1"/>
          <p:nvPr/>
        </p:nvSpPr>
        <p:spPr>
          <a:xfrm>
            <a:off x="6400800" y="2251587"/>
            <a:ext cx="5147730" cy="3637935"/>
          </a:xfrm>
          <a:prstGeom prst="rect">
            <a:avLst/>
          </a:prstGeom>
        </p:spPr>
        <p:txBody>
          <a:bodyPr vert="horz" lIns="91440" tIns="45720" rIns="91440" bIns="45720" rtlCol="0" anchor="ctr">
            <a:normAutofit/>
          </a:bodyPr>
          <a:lstStyle/>
          <a:p>
            <a:pPr>
              <a:spcAft>
                <a:spcPts val="1000"/>
              </a:spcAft>
              <a:buClr>
                <a:schemeClr val="tx1"/>
              </a:buClr>
              <a:buSzPct val="100000"/>
              <a:buFont typeface="Arial"/>
              <a:buChar char="•"/>
            </a:pPr>
            <a:r>
              <a:rPr lang="en-US" sz="2000" dirty="0"/>
              <a:t>Person </a:t>
            </a:r>
            <a:r>
              <a:rPr lang="en-US" sz="2000" dirty="0" err="1"/>
              <a:t>Centred</a:t>
            </a:r>
            <a:r>
              <a:rPr lang="en-US" sz="2000" dirty="0"/>
              <a:t> Planning is something that schools use as a tool to help students learn through the person-</a:t>
            </a:r>
            <a:r>
              <a:rPr lang="en-US" sz="2000" dirty="0" err="1"/>
              <a:t>centred</a:t>
            </a:r>
            <a:r>
              <a:rPr lang="en-US" sz="2000" dirty="0"/>
              <a:t> approach. Giving the opportunity for the learner to help plan what they would like to learn about and how they would like to do this. Including extra curricular activities.</a:t>
            </a:r>
          </a:p>
        </p:txBody>
      </p:sp>
      <p:pic>
        <p:nvPicPr>
          <p:cNvPr id="1026" name="Picture 2" descr="See the source image">
            <a:extLst>
              <a:ext uri="{FF2B5EF4-FFF2-40B4-BE49-F238E27FC236}">
                <a16:creationId xmlns:a16="http://schemas.microsoft.com/office/drawing/2014/main" id="{FD166462-7D6C-4247-9DD6-D241DAB306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611"/>
          <a:stretch/>
        </p:blipFill>
        <p:spPr bwMode="auto">
          <a:xfrm>
            <a:off x="648932" y="639097"/>
            <a:ext cx="5447066"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0543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8BEA9AF1-EF35-4EC4-862B-93C14919B5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72FB946D-2326-449B-B771-9EDB01C8D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9224A0EC-9334-468D-849F-BF1FF8C6FF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2" name="Rectangle 31">
            <a:extLst>
              <a:ext uri="{FF2B5EF4-FFF2-40B4-BE49-F238E27FC236}">
                <a16:creationId xmlns:a16="http://schemas.microsoft.com/office/drawing/2014/main" id="{0EFFC263-7EB0-4842-BE9B-3176A41A7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blackboard&#10;&#10;Description automatically generated">
            <a:extLst>
              <a:ext uri="{FF2B5EF4-FFF2-40B4-BE49-F238E27FC236}">
                <a16:creationId xmlns:a16="http://schemas.microsoft.com/office/drawing/2014/main" id="{7B879D05-4B81-48BE-BED1-61BFFFB0A2E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6200" r="1" b="7941"/>
          <a:stretch/>
        </p:blipFill>
        <p:spPr>
          <a:xfrm>
            <a:off x="643467" y="643467"/>
            <a:ext cx="10905066" cy="5571066"/>
          </a:xfrm>
          <a:prstGeom prst="rect">
            <a:avLst/>
          </a:prstGeom>
        </p:spPr>
      </p:pic>
      <p:sp>
        <p:nvSpPr>
          <p:cNvPr id="8" name="TextBox 7">
            <a:extLst>
              <a:ext uri="{FF2B5EF4-FFF2-40B4-BE49-F238E27FC236}">
                <a16:creationId xmlns:a16="http://schemas.microsoft.com/office/drawing/2014/main" id="{C142D34E-15AF-4043-A404-9FE5CE719526}"/>
              </a:ext>
            </a:extLst>
          </p:cNvPr>
          <p:cNvSpPr txBox="1"/>
          <p:nvPr/>
        </p:nvSpPr>
        <p:spPr>
          <a:xfrm>
            <a:off x="9108442" y="601447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nsdosage.blogspot.com/2012/07/anything-lef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79825071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B4B9-6092-4983-8B85-856275A3F683}"/>
              </a:ext>
            </a:extLst>
          </p:cNvPr>
          <p:cNvSpPr>
            <a:spLocks noGrp="1"/>
          </p:cNvSpPr>
          <p:nvPr>
            <p:ph type="title"/>
          </p:nvPr>
        </p:nvSpPr>
        <p:spPr>
          <a:xfrm>
            <a:off x="928468" y="307336"/>
            <a:ext cx="4482547" cy="543339"/>
          </a:xfrm>
        </p:spPr>
        <p:txBody>
          <a:bodyPr>
            <a:normAutofit/>
          </a:bodyPr>
          <a:lstStyle/>
          <a:p>
            <a:r>
              <a:rPr lang="en-GB" sz="1800" u="sng" dirty="0">
                <a:solidFill>
                  <a:schemeClr val="bg1"/>
                </a:solidFill>
              </a:rPr>
              <a:t>Reference list</a:t>
            </a:r>
          </a:p>
        </p:txBody>
      </p:sp>
      <p:pic>
        <p:nvPicPr>
          <p:cNvPr id="6" name="Picture 5">
            <a:extLst>
              <a:ext uri="{FF2B5EF4-FFF2-40B4-BE49-F238E27FC236}">
                <a16:creationId xmlns:a16="http://schemas.microsoft.com/office/drawing/2014/main" id="{F4CF8C90-585C-49CF-89E8-BB296FA4CFA1}"/>
              </a:ext>
            </a:extLst>
          </p:cNvPr>
          <p:cNvPicPr>
            <a:picLocks noChangeAspect="1"/>
          </p:cNvPicPr>
          <p:nvPr/>
        </p:nvPicPr>
        <p:blipFill>
          <a:blip r:embed="rId2"/>
          <a:stretch>
            <a:fillRect/>
          </a:stretch>
        </p:blipFill>
        <p:spPr>
          <a:xfrm>
            <a:off x="928468" y="850675"/>
            <a:ext cx="8308297" cy="6007325"/>
          </a:xfrm>
          <a:prstGeom prst="rect">
            <a:avLst/>
          </a:prstGeom>
        </p:spPr>
      </p:pic>
    </p:spTree>
    <p:extLst>
      <p:ext uri="{BB962C8B-B14F-4D97-AF65-F5344CB8AC3E}">
        <p14:creationId xmlns:p14="http://schemas.microsoft.com/office/powerpoint/2010/main" val="30890556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otalTime>0</TotalTime>
  <Words>441</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Courier New</vt:lpstr>
      <vt:lpstr>Celestial</vt:lpstr>
      <vt:lpstr>Kayleigh marie holvey supporting the learner sjie 4002</vt:lpstr>
      <vt:lpstr>Carl rogers 1902-1987</vt:lpstr>
      <vt:lpstr>PowerPoint Presentation</vt:lpstr>
      <vt:lpstr>Core conditions</vt:lpstr>
      <vt:lpstr>Maslow &amp; Rogers </vt:lpstr>
      <vt:lpstr>Person Centred approach in schools</vt:lpstr>
      <vt:lpstr>Skills to successfully deliver person centred pastoral care within an educational setting</vt:lpstr>
      <vt:lpstr>Person Centred Planning (PCP)</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Kayleigh marie holvey supporting the learner sjie 4002</dc:title>
  <dc:creator>Kayleigh marie Holvey</dc:creator>
  <cp:lastModifiedBy>Kayleigh marie Holvey</cp:lastModifiedBy>
  <cp:revision>4</cp:revision>
  <dcterms:created xsi:type="dcterms:W3CDTF">2021-01-03T20:46:51Z</dcterms:created>
  <dcterms:modified xsi:type="dcterms:W3CDTF">2021-01-03T21:42:38Z</dcterms:modified>
</cp:coreProperties>
</file>