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81" r:id="rId3"/>
    <p:sldId id="282" r:id="rId4"/>
    <p:sldId id="261" r:id="rId5"/>
    <p:sldId id="278" r:id="rId6"/>
    <p:sldId id="258" r:id="rId7"/>
    <p:sldId id="259" r:id="rId8"/>
    <p:sldId id="283" r:id="rId9"/>
    <p:sldId id="284" r:id="rId10"/>
    <p:sldId id="286" r:id="rId11"/>
    <p:sldId id="287" r:id="rId12"/>
    <p:sldId id="263" r:id="rId13"/>
    <p:sldId id="288" r:id="rId14"/>
    <p:sldId id="265" r:id="rId15"/>
    <p:sldId id="274" r:id="rId16"/>
    <p:sldId id="275"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0DF899-EB44-1707-48BF-B3E28C79C2BC}" v="89" dt="2026-03-16T14:41:08.687"/>
    <p1510:client id="{DCD0C86F-3FFF-0B75-822B-B248AEDCE2C4}" v="133" dt="2026-03-16T14:43:01.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di.sudera@gmail.com" userId="S::urn:spo:guest#indi.sudera@gmail.com::" providerId="AD" clId="Web-{7609B4B6-63D0-E0F5-87E3-92F20083593D}"/>
    <pc:docChg chg="addSld modSld">
      <pc:chgData name="indi.sudera@gmail.com" userId="S::urn:spo:guest#indi.sudera@gmail.com::" providerId="AD" clId="Web-{7609B4B6-63D0-E0F5-87E3-92F20083593D}" dt="2026-03-04T15:00:25.327" v="1433" actId="20577"/>
      <pc:docMkLst>
        <pc:docMk/>
      </pc:docMkLst>
      <pc:sldChg chg="modSp">
        <pc:chgData name="indi.sudera@gmail.com" userId="S::urn:spo:guest#indi.sudera@gmail.com::" providerId="AD" clId="Web-{7609B4B6-63D0-E0F5-87E3-92F20083593D}" dt="2026-03-04T14:53:23.915" v="1320" actId="20577"/>
        <pc:sldMkLst>
          <pc:docMk/>
          <pc:sldMk cId="1104486511" sldId="261"/>
        </pc:sldMkLst>
        <pc:spChg chg="mod">
          <ac:chgData name="indi.sudera@gmail.com" userId="S::urn:spo:guest#indi.sudera@gmail.com::" providerId="AD" clId="Web-{7609B4B6-63D0-E0F5-87E3-92F20083593D}" dt="2026-03-04T14:53:23.915" v="1320" actId="20577"/>
          <ac:spMkLst>
            <pc:docMk/>
            <pc:sldMk cId="1104486511" sldId="261"/>
            <ac:spMk id="3" creationId="{26C01237-E44D-E98E-6C4A-1F14EFFAE966}"/>
          </ac:spMkLst>
        </pc:spChg>
      </pc:sldChg>
      <pc:sldChg chg="modSp">
        <pc:chgData name="indi.sudera@gmail.com" userId="S::urn:spo:guest#indi.sudera@gmail.com::" providerId="AD" clId="Web-{7609B4B6-63D0-E0F5-87E3-92F20083593D}" dt="2026-03-04T14:44:06.061" v="987" actId="20577"/>
        <pc:sldMkLst>
          <pc:docMk/>
          <pc:sldMk cId="1069698936" sldId="263"/>
        </pc:sldMkLst>
        <pc:spChg chg="mod">
          <ac:chgData name="indi.sudera@gmail.com" userId="S::urn:spo:guest#indi.sudera@gmail.com::" providerId="AD" clId="Web-{7609B4B6-63D0-E0F5-87E3-92F20083593D}" dt="2026-03-04T14:17:27.163" v="373" actId="1076"/>
          <ac:spMkLst>
            <pc:docMk/>
            <pc:sldMk cId="1069698936" sldId="263"/>
            <ac:spMk id="2" creationId="{72BB4359-A0DA-3453-ED0D-14D3A7F3175A}"/>
          </ac:spMkLst>
        </pc:spChg>
        <pc:spChg chg="mod">
          <ac:chgData name="indi.sudera@gmail.com" userId="S::urn:spo:guest#indi.sudera@gmail.com::" providerId="AD" clId="Web-{7609B4B6-63D0-E0F5-87E3-92F20083593D}" dt="2026-03-04T14:44:06.061" v="987" actId="20577"/>
          <ac:spMkLst>
            <pc:docMk/>
            <pc:sldMk cId="1069698936" sldId="263"/>
            <ac:spMk id="3" creationId="{C795CCE6-3EE2-DB0A-0504-EAA72D97822B}"/>
          </ac:spMkLst>
        </pc:spChg>
      </pc:sldChg>
      <pc:sldChg chg="modSp">
        <pc:chgData name="indi.sudera@gmail.com" userId="S::urn:spo:guest#indi.sudera@gmail.com::" providerId="AD" clId="Web-{7609B4B6-63D0-E0F5-87E3-92F20083593D}" dt="2026-03-04T14:17:21.335" v="370" actId="20577"/>
        <pc:sldMkLst>
          <pc:docMk/>
          <pc:sldMk cId="1812249864" sldId="287"/>
        </pc:sldMkLst>
        <pc:spChg chg="mod">
          <ac:chgData name="indi.sudera@gmail.com" userId="S::urn:spo:guest#indi.sudera@gmail.com::" providerId="AD" clId="Web-{7609B4B6-63D0-E0F5-87E3-92F20083593D}" dt="2026-03-04T14:17:21.335" v="370" actId="20577"/>
          <ac:spMkLst>
            <pc:docMk/>
            <pc:sldMk cId="1812249864" sldId="287"/>
            <ac:spMk id="2" creationId="{00EBD24D-33F9-248D-824E-349BCA6BB0B7}"/>
          </ac:spMkLst>
        </pc:spChg>
        <pc:spChg chg="mod">
          <ac:chgData name="indi.sudera@gmail.com" userId="S::urn:spo:guest#indi.sudera@gmail.com::" providerId="AD" clId="Web-{7609B4B6-63D0-E0F5-87E3-92F20083593D}" dt="2026-03-04T14:08:46.379" v="162" actId="20577"/>
          <ac:spMkLst>
            <pc:docMk/>
            <pc:sldMk cId="1812249864" sldId="287"/>
            <ac:spMk id="4" creationId="{553702F7-5700-37E6-7174-2F09054F2F4A}"/>
          </ac:spMkLst>
        </pc:spChg>
      </pc:sldChg>
      <pc:sldChg chg="modSp new">
        <pc:chgData name="indi.sudera@gmail.com" userId="S::urn:spo:guest#indi.sudera@gmail.com::" providerId="AD" clId="Web-{7609B4B6-63D0-E0F5-87E3-92F20083593D}" dt="2026-03-04T15:00:25.327" v="1433" actId="20577"/>
        <pc:sldMkLst>
          <pc:docMk/>
          <pc:sldMk cId="4277561465" sldId="288"/>
        </pc:sldMkLst>
        <pc:spChg chg="mod">
          <ac:chgData name="indi.sudera@gmail.com" userId="S::urn:spo:guest#indi.sudera@gmail.com::" providerId="AD" clId="Web-{7609B4B6-63D0-E0F5-87E3-92F20083593D}" dt="2026-03-04T14:22:31.904" v="404" actId="1076"/>
          <ac:spMkLst>
            <pc:docMk/>
            <pc:sldMk cId="4277561465" sldId="288"/>
            <ac:spMk id="2" creationId="{835AD6E8-125B-03E5-E0EA-C915F6800A41}"/>
          </ac:spMkLst>
        </pc:spChg>
        <pc:spChg chg="mod">
          <ac:chgData name="indi.sudera@gmail.com" userId="S::urn:spo:guest#indi.sudera@gmail.com::" providerId="AD" clId="Web-{7609B4B6-63D0-E0F5-87E3-92F20083593D}" dt="2026-03-04T15:00:25.327" v="1433" actId="20577"/>
          <ac:spMkLst>
            <pc:docMk/>
            <pc:sldMk cId="4277561465" sldId="288"/>
            <ac:spMk id="3" creationId="{B68DBB6C-EAF8-26DF-96C8-600903628C50}"/>
          </ac:spMkLst>
        </pc:spChg>
      </pc:sldChg>
    </pc:docChg>
  </pc:docChgLst>
  <pc:docChgLst>
    <pc:chgData name="indi.sudera@gmail.com" userId="S::urn:spo:guest#indi.sudera@gmail.com::" providerId="AD" clId="Web-{19C88627-39A5-830E-9249-0E1381B5F7F1}"/>
    <pc:docChg chg="addSld delSld modSld">
      <pc:chgData name="indi.sudera@gmail.com" userId="S::urn:spo:guest#indi.sudera@gmail.com::" providerId="AD" clId="Web-{19C88627-39A5-830E-9249-0E1381B5F7F1}" dt="2026-03-11T14:46:11.833" v="1744" actId="20577"/>
      <pc:docMkLst>
        <pc:docMk/>
      </pc:docMkLst>
      <pc:sldChg chg="modSp">
        <pc:chgData name="indi.sudera@gmail.com" userId="S::urn:spo:guest#indi.sudera@gmail.com::" providerId="AD" clId="Web-{19C88627-39A5-830E-9249-0E1381B5F7F1}" dt="2026-03-11T14:00:06.752" v="544" actId="20577"/>
        <pc:sldMkLst>
          <pc:docMk/>
          <pc:sldMk cId="194526095" sldId="259"/>
        </pc:sldMkLst>
        <pc:spChg chg="mod">
          <ac:chgData name="indi.sudera@gmail.com" userId="S::urn:spo:guest#indi.sudera@gmail.com::" providerId="AD" clId="Web-{19C88627-39A5-830E-9249-0E1381B5F7F1}" dt="2026-03-11T14:00:06.752" v="544" actId="20577"/>
          <ac:spMkLst>
            <pc:docMk/>
            <pc:sldMk cId="194526095" sldId="259"/>
            <ac:spMk id="3" creationId="{D0E9EDFC-9786-612A-6691-347935E8B894}"/>
          </ac:spMkLst>
        </pc:spChg>
      </pc:sldChg>
      <pc:sldChg chg="del">
        <pc:chgData name="indi.sudera@gmail.com" userId="S::urn:spo:guest#indi.sudera@gmail.com::" providerId="AD" clId="Web-{19C88627-39A5-830E-9249-0E1381B5F7F1}" dt="2026-03-11T14:07:25.933" v="1094"/>
        <pc:sldMkLst>
          <pc:docMk/>
          <pc:sldMk cId="2980421405" sldId="264"/>
        </pc:sldMkLst>
      </pc:sldChg>
      <pc:sldChg chg="modSp">
        <pc:chgData name="indi.sudera@gmail.com" userId="S::urn:spo:guest#indi.sudera@gmail.com::" providerId="AD" clId="Web-{19C88627-39A5-830E-9249-0E1381B5F7F1}" dt="2026-03-11T14:46:11.833" v="1744" actId="20577"/>
        <pc:sldMkLst>
          <pc:docMk/>
          <pc:sldMk cId="2431248443" sldId="265"/>
        </pc:sldMkLst>
        <pc:spChg chg="mod">
          <ac:chgData name="indi.sudera@gmail.com" userId="S::urn:spo:guest#indi.sudera@gmail.com::" providerId="AD" clId="Web-{19C88627-39A5-830E-9249-0E1381B5F7F1}" dt="2026-03-11T14:46:11.833" v="1744" actId="20577"/>
          <ac:spMkLst>
            <pc:docMk/>
            <pc:sldMk cId="2431248443" sldId="265"/>
            <ac:spMk id="3" creationId="{DE9D9093-AC7A-0EC1-80AE-EAA9143E9055}"/>
          </ac:spMkLst>
        </pc:spChg>
      </pc:sldChg>
      <pc:sldChg chg="modSp">
        <pc:chgData name="indi.sudera@gmail.com" userId="S::urn:spo:guest#indi.sudera@gmail.com::" providerId="AD" clId="Web-{19C88627-39A5-830E-9249-0E1381B5F7F1}" dt="2026-03-11T14:36:58.964" v="1718" actId="20577"/>
        <pc:sldMkLst>
          <pc:docMk/>
          <pc:sldMk cId="3292368091" sldId="274"/>
        </pc:sldMkLst>
        <pc:spChg chg="mod">
          <ac:chgData name="indi.sudera@gmail.com" userId="S::urn:spo:guest#indi.sudera@gmail.com::" providerId="AD" clId="Web-{19C88627-39A5-830E-9249-0E1381B5F7F1}" dt="2026-03-11T14:36:58.964" v="1718" actId="20577"/>
          <ac:spMkLst>
            <pc:docMk/>
            <pc:sldMk cId="3292368091" sldId="274"/>
            <ac:spMk id="3" creationId="{7E61E138-5B5E-7F48-B3A1-9D7AFEF1D93F}"/>
          </ac:spMkLst>
        </pc:spChg>
      </pc:sldChg>
      <pc:sldChg chg="modSp">
        <pc:chgData name="indi.sudera@gmail.com" userId="S::urn:spo:guest#indi.sudera@gmail.com::" providerId="AD" clId="Web-{19C88627-39A5-830E-9249-0E1381B5F7F1}" dt="2026-03-11T14:44:42.549" v="1737" actId="14100"/>
        <pc:sldMkLst>
          <pc:docMk/>
          <pc:sldMk cId="3634547281" sldId="275"/>
        </pc:sldMkLst>
        <pc:spChg chg="mod">
          <ac:chgData name="indi.sudera@gmail.com" userId="S::urn:spo:guest#indi.sudera@gmail.com::" providerId="AD" clId="Web-{19C88627-39A5-830E-9249-0E1381B5F7F1}" dt="2026-03-11T14:44:42.549" v="1737" actId="14100"/>
          <ac:spMkLst>
            <pc:docMk/>
            <pc:sldMk cId="3634547281" sldId="275"/>
            <ac:spMk id="3" creationId="{E4E318F4-CACA-4618-6FF7-C12FCFA9BE2B}"/>
          </ac:spMkLst>
        </pc:spChg>
      </pc:sldChg>
      <pc:sldChg chg="modSp">
        <pc:chgData name="indi.sudera@gmail.com" userId="S::urn:spo:guest#indi.sudera@gmail.com::" providerId="AD" clId="Web-{19C88627-39A5-830E-9249-0E1381B5F7F1}" dt="2026-03-11T14:35:56.802" v="1709" actId="20577"/>
        <pc:sldMkLst>
          <pc:docMk/>
          <pc:sldMk cId="3533596342" sldId="283"/>
        </pc:sldMkLst>
        <pc:spChg chg="mod">
          <ac:chgData name="indi.sudera@gmail.com" userId="S::urn:spo:guest#indi.sudera@gmail.com::" providerId="AD" clId="Web-{19C88627-39A5-830E-9249-0E1381B5F7F1}" dt="2026-03-11T14:35:56.802" v="1709" actId="20577"/>
          <ac:spMkLst>
            <pc:docMk/>
            <pc:sldMk cId="3533596342" sldId="283"/>
            <ac:spMk id="4" creationId="{BD4EF87C-91A4-BF3A-58DB-3876910BEB4B}"/>
          </ac:spMkLst>
        </pc:spChg>
      </pc:sldChg>
      <pc:sldChg chg="modSp new">
        <pc:chgData name="indi.sudera@gmail.com" userId="S::urn:spo:guest#indi.sudera@gmail.com::" providerId="AD" clId="Web-{19C88627-39A5-830E-9249-0E1381B5F7F1}" dt="2026-03-11T14:46:00.458" v="1743" actId="20577"/>
        <pc:sldMkLst>
          <pc:docMk/>
          <pc:sldMk cId="2451479853" sldId="289"/>
        </pc:sldMkLst>
        <pc:spChg chg="mod">
          <ac:chgData name="indi.sudera@gmail.com" userId="S::urn:spo:guest#indi.sudera@gmail.com::" providerId="AD" clId="Web-{19C88627-39A5-830E-9249-0E1381B5F7F1}" dt="2026-03-11T14:46:00.458" v="1743" actId="20577"/>
          <ac:spMkLst>
            <pc:docMk/>
            <pc:sldMk cId="2451479853" sldId="289"/>
            <ac:spMk id="2" creationId="{AB52CB32-D787-47B1-C9CC-00C7B96636BA}"/>
          </ac:spMkLst>
        </pc:spChg>
        <pc:spChg chg="mod">
          <ac:chgData name="indi.sudera@gmail.com" userId="S::urn:spo:guest#indi.sudera@gmail.com::" providerId="AD" clId="Web-{19C88627-39A5-830E-9249-0E1381B5F7F1}" dt="2026-03-11T14:43:46.438" v="1730" actId="20577"/>
          <ac:spMkLst>
            <pc:docMk/>
            <pc:sldMk cId="2451479853" sldId="289"/>
            <ac:spMk id="3" creationId="{369B5265-1AA6-B28B-E819-018F0351ED9E}"/>
          </ac:spMkLst>
        </pc:spChg>
      </pc:sldChg>
      <pc:sldChg chg="modSp new">
        <pc:chgData name="indi.sudera@gmail.com" userId="S::urn:spo:guest#indi.sudera@gmail.com::" providerId="AD" clId="Web-{19C88627-39A5-830E-9249-0E1381B5F7F1}" dt="2026-03-11T14:45:38.020" v="1739" actId="20577"/>
        <pc:sldMkLst>
          <pc:docMk/>
          <pc:sldMk cId="1568342946" sldId="290"/>
        </pc:sldMkLst>
        <pc:spChg chg="mod">
          <ac:chgData name="indi.sudera@gmail.com" userId="S::urn:spo:guest#indi.sudera@gmail.com::" providerId="AD" clId="Web-{19C88627-39A5-830E-9249-0E1381B5F7F1}" dt="2026-03-11T14:45:38.020" v="1739" actId="20577"/>
          <ac:spMkLst>
            <pc:docMk/>
            <pc:sldMk cId="1568342946" sldId="290"/>
            <ac:spMk id="3" creationId="{9E210DEE-731F-3C52-4B20-6525EA89BD2F}"/>
          </ac:spMkLst>
        </pc:spChg>
      </pc:sldChg>
    </pc:docChg>
  </pc:docChgLst>
  <pc:docChgLst>
    <pc:chgData name="indi.sudera@gmail.com" userId="S::urn:spo:guest#indi.sudera@gmail.com::" providerId="AD" clId="Web-{D30DF899-EB44-1707-48BF-B3E28C79C2BC}"/>
    <pc:docChg chg="delSld modSld">
      <pc:chgData name="indi.sudera@gmail.com" userId="S::urn:spo:guest#indi.sudera@gmail.com::" providerId="AD" clId="Web-{D30DF899-EB44-1707-48BF-B3E28C79C2BC}" dt="2026-03-16T14:41:05.796" v="92"/>
      <pc:docMkLst>
        <pc:docMk/>
      </pc:docMkLst>
      <pc:sldChg chg="modSp">
        <pc:chgData name="indi.sudera@gmail.com" userId="S::urn:spo:guest#indi.sudera@gmail.com::" providerId="AD" clId="Web-{D30DF899-EB44-1707-48BF-B3E28C79C2BC}" dt="2026-03-16T14:22:04.784" v="0" actId="20577"/>
        <pc:sldMkLst>
          <pc:docMk/>
          <pc:sldMk cId="2431248443" sldId="265"/>
        </pc:sldMkLst>
        <pc:spChg chg="mod">
          <ac:chgData name="indi.sudera@gmail.com" userId="S::urn:spo:guest#indi.sudera@gmail.com::" providerId="AD" clId="Web-{D30DF899-EB44-1707-48BF-B3E28C79C2BC}" dt="2026-03-16T14:22:04.784" v="0" actId="20577"/>
          <ac:spMkLst>
            <pc:docMk/>
            <pc:sldMk cId="2431248443" sldId="265"/>
            <ac:spMk id="3" creationId="{DE9D9093-AC7A-0EC1-80AE-EAA9143E9055}"/>
          </ac:spMkLst>
        </pc:spChg>
      </pc:sldChg>
      <pc:sldChg chg="modSp">
        <pc:chgData name="indi.sudera@gmail.com" userId="S::urn:spo:guest#indi.sudera@gmail.com::" providerId="AD" clId="Web-{D30DF899-EB44-1707-48BF-B3E28C79C2BC}" dt="2026-03-16T14:38:41.889" v="34" actId="20577"/>
        <pc:sldMkLst>
          <pc:docMk/>
          <pc:sldMk cId="3292368091" sldId="274"/>
        </pc:sldMkLst>
        <pc:spChg chg="mod">
          <ac:chgData name="indi.sudera@gmail.com" userId="S::urn:spo:guest#indi.sudera@gmail.com::" providerId="AD" clId="Web-{D30DF899-EB44-1707-48BF-B3E28C79C2BC}" dt="2026-03-16T14:38:41.889" v="34" actId="20577"/>
          <ac:spMkLst>
            <pc:docMk/>
            <pc:sldMk cId="3292368091" sldId="274"/>
            <ac:spMk id="3" creationId="{7E61E138-5B5E-7F48-B3A1-9D7AFEF1D93F}"/>
          </ac:spMkLst>
        </pc:spChg>
      </pc:sldChg>
      <pc:sldChg chg="addSp modSp">
        <pc:chgData name="indi.sudera@gmail.com" userId="S::urn:spo:guest#indi.sudera@gmail.com::" providerId="AD" clId="Web-{D30DF899-EB44-1707-48BF-B3E28C79C2BC}" dt="2026-03-16T14:40:49.765" v="88" actId="20577"/>
        <pc:sldMkLst>
          <pc:docMk/>
          <pc:sldMk cId="3634547281" sldId="275"/>
        </pc:sldMkLst>
        <pc:spChg chg="mod">
          <ac:chgData name="indi.sudera@gmail.com" userId="S::urn:spo:guest#indi.sudera@gmail.com::" providerId="AD" clId="Web-{D30DF899-EB44-1707-48BF-B3E28C79C2BC}" dt="2026-03-16T14:22:45.065" v="4" actId="20577"/>
          <ac:spMkLst>
            <pc:docMk/>
            <pc:sldMk cId="3634547281" sldId="275"/>
            <ac:spMk id="3" creationId="{E4E318F4-CACA-4618-6FF7-C12FCFA9BE2B}"/>
          </ac:spMkLst>
        </pc:spChg>
        <pc:spChg chg="add mod">
          <ac:chgData name="indi.sudera@gmail.com" userId="S::urn:spo:guest#indi.sudera@gmail.com::" providerId="AD" clId="Web-{D30DF899-EB44-1707-48BF-B3E28C79C2BC}" dt="2026-03-16T14:40:49.765" v="88" actId="20577"/>
          <ac:spMkLst>
            <pc:docMk/>
            <pc:sldMk cId="3634547281" sldId="275"/>
            <ac:spMk id="4" creationId="{EA1B0ADB-012E-133E-AA32-0AAF406C869F}"/>
          </ac:spMkLst>
        </pc:spChg>
      </pc:sldChg>
      <pc:sldChg chg="modSp">
        <pc:chgData name="indi.sudera@gmail.com" userId="S::urn:spo:guest#indi.sudera@gmail.com::" providerId="AD" clId="Web-{D30DF899-EB44-1707-48BF-B3E28C79C2BC}" dt="2026-03-16T14:26:18.412" v="13" actId="20577"/>
        <pc:sldMkLst>
          <pc:docMk/>
          <pc:sldMk cId="650632285" sldId="282"/>
        </pc:sldMkLst>
        <pc:spChg chg="mod">
          <ac:chgData name="indi.sudera@gmail.com" userId="S::urn:spo:guest#indi.sudera@gmail.com::" providerId="AD" clId="Web-{D30DF899-EB44-1707-48BF-B3E28C79C2BC}" dt="2026-03-16T14:26:18.412" v="13" actId="20577"/>
          <ac:spMkLst>
            <pc:docMk/>
            <pc:sldMk cId="650632285" sldId="282"/>
            <ac:spMk id="3" creationId="{DF3E051E-F744-C931-6ECF-41A9B4EB14A0}"/>
          </ac:spMkLst>
        </pc:spChg>
      </pc:sldChg>
      <pc:sldChg chg="addSp modSp">
        <pc:chgData name="indi.sudera@gmail.com" userId="S::urn:spo:guest#indi.sudera@gmail.com::" providerId="AD" clId="Web-{D30DF899-EB44-1707-48BF-B3E28C79C2BC}" dt="2026-03-16T14:40:58.296" v="91" actId="20577"/>
        <pc:sldMkLst>
          <pc:docMk/>
          <pc:sldMk cId="2451479853" sldId="289"/>
        </pc:sldMkLst>
        <pc:spChg chg="mod">
          <ac:chgData name="indi.sudera@gmail.com" userId="S::urn:spo:guest#indi.sudera@gmail.com::" providerId="AD" clId="Web-{D30DF899-EB44-1707-48BF-B3E28C79C2BC}" dt="2026-03-16T14:23:02.549" v="6" actId="20577"/>
          <ac:spMkLst>
            <pc:docMk/>
            <pc:sldMk cId="2451479853" sldId="289"/>
            <ac:spMk id="3" creationId="{369B5265-1AA6-B28B-E819-018F0351ED9E}"/>
          </ac:spMkLst>
        </pc:spChg>
        <pc:spChg chg="add mod">
          <ac:chgData name="indi.sudera@gmail.com" userId="S::urn:spo:guest#indi.sudera@gmail.com::" providerId="AD" clId="Web-{D30DF899-EB44-1707-48BF-B3E28C79C2BC}" dt="2026-03-16T14:40:58.296" v="91" actId="20577"/>
          <ac:spMkLst>
            <pc:docMk/>
            <pc:sldMk cId="2451479853" sldId="289"/>
            <ac:spMk id="4" creationId="{8462BA4F-2EC2-B4EA-8080-FB93F6DBED64}"/>
          </ac:spMkLst>
        </pc:spChg>
      </pc:sldChg>
      <pc:sldChg chg="modSp del">
        <pc:chgData name="indi.sudera@gmail.com" userId="S::urn:spo:guest#indi.sudera@gmail.com::" providerId="AD" clId="Web-{D30DF899-EB44-1707-48BF-B3E28C79C2BC}" dt="2026-03-16T14:41:05.796" v="92"/>
        <pc:sldMkLst>
          <pc:docMk/>
          <pc:sldMk cId="1568342946" sldId="290"/>
        </pc:sldMkLst>
        <pc:spChg chg="mod">
          <ac:chgData name="indi.sudera@gmail.com" userId="S::urn:spo:guest#indi.sudera@gmail.com::" providerId="AD" clId="Web-{D30DF899-EB44-1707-48BF-B3E28C79C2BC}" dt="2026-03-16T14:23:38.425" v="11" actId="20577"/>
          <ac:spMkLst>
            <pc:docMk/>
            <pc:sldMk cId="1568342946" sldId="290"/>
            <ac:spMk id="2" creationId="{1DEDD6B2-DAA2-202B-9464-3180F95D0FBC}"/>
          </ac:spMkLst>
        </pc:spChg>
        <pc:spChg chg="mod">
          <ac:chgData name="indi.sudera@gmail.com" userId="S::urn:spo:guest#indi.sudera@gmail.com::" providerId="AD" clId="Web-{D30DF899-EB44-1707-48BF-B3E28C79C2BC}" dt="2026-03-16T14:23:18.909" v="7" actId="20577"/>
          <ac:spMkLst>
            <pc:docMk/>
            <pc:sldMk cId="1568342946" sldId="290"/>
            <ac:spMk id="3" creationId="{9E210DEE-731F-3C52-4B20-6525EA89BD2F}"/>
          </ac:spMkLst>
        </pc:spChg>
      </pc:sldChg>
    </pc:docChg>
  </pc:docChgLst>
  <pc:docChgLst>
    <pc:chgData name="Tara Spears (2131325)" userId="S::2131325@student.uwtsd.ac.uk::d1fcb9ab-df1b-48da-a438-009666cff2f7" providerId="AD" clId="Web-{DCD0C86F-3FFF-0B75-822B-B248AEDCE2C4}"/>
    <pc:docChg chg="modSld">
      <pc:chgData name="Tara Spears (2131325)" userId="S::2131325@student.uwtsd.ac.uk::d1fcb9ab-df1b-48da-a438-009666cff2f7" providerId="AD" clId="Web-{DCD0C86F-3FFF-0B75-822B-B248AEDCE2C4}" dt="2026-03-16T14:43:01.933" v="113" actId="14100"/>
      <pc:docMkLst>
        <pc:docMk/>
      </pc:docMkLst>
      <pc:sldChg chg="modSp">
        <pc:chgData name="Tara Spears (2131325)" userId="S::2131325@student.uwtsd.ac.uk::d1fcb9ab-df1b-48da-a438-009666cff2f7" providerId="AD" clId="Web-{DCD0C86F-3FFF-0B75-822B-B248AEDCE2C4}" dt="2026-03-16T14:30:24.403" v="29" actId="20577"/>
        <pc:sldMkLst>
          <pc:docMk/>
          <pc:sldMk cId="127166063" sldId="258"/>
        </pc:sldMkLst>
        <pc:spChg chg="mod">
          <ac:chgData name="Tara Spears (2131325)" userId="S::2131325@student.uwtsd.ac.uk::d1fcb9ab-df1b-48da-a438-009666cff2f7" providerId="AD" clId="Web-{DCD0C86F-3FFF-0B75-822B-B248AEDCE2C4}" dt="2026-03-16T14:30:24.403" v="29" actId="20577"/>
          <ac:spMkLst>
            <pc:docMk/>
            <pc:sldMk cId="127166063" sldId="258"/>
            <ac:spMk id="3" creationId="{F6B869D0-9183-5E5E-2830-5ED02ABFEBDB}"/>
          </ac:spMkLst>
        </pc:spChg>
      </pc:sldChg>
      <pc:sldChg chg="modSp">
        <pc:chgData name="Tara Spears (2131325)" userId="S::2131325@student.uwtsd.ac.uk::d1fcb9ab-df1b-48da-a438-009666cff2f7" providerId="AD" clId="Web-{DCD0C86F-3FFF-0B75-822B-B248AEDCE2C4}" dt="2026-03-16T14:42:42.105" v="111" actId="20577"/>
        <pc:sldMkLst>
          <pc:docMk/>
          <pc:sldMk cId="194526095" sldId="259"/>
        </pc:sldMkLst>
        <pc:spChg chg="mod">
          <ac:chgData name="Tara Spears (2131325)" userId="S::2131325@student.uwtsd.ac.uk::d1fcb9ab-df1b-48da-a438-009666cff2f7" providerId="AD" clId="Web-{DCD0C86F-3FFF-0B75-822B-B248AEDCE2C4}" dt="2026-03-16T14:30:32.451" v="30" actId="1076"/>
          <ac:spMkLst>
            <pc:docMk/>
            <pc:sldMk cId="194526095" sldId="259"/>
            <ac:spMk id="2" creationId="{DA2C0C32-B00F-295A-EC60-397F65DD6A96}"/>
          </ac:spMkLst>
        </pc:spChg>
        <pc:spChg chg="mod">
          <ac:chgData name="Tara Spears (2131325)" userId="S::2131325@student.uwtsd.ac.uk::d1fcb9ab-df1b-48da-a438-009666cff2f7" providerId="AD" clId="Web-{DCD0C86F-3FFF-0B75-822B-B248AEDCE2C4}" dt="2026-03-16T14:42:35.449" v="110" actId="20577"/>
          <ac:spMkLst>
            <pc:docMk/>
            <pc:sldMk cId="194526095" sldId="259"/>
            <ac:spMk id="3" creationId="{D0E9EDFC-9786-612A-6691-347935E8B894}"/>
          </ac:spMkLst>
        </pc:spChg>
        <pc:spChg chg="mod">
          <ac:chgData name="Tara Spears (2131325)" userId="S::2131325@student.uwtsd.ac.uk::d1fcb9ab-df1b-48da-a438-009666cff2f7" providerId="AD" clId="Web-{DCD0C86F-3FFF-0B75-822B-B248AEDCE2C4}" dt="2026-03-16T14:42:42.105" v="111" actId="20577"/>
          <ac:spMkLst>
            <pc:docMk/>
            <pc:sldMk cId="194526095" sldId="259"/>
            <ac:spMk id="4" creationId="{7CEF9F75-23B4-AE27-F851-D86F9F806520}"/>
          </ac:spMkLst>
        </pc:spChg>
        <pc:spChg chg="mod">
          <ac:chgData name="Tara Spears (2131325)" userId="S::2131325@student.uwtsd.ac.uk::d1fcb9ab-df1b-48da-a438-009666cff2f7" providerId="AD" clId="Web-{DCD0C86F-3FFF-0B75-822B-B248AEDCE2C4}" dt="2026-03-16T14:31:38.522" v="55" actId="20577"/>
          <ac:spMkLst>
            <pc:docMk/>
            <pc:sldMk cId="194526095" sldId="259"/>
            <ac:spMk id="9" creationId="{ACC4549C-2E2F-3362-48ED-44CD82D52CEF}"/>
          </ac:spMkLst>
        </pc:spChg>
      </pc:sldChg>
      <pc:sldChg chg="modSp">
        <pc:chgData name="Tara Spears (2131325)" userId="S::2131325@student.uwtsd.ac.uk::d1fcb9ab-df1b-48da-a438-009666cff2f7" providerId="AD" clId="Web-{DCD0C86F-3FFF-0B75-822B-B248AEDCE2C4}" dt="2026-03-16T14:29:03.372" v="23" actId="20577"/>
        <pc:sldMkLst>
          <pc:docMk/>
          <pc:sldMk cId="1104486511" sldId="261"/>
        </pc:sldMkLst>
        <pc:spChg chg="mod">
          <ac:chgData name="Tara Spears (2131325)" userId="S::2131325@student.uwtsd.ac.uk::d1fcb9ab-df1b-48da-a438-009666cff2f7" providerId="AD" clId="Web-{DCD0C86F-3FFF-0B75-822B-B248AEDCE2C4}" dt="2026-03-16T14:29:03.372" v="23" actId="20577"/>
          <ac:spMkLst>
            <pc:docMk/>
            <pc:sldMk cId="1104486511" sldId="261"/>
            <ac:spMk id="3" creationId="{26C01237-E44D-E98E-6C4A-1F14EFFAE966}"/>
          </ac:spMkLst>
        </pc:spChg>
      </pc:sldChg>
      <pc:sldChg chg="modSp">
        <pc:chgData name="Tara Spears (2131325)" userId="S::2131325@student.uwtsd.ac.uk::d1fcb9ab-df1b-48da-a438-009666cff2f7" providerId="AD" clId="Web-{DCD0C86F-3FFF-0B75-822B-B248AEDCE2C4}" dt="2026-03-16T14:37:59.456" v="103" actId="20577"/>
        <pc:sldMkLst>
          <pc:docMk/>
          <pc:sldMk cId="1069698936" sldId="263"/>
        </pc:sldMkLst>
        <pc:spChg chg="mod">
          <ac:chgData name="Tara Spears (2131325)" userId="S::2131325@student.uwtsd.ac.uk::d1fcb9ab-df1b-48da-a438-009666cff2f7" providerId="AD" clId="Web-{DCD0C86F-3FFF-0B75-822B-B248AEDCE2C4}" dt="2026-03-16T14:37:59.456" v="103" actId="20577"/>
          <ac:spMkLst>
            <pc:docMk/>
            <pc:sldMk cId="1069698936" sldId="263"/>
            <ac:spMk id="3" creationId="{C795CCE6-3EE2-DB0A-0504-EAA72D97822B}"/>
          </ac:spMkLst>
        </pc:spChg>
      </pc:sldChg>
      <pc:sldChg chg="modSp">
        <pc:chgData name="Tara Spears (2131325)" userId="S::2131325@student.uwtsd.ac.uk::d1fcb9ab-df1b-48da-a438-009666cff2f7" providerId="AD" clId="Web-{DCD0C86F-3FFF-0B75-822B-B248AEDCE2C4}" dt="2026-03-16T14:29:17.344" v="25" actId="20577"/>
        <pc:sldMkLst>
          <pc:docMk/>
          <pc:sldMk cId="2427962276" sldId="278"/>
        </pc:sldMkLst>
        <pc:spChg chg="mod">
          <ac:chgData name="Tara Spears (2131325)" userId="S::2131325@student.uwtsd.ac.uk::d1fcb9ab-df1b-48da-a438-009666cff2f7" providerId="AD" clId="Web-{DCD0C86F-3FFF-0B75-822B-B248AEDCE2C4}" dt="2026-03-16T14:29:17.344" v="25" actId="20577"/>
          <ac:spMkLst>
            <pc:docMk/>
            <pc:sldMk cId="2427962276" sldId="278"/>
            <ac:spMk id="3" creationId="{988696CD-F1C6-BB3A-959D-2FC715F8B8EB}"/>
          </ac:spMkLst>
        </pc:spChg>
      </pc:sldChg>
      <pc:sldChg chg="modSp">
        <pc:chgData name="Tara Spears (2131325)" userId="S::2131325@student.uwtsd.ac.uk::d1fcb9ab-df1b-48da-a438-009666cff2f7" providerId="AD" clId="Web-{DCD0C86F-3FFF-0B75-822B-B248AEDCE2C4}" dt="2026-03-16T14:27:49.096" v="16" actId="20577"/>
        <pc:sldMkLst>
          <pc:docMk/>
          <pc:sldMk cId="1893366294" sldId="281"/>
        </pc:sldMkLst>
        <pc:spChg chg="mod">
          <ac:chgData name="Tara Spears (2131325)" userId="S::2131325@student.uwtsd.ac.uk::d1fcb9ab-df1b-48da-a438-009666cff2f7" providerId="AD" clId="Web-{DCD0C86F-3FFF-0B75-822B-B248AEDCE2C4}" dt="2026-03-16T14:27:49.096" v="16" actId="20577"/>
          <ac:spMkLst>
            <pc:docMk/>
            <pc:sldMk cId="1893366294" sldId="281"/>
            <ac:spMk id="3" creationId="{312C35C2-7136-2A28-AD99-CD43A801160D}"/>
          </ac:spMkLst>
        </pc:spChg>
      </pc:sldChg>
      <pc:sldChg chg="modSp">
        <pc:chgData name="Tara Spears (2131325)" userId="S::2131325@student.uwtsd.ac.uk::d1fcb9ab-df1b-48da-a438-009666cff2f7" providerId="AD" clId="Web-{DCD0C86F-3FFF-0B75-822B-B248AEDCE2C4}" dt="2026-03-16T14:28:44.525" v="19" actId="20577"/>
        <pc:sldMkLst>
          <pc:docMk/>
          <pc:sldMk cId="650632285" sldId="282"/>
        </pc:sldMkLst>
        <pc:spChg chg="mod">
          <ac:chgData name="Tara Spears (2131325)" userId="S::2131325@student.uwtsd.ac.uk::d1fcb9ab-df1b-48da-a438-009666cff2f7" providerId="AD" clId="Web-{DCD0C86F-3FFF-0B75-822B-B248AEDCE2C4}" dt="2026-03-16T14:28:44.525" v="19" actId="20577"/>
          <ac:spMkLst>
            <pc:docMk/>
            <pc:sldMk cId="650632285" sldId="282"/>
            <ac:spMk id="3" creationId="{DF3E051E-F744-C931-6ECF-41A9B4EB14A0}"/>
          </ac:spMkLst>
        </pc:spChg>
      </pc:sldChg>
      <pc:sldChg chg="modSp">
        <pc:chgData name="Tara Spears (2131325)" userId="S::2131325@student.uwtsd.ac.uk::d1fcb9ab-df1b-48da-a438-009666cff2f7" providerId="AD" clId="Web-{DCD0C86F-3FFF-0B75-822B-B248AEDCE2C4}" dt="2026-03-16T14:43:01.933" v="113" actId="14100"/>
        <pc:sldMkLst>
          <pc:docMk/>
          <pc:sldMk cId="3533596342" sldId="283"/>
        </pc:sldMkLst>
        <pc:spChg chg="mod">
          <ac:chgData name="Tara Spears (2131325)" userId="S::2131325@student.uwtsd.ac.uk::d1fcb9ab-df1b-48da-a438-009666cff2f7" providerId="AD" clId="Web-{DCD0C86F-3FFF-0B75-822B-B248AEDCE2C4}" dt="2026-03-16T14:43:01.933" v="113" actId="14100"/>
          <ac:spMkLst>
            <pc:docMk/>
            <pc:sldMk cId="3533596342" sldId="283"/>
            <ac:spMk id="3" creationId="{2619EA4C-CBCB-7AC6-C3A5-01C6D3B98716}"/>
          </ac:spMkLst>
        </pc:spChg>
        <pc:spChg chg="mod">
          <ac:chgData name="Tara Spears (2131325)" userId="S::2131325@student.uwtsd.ac.uk::d1fcb9ab-df1b-48da-a438-009666cff2f7" providerId="AD" clId="Web-{DCD0C86F-3FFF-0B75-822B-B248AEDCE2C4}" dt="2026-03-16T14:34:53.931" v="89" actId="20577"/>
          <ac:spMkLst>
            <pc:docMk/>
            <pc:sldMk cId="3533596342" sldId="283"/>
            <ac:spMk id="4" creationId="{BD4EF87C-91A4-BF3A-58DB-3876910BEB4B}"/>
          </ac:spMkLst>
        </pc:spChg>
        <pc:spChg chg="mod">
          <ac:chgData name="Tara Spears (2131325)" userId="S::2131325@student.uwtsd.ac.uk::d1fcb9ab-df1b-48da-a438-009666cff2f7" providerId="AD" clId="Web-{DCD0C86F-3FFF-0B75-822B-B248AEDCE2C4}" dt="2026-03-16T14:32:58.109" v="64" actId="20577"/>
          <ac:spMkLst>
            <pc:docMk/>
            <pc:sldMk cId="3533596342" sldId="283"/>
            <ac:spMk id="8" creationId="{174A4C80-F4FC-1864-A05F-10ED4A222A2B}"/>
          </ac:spMkLst>
        </pc:spChg>
      </pc:sldChg>
      <pc:sldChg chg="modSp">
        <pc:chgData name="Tara Spears (2131325)" userId="S::2131325@student.uwtsd.ac.uk::d1fcb9ab-df1b-48da-a438-009666cff2f7" providerId="AD" clId="Web-{DCD0C86F-3FFF-0B75-822B-B248AEDCE2C4}" dt="2026-03-16T14:35:39.496" v="93" actId="20577"/>
        <pc:sldMkLst>
          <pc:docMk/>
          <pc:sldMk cId="3320397168" sldId="284"/>
        </pc:sldMkLst>
        <pc:spChg chg="mod">
          <ac:chgData name="Tara Spears (2131325)" userId="S::2131325@student.uwtsd.ac.uk::d1fcb9ab-df1b-48da-a438-009666cff2f7" providerId="AD" clId="Web-{DCD0C86F-3FFF-0B75-822B-B248AEDCE2C4}" dt="2026-03-16T14:35:19.432" v="91" actId="20577"/>
          <ac:spMkLst>
            <pc:docMk/>
            <pc:sldMk cId="3320397168" sldId="284"/>
            <ac:spMk id="4" creationId="{C28F5555-9FB7-F973-D766-E5EE6CC02C8B}"/>
          </ac:spMkLst>
        </pc:spChg>
        <pc:spChg chg="mod">
          <ac:chgData name="Tara Spears (2131325)" userId="S::2131325@student.uwtsd.ac.uk::d1fcb9ab-df1b-48da-a438-009666cff2f7" providerId="AD" clId="Web-{DCD0C86F-3FFF-0B75-822B-B248AEDCE2C4}" dt="2026-03-16T14:35:39.496" v="93" actId="20577"/>
          <ac:spMkLst>
            <pc:docMk/>
            <pc:sldMk cId="3320397168" sldId="284"/>
            <ac:spMk id="6" creationId="{7ED3F85A-7159-379C-4595-31AD742BAF3E}"/>
          </ac:spMkLst>
        </pc:spChg>
      </pc:sldChg>
      <pc:sldChg chg="modSp">
        <pc:chgData name="Tara Spears (2131325)" userId="S::2131325@student.uwtsd.ac.uk::d1fcb9ab-df1b-48da-a438-009666cff2f7" providerId="AD" clId="Web-{DCD0C86F-3FFF-0B75-822B-B248AEDCE2C4}" dt="2026-03-16T14:37:19.095" v="99" actId="20577"/>
        <pc:sldMkLst>
          <pc:docMk/>
          <pc:sldMk cId="3775563465" sldId="286"/>
        </pc:sldMkLst>
        <pc:spChg chg="mod">
          <ac:chgData name="Tara Spears (2131325)" userId="S::2131325@student.uwtsd.ac.uk::d1fcb9ab-df1b-48da-a438-009666cff2f7" providerId="AD" clId="Web-{DCD0C86F-3FFF-0B75-822B-B248AEDCE2C4}" dt="2026-03-16T14:37:00.125" v="95" actId="20577"/>
          <ac:spMkLst>
            <pc:docMk/>
            <pc:sldMk cId="3775563465" sldId="286"/>
            <ac:spMk id="4" creationId="{56F2C855-AEA5-34A1-17D6-FED7478F7676}"/>
          </ac:spMkLst>
        </pc:spChg>
        <pc:spChg chg="mod">
          <ac:chgData name="Tara Spears (2131325)" userId="S::2131325@student.uwtsd.ac.uk::d1fcb9ab-df1b-48da-a438-009666cff2f7" providerId="AD" clId="Web-{DCD0C86F-3FFF-0B75-822B-B248AEDCE2C4}" dt="2026-03-16T14:37:19.095" v="99" actId="20577"/>
          <ac:spMkLst>
            <pc:docMk/>
            <pc:sldMk cId="3775563465" sldId="286"/>
            <ac:spMk id="6" creationId="{A7E464F5-7487-CA63-AC4F-FEC531ACCDF5}"/>
          </ac:spMkLst>
        </pc:spChg>
      </pc:sldChg>
      <pc:sldChg chg="modSp">
        <pc:chgData name="Tara Spears (2131325)" userId="S::2131325@student.uwtsd.ac.uk::d1fcb9ab-df1b-48da-a438-009666cff2f7" providerId="AD" clId="Web-{DCD0C86F-3FFF-0B75-822B-B248AEDCE2C4}" dt="2026-03-16T14:37:36.892" v="101" actId="20577"/>
        <pc:sldMkLst>
          <pc:docMk/>
          <pc:sldMk cId="1812249864" sldId="287"/>
        </pc:sldMkLst>
        <pc:spChg chg="mod">
          <ac:chgData name="Tara Spears (2131325)" userId="S::2131325@student.uwtsd.ac.uk::d1fcb9ab-df1b-48da-a438-009666cff2f7" providerId="AD" clId="Web-{DCD0C86F-3FFF-0B75-822B-B248AEDCE2C4}" dt="2026-03-16T14:37:36.892" v="101" actId="20577"/>
          <ac:spMkLst>
            <pc:docMk/>
            <pc:sldMk cId="1812249864" sldId="287"/>
            <ac:spMk id="4" creationId="{553702F7-5700-37E6-7174-2F09054F2F4A}"/>
          </ac:spMkLst>
        </pc:spChg>
      </pc:sldChg>
    </pc:docChg>
  </pc:docChgLst>
  <pc:docChgLst>
    <pc:chgData name="indi.sudera@gmail.com" userId="S::urn:spo:guest#indi.sudera@gmail.com::" providerId="AD" clId="Web-{99C6C84E-DD9D-6533-A59F-7A27E9D86CA0}"/>
    <pc:docChg chg="modSld">
      <pc:chgData name="indi.sudera@gmail.com" userId="S::urn:spo:guest#indi.sudera@gmail.com::" providerId="AD" clId="Web-{99C6C84E-DD9D-6533-A59F-7A27E9D86CA0}" dt="2026-02-26T13:27:01.791" v="501" actId="1076"/>
      <pc:docMkLst>
        <pc:docMk/>
      </pc:docMkLst>
      <pc:sldChg chg="modSp">
        <pc:chgData name="indi.sudera@gmail.com" userId="S::urn:spo:guest#indi.sudera@gmail.com::" providerId="AD" clId="Web-{99C6C84E-DD9D-6533-A59F-7A27E9D86CA0}" dt="2026-02-26T12:10:21.285" v="2" actId="20577"/>
        <pc:sldMkLst>
          <pc:docMk/>
          <pc:sldMk cId="127166063" sldId="258"/>
        </pc:sldMkLst>
        <pc:spChg chg="mod">
          <ac:chgData name="indi.sudera@gmail.com" userId="S::urn:spo:guest#indi.sudera@gmail.com::" providerId="AD" clId="Web-{99C6C84E-DD9D-6533-A59F-7A27E9D86CA0}" dt="2026-02-26T12:10:21.285" v="2" actId="20577"/>
          <ac:spMkLst>
            <pc:docMk/>
            <pc:sldMk cId="127166063" sldId="258"/>
            <ac:spMk id="3" creationId="{F6B869D0-9183-5E5E-2830-5ED02ABFEBDB}"/>
          </ac:spMkLst>
        </pc:spChg>
      </pc:sldChg>
      <pc:sldChg chg="modSp">
        <pc:chgData name="indi.sudera@gmail.com" userId="S::urn:spo:guest#indi.sudera@gmail.com::" providerId="AD" clId="Web-{99C6C84E-DD9D-6533-A59F-7A27E9D86CA0}" dt="2026-02-26T12:10:30.520" v="3" actId="20577"/>
        <pc:sldMkLst>
          <pc:docMk/>
          <pc:sldMk cId="194526095" sldId="259"/>
        </pc:sldMkLst>
        <pc:spChg chg="mod">
          <ac:chgData name="indi.sudera@gmail.com" userId="S::urn:spo:guest#indi.sudera@gmail.com::" providerId="AD" clId="Web-{99C6C84E-DD9D-6533-A59F-7A27E9D86CA0}" dt="2026-02-26T12:10:30.520" v="3" actId="20577"/>
          <ac:spMkLst>
            <pc:docMk/>
            <pc:sldMk cId="194526095" sldId="259"/>
            <ac:spMk id="3" creationId="{D0E9EDFC-9786-612A-6691-347935E8B894}"/>
          </ac:spMkLst>
        </pc:spChg>
      </pc:sldChg>
      <pc:sldChg chg="modSp">
        <pc:chgData name="indi.sudera@gmail.com" userId="S::urn:spo:guest#indi.sudera@gmail.com::" providerId="AD" clId="Web-{99C6C84E-DD9D-6533-A59F-7A27E9D86CA0}" dt="2026-02-26T12:09:47.799" v="0" actId="20577"/>
        <pc:sldMkLst>
          <pc:docMk/>
          <pc:sldMk cId="1104486511" sldId="261"/>
        </pc:sldMkLst>
        <pc:spChg chg="mod">
          <ac:chgData name="indi.sudera@gmail.com" userId="S::urn:spo:guest#indi.sudera@gmail.com::" providerId="AD" clId="Web-{99C6C84E-DD9D-6533-A59F-7A27E9D86CA0}" dt="2026-02-26T12:09:47.799" v="0" actId="20577"/>
          <ac:spMkLst>
            <pc:docMk/>
            <pc:sldMk cId="1104486511" sldId="261"/>
            <ac:spMk id="3" creationId="{26C01237-E44D-E98E-6C4A-1F14EFFAE966}"/>
          </ac:spMkLst>
        </pc:spChg>
      </pc:sldChg>
      <pc:sldChg chg="modSp">
        <pc:chgData name="indi.sudera@gmail.com" userId="S::urn:spo:guest#indi.sudera@gmail.com::" providerId="AD" clId="Web-{99C6C84E-DD9D-6533-A59F-7A27E9D86CA0}" dt="2026-02-26T13:27:01.791" v="501" actId="1076"/>
        <pc:sldMkLst>
          <pc:docMk/>
          <pc:sldMk cId="1069698936" sldId="263"/>
        </pc:sldMkLst>
        <pc:spChg chg="mod">
          <ac:chgData name="indi.sudera@gmail.com" userId="S::urn:spo:guest#indi.sudera@gmail.com::" providerId="AD" clId="Web-{99C6C84E-DD9D-6533-A59F-7A27E9D86CA0}" dt="2026-02-26T13:27:01.791" v="501" actId="1076"/>
          <ac:spMkLst>
            <pc:docMk/>
            <pc:sldMk cId="1069698936" sldId="263"/>
            <ac:spMk id="2" creationId="{72BB4359-A0DA-3453-ED0D-14D3A7F3175A}"/>
          </ac:spMkLst>
        </pc:spChg>
        <pc:spChg chg="mod">
          <ac:chgData name="indi.sudera@gmail.com" userId="S::urn:spo:guest#indi.sudera@gmail.com::" providerId="AD" clId="Web-{99C6C84E-DD9D-6533-A59F-7A27E9D86CA0}" dt="2026-02-26T13:03:18.401" v="242" actId="20577"/>
          <ac:spMkLst>
            <pc:docMk/>
            <pc:sldMk cId="1069698936" sldId="263"/>
            <ac:spMk id="3" creationId="{C795CCE6-3EE2-DB0A-0504-EAA72D97822B}"/>
          </ac:spMkLst>
        </pc:spChg>
      </pc:sldChg>
      <pc:sldChg chg="modSp">
        <pc:chgData name="indi.sudera@gmail.com" userId="S::urn:spo:guest#indi.sudera@gmail.com::" providerId="AD" clId="Web-{99C6C84E-DD9D-6533-A59F-7A27E9D86CA0}" dt="2026-02-26T13:24:43.898" v="465" actId="20577"/>
        <pc:sldMkLst>
          <pc:docMk/>
          <pc:sldMk cId="3634547281" sldId="275"/>
        </pc:sldMkLst>
        <pc:spChg chg="mod">
          <ac:chgData name="indi.sudera@gmail.com" userId="S::urn:spo:guest#indi.sudera@gmail.com::" providerId="AD" clId="Web-{99C6C84E-DD9D-6533-A59F-7A27E9D86CA0}" dt="2026-02-26T13:24:43.898" v="465" actId="20577"/>
          <ac:spMkLst>
            <pc:docMk/>
            <pc:sldMk cId="3634547281" sldId="275"/>
            <ac:spMk id="3" creationId="{E4E318F4-CACA-4618-6FF7-C12FCFA9BE2B}"/>
          </ac:spMkLst>
        </pc:spChg>
      </pc:sldChg>
      <pc:sldChg chg="modSp">
        <pc:chgData name="indi.sudera@gmail.com" userId="S::urn:spo:guest#indi.sudera@gmail.com::" providerId="AD" clId="Web-{99C6C84E-DD9D-6533-A59F-7A27E9D86CA0}" dt="2026-02-26T12:10:10.660" v="1" actId="20577"/>
        <pc:sldMkLst>
          <pc:docMk/>
          <pc:sldMk cId="2427962276" sldId="278"/>
        </pc:sldMkLst>
        <pc:spChg chg="mod">
          <ac:chgData name="indi.sudera@gmail.com" userId="S::urn:spo:guest#indi.sudera@gmail.com::" providerId="AD" clId="Web-{99C6C84E-DD9D-6533-A59F-7A27E9D86CA0}" dt="2026-02-26T12:10:10.660" v="1" actId="20577"/>
          <ac:spMkLst>
            <pc:docMk/>
            <pc:sldMk cId="2427962276" sldId="278"/>
            <ac:spMk id="3" creationId="{988696CD-F1C6-BB3A-959D-2FC715F8B8EB}"/>
          </ac:spMkLst>
        </pc:spChg>
      </pc:sldChg>
      <pc:sldChg chg="modSp">
        <pc:chgData name="indi.sudera@gmail.com" userId="S::urn:spo:guest#indi.sudera@gmail.com::" providerId="AD" clId="Web-{99C6C84E-DD9D-6533-A59F-7A27E9D86CA0}" dt="2026-02-26T12:10:58.865" v="4" actId="20577"/>
        <pc:sldMkLst>
          <pc:docMk/>
          <pc:sldMk cId="3775563465" sldId="286"/>
        </pc:sldMkLst>
        <pc:spChg chg="mod">
          <ac:chgData name="indi.sudera@gmail.com" userId="S::urn:spo:guest#indi.sudera@gmail.com::" providerId="AD" clId="Web-{99C6C84E-DD9D-6533-A59F-7A27E9D86CA0}" dt="2026-02-26T12:10:58.865" v="4" actId="20577"/>
          <ac:spMkLst>
            <pc:docMk/>
            <pc:sldMk cId="3775563465" sldId="286"/>
            <ac:spMk id="4" creationId="{56F2C855-AEA5-34A1-17D6-FED7478F7676}"/>
          </ac:spMkLst>
        </pc:spChg>
      </pc:sldChg>
      <pc:sldChg chg="modSp">
        <pc:chgData name="indi.sudera@gmail.com" userId="S::urn:spo:guest#indi.sudera@gmail.com::" providerId="AD" clId="Web-{99C6C84E-DD9D-6533-A59F-7A27E9D86CA0}" dt="2026-02-26T13:26:38.618" v="478" actId="1076"/>
        <pc:sldMkLst>
          <pc:docMk/>
          <pc:sldMk cId="1812249864" sldId="287"/>
        </pc:sldMkLst>
        <pc:spChg chg="mod">
          <ac:chgData name="indi.sudera@gmail.com" userId="S::urn:spo:guest#indi.sudera@gmail.com::" providerId="AD" clId="Web-{99C6C84E-DD9D-6533-A59F-7A27E9D86CA0}" dt="2026-02-26T13:02:41.573" v="224" actId="20577"/>
          <ac:spMkLst>
            <pc:docMk/>
            <pc:sldMk cId="1812249864" sldId="287"/>
            <ac:spMk id="2" creationId="{00EBD24D-33F9-248D-824E-349BCA6BB0B7}"/>
          </ac:spMkLst>
        </pc:spChg>
        <pc:spChg chg="mod">
          <ac:chgData name="indi.sudera@gmail.com" userId="S::urn:spo:guest#indi.sudera@gmail.com::" providerId="AD" clId="Web-{99C6C84E-DD9D-6533-A59F-7A27E9D86CA0}" dt="2026-02-26T13:26:38.618" v="478" actId="1076"/>
          <ac:spMkLst>
            <pc:docMk/>
            <pc:sldMk cId="1812249864" sldId="287"/>
            <ac:spMk id="4" creationId="{553702F7-5700-37E6-7174-2F09054F2F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BA35C-1C34-4DAE-B86C-785FF48CD085}" type="datetimeFigureOut">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A117E-DE98-4CE6-988E-5ED940B8E38E}" type="slidenum">
              <a:t>‹#›</a:t>
            </a:fld>
            <a:endParaRPr lang="en-US"/>
          </a:p>
        </p:txBody>
      </p:sp>
    </p:spTree>
    <p:extLst>
      <p:ext uri="{BB962C8B-B14F-4D97-AF65-F5344CB8AC3E}">
        <p14:creationId xmlns:p14="http://schemas.microsoft.com/office/powerpoint/2010/main" val="286441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a:t>
            </a:r>
          </a:p>
          <a:p>
            <a:pPr marL="171450" indent="-171450">
              <a:buFont typeface="Arial"/>
              <a:buChar char="•"/>
            </a:pPr>
            <a:endParaRPr lang="en-US">
              <a:ea typeface="Calibri" panose="020F0502020204030204"/>
              <a:cs typeface="Calibri" panose="020F0502020204030204"/>
            </a:endParaRPr>
          </a:p>
          <a:p>
            <a:r>
              <a:rPr lang="en-US"/>
              <a:t> </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B3A117E-DE98-4CE6-988E-5ED940B8E38E}" type="slidenum">
              <a:t>2</a:t>
            </a:fld>
            <a:endParaRPr lang="en-US"/>
          </a:p>
        </p:txBody>
      </p:sp>
    </p:spTree>
    <p:extLst>
      <p:ext uri="{BB962C8B-B14F-4D97-AF65-F5344CB8AC3E}">
        <p14:creationId xmlns:p14="http://schemas.microsoft.com/office/powerpoint/2010/main" val="2557401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highlight>
                  <a:srgbClr val="FFFFFF"/>
                </a:highlight>
                <a:cs typeface="+mn-lt"/>
              </a:rPr>
            </a:br>
            <a:endParaRPr lang="en-US">
              <a:solidFill>
                <a:srgbClr val="222222"/>
              </a:solidFill>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5B3A117E-DE98-4CE6-988E-5ED940B8E38E}" type="slidenum">
              <a:rPr lang="en-US"/>
              <a:t>4</a:t>
            </a:fld>
            <a:endParaRPr lang="en-US"/>
          </a:p>
        </p:txBody>
      </p:sp>
    </p:spTree>
    <p:extLst>
      <p:ext uri="{BB962C8B-B14F-4D97-AF65-F5344CB8AC3E}">
        <p14:creationId xmlns:p14="http://schemas.microsoft.com/office/powerpoint/2010/main" val="3825917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6301-FD03-2F14-D485-0BAB3C0063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231E48-B591-DFD6-929E-78A0F16936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525DC2C-47E1-5086-EECB-9A216FE4C848}"/>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0DD714F2-1B98-7625-13FF-50D488DE50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941FF3-AE2E-7DD8-C9CE-E6B15046424E}"/>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1066132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00A12-2A6B-3CAD-ECF2-6F224B955E6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998783-55AA-4354-3B8E-A87C915249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7FD4A7-CD87-C039-1143-051CC7F6F477}"/>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2C7A01D4-BA30-B991-4841-0D55EA03B2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F2EB1-AFC2-21BF-752D-FED5D795E82D}"/>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2649877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7F73-2689-81EB-EFFA-E7201DF5506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EFCA890-A797-B5A6-A03B-E4626F5D3F2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171D95-15B6-593F-66D6-FB9DDA1F8980}"/>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3AD94E65-EB3E-6201-3EFA-7F49FBC29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3FF68-211E-F3F9-9775-37FFB3AA8ED9}"/>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90961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53875-04BD-461E-D3CB-BFAC63E87C5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EBF0B84-9D9D-3DE5-8196-9B4AC5E9AF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CDABCD5-7043-567A-7605-CC449E5017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E27CAFE-90C2-74CD-F5DA-99B7BED530A1}"/>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6" name="Footer Placeholder 5">
            <a:extLst>
              <a:ext uri="{FF2B5EF4-FFF2-40B4-BE49-F238E27FC236}">
                <a16:creationId xmlns:a16="http://schemas.microsoft.com/office/drawing/2014/main" id="{FDFCDCB0-81F2-9466-3D28-7C2BEAAFC1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487CC-B030-2102-7F83-9D17AA1AA50D}"/>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28676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035B-A92B-F842-29FD-0E62A1A4B4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A8E5235-2BB2-5AA2-503D-08D67EEDB9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3601F27-DC08-C1BF-3604-4CB4B1B4AF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26E5D99-F672-AE73-336E-56899FDDF6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D9DDEA-DC4B-0711-6F69-7909595F5C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65AE6F4-B7BA-3BF8-A60F-0CBEA833CA91}"/>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8" name="Footer Placeholder 7">
            <a:extLst>
              <a:ext uri="{FF2B5EF4-FFF2-40B4-BE49-F238E27FC236}">
                <a16:creationId xmlns:a16="http://schemas.microsoft.com/office/drawing/2014/main" id="{7C1F32CD-EBD0-EA4E-EAD0-48AD6520DB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2C6F3-43B9-A083-3C5D-5A97C51B1D46}"/>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135843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E3BD-21CC-3FFA-EF69-27006385027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68C4135-0B67-C35F-4D52-4E1EDCEC502E}"/>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4" name="Footer Placeholder 3">
            <a:extLst>
              <a:ext uri="{FF2B5EF4-FFF2-40B4-BE49-F238E27FC236}">
                <a16:creationId xmlns:a16="http://schemas.microsoft.com/office/drawing/2014/main" id="{EF56904B-2F6A-5DDE-63A0-8D33160115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E0F584-521C-FF1E-D01C-9FFDC399C790}"/>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2020239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E3647D-0BF1-2B44-EC82-BF7A81523AB8}"/>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3" name="Footer Placeholder 2">
            <a:extLst>
              <a:ext uri="{FF2B5EF4-FFF2-40B4-BE49-F238E27FC236}">
                <a16:creationId xmlns:a16="http://schemas.microsoft.com/office/drawing/2014/main" id="{1DB774FF-664B-7DA6-EDAF-0236FFF94D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F7ED9A-71C0-2625-7D3D-79E048D9C1C7}"/>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75462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6CCC-E393-224E-D30B-EACC7EB239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ADE6655-D32B-6923-4DD0-11DF1A7BD7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380CEB-54B8-BE27-A71D-75F2C16BDF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9D103A-3444-BDEC-981A-0790B96F7D07}"/>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6" name="Footer Placeholder 5">
            <a:extLst>
              <a:ext uri="{FF2B5EF4-FFF2-40B4-BE49-F238E27FC236}">
                <a16:creationId xmlns:a16="http://schemas.microsoft.com/office/drawing/2014/main" id="{77679C54-8E26-C0C3-098F-99C62CFD4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DA7AA5-8591-7FE4-9789-D2EB382632B8}"/>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3433026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47EA3-4BDB-08F1-3731-C3079F872C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0D09D85-3A9B-9D9D-FCCC-ED515DF6AF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4317FC-D12E-6384-F1E7-1BB88F666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B84B4D-E19A-6140-8814-EADBBBE90FB9}"/>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6" name="Footer Placeholder 5">
            <a:extLst>
              <a:ext uri="{FF2B5EF4-FFF2-40B4-BE49-F238E27FC236}">
                <a16:creationId xmlns:a16="http://schemas.microsoft.com/office/drawing/2014/main" id="{8E899D8E-A098-27C0-1A76-90BFA9F4C4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580DC2-4078-9311-092D-3DF768F4284D}"/>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3493128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85793-3DB7-E552-4072-ADD2D8A24B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325E23-DF13-9766-D010-CAB3A3DA09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75B515-C57D-919A-57F4-2BEFC2E84EB2}"/>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2CF824AD-9E23-71F9-50EE-D1811517C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CFA2E-6939-D305-1937-F2D74A7FE4D2}"/>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1348869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4BFD7A-1788-1412-DF2F-2CEFB7AFD6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921E600-2E47-37F7-BBE8-542ADE0762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4E2AD8-711A-5AF1-C3FA-53B50B14940D}"/>
              </a:ext>
            </a:extLst>
          </p:cNvPr>
          <p:cNvSpPr>
            <a:spLocks noGrp="1"/>
          </p:cNvSpPr>
          <p:nvPr>
            <p:ph type="dt" sz="half" idx="10"/>
          </p:nvPr>
        </p:nvSpPr>
        <p:spPr/>
        <p:txBody>
          <a:body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86CBF0AE-DA44-C7C3-D6E7-9913160330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A4C9C-4EE1-C785-8727-A7488A63E5C9}"/>
              </a:ext>
            </a:extLst>
          </p:cNvPr>
          <p:cNvSpPr>
            <a:spLocks noGrp="1"/>
          </p:cNvSpPr>
          <p:nvPr>
            <p:ph type="sldNum" sz="quarter" idx="12"/>
          </p:nvPr>
        </p:nvSpPr>
        <p:spPr/>
        <p:txBody>
          <a:bodyPr/>
          <a:lstStyle/>
          <a:p>
            <a:fld id="{2AA81477-738B-497F-9042-4D555C24F125}" type="slidenum">
              <a:rPr lang="en-GB" smtClean="0"/>
              <a:t>‹#›</a:t>
            </a:fld>
            <a:endParaRPr lang="en-GB"/>
          </a:p>
        </p:txBody>
      </p:sp>
    </p:spTree>
    <p:extLst>
      <p:ext uri="{BB962C8B-B14F-4D97-AF65-F5344CB8AC3E}">
        <p14:creationId xmlns:p14="http://schemas.microsoft.com/office/powerpoint/2010/main" val="186460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F367AC-E911-4672-4995-05A9911CE0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F9C7944-3E85-B16B-1366-9E701650D8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19F0D8-A14D-21BD-9856-EB8BE26100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2B3859-175D-4CAC-A22C-EC5734EA35E0}" type="datetimeFigureOut">
              <a:rPr lang="en-GB" smtClean="0"/>
              <a:t>16/03/2026</a:t>
            </a:fld>
            <a:endParaRPr lang="en-GB"/>
          </a:p>
        </p:txBody>
      </p:sp>
      <p:sp>
        <p:nvSpPr>
          <p:cNvPr id="5" name="Footer Placeholder 4">
            <a:extLst>
              <a:ext uri="{FF2B5EF4-FFF2-40B4-BE49-F238E27FC236}">
                <a16:creationId xmlns:a16="http://schemas.microsoft.com/office/drawing/2014/main" id="{4745BD8E-62BB-4C4F-CC8F-209C89248A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923DEB-C2E3-5F92-F57F-3D4EF20815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A81477-738B-497F-9042-4D555C24F125}" type="slidenum">
              <a:rPr lang="en-GB" smtClean="0"/>
              <a:t>‹#›</a:t>
            </a:fld>
            <a:endParaRPr lang="en-GB"/>
          </a:p>
        </p:txBody>
      </p:sp>
    </p:spTree>
    <p:extLst>
      <p:ext uri="{BB962C8B-B14F-4D97-AF65-F5344CB8AC3E}">
        <p14:creationId xmlns:p14="http://schemas.microsoft.com/office/powerpoint/2010/main" val="1586407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www.ageuk.org.uk/services/in-your-area/dementia-support/"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ageuk.org.uk/discover/2024/september/state-of-health-and-care-of-older-people-in-england-2024/?utm_source=chatgpt.com" TargetMode="External"/><Relationship Id="rId1" Type="http://schemas.openxmlformats.org/officeDocument/2006/relationships/slideLayout" Target="../slideLayouts/slideLayout2.xml"/><Relationship Id="rId6" Type="http://schemas.openxmlformats.org/officeDocument/2006/relationships/hyperlink" Target="https://doi.org/10.1093/geront/gnab116" TargetMode="External"/><Relationship Id="rId5" Type="http://schemas.openxmlformats.org/officeDocument/2006/relationships/hyperlink" Target="https://www.legislation.gov.uk/ukpga/2014/23/contents?utm_source=chatgpt.com" TargetMode="External"/><Relationship Id="rId4" Type="http://schemas.openxmlformats.org/officeDocument/2006/relationships/hyperlink" Target="https://www.alzheimers.org.uk/about-us/policy-and-influencing/reports/survey-lived-experiences-dementia?utm_source=chatgpt.com" TargetMode="External"/><Relationship Id="rId9" Type="http://schemas.openxmlformats.org/officeDocument/2006/relationships/hyperlink" Target="https://www.ncbi.nlm.nih.gov/pmc/articles/PMC2995895/"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2022-based-population-projections-a-gad-technical-bulletin/2022-based-population-projections-a-gad-technical-bulletin" TargetMode="External"/><Relationship Id="rId3" Type="http://schemas.openxmlformats.org/officeDocument/2006/relationships/hyperlink" Target="https://www.kingsfund.org.uk/insight-and-analysis/long-reads/exclusion-inclusion-digital-health-care" TargetMode="External"/><Relationship Id="rId7" Type="http://schemas.openxmlformats.org/officeDocument/2006/relationships/hyperlink" Target="https://www.longtermplan.nhs.uk/" TargetMode="External"/><Relationship Id="rId2" Type="http://schemas.openxmlformats.org/officeDocument/2006/relationships/hyperlink" Target="https://www.sciencedirect.com/book/9780124172357/handbook-of-aging-and-the-social-sciences" TargetMode="External"/><Relationship Id="rId1" Type="http://schemas.openxmlformats.org/officeDocument/2006/relationships/slideLayout" Target="../slideLayouts/slideLayout2.xml"/><Relationship Id="rId6" Type="http://schemas.openxmlformats.org/officeDocument/2006/relationships/hyperlink" Target="https://mealsonwheelsuk.org/" TargetMode="External"/><Relationship Id="rId5" Type="http://schemas.openxmlformats.org/officeDocument/2006/relationships/hyperlink" Target="https://jech.bmj.com/content/57/10/778" TargetMode="External"/><Relationship Id="rId4" Type="http://schemas.openxmlformats.org/officeDocument/2006/relationships/hyperlink" Target="https://www.cell.com/cell/fulltext/S0092-8674(05)00060-8" TargetMode="External"/><Relationship Id="rId9" Type="http://schemas.openxmlformats.org/officeDocument/2006/relationships/hyperlink" Target="https://www.theliveincarecompany.co.uk/care-guides/elderly-technology-problem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ijnurstu.2020.103823" TargetMode="External"/><Relationship Id="rId2" Type="http://schemas.openxmlformats.org/officeDocument/2006/relationships/hyperlink" Target="https://www.ox.ac.uk/news/2024-05-23-oxford-researchers-contribute-report-future-healthcare" TargetMode="External"/><Relationship Id="rId1" Type="http://schemas.openxmlformats.org/officeDocument/2006/relationships/slideLayout" Target="../slideLayouts/slideLayout2.xml"/><Relationship Id="rId4" Type="http://schemas.openxmlformats.org/officeDocument/2006/relationships/hyperlink" Target="https://www.who.int/publications/i/item/97892415650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B733D-162A-578F-67D0-2B189ACB7B49}"/>
              </a:ext>
            </a:extLst>
          </p:cNvPr>
          <p:cNvSpPr>
            <a:spLocks noGrp="1"/>
          </p:cNvSpPr>
          <p:nvPr>
            <p:ph type="ctrTitle"/>
          </p:nvPr>
        </p:nvSpPr>
        <p:spPr>
          <a:xfrm>
            <a:off x="1524000" y="1571212"/>
            <a:ext cx="9144000" cy="2387600"/>
          </a:xfrm>
        </p:spPr>
        <p:txBody>
          <a:bodyPr>
            <a:normAutofit fontScale="90000"/>
          </a:bodyPr>
          <a:lstStyle/>
          <a:p>
            <a:br>
              <a:rPr lang="en-GB"/>
            </a:br>
            <a:br>
              <a:rPr lang="en-GB"/>
            </a:br>
            <a:br>
              <a:rPr lang="en-GB"/>
            </a:br>
            <a:br>
              <a:rPr lang="en-GB"/>
            </a:br>
            <a:br>
              <a:rPr lang="en-GB"/>
            </a:br>
            <a:br>
              <a:rPr lang="en-GB"/>
            </a:br>
            <a:br>
              <a:rPr lang="en-GB"/>
            </a:br>
            <a:br>
              <a:rPr lang="en-GB"/>
            </a:br>
            <a:r>
              <a:rPr lang="en-GB"/>
              <a:t>Empowering the Older Person</a:t>
            </a:r>
            <a:br>
              <a:rPr lang="en-GB"/>
            </a:br>
            <a:br>
              <a:rPr lang="en-GB"/>
            </a:br>
            <a:r>
              <a:rPr lang="en-GB" b="1"/>
              <a:t>Evaluating the care and support needs of older people</a:t>
            </a:r>
            <a:endParaRPr lang="en-GB"/>
          </a:p>
        </p:txBody>
      </p:sp>
      <p:sp>
        <p:nvSpPr>
          <p:cNvPr id="3" name="Subtitle 2">
            <a:extLst>
              <a:ext uri="{FF2B5EF4-FFF2-40B4-BE49-F238E27FC236}">
                <a16:creationId xmlns:a16="http://schemas.microsoft.com/office/drawing/2014/main" id="{87FC31EB-0785-B98D-C992-7E9B89A03D6E}"/>
              </a:ext>
            </a:extLst>
          </p:cNvPr>
          <p:cNvSpPr>
            <a:spLocks noGrp="1"/>
          </p:cNvSpPr>
          <p:nvPr>
            <p:ph type="subTitle" idx="1"/>
          </p:nvPr>
        </p:nvSpPr>
        <p:spPr>
          <a:xfrm>
            <a:off x="1524000" y="4451273"/>
            <a:ext cx="9144000" cy="1655762"/>
          </a:xfrm>
        </p:spPr>
        <p:txBody>
          <a:bodyPr vert="horz" lIns="91440" tIns="45720" rIns="91440" bIns="45720" rtlCol="0" anchor="t">
            <a:normAutofit fontScale="92500" lnSpcReduction="10000"/>
          </a:bodyPr>
          <a:lstStyle/>
          <a:p>
            <a:pPr algn="l"/>
            <a:r>
              <a:rPr lang="en-GB"/>
              <a:t>Student name and Number: Tara Spears 2131325</a:t>
            </a:r>
            <a:endParaRPr lang="en-US"/>
          </a:p>
          <a:p>
            <a:pPr algn="l"/>
            <a:r>
              <a:rPr lang="en-GB"/>
              <a:t>Lecturer's name: Tommy</a:t>
            </a:r>
            <a:endParaRPr lang="en-US"/>
          </a:p>
          <a:p>
            <a:pPr algn="l"/>
            <a:r>
              <a:rPr lang="en-GB"/>
              <a:t>Module Title and Code: Component 1 Individual Presentation BMHP6027</a:t>
            </a:r>
          </a:p>
          <a:p>
            <a:pPr algn="l"/>
            <a:r>
              <a:rPr lang="en-GB"/>
              <a:t>Date of Presentation:  2</a:t>
            </a:r>
            <a:r>
              <a:rPr lang="en-GB" baseline="30000"/>
              <a:t>nd</a:t>
            </a:r>
            <a:r>
              <a:rPr lang="en-GB"/>
              <a:t> November</a:t>
            </a:r>
          </a:p>
        </p:txBody>
      </p:sp>
    </p:spTree>
    <p:extLst>
      <p:ext uri="{BB962C8B-B14F-4D97-AF65-F5344CB8AC3E}">
        <p14:creationId xmlns:p14="http://schemas.microsoft.com/office/powerpoint/2010/main" val="2627368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43E5-68EC-6EDA-49E7-ED92A9195CEA}"/>
              </a:ext>
            </a:extLst>
          </p:cNvPr>
          <p:cNvSpPr>
            <a:spLocks noGrp="1"/>
          </p:cNvSpPr>
          <p:nvPr>
            <p:ph type="title"/>
          </p:nvPr>
        </p:nvSpPr>
        <p:spPr>
          <a:xfrm>
            <a:off x="1249" y="2863"/>
            <a:ext cx="10515600" cy="1325563"/>
          </a:xfrm>
        </p:spPr>
        <p:txBody>
          <a:bodyPr/>
          <a:lstStyle/>
          <a:p>
            <a:r>
              <a:rPr lang="en-GB"/>
              <a:t>Introduction</a:t>
            </a:r>
          </a:p>
        </p:txBody>
      </p:sp>
      <p:sp>
        <p:nvSpPr>
          <p:cNvPr id="3" name="Content Placeholder 2">
            <a:extLst>
              <a:ext uri="{FF2B5EF4-FFF2-40B4-BE49-F238E27FC236}">
                <a16:creationId xmlns:a16="http://schemas.microsoft.com/office/drawing/2014/main" id="{312C35C2-7136-2A28-AD99-CD43A801160D}"/>
              </a:ext>
            </a:extLst>
          </p:cNvPr>
          <p:cNvSpPr>
            <a:spLocks noGrp="1"/>
          </p:cNvSpPr>
          <p:nvPr>
            <p:ph idx="1"/>
          </p:nvPr>
        </p:nvSpPr>
        <p:spPr>
          <a:xfrm>
            <a:off x="1250" y="1026150"/>
            <a:ext cx="12189500" cy="5850353"/>
          </a:xfrm>
        </p:spPr>
        <p:txBody>
          <a:bodyPr vert="horz" lIns="91440" tIns="45720" rIns="91440" bIns="45720" rtlCol="0" anchor="t">
            <a:noAutofit/>
          </a:bodyPr>
          <a:lstStyle/>
          <a:p>
            <a:pPr marL="0" indent="0">
              <a:buNone/>
            </a:pPr>
            <a:r>
              <a:rPr lang="en-GB" sz="2000" b="1">
                <a:solidFill>
                  <a:srgbClr val="000000"/>
                </a:solidFill>
                <a:latin typeface="Aptos Display"/>
              </a:rPr>
              <a:t>What is the purpose of this presentation?</a:t>
            </a:r>
          </a:p>
          <a:p>
            <a:pPr>
              <a:buFont typeface="Calibri" panose="020B0604020202020204" pitchFamily="34" charset="0"/>
              <a:buChar char="-"/>
            </a:pPr>
            <a:r>
              <a:rPr lang="en-GB" sz="1400">
                <a:solidFill>
                  <a:srgbClr val="000000"/>
                </a:solidFill>
                <a:latin typeface="Arial"/>
                <a:cs typeface="Arial"/>
              </a:rPr>
              <a:t>Evaluate the </a:t>
            </a:r>
            <a:r>
              <a:rPr lang="en-GB" sz="1400" b="1">
                <a:solidFill>
                  <a:srgbClr val="000000"/>
                </a:solidFill>
                <a:latin typeface="Arial"/>
                <a:cs typeface="Arial"/>
              </a:rPr>
              <a:t>care and support needs of older people </a:t>
            </a:r>
            <a:r>
              <a:rPr lang="en-GB" sz="1400">
                <a:solidFill>
                  <a:srgbClr val="000000"/>
                </a:solidFill>
                <a:latin typeface="Arial"/>
                <a:cs typeface="Arial"/>
              </a:rPr>
              <a:t>in the UK</a:t>
            </a:r>
          </a:p>
          <a:p>
            <a:pPr>
              <a:buFont typeface="Calibri" panose="020B0604020202020204" pitchFamily="34" charset="0"/>
              <a:buChar char="-"/>
            </a:pPr>
            <a:r>
              <a:rPr lang="en-GB" sz="1400">
                <a:solidFill>
                  <a:srgbClr val="000000"/>
                </a:solidFill>
                <a:latin typeface="Arial"/>
                <a:cs typeface="Arial"/>
              </a:rPr>
              <a:t>Evaluate </a:t>
            </a:r>
            <a:r>
              <a:rPr lang="en-GB" sz="1400" b="1">
                <a:solidFill>
                  <a:srgbClr val="000000"/>
                </a:solidFill>
                <a:latin typeface="Arial"/>
                <a:cs typeface="Arial"/>
              </a:rPr>
              <a:t>effectiveness of UK care approaches and interventions</a:t>
            </a:r>
            <a:r>
              <a:rPr lang="en-GB" sz="1400">
                <a:solidFill>
                  <a:srgbClr val="000000"/>
                </a:solidFill>
                <a:latin typeface="Arial"/>
                <a:cs typeface="Arial"/>
              </a:rPr>
              <a:t> in the UK </a:t>
            </a:r>
          </a:p>
          <a:p>
            <a:pPr>
              <a:buFont typeface="Calibri" panose="020B0604020202020204" pitchFamily="34" charset="0"/>
              <a:buChar char="-"/>
            </a:pPr>
            <a:r>
              <a:rPr lang="en-GB" sz="1400">
                <a:solidFill>
                  <a:srgbClr val="000000"/>
                </a:solidFill>
                <a:latin typeface="Arial"/>
                <a:cs typeface="Arial"/>
              </a:rPr>
              <a:t>Provide </a:t>
            </a:r>
            <a:r>
              <a:rPr lang="en-GB" sz="1400" b="1">
                <a:solidFill>
                  <a:srgbClr val="000000"/>
                </a:solidFill>
                <a:latin typeface="Arial"/>
                <a:cs typeface="Arial"/>
              </a:rPr>
              <a:t>recommendations</a:t>
            </a:r>
            <a:r>
              <a:rPr lang="en-GB" sz="1400">
                <a:solidFill>
                  <a:srgbClr val="000000"/>
                </a:solidFill>
                <a:latin typeface="Arial"/>
                <a:cs typeface="Arial"/>
              </a:rPr>
              <a:t> to improve </a:t>
            </a:r>
            <a:r>
              <a:rPr lang="en-GB" sz="1400" b="1">
                <a:solidFill>
                  <a:srgbClr val="000000"/>
                </a:solidFill>
                <a:latin typeface="Arial"/>
                <a:cs typeface="Arial"/>
              </a:rPr>
              <a:t>services and empower older people</a:t>
            </a:r>
          </a:p>
          <a:p>
            <a:pPr marL="0" indent="0">
              <a:buNone/>
            </a:pPr>
            <a:endParaRPr lang="en-GB" sz="1400" b="1">
              <a:solidFill>
                <a:srgbClr val="000000"/>
              </a:solidFill>
              <a:latin typeface="Arial"/>
              <a:cs typeface="Arial"/>
            </a:endParaRPr>
          </a:p>
          <a:p>
            <a:pPr marL="0" indent="0">
              <a:buNone/>
            </a:pPr>
            <a:r>
              <a:rPr lang="en-GB" sz="2000" b="1">
                <a:solidFill>
                  <a:srgbClr val="000000"/>
                </a:solidFill>
                <a:latin typeface="Aptos Display"/>
              </a:rPr>
              <a:t>What is 'ageing'?</a:t>
            </a:r>
            <a:endParaRPr lang="en-GB"/>
          </a:p>
          <a:p>
            <a:pPr>
              <a:buFont typeface="Calibri" panose="020B0604020202020204" pitchFamily="34" charset="0"/>
              <a:buChar char="-"/>
            </a:pPr>
            <a:r>
              <a:rPr lang="en-GB" sz="1400" b="1">
                <a:solidFill>
                  <a:srgbClr val="000000"/>
                </a:solidFill>
                <a:latin typeface="Arial"/>
                <a:cs typeface="Arial"/>
              </a:rPr>
              <a:t>General definition </a:t>
            </a:r>
            <a:r>
              <a:rPr lang="en-GB" sz="1400">
                <a:solidFill>
                  <a:srgbClr val="000000"/>
                </a:solidFill>
                <a:latin typeface="Arial"/>
                <a:cs typeface="Arial"/>
              </a:rPr>
              <a:t>- 'a persistent decline in the age-specific fitness components of an organism due to internal physiological deterioration' (Rose, 1991).</a:t>
            </a:r>
          </a:p>
          <a:p>
            <a:pPr>
              <a:buFont typeface="Calibri" panose="020B0604020202020204" pitchFamily="34" charset="0"/>
              <a:buChar char="-"/>
            </a:pPr>
            <a:r>
              <a:rPr lang="en-GB" sz="1400" b="1">
                <a:solidFill>
                  <a:srgbClr val="000000"/>
                </a:solidFill>
                <a:latin typeface="Arial"/>
                <a:cs typeface="Arial"/>
              </a:rPr>
              <a:t>Biological perspective</a:t>
            </a:r>
            <a:r>
              <a:rPr lang="en-GB" sz="1400">
                <a:solidFill>
                  <a:srgbClr val="000000"/>
                </a:solidFill>
                <a:latin typeface="Arial"/>
                <a:cs typeface="Arial"/>
              </a:rPr>
              <a:t> - ageing is programmed in DNA, cellular replication is limited effecting lifespan (Kirkwood, 2005)</a:t>
            </a:r>
          </a:p>
          <a:p>
            <a:pPr>
              <a:buFont typeface="Calibri" panose="020B0604020202020204" pitchFamily="34" charset="0"/>
              <a:buChar char="-"/>
            </a:pPr>
            <a:r>
              <a:rPr lang="en-GB" sz="1400" b="1">
                <a:solidFill>
                  <a:srgbClr val="000000"/>
                </a:solidFill>
                <a:latin typeface="Arial"/>
                <a:cs typeface="Arial"/>
              </a:rPr>
              <a:t>Wear and tear theories</a:t>
            </a:r>
            <a:r>
              <a:rPr lang="en-GB" sz="1400">
                <a:solidFill>
                  <a:srgbClr val="000000"/>
                </a:solidFill>
                <a:latin typeface="Arial"/>
                <a:cs typeface="Arial"/>
              </a:rPr>
              <a:t> - ageing happens due to damage to cells and tissues caused by environmental stressors and metabolic processes over time (Jin, 2010) </a:t>
            </a:r>
          </a:p>
        </p:txBody>
      </p:sp>
    </p:spTree>
    <p:extLst>
      <p:ext uri="{BB962C8B-B14F-4D97-AF65-F5344CB8AC3E}">
        <p14:creationId xmlns:p14="http://schemas.microsoft.com/office/powerpoint/2010/main" val="1893366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6CC56-E457-8C46-FF3F-2B002754D757}"/>
              </a:ext>
            </a:extLst>
          </p:cNvPr>
          <p:cNvSpPr>
            <a:spLocks noGrp="1"/>
          </p:cNvSpPr>
          <p:nvPr>
            <p:ph type="title"/>
          </p:nvPr>
        </p:nvSpPr>
        <p:spPr>
          <a:xfrm>
            <a:off x="3132" y="-217"/>
            <a:ext cx="10515600" cy="1325563"/>
          </a:xfrm>
        </p:spPr>
        <p:txBody>
          <a:bodyPr/>
          <a:lstStyle/>
          <a:p>
            <a:r>
              <a:rPr lang="en-US"/>
              <a:t>The Ageing Population: Setting the Scene</a:t>
            </a:r>
          </a:p>
        </p:txBody>
      </p:sp>
      <p:sp>
        <p:nvSpPr>
          <p:cNvPr id="3" name="Content Placeholder 2">
            <a:extLst>
              <a:ext uri="{FF2B5EF4-FFF2-40B4-BE49-F238E27FC236}">
                <a16:creationId xmlns:a16="http://schemas.microsoft.com/office/drawing/2014/main" id="{DF3E051E-F744-C931-6ECF-41A9B4EB14A0}"/>
              </a:ext>
            </a:extLst>
          </p:cNvPr>
          <p:cNvSpPr>
            <a:spLocks noGrp="1"/>
          </p:cNvSpPr>
          <p:nvPr>
            <p:ph idx="1"/>
          </p:nvPr>
        </p:nvSpPr>
        <p:spPr>
          <a:xfrm>
            <a:off x="3132" y="1084502"/>
            <a:ext cx="11016641" cy="5760515"/>
          </a:xfrm>
        </p:spPr>
        <p:txBody>
          <a:bodyPr vert="horz" lIns="91440" tIns="45720" rIns="91440" bIns="45720" rtlCol="0" anchor="t">
            <a:normAutofit/>
          </a:bodyPr>
          <a:lstStyle/>
          <a:p>
            <a:pPr marL="0" indent="0">
              <a:buNone/>
            </a:pPr>
            <a:r>
              <a:rPr lang="en-GB" sz="2100" b="1">
                <a:latin typeface="Aptos Display"/>
              </a:rPr>
              <a:t>Fastest Growth in Oldest Age Groups:</a:t>
            </a:r>
            <a:endParaRPr lang="en-GB" sz="2100"/>
          </a:p>
          <a:p>
            <a:pPr marL="342900" indent="-342900">
              <a:buFont typeface="Calibri" panose="020B0604020202020204" pitchFamily="34" charset="0"/>
              <a:buChar char="-"/>
            </a:pPr>
            <a:r>
              <a:rPr lang="en-GB" sz="1400">
                <a:latin typeface="Arial"/>
                <a:cs typeface="Arial"/>
              </a:rPr>
              <a:t>The 85+ age group is the fastest-growing, with numbers projected to double from 1.6 million (2018) to 3.6 million (2050) in Great Britain (ONS, 2025)</a:t>
            </a:r>
          </a:p>
          <a:p>
            <a:pPr marL="0" indent="0">
              <a:buNone/>
            </a:pPr>
            <a:endParaRPr lang="en-GB" sz="1400">
              <a:latin typeface="Arial"/>
              <a:cs typeface="Arial"/>
            </a:endParaRPr>
          </a:p>
          <a:p>
            <a:pPr marL="0" indent="0">
              <a:buNone/>
            </a:pPr>
            <a:r>
              <a:rPr lang="en-GB" sz="1400" b="1">
                <a:latin typeface="Arial"/>
                <a:cs typeface="Arial"/>
              </a:rPr>
              <a:t>Why is the ageing important in Health and Social Care?</a:t>
            </a:r>
          </a:p>
          <a:p>
            <a:pPr marL="342900" indent="-342900">
              <a:buFont typeface="Calibri" panose="020B0604020202020204" pitchFamily="34" charset="0"/>
              <a:buChar char="-"/>
            </a:pPr>
            <a:r>
              <a:rPr lang="en-GB" sz="1400">
                <a:latin typeface="Arial"/>
                <a:cs typeface="Arial"/>
              </a:rPr>
              <a:t>The ageing population impacts the NHS, provisions and interventions - impacts public services, labour markets, pensions and healthcare provision.</a:t>
            </a:r>
          </a:p>
          <a:p>
            <a:pPr marL="342900" indent="-342900">
              <a:buFont typeface="Calibri" panose="020B0604020202020204" pitchFamily="34" charset="0"/>
              <a:buChar char="-"/>
            </a:pPr>
            <a:r>
              <a:rPr lang="en-GB" sz="1400">
                <a:latin typeface="Arial"/>
                <a:cs typeface="Arial"/>
              </a:rPr>
              <a:t>Understanding ageing supports person-centred care, promoting independence, dignity and quality of life</a:t>
            </a:r>
          </a:p>
          <a:p>
            <a:pPr marL="342900" indent="-342900">
              <a:buFont typeface="Calibri" panose="020B0604020202020204" pitchFamily="34" charset="0"/>
              <a:buChar char="-"/>
            </a:pPr>
            <a:endParaRPr lang="en-GB" sz="1400">
              <a:latin typeface="Arial"/>
              <a:cs typeface="Arial"/>
            </a:endParaRPr>
          </a:p>
          <a:p>
            <a:pPr marL="0" indent="0">
              <a:buNone/>
            </a:pPr>
            <a:r>
              <a:rPr lang="en-GB" sz="1400" b="1">
                <a:latin typeface="Arial"/>
                <a:cs typeface="Arial"/>
              </a:rPr>
              <a:t>Main care needs of the ageing population - </a:t>
            </a:r>
            <a:r>
              <a:rPr lang="en-GB" sz="1400">
                <a:latin typeface="Arial"/>
                <a:cs typeface="Arial"/>
              </a:rPr>
              <a:t>Older people commonly experience complex and interrelated:</a:t>
            </a:r>
            <a:endParaRPr lang="en-US" sz="1400">
              <a:latin typeface="Arial"/>
              <a:cs typeface="Arial"/>
            </a:endParaRPr>
          </a:p>
          <a:p>
            <a:pPr>
              <a:buFont typeface="Calibri" panose="020B0604020202020204" pitchFamily="34" charset="0"/>
              <a:buChar char="-"/>
            </a:pPr>
            <a:r>
              <a:rPr lang="en-GB" sz="1400">
                <a:latin typeface="Arial"/>
                <a:cs typeface="Arial"/>
              </a:rPr>
              <a:t>Physical needs – mobility, medication, pain management, daily living</a:t>
            </a:r>
          </a:p>
          <a:p>
            <a:pPr>
              <a:buFont typeface="Calibri" panose="020B0604020202020204" pitchFamily="34" charset="0"/>
              <a:buChar char="-"/>
            </a:pPr>
            <a:r>
              <a:rPr lang="en-GB" sz="1400">
                <a:latin typeface="Arial"/>
                <a:cs typeface="Arial"/>
              </a:rPr>
              <a:t>Emotional and psychological needs – loneliness, depression, worrying over bills</a:t>
            </a:r>
          </a:p>
          <a:p>
            <a:pPr>
              <a:buFont typeface="Calibri" panose="020B0604020202020204" pitchFamily="34" charset="0"/>
              <a:buChar char="-"/>
            </a:pPr>
            <a:r>
              <a:rPr lang="en-US" sz="1400">
                <a:latin typeface="Arial"/>
                <a:cs typeface="Arial"/>
              </a:rPr>
              <a:t>Social needs – community engagement, digital inclusion, building relationships and independence</a:t>
            </a:r>
          </a:p>
          <a:p>
            <a:pPr marL="0" indent="0">
              <a:buNone/>
            </a:pPr>
            <a:r>
              <a:rPr lang="en-GB" sz="1400">
                <a:latin typeface="Arial"/>
                <a:cs typeface="Arial"/>
              </a:rPr>
              <a:t>(World Health Organisation, 2015; </a:t>
            </a:r>
            <a:r>
              <a:rPr lang="en-GB" sz="1400" err="1">
                <a:latin typeface="Arial"/>
                <a:cs typeface="Arial"/>
              </a:rPr>
              <a:t>Toquero</a:t>
            </a:r>
            <a:r>
              <a:rPr lang="en-GB" sz="1400">
                <a:latin typeface="Arial"/>
                <a:cs typeface="Arial"/>
              </a:rPr>
              <a:t> (2021)</a:t>
            </a:r>
          </a:p>
          <a:p>
            <a:pPr marL="0" indent="0">
              <a:buNone/>
            </a:pPr>
            <a:endParaRPr lang="en-GB" sz="2000">
              <a:latin typeface="Aptos Display"/>
            </a:endParaRPr>
          </a:p>
          <a:p>
            <a:pPr marL="0" indent="0">
              <a:buNone/>
            </a:pPr>
            <a:endParaRPr lang="en-GB" sz="2000">
              <a:latin typeface="Aptos Display"/>
            </a:endParaRPr>
          </a:p>
          <a:p>
            <a:pPr marL="0" indent="0">
              <a:buNone/>
            </a:pPr>
            <a:endParaRPr lang="en-GB" sz="2000">
              <a:latin typeface="Aptos Display"/>
            </a:endParaRPr>
          </a:p>
        </p:txBody>
      </p:sp>
    </p:spTree>
    <p:extLst>
      <p:ext uri="{BB962C8B-B14F-4D97-AF65-F5344CB8AC3E}">
        <p14:creationId xmlns:p14="http://schemas.microsoft.com/office/powerpoint/2010/main" val="650632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C6717-D824-42E6-1A04-BD3283118E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DF0002-D73A-1DD2-BBCF-56760614397E}"/>
              </a:ext>
            </a:extLst>
          </p:cNvPr>
          <p:cNvSpPr>
            <a:spLocks noGrp="1"/>
          </p:cNvSpPr>
          <p:nvPr>
            <p:ph type="title"/>
          </p:nvPr>
        </p:nvSpPr>
        <p:spPr>
          <a:xfrm>
            <a:off x="1249" y="2863"/>
            <a:ext cx="12175298" cy="1325563"/>
          </a:xfrm>
        </p:spPr>
        <p:txBody>
          <a:bodyPr/>
          <a:lstStyle/>
          <a:p>
            <a:r>
              <a:rPr lang="en-GB"/>
              <a:t>Theories of Ageing</a:t>
            </a:r>
            <a:endParaRPr lang="en-US"/>
          </a:p>
        </p:txBody>
      </p:sp>
      <p:sp>
        <p:nvSpPr>
          <p:cNvPr id="3" name="Content Placeholder 2">
            <a:extLst>
              <a:ext uri="{FF2B5EF4-FFF2-40B4-BE49-F238E27FC236}">
                <a16:creationId xmlns:a16="http://schemas.microsoft.com/office/drawing/2014/main" id="{26C01237-E44D-E98E-6C4A-1F14EFFAE966}"/>
              </a:ext>
            </a:extLst>
          </p:cNvPr>
          <p:cNvSpPr>
            <a:spLocks noGrp="1"/>
          </p:cNvSpPr>
          <p:nvPr>
            <p:ph idx="1"/>
          </p:nvPr>
        </p:nvSpPr>
        <p:spPr>
          <a:xfrm>
            <a:off x="3132" y="1220201"/>
            <a:ext cx="12175298" cy="5812707"/>
          </a:xfrm>
        </p:spPr>
        <p:txBody>
          <a:bodyPr vert="horz" lIns="91440" tIns="45720" rIns="91440" bIns="45720" rtlCol="0" anchor="t">
            <a:normAutofit/>
          </a:bodyPr>
          <a:lstStyle/>
          <a:p>
            <a:r>
              <a:rPr lang="en-GB" sz="1400">
                <a:latin typeface="Arial"/>
                <a:cs typeface="Arial"/>
              </a:rPr>
              <a:t>Ageing theories allow professionals to have insight into the care that is needed for older people. It helps them to provide person-centred care enabling them to respond to change</a:t>
            </a:r>
            <a:endParaRPr lang="en-US" sz="1400">
              <a:latin typeface="Arial"/>
              <a:cs typeface="Arial"/>
            </a:endParaRPr>
          </a:p>
          <a:p>
            <a:r>
              <a:rPr lang="en-GB" sz="1400">
                <a:latin typeface="Arial"/>
                <a:cs typeface="Arial"/>
              </a:rPr>
              <a:t>Ageing theories enable professionals to work with one another across services for better outcomes and provide holistic care – they can reflect and evaluate practice</a:t>
            </a:r>
          </a:p>
          <a:p>
            <a:r>
              <a:rPr lang="en-GB" sz="1400">
                <a:latin typeface="Arial"/>
                <a:cs typeface="Arial"/>
              </a:rPr>
              <a:t>Examples of theory and how it can be used in practice:</a:t>
            </a:r>
            <a:endParaRPr lang="en-US" sz="1400">
              <a:latin typeface="Arial"/>
              <a:cs typeface="Arial"/>
            </a:endParaRPr>
          </a:p>
          <a:p>
            <a:pPr marL="0" indent="0">
              <a:buNone/>
            </a:pPr>
            <a:r>
              <a:rPr lang="en-GB" sz="1400">
                <a:latin typeface="Arial"/>
                <a:ea typeface="+mn-lt"/>
                <a:cs typeface="Arial"/>
              </a:rPr>
              <a:t>1. Continuity Theory – Older adults cope better when they can maintain familiar routines, roles, values, and relationships developed earlier in life (Atchley, 1989).</a:t>
            </a:r>
            <a:endParaRPr lang="en-GB" sz="1400">
              <a:latin typeface="Arial"/>
              <a:cs typeface="Arial"/>
            </a:endParaRPr>
          </a:p>
          <a:p>
            <a:pPr marL="0" indent="0">
              <a:lnSpc>
                <a:spcPct val="70000"/>
              </a:lnSpc>
              <a:buNone/>
            </a:pPr>
            <a:r>
              <a:rPr lang="en-GB" sz="1400">
                <a:latin typeface="Arial"/>
                <a:cs typeface="Arial"/>
              </a:rPr>
              <a:t>Practitioners support familiar routines, roles and relationships to maintain identity and emotional stability – through personalise care plans, helping through transitions</a:t>
            </a:r>
          </a:p>
          <a:p>
            <a:pPr marL="0" indent="0">
              <a:buNone/>
            </a:pPr>
            <a:r>
              <a:rPr lang="en-GB" sz="1400">
                <a:latin typeface="Arial"/>
                <a:cs typeface="Arial"/>
              </a:rPr>
              <a:t>Practitioners want to work with older people to maintain their routines placing less stress on the individuals by helping them feel more independent and empowered</a:t>
            </a:r>
          </a:p>
          <a:p>
            <a:pPr marL="0" indent="0">
              <a:buNone/>
            </a:pPr>
            <a:r>
              <a:rPr lang="en-GB" sz="1400">
                <a:latin typeface="Arial"/>
                <a:cs typeface="Arial"/>
              </a:rPr>
              <a:t>2. Life Course Theory - Health, wellbeing, and independence in later life are shaped by accumulated experiences across the lifespan, including work, relationships, trauma, and socioeconomic conditions (Kuh et al., 2014). This theory uses a holistic and tailer approach.</a:t>
            </a:r>
          </a:p>
          <a:p>
            <a:pPr marL="0" indent="0">
              <a:buNone/>
            </a:pPr>
            <a:r>
              <a:rPr lang="en-GB" sz="1400">
                <a:latin typeface="Arial"/>
                <a:cs typeface="Arial"/>
              </a:rPr>
              <a:t>It avoids “one-size-fits-all” care and supports personalised interventions that respect the individual’s life history (Kuh et al., 2014; Kendig and </a:t>
            </a:r>
            <a:r>
              <a:rPr lang="en-GB" sz="1400" err="1">
                <a:latin typeface="Arial"/>
                <a:cs typeface="Arial"/>
              </a:rPr>
              <a:t>Nazroo</a:t>
            </a:r>
            <a:r>
              <a:rPr lang="en-GB" sz="1400">
                <a:latin typeface="Arial"/>
                <a:cs typeface="Arial"/>
              </a:rPr>
              <a:t>, 2016).</a:t>
            </a:r>
          </a:p>
          <a:p>
            <a:pPr marL="0" indent="0">
              <a:buNone/>
            </a:pPr>
            <a:endParaRPr lang="en-GB" sz="1400">
              <a:solidFill>
                <a:schemeClr val="accent5"/>
              </a:solidFill>
              <a:latin typeface="Arial"/>
              <a:cs typeface="Arial"/>
            </a:endParaRPr>
          </a:p>
        </p:txBody>
      </p:sp>
    </p:spTree>
    <p:extLst>
      <p:ext uri="{BB962C8B-B14F-4D97-AF65-F5344CB8AC3E}">
        <p14:creationId xmlns:p14="http://schemas.microsoft.com/office/powerpoint/2010/main" val="1104486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0EB6E-E197-45A4-05E9-1EBD39C819E3}"/>
              </a:ext>
            </a:extLst>
          </p:cNvPr>
          <p:cNvSpPr>
            <a:spLocks noGrp="1"/>
          </p:cNvSpPr>
          <p:nvPr>
            <p:ph type="title"/>
          </p:nvPr>
        </p:nvSpPr>
        <p:spPr>
          <a:xfrm>
            <a:off x="1249" y="2863"/>
            <a:ext cx="10515600" cy="1325563"/>
          </a:xfrm>
        </p:spPr>
        <p:txBody>
          <a:bodyPr/>
          <a:lstStyle/>
          <a:p>
            <a:r>
              <a:rPr lang="en-US"/>
              <a:t>Policy and Legislation</a:t>
            </a:r>
          </a:p>
        </p:txBody>
      </p:sp>
      <p:sp>
        <p:nvSpPr>
          <p:cNvPr id="3" name="Content Placeholder 2">
            <a:extLst>
              <a:ext uri="{FF2B5EF4-FFF2-40B4-BE49-F238E27FC236}">
                <a16:creationId xmlns:a16="http://schemas.microsoft.com/office/drawing/2014/main" id="{988696CD-F1C6-BB3A-959D-2FC715F8B8EB}"/>
              </a:ext>
            </a:extLst>
          </p:cNvPr>
          <p:cNvSpPr>
            <a:spLocks noGrp="1"/>
          </p:cNvSpPr>
          <p:nvPr>
            <p:ph idx="1"/>
          </p:nvPr>
        </p:nvSpPr>
        <p:spPr>
          <a:xfrm>
            <a:off x="5645" y="1049514"/>
            <a:ext cx="12166599" cy="5790671"/>
          </a:xfrm>
        </p:spPr>
        <p:txBody>
          <a:bodyPr vert="horz" lIns="91440" tIns="45720" rIns="91440" bIns="45720" rtlCol="0" anchor="t">
            <a:normAutofit/>
          </a:bodyPr>
          <a:lstStyle/>
          <a:p>
            <a:pPr marL="0" indent="0">
              <a:buNone/>
            </a:pPr>
            <a:endParaRPr lang="en-US">
              <a:solidFill>
                <a:schemeClr val="accent5"/>
              </a:solidFill>
            </a:endParaRPr>
          </a:p>
          <a:p>
            <a:r>
              <a:rPr lang="en-US" sz="1400">
                <a:latin typeface="Arial"/>
                <a:cs typeface="Arial"/>
              </a:rPr>
              <a:t>The Care Act 2014 places a legal duty on local authorities to promote wellbeing, prevention and </a:t>
            </a:r>
            <a:r>
              <a:rPr lang="en-US" sz="1400" err="1">
                <a:latin typeface="Arial"/>
                <a:cs typeface="Arial"/>
              </a:rPr>
              <a:t>personalisation</a:t>
            </a:r>
            <a:r>
              <a:rPr lang="en-US" sz="1400">
                <a:latin typeface="Arial"/>
                <a:cs typeface="Arial"/>
              </a:rPr>
              <a:t> - this gives older people rights and protection from what they believe to be the unknown</a:t>
            </a:r>
          </a:p>
          <a:p>
            <a:r>
              <a:rPr lang="en-US" sz="1400">
                <a:latin typeface="Arial"/>
                <a:cs typeface="Arial"/>
              </a:rPr>
              <a:t>Equality Act 2010 and Human Rights Act 1998 ensure care is delivered without age discrimination and with respect for dignity, autonomy and rights, directly influencing assessment, care planning and service delivery for older people (Care Act 2014; Equality Act 2010; Human Rights Act 1998).</a:t>
            </a:r>
          </a:p>
          <a:p>
            <a:r>
              <a:rPr lang="en-US" sz="1400">
                <a:latin typeface="Arial"/>
                <a:cs typeface="Arial"/>
              </a:rPr>
              <a:t>NHS Long Term Plan directs funding towards integrated, community-based and preventative services, empowering older people through coordinated health and social care, improved access, and support to live independently for longer (NHS England, 2019; Age UK, 2024).</a:t>
            </a:r>
          </a:p>
          <a:p>
            <a:endParaRPr lang="en-US"/>
          </a:p>
          <a:p>
            <a:endParaRPr lang="en-US">
              <a:solidFill>
                <a:schemeClr val="accent5"/>
              </a:solidFill>
            </a:endParaRPr>
          </a:p>
        </p:txBody>
      </p:sp>
    </p:spTree>
    <p:extLst>
      <p:ext uri="{BB962C8B-B14F-4D97-AF65-F5344CB8AC3E}">
        <p14:creationId xmlns:p14="http://schemas.microsoft.com/office/powerpoint/2010/main" val="2427962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9BB79-76D5-0F03-E294-8D3E90150A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D4607E-5434-4A9E-5C85-F92299796AE3}"/>
              </a:ext>
            </a:extLst>
          </p:cNvPr>
          <p:cNvSpPr>
            <a:spLocks noGrp="1"/>
          </p:cNvSpPr>
          <p:nvPr>
            <p:ph type="title"/>
          </p:nvPr>
        </p:nvSpPr>
        <p:spPr>
          <a:xfrm>
            <a:off x="1249" y="2863"/>
            <a:ext cx="12180711" cy="1325563"/>
          </a:xfrm>
        </p:spPr>
        <p:txBody>
          <a:bodyPr/>
          <a:lstStyle/>
          <a:p>
            <a:r>
              <a:rPr lang="en-GB"/>
              <a:t>Current services and support  for older people in the UK</a:t>
            </a:r>
            <a:endParaRPr lang="en-US"/>
          </a:p>
        </p:txBody>
      </p:sp>
      <p:sp>
        <p:nvSpPr>
          <p:cNvPr id="3" name="Content Placeholder 2">
            <a:extLst>
              <a:ext uri="{FF2B5EF4-FFF2-40B4-BE49-F238E27FC236}">
                <a16:creationId xmlns:a16="http://schemas.microsoft.com/office/drawing/2014/main" id="{F6B869D0-9183-5E5E-2830-5ED02ABFEBDB}"/>
              </a:ext>
            </a:extLst>
          </p:cNvPr>
          <p:cNvSpPr>
            <a:spLocks noGrp="1"/>
          </p:cNvSpPr>
          <p:nvPr>
            <p:ph idx="1"/>
          </p:nvPr>
        </p:nvSpPr>
        <p:spPr>
          <a:xfrm>
            <a:off x="5644" y="1331736"/>
            <a:ext cx="12166599" cy="5522560"/>
          </a:xfrm>
        </p:spPr>
        <p:txBody>
          <a:bodyPr vert="horz" lIns="91440" tIns="45720" rIns="91440" bIns="45720" rtlCol="0" anchor="t">
            <a:normAutofit/>
          </a:bodyPr>
          <a:lstStyle/>
          <a:p>
            <a:pPr marL="571500" indent="-571500"/>
            <a:r>
              <a:rPr lang="en-GB" sz="1400">
                <a:latin typeface="Arial"/>
                <a:cs typeface="Arial"/>
              </a:rPr>
              <a:t>Support for older people in the UK includes government benefits, NHS care services, care homes and charities providing assistance covering financial aid, pension credit, attendance allowance, in home care, carers, adaptions and alarms (Age UK, 2024; NHS England, 2019).</a:t>
            </a:r>
            <a:endParaRPr lang="en-US" sz="1400">
              <a:latin typeface="Arial"/>
              <a:cs typeface="Arial"/>
            </a:endParaRPr>
          </a:p>
          <a:p>
            <a:pPr marL="0" indent="0">
              <a:buNone/>
            </a:pPr>
            <a:endParaRPr lang="en-GB" sz="4400"/>
          </a:p>
          <a:p>
            <a:pPr>
              <a:buFont typeface="Arial"/>
              <a:buChar char="•"/>
            </a:pPr>
            <a:endParaRPr lang="en-US" sz="4400">
              <a:solidFill>
                <a:schemeClr val="accent5"/>
              </a:solidFill>
            </a:endParaRPr>
          </a:p>
          <a:p>
            <a:pPr marL="0" indent="0">
              <a:buNone/>
            </a:pPr>
            <a:endParaRPr lang="en-GB" sz="4400">
              <a:solidFill>
                <a:schemeClr val="accent5"/>
              </a:solidFill>
            </a:endParaRPr>
          </a:p>
        </p:txBody>
      </p:sp>
    </p:spTree>
    <p:extLst>
      <p:ext uri="{BB962C8B-B14F-4D97-AF65-F5344CB8AC3E}">
        <p14:creationId xmlns:p14="http://schemas.microsoft.com/office/powerpoint/2010/main" val="127166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CC0ED-2BDF-B9B8-8E9E-5BF77104E3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C0C32-B00F-295A-EC60-397F65DD6A96}"/>
              </a:ext>
            </a:extLst>
          </p:cNvPr>
          <p:cNvSpPr>
            <a:spLocks noGrp="1"/>
          </p:cNvSpPr>
          <p:nvPr>
            <p:ph type="title"/>
          </p:nvPr>
        </p:nvSpPr>
        <p:spPr>
          <a:xfrm>
            <a:off x="120068" y="149401"/>
            <a:ext cx="12194822" cy="1043341"/>
          </a:xfrm>
        </p:spPr>
        <p:txBody>
          <a:bodyPr>
            <a:normAutofit/>
          </a:bodyPr>
          <a:lstStyle/>
          <a:p>
            <a:pPr marL="742950" indent="-742950">
              <a:buAutoNum type="arabicPeriod"/>
            </a:pPr>
            <a:r>
              <a:rPr lang="en-GB"/>
              <a:t>Critical Evaluation of Residential</a:t>
            </a:r>
            <a:r>
              <a:rPr lang="en-GB">
                <a:latin typeface="Aptos Display"/>
              </a:rPr>
              <a:t> Care Home</a:t>
            </a:r>
            <a:endParaRPr lang="en-GB" sz="2800">
              <a:latin typeface="Aptos"/>
            </a:endParaRPr>
          </a:p>
        </p:txBody>
      </p:sp>
      <p:sp>
        <p:nvSpPr>
          <p:cNvPr id="5" name="Text Placeholder 4">
            <a:extLst>
              <a:ext uri="{FF2B5EF4-FFF2-40B4-BE49-F238E27FC236}">
                <a16:creationId xmlns:a16="http://schemas.microsoft.com/office/drawing/2014/main" id="{3A08EB22-4885-96E8-A40F-C12C5E45F4EA}"/>
              </a:ext>
            </a:extLst>
          </p:cNvPr>
          <p:cNvSpPr>
            <a:spLocks noGrp="1"/>
          </p:cNvSpPr>
          <p:nvPr>
            <p:ph type="body" idx="1"/>
          </p:nvPr>
        </p:nvSpPr>
        <p:spPr>
          <a:xfrm>
            <a:off x="839788" y="1906941"/>
            <a:ext cx="5157787" cy="823912"/>
          </a:xfrm>
          <a:ln>
            <a:solidFill>
              <a:schemeClr val="tx1"/>
            </a:solidFill>
          </a:ln>
        </p:spPr>
        <p:txBody>
          <a:bodyPr/>
          <a:lstStyle/>
          <a:p>
            <a:r>
              <a:rPr lang="en-US"/>
              <a:t>Strengths</a:t>
            </a:r>
          </a:p>
        </p:txBody>
      </p:sp>
      <p:sp>
        <p:nvSpPr>
          <p:cNvPr id="3" name="Content Placeholder 2">
            <a:extLst>
              <a:ext uri="{FF2B5EF4-FFF2-40B4-BE49-F238E27FC236}">
                <a16:creationId xmlns:a16="http://schemas.microsoft.com/office/drawing/2014/main" id="{D0E9EDFC-9786-612A-6691-347935E8B894}"/>
              </a:ext>
            </a:extLst>
          </p:cNvPr>
          <p:cNvSpPr>
            <a:spLocks noGrp="1"/>
          </p:cNvSpPr>
          <p:nvPr>
            <p:ph sz="half" idx="2"/>
          </p:nvPr>
        </p:nvSpPr>
        <p:spPr>
          <a:xfrm>
            <a:off x="839788" y="2744964"/>
            <a:ext cx="5157787" cy="3684588"/>
          </a:xfrm>
          <a:ln>
            <a:solidFill>
              <a:schemeClr val="tx1"/>
            </a:solidFill>
          </a:ln>
        </p:spPr>
        <p:txBody>
          <a:bodyPr vert="horz" lIns="91440" tIns="45720" rIns="91440" bIns="45720" rtlCol="0" anchor="t">
            <a:normAutofit/>
          </a:bodyPr>
          <a:lstStyle/>
          <a:p>
            <a:pPr marL="0" indent="0">
              <a:buNone/>
            </a:pPr>
            <a:r>
              <a:rPr lang="en-GB"/>
              <a:t>-    </a:t>
            </a:r>
            <a:r>
              <a:rPr lang="en-GB" sz="1400">
                <a:latin typeface="Arial"/>
                <a:cs typeface="Arial"/>
              </a:rPr>
              <a:t> Structured routine</a:t>
            </a:r>
            <a:endParaRPr lang="en-US" sz="1400">
              <a:latin typeface="Arial"/>
              <a:cs typeface="Arial"/>
            </a:endParaRPr>
          </a:p>
          <a:p>
            <a:pPr marL="457200" indent="-457200">
              <a:buFont typeface="Calibri" panose="020B0604020202020204" pitchFamily="34" charset="0"/>
              <a:buChar char="-"/>
            </a:pPr>
            <a:r>
              <a:rPr lang="en-GB" sz="1400">
                <a:latin typeface="Arial"/>
                <a:cs typeface="Arial"/>
              </a:rPr>
              <a:t>Trained staff</a:t>
            </a:r>
          </a:p>
          <a:p>
            <a:pPr marL="457200" indent="-457200">
              <a:buFont typeface="Calibri" panose="020B0604020202020204" pitchFamily="34" charset="0"/>
              <a:buChar char="-"/>
            </a:pPr>
            <a:r>
              <a:rPr lang="en-GB" sz="1400">
                <a:latin typeface="Arial"/>
                <a:cs typeface="Arial"/>
              </a:rPr>
              <a:t>Practicalities of living such as meals</a:t>
            </a:r>
          </a:p>
          <a:p>
            <a:pPr marL="457200" indent="-457200">
              <a:buFont typeface="Calibri" panose="020B0604020202020204" pitchFamily="34" charset="0"/>
              <a:buChar char="-"/>
            </a:pPr>
            <a:r>
              <a:rPr lang="en-GB" sz="1400">
                <a:latin typeface="Arial"/>
                <a:cs typeface="Arial"/>
              </a:rPr>
              <a:t>Special equipment provided</a:t>
            </a:r>
          </a:p>
          <a:p>
            <a:pPr marL="457200" indent="-457200">
              <a:buFont typeface="Calibri" panose="020B0604020202020204" pitchFamily="34" charset="0"/>
              <a:buChar char="-"/>
            </a:pPr>
            <a:r>
              <a:rPr lang="en-GB" sz="1400">
                <a:latin typeface="Arial"/>
                <a:cs typeface="Arial"/>
              </a:rPr>
              <a:t>Safety and security high</a:t>
            </a:r>
          </a:p>
          <a:p>
            <a:pPr marL="457200" indent="-457200">
              <a:buFont typeface="Calibri" panose="020B0604020202020204" pitchFamily="34" charset="0"/>
              <a:buChar char="-"/>
            </a:pPr>
            <a:r>
              <a:rPr lang="en-GB" sz="1400">
                <a:latin typeface="Arial"/>
                <a:cs typeface="Arial"/>
              </a:rPr>
              <a:t>Companionship</a:t>
            </a:r>
          </a:p>
          <a:p>
            <a:pPr marL="0" indent="0">
              <a:buNone/>
            </a:pPr>
            <a:r>
              <a:rPr lang="en-GB" sz="1400">
                <a:latin typeface="Arial"/>
                <a:cs typeface="Arial"/>
              </a:rPr>
              <a:t>         Independent Age (2026) </a:t>
            </a:r>
          </a:p>
          <a:p>
            <a:pPr marL="457200" indent="-457200">
              <a:buFont typeface="Calibri" panose="020B0604020202020204" pitchFamily="34" charset="0"/>
              <a:buChar char="-"/>
            </a:pPr>
            <a:endParaRPr lang="en-GB"/>
          </a:p>
          <a:p>
            <a:pPr marL="0" indent="0">
              <a:buNone/>
            </a:pPr>
            <a:endParaRPr lang="en-GB"/>
          </a:p>
        </p:txBody>
      </p:sp>
      <p:sp>
        <p:nvSpPr>
          <p:cNvPr id="6" name="Text Placeholder 5">
            <a:extLst>
              <a:ext uri="{FF2B5EF4-FFF2-40B4-BE49-F238E27FC236}">
                <a16:creationId xmlns:a16="http://schemas.microsoft.com/office/drawing/2014/main" id="{01C495BA-8076-A3AA-828F-10C6F514CA6B}"/>
              </a:ext>
            </a:extLst>
          </p:cNvPr>
          <p:cNvSpPr>
            <a:spLocks noGrp="1"/>
          </p:cNvSpPr>
          <p:nvPr>
            <p:ph type="body" sz="quarter" idx="3"/>
          </p:nvPr>
        </p:nvSpPr>
        <p:spPr>
          <a:xfrm>
            <a:off x="5988756" y="1906941"/>
            <a:ext cx="5183188" cy="823912"/>
          </a:xfrm>
          <a:ln>
            <a:solidFill>
              <a:schemeClr val="tx1"/>
            </a:solidFill>
          </a:ln>
        </p:spPr>
        <p:txBody>
          <a:bodyPr/>
          <a:lstStyle/>
          <a:p>
            <a:r>
              <a:rPr lang="en-US"/>
              <a:t>Limitations</a:t>
            </a:r>
          </a:p>
        </p:txBody>
      </p:sp>
      <p:sp>
        <p:nvSpPr>
          <p:cNvPr id="4" name="Content Placeholder 3">
            <a:extLst>
              <a:ext uri="{FF2B5EF4-FFF2-40B4-BE49-F238E27FC236}">
                <a16:creationId xmlns:a16="http://schemas.microsoft.com/office/drawing/2014/main" id="{7CEF9F75-23B4-AE27-F851-D86F9F806520}"/>
              </a:ext>
            </a:extLst>
          </p:cNvPr>
          <p:cNvSpPr>
            <a:spLocks noGrp="1"/>
          </p:cNvSpPr>
          <p:nvPr>
            <p:ph sz="quarter" idx="4"/>
          </p:nvPr>
        </p:nvSpPr>
        <p:spPr>
          <a:xfrm>
            <a:off x="5988756" y="2744964"/>
            <a:ext cx="5183188" cy="3684588"/>
          </a:xfrm>
          <a:ln>
            <a:solidFill>
              <a:schemeClr val="tx1"/>
            </a:solidFill>
          </a:ln>
        </p:spPr>
        <p:txBody>
          <a:bodyPr vert="horz" lIns="91440" tIns="45720" rIns="91440" bIns="45720" rtlCol="0" anchor="t">
            <a:normAutofit/>
          </a:bodyPr>
          <a:lstStyle/>
          <a:p>
            <a:pPr marL="457200" indent="-457200">
              <a:buFont typeface="Calibri,Sans-Serif" panose="020B0604020202020204" pitchFamily="34" charset="0"/>
              <a:buChar char="-"/>
            </a:pPr>
            <a:r>
              <a:rPr lang="en-GB" sz="1400">
                <a:latin typeface="Arial"/>
                <a:cs typeface="Arial"/>
              </a:rPr>
              <a:t>Loss of independence and control</a:t>
            </a:r>
          </a:p>
          <a:p>
            <a:pPr marL="457200" indent="-457200">
              <a:buFont typeface="Calibri,Sans-Serif" panose="020B0604020202020204" pitchFamily="34" charset="0"/>
              <a:buChar char="-"/>
            </a:pPr>
            <a:r>
              <a:rPr lang="en-GB" sz="1400">
                <a:latin typeface="Arial"/>
                <a:cs typeface="Arial"/>
              </a:rPr>
              <a:t>Fewer personal possessions – loss of identity</a:t>
            </a:r>
          </a:p>
          <a:p>
            <a:pPr marL="457200" indent="-457200">
              <a:buFont typeface="Calibri,Sans-Serif" panose="020B0604020202020204" pitchFamily="34" charset="0"/>
              <a:buChar char="-"/>
            </a:pPr>
            <a:r>
              <a:rPr lang="en-GB" sz="1400">
                <a:latin typeface="Arial"/>
                <a:cs typeface="Arial"/>
              </a:rPr>
              <a:t>Strict routines – lack of flexibility</a:t>
            </a:r>
          </a:p>
          <a:p>
            <a:pPr marL="457200" indent="-457200">
              <a:buFont typeface="Calibri,Sans-Serif" panose="020B0604020202020204" pitchFamily="34" charset="0"/>
              <a:buChar char="-"/>
            </a:pPr>
            <a:r>
              <a:rPr lang="en-GB" sz="1400">
                <a:latin typeface="Arial"/>
                <a:cs typeface="Arial"/>
              </a:rPr>
              <a:t>Isolation and loneliness</a:t>
            </a:r>
          </a:p>
          <a:p>
            <a:pPr marL="0" indent="0">
              <a:buNone/>
            </a:pPr>
            <a:r>
              <a:rPr lang="en-GB" sz="1400">
                <a:latin typeface="Arial"/>
                <a:cs typeface="Arial"/>
              </a:rPr>
              <a:t>         Independent Age (2026) </a:t>
            </a:r>
            <a:endParaRPr lang="en-US" sz="1400">
              <a:latin typeface="Arial"/>
              <a:cs typeface="Arial"/>
            </a:endParaRPr>
          </a:p>
        </p:txBody>
      </p:sp>
      <p:sp>
        <p:nvSpPr>
          <p:cNvPr id="9" name="TextBox 8">
            <a:extLst>
              <a:ext uri="{FF2B5EF4-FFF2-40B4-BE49-F238E27FC236}">
                <a16:creationId xmlns:a16="http://schemas.microsoft.com/office/drawing/2014/main" id="{ACC4549C-2E2F-3362-48ED-44CD82D52CEF}"/>
              </a:ext>
            </a:extLst>
          </p:cNvPr>
          <p:cNvSpPr txBox="1"/>
          <p:nvPr/>
        </p:nvSpPr>
        <p:spPr>
          <a:xfrm>
            <a:off x="117231" y="845581"/>
            <a:ext cx="12191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A </a:t>
            </a:r>
            <a:r>
              <a:rPr lang="en-US" sz="1400" b="1">
                <a:latin typeface="Arial"/>
                <a:cs typeface="Arial"/>
              </a:rPr>
              <a:t>care home</a:t>
            </a:r>
            <a:r>
              <a:rPr lang="en-US" sz="1400">
                <a:latin typeface="Arial"/>
                <a:cs typeface="Arial"/>
              </a:rPr>
              <a:t> is a residential setting that provides </a:t>
            </a:r>
            <a:r>
              <a:rPr lang="en-US" sz="1400" b="1">
                <a:latin typeface="Arial"/>
                <a:cs typeface="Arial"/>
              </a:rPr>
              <a:t>accommodation, personal care, and support</a:t>
            </a:r>
            <a:r>
              <a:rPr lang="en-US" sz="1400">
                <a:latin typeface="Arial"/>
                <a:cs typeface="Arial"/>
              </a:rPr>
              <a:t> for people who are unable to live independently </a:t>
            </a:r>
            <a:endParaRPr lang="en-US"/>
          </a:p>
          <a:p>
            <a:r>
              <a:rPr lang="en-US" sz="1400">
                <a:latin typeface="Arial"/>
                <a:cs typeface="Arial"/>
              </a:rPr>
              <a:t> due to age, illness, disability, or frailty, with care delivered by trained staff on a 24-hour basis.</a:t>
            </a:r>
            <a:endParaRPr lang="en-US"/>
          </a:p>
          <a:p>
            <a:pPr algn="ctr"/>
            <a:endParaRPr lang="en-US" sz="2000"/>
          </a:p>
        </p:txBody>
      </p:sp>
    </p:spTree>
    <p:extLst>
      <p:ext uri="{BB962C8B-B14F-4D97-AF65-F5344CB8AC3E}">
        <p14:creationId xmlns:p14="http://schemas.microsoft.com/office/powerpoint/2010/main" val="194526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CAE32-3657-32AF-2A24-7E6C578123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E7D36D-E41A-05AE-BE5F-4AC0AC6D13D1}"/>
              </a:ext>
            </a:extLst>
          </p:cNvPr>
          <p:cNvSpPr>
            <a:spLocks noGrp="1"/>
          </p:cNvSpPr>
          <p:nvPr>
            <p:ph type="title"/>
          </p:nvPr>
        </p:nvSpPr>
        <p:spPr>
          <a:xfrm>
            <a:off x="2837" y="143974"/>
            <a:ext cx="12194822" cy="1043341"/>
          </a:xfrm>
        </p:spPr>
        <p:txBody>
          <a:bodyPr>
            <a:normAutofit fontScale="90000"/>
          </a:bodyPr>
          <a:lstStyle/>
          <a:p>
            <a:r>
              <a:rPr lang="en-GB"/>
              <a:t>2. Critical Evaluation of Charity based Community support services for Dementia </a:t>
            </a:r>
            <a:endParaRPr lang="en-GB">
              <a:latin typeface="Aptos Display"/>
            </a:endParaRPr>
          </a:p>
        </p:txBody>
      </p:sp>
      <p:sp>
        <p:nvSpPr>
          <p:cNvPr id="5" name="Text Placeholder 4">
            <a:extLst>
              <a:ext uri="{FF2B5EF4-FFF2-40B4-BE49-F238E27FC236}">
                <a16:creationId xmlns:a16="http://schemas.microsoft.com/office/drawing/2014/main" id="{A275BDCB-194C-0E72-110F-98DD1A8D5C0D}"/>
              </a:ext>
            </a:extLst>
          </p:cNvPr>
          <p:cNvSpPr>
            <a:spLocks noGrp="1"/>
          </p:cNvSpPr>
          <p:nvPr>
            <p:ph type="body" idx="1"/>
          </p:nvPr>
        </p:nvSpPr>
        <p:spPr>
          <a:xfrm>
            <a:off x="839788" y="2330274"/>
            <a:ext cx="5157787" cy="823912"/>
          </a:xfrm>
          <a:ln>
            <a:solidFill>
              <a:schemeClr val="tx1"/>
            </a:solidFill>
          </a:ln>
        </p:spPr>
        <p:txBody>
          <a:bodyPr/>
          <a:lstStyle/>
          <a:p>
            <a:r>
              <a:rPr lang="en-US"/>
              <a:t>Strengths</a:t>
            </a:r>
          </a:p>
        </p:txBody>
      </p:sp>
      <p:sp>
        <p:nvSpPr>
          <p:cNvPr id="3" name="Content Placeholder 2">
            <a:extLst>
              <a:ext uri="{FF2B5EF4-FFF2-40B4-BE49-F238E27FC236}">
                <a16:creationId xmlns:a16="http://schemas.microsoft.com/office/drawing/2014/main" id="{2619EA4C-CBCB-7AC6-C3A5-01C6D3B98716}"/>
              </a:ext>
            </a:extLst>
          </p:cNvPr>
          <p:cNvSpPr>
            <a:spLocks noGrp="1"/>
          </p:cNvSpPr>
          <p:nvPr>
            <p:ph sz="half" idx="2"/>
          </p:nvPr>
        </p:nvSpPr>
        <p:spPr>
          <a:xfrm>
            <a:off x="839788" y="3148759"/>
            <a:ext cx="5157787" cy="3684588"/>
          </a:xfrm>
          <a:ln>
            <a:solidFill>
              <a:schemeClr val="tx1"/>
            </a:solidFill>
          </a:ln>
        </p:spPr>
        <p:txBody>
          <a:bodyPr vert="horz" lIns="91440" tIns="45720" rIns="91440" bIns="45720" rtlCol="0" anchor="t">
            <a:normAutofit/>
          </a:bodyPr>
          <a:lstStyle/>
          <a:p>
            <a:pPr marL="457200" indent="-457200">
              <a:buFont typeface="Calibri" panose="020B0604020202020204" pitchFamily="34" charset="0"/>
              <a:buChar char="-"/>
            </a:pPr>
            <a:endParaRPr lang="en-GB" sz="1400">
              <a:latin typeface="Arial"/>
              <a:cs typeface="Arial"/>
            </a:endParaRPr>
          </a:p>
          <a:p>
            <a:pPr marL="457200" indent="-457200">
              <a:buFont typeface="Calibri" panose="020B0604020202020204" pitchFamily="34" charset="0"/>
              <a:buChar char="-"/>
            </a:pPr>
            <a:r>
              <a:rPr lang="en-GB" sz="1400">
                <a:latin typeface="Arial"/>
                <a:cs typeface="Arial"/>
              </a:rPr>
              <a:t>Visit can be arranged to your home to help ensure social</a:t>
            </a:r>
            <a:endParaRPr lang="en-US" sz="1400">
              <a:latin typeface="Arial"/>
              <a:cs typeface="Arial"/>
            </a:endParaRPr>
          </a:p>
          <a:p>
            <a:pPr marL="0" indent="0">
              <a:buNone/>
            </a:pPr>
            <a:r>
              <a:rPr lang="en-GB" sz="1400">
                <a:latin typeface="Arial"/>
                <a:cs typeface="Arial"/>
              </a:rPr>
              <a:t>          contact and continuation with hobbies and interests.</a:t>
            </a:r>
            <a:endParaRPr lang="en-US" sz="1400">
              <a:latin typeface="Arial"/>
              <a:cs typeface="Arial"/>
            </a:endParaRPr>
          </a:p>
          <a:p>
            <a:pPr marL="457200" indent="-457200">
              <a:buFont typeface="Calibri" panose="020B0604020202020204" pitchFamily="34" charset="0"/>
              <a:buChar char="-"/>
            </a:pPr>
            <a:r>
              <a:rPr lang="en-GB" sz="1400">
                <a:latin typeface="Arial"/>
                <a:cs typeface="Arial"/>
              </a:rPr>
              <a:t>Cognitive Stimulation Therapy session can be arranged – </a:t>
            </a:r>
          </a:p>
          <a:p>
            <a:pPr marL="457200" indent="-457200">
              <a:buFont typeface="Calibri" panose="020B0604020202020204" pitchFamily="34" charset="0"/>
              <a:buChar char="-"/>
            </a:pPr>
            <a:r>
              <a:rPr lang="en-GB" sz="1400">
                <a:latin typeface="Arial"/>
                <a:cs typeface="Arial"/>
              </a:rPr>
              <a:t>helps with memory</a:t>
            </a:r>
            <a:endParaRPr lang="en-GB"/>
          </a:p>
          <a:p>
            <a:pPr marL="457200" indent="-457200">
              <a:buFont typeface="Calibri" panose="020B0604020202020204" pitchFamily="34" charset="0"/>
              <a:buChar char="-"/>
            </a:pPr>
            <a:endParaRPr lang="en-GB" sz="1400">
              <a:latin typeface="Arial"/>
              <a:cs typeface="Arial"/>
            </a:endParaRPr>
          </a:p>
          <a:p>
            <a:pPr marL="457200" indent="-457200">
              <a:buFont typeface="Calibri" panose="020B0604020202020204" pitchFamily="34" charset="0"/>
              <a:buChar char="-"/>
            </a:pPr>
            <a:r>
              <a:rPr lang="en-GB" sz="1400">
                <a:latin typeface="Arial"/>
                <a:cs typeface="Arial"/>
              </a:rPr>
              <a:t>Day break services at day centres available - this helps older </a:t>
            </a:r>
            <a:endParaRPr lang="en-GB">
              <a:latin typeface="Aptos" panose="02110004020202020204"/>
              <a:cs typeface="Arial"/>
            </a:endParaRPr>
          </a:p>
          <a:p>
            <a:pPr marL="457200" indent="-457200">
              <a:buFont typeface="Calibri" panose="020B0604020202020204" pitchFamily="34" charset="0"/>
              <a:buChar char="-"/>
            </a:pPr>
            <a:r>
              <a:rPr lang="en-GB" sz="1400">
                <a:latin typeface="Arial"/>
                <a:cs typeface="Arial"/>
              </a:rPr>
              <a:t>people because they can interact with other people and helps </a:t>
            </a:r>
            <a:endParaRPr lang="en-GB">
              <a:latin typeface="Aptos" panose="02110004020202020204"/>
              <a:cs typeface="Arial"/>
            </a:endParaRPr>
          </a:p>
          <a:p>
            <a:pPr marL="457200" indent="-457200">
              <a:buFont typeface="Calibri" panose="020B0604020202020204" pitchFamily="34" charset="0"/>
              <a:buChar char="-"/>
            </a:pPr>
            <a:r>
              <a:rPr lang="en-GB" sz="1400">
                <a:latin typeface="Arial"/>
                <a:cs typeface="Arial"/>
              </a:rPr>
              <a:t>with loneliness</a:t>
            </a:r>
            <a:endParaRPr lang="en-GB"/>
          </a:p>
          <a:p>
            <a:pPr marL="0" indent="0">
              <a:buNone/>
            </a:pPr>
            <a:endParaRPr lang="en-GB"/>
          </a:p>
        </p:txBody>
      </p:sp>
      <p:sp>
        <p:nvSpPr>
          <p:cNvPr id="6" name="Text Placeholder 5">
            <a:extLst>
              <a:ext uri="{FF2B5EF4-FFF2-40B4-BE49-F238E27FC236}">
                <a16:creationId xmlns:a16="http://schemas.microsoft.com/office/drawing/2014/main" id="{CF2E5DA8-3528-DC4F-025C-9C5D2CB91F33}"/>
              </a:ext>
            </a:extLst>
          </p:cNvPr>
          <p:cNvSpPr>
            <a:spLocks noGrp="1"/>
          </p:cNvSpPr>
          <p:nvPr>
            <p:ph type="body" sz="quarter" idx="3"/>
          </p:nvPr>
        </p:nvSpPr>
        <p:spPr>
          <a:xfrm>
            <a:off x="5988756" y="2330274"/>
            <a:ext cx="5183188" cy="823912"/>
          </a:xfrm>
          <a:ln>
            <a:solidFill>
              <a:schemeClr val="tx1"/>
            </a:solidFill>
          </a:ln>
        </p:spPr>
        <p:txBody>
          <a:bodyPr/>
          <a:lstStyle/>
          <a:p>
            <a:r>
              <a:rPr lang="en-US"/>
              <a:t>Limitations</a:t>
            </a:r>
          </a:p>
        </p:txBody>
      </p:sp>
      <p:sp>
        <p:nvSpPr>
          <p:cNvPr id="4" name="Content Placeholder 3">
            <a:extLst>
              <a:ext uri="{FF2B5EF4-FFF2-40B4-BE49-F238E27FC236}">
                <a16:creationId xmlns:a16="http://schemas.microsoft.com/office/drawing/2014/main" id="{BD4EF87C-91A4-BF3A-58DB-3876910BEB4B}"/>
              </a:ext>
            </a:extLst>
          </p:cNvPr>
          <p:cNvSpPr>
            <a:spLocks noGrp="1"/>
          </p:cNvSpPr>
          <p:nvPr>
            <p:ph sz="quarter" idx="4"/>
          </p:nvPr>
        </p:nvSpPr>
        <p:spPr>
          <a:xfrm>
            <a:off x="5988756" y="3168297"/>
            <a:ext cx="5183188" cy="3684588"/>
          </a:xfrm>
          <a:ln>
            <a:solidFill>
              <a:schemeClr val="tx1"/>
            </a:solidFill>
          </a:ln>
        </p:spPr>
        <p:txBody>
          <a:bodyPr vert="horz" lIns="91440" tIns="45720" rIns="91440" bIns="45720" rtlCol="0" anchor="t">
            <a:normAutofit/>
          </a:bodyPr>
          <a:lstStyle/>
          <a:p>
            <a:pPr marL="0" indent="0">
              <a:lnSpc>
                <a:spcPct val="70000"/>
              </a:lnSpc>
              <a:buFont typeface="Calibri,Sans-Serif" panose="020B0604020202020204" pitchFamily="34" charset="0"/>
              <a:buNone/>
            </a:pPr>
            <a:endParaRPr lang="en-GB"/>
          </a:p>
          <a:p>
            <a:r>
              <a:rPr lang="en-US" sz="1400">
                <a:latin typeface="Arial"/>
                <a:cs typeface="Arial"/>
              </a:rPr>
              <a:t>Not all staff caring for people with Dementia have enough training</a:t>
            </a:r>
          </a:p>
          <a:p>
            <a:r>
              <a:rPr lang="en-US" sz="1400">
                <a:latin typeface="Arial"/>
                <a:cs typeface="Arial"/>
              </a:rPr>
              <a:t>There are many unpaid carers which impacts motivation</a:t>
            </a:r>
          </a:p>
          <a:p>
            <a:r>
              <a:rPr lang="en-US" sz="1400">
                <a:latin typeface="Arial"/>
                <a:cs typeface="Arial"/>
              </a:rPr>
              <a:t>There is not enough investment and funding within Dementia Care</a:t>
            </a:r>
          </a:p>
          <a:p>
            <a:pPr marL="0" indent="0">
              <a:buNone/>
            </a:pPr>
            <a:r>
              <a:rPr lang="en-US" sz="1400">
                <a:latin typeface="Arial"/>
                <a:cs typeface="Arial"/>
              </a:rPr>
              <a:t>Alzheimer's Society (2025)</a:t>
            </a:r>
          </a:p>
        </p:txBody>
      </p:sp>
      <p:sp>
        <p:nvSpPr>
          <p:cNvPr id="8" name="TextBox 7">
            <a:extLst>
              <a:ext uri="{FF2B5EF4-FFF2-40B4-BE49-F238E27FC236}">
                <a16:creationId xmlns:a16="http://schemas.microsoft.com/office/drawing/2014/main" id="{174A4C80-F4FC-1864-A05F-10ED4A222A2B}"/>
              </a:ext>
            </a:extLst>
          </p:cNvPr>
          <p:cNvSpPr txBox="1"/>
          <p:nvPr/>
        </p:nvSpPr>
        <p:spPr>
          <a:xfrm>
            <a:off x="-82" y="1375435"/>
            <a:ext cx="121887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Charity based community support services for Dementia involves helping those with Dementia live a better life, it supports them with living a better </a:t>
            </a:r>
            <a:endParaRPr lang="en-US" sz="1400">
              <a:latin typeface="Arial"/>
              <a:cs typeface="Arial"/>
            </a:endParaRPr>
          </a:p>
          <a:p>
            <a:r>
              <a:rPr lang="en-GB" sz="1400">
                <a:latin typeface="Arial"/>
                <a:cs typeface="Arial"/>
              </a:rPr>
              <a:t>quality of life for themselves and their families</a:t>
            </a:r>
            <a:endParaRPr lang="en-US" sz="1400">
              <a:latin typeface="Arial"/>
              <a:cs typeface="Arial"/>
            </a:endParaRPr>
          </a:p>
        </p:txBody>
      </p:sp>
    </p:spTree>
    <p:extLst>
      <p:ext uri="{BB962C8B-B14F-4D97-AF65-F5344CB8AC3E}">
        <p14:creationId xmlns:p14="http://schemas.microsoft.com/office/powerpoint/2010/main" val="3533596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733B-1F69-5976-6B8F-0F32077A0925}"/>
              </a:ext>
            </a:extLst>
          </p:cNvPr>
          <p:cNvSpPr>
            <a:spLocks noGrp="1"/>
          </p:cNvSpPr>
          <p:nvPr>
            <p:ph type="title"/>
          </p:nvPr>
        </p:nvSpPr>
        <p:spPr>
          <a:ln>
            <a:solidFill>
              <a:schemeClr val="bg1"/>
            </a:solidFill>
          </a:ln>
        </p:spPr>
        <p:style>
          <a:lnRef idx="2">
            <a:schemeClr val="dk1"/>
          </a:lnRef>
          <a:fillRef idx="1">
            <a:schemeClr val="lt1"/>
          </a:fillRef>
          <a:effectRef idx="0">
            <a:schemeClr val="dk1"/>
          </a:effectRef>
          <a:fontRef idx="minor">
            <a:schemeClr val="dk1"/>
          </a:fontRef>
        </p:style>
        <p:txBody>
          <a:bodyPr/>
          <a:lstStyle/>
          <a:p>
            <a:r>
              <a:rPr lang="en-GB"/>
              <a:t>Technological Innovation 1 - Smart devices such as smartphones and wearables </a:t>
            </a:r>
            <a:endParaRPr lang="en-US"/>
          </a:p>
        </p:txBody>
      </p:sp>
      <p:sp>
        <p:nvSpPr>
          <p:cNvPr id="3" name="Text Placeholder 2">
            <a:extLst>
              <a:ext uri="{FF2B5EF4-FFF2-40B4-BE49-F238E27FC236}">
                <a16:creationId xmlns:a16="http://schemas.microsoft.com/office/drawing/2014/main" id="{07675C49-A586-730B-F65D-1E375ADAF097}"/>
              </a:ext>
            </a:extLst>
          </p:cNvPr>
          <p:cNvSpPr>
            <a:spLocks noGrp="1"/>
          </p:cNvSpPr>
          <p:nvPr>
            <p:ph type="body" idx="1"/>
          </p:nvPr>
        </p:nvSpPr>
        <p:spPr/>
        <p:style>
          <a:lnRef idx="2">
            <a:schemeClr val="dk1"/>
          </a:lnRef>
          <a:fillRef idx="1">
            <a:schemeClr val="lt1"/>
          </a:fillRef>
          <a:effectRef idx="0">
            <a:schemeClr val="dk1"/>
          </a:effectRef>
          <a:fontRef idx="minor">
            <a:schemeClr val="dk1"/>
          </a:fontRef>
        </p:style>
        <p:txBody>
          <a:bodyPr/>
          <a:lstStyle/>
          <a:p>
            <a:r>
              <a:rPr lang="en-US"/>
              <a:t>Benefits</a:t>
            </a:r>
          </a:p>
        </p:txBody>
      </p:sp>
      <p:sp>
        <p:nvSpPr>
          <p:cNvPr id="4" name="Content Placeholder 3">
            <a:extLst>
              <a:ext uri="{FF2B5EF4-FFF2-40B4-BE49-F238E27FC236}">
                <a16:creationId xmlns:a16="http://schemas.microsoft.com/office/drawing/2014/main" id="{C28F5555-9FB7-F973-D766-E5EE6CC02C8B}"/>
              </a:ext>
            </a:extLst>
          </p:cNvPr>
          <p:cNvSpPr>
            <a:spLocks noGrp="1"/>
          </p:cNvSpPr>
          <p:nvPr>
            <p:ph sz="half" idx="2"/>
          </p:nvPr>
        </p:nvSpPr>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US" sz="1400">
                <a:latin typeface="Arial"/>
                <a:cs typeface="Arial"/>
              </a:rPr>
              <a:t>Smartphones and wearables can empower older people by helping them to monitor long term conditions effectively.  </a:t>
            </a:r>
          </a:p>
          <a:p>
            <a:r>
              <a:rPr lang="en-US" sz="1400">
                <a:latin typeface="Arial"/>
                <a:cs typeface="Arial"/>
              </a:rPr>
              <a:t>Smartphones and wearables allow health and human services to be delivered remotely.</a:t>
            </a:r>
          </a:p>
          <a:p>
            <a:r>
              <a:rPr lang="en-US" sz="1400">
                <a:latin typeface="Arial"/>
                <a:cs typeface="Arial"/>
              </a:rPr>
              <a:t>Smart phones allow older people to stay connected socially, with family or friends, and manage their daily activities such as mobile banking and shopping.</a:t>
            </a:r>
          </a:p>
        </p:txBody>
      </p:sp>
      <p:sp>
        <p:nvSpPr>
          <p:cNvPr id="5" name="Text Placeholder 4">
            <a:extLst>
              <a:ext uri="{FF2B5EF4-FFF2-40B4-BE49-F238E27FC236}">
                <a16:creationId xmlns:a16="http://schemas.microsoft.com/office/drawing/2014/main" id="{EB5E416E-2336-1102-A460-ADB052D8AD1E}"/>
              </a:ext>
            </a:extLst>
          </p:cNvPr>
          <p:cNvSpPr>
            <a:spLocks noGrp="1"/>
          </p:cNvSpPr>
          <p:nvPr>
            <p:ph type="body" sz="quarter" idx="3"/>
          </p:nvPr>
        </p:nvSpPr>
        <p:spPr/>
        <p:style>
          <a:lnRef idx="2">
            <a:schemeClr val="dk1"/>
          </a:lnRef>
          <a:fillRef idx="1">
            <a:schemeClr val="lt1"/>
          </a:fillRef>
          <a:effectRef idx="0">
            <a:schemeClr val="dk1"/>
          </a:effectRef>
          <a:fontRef idx="minor">
            <a:schemeClr val="dk1"/>
          </a:fontRef>
        </p:style>
        <p:txBody>
          <a:bodyPr/>
          <a:lstStyle/>
          <a:p>
            <a:r>
              <a:rPr lang="en-US"/>
              <a:t>Limitations</a:t>
            </a:r>
          </a:p>
        </p:txBody>
      </p:sp>
      <p:sp>
        <p:nvSpPr>
          <p:cNvPr id="6" name="Content Placeholder 5">
            <a:extLst>
              <a:ext uri="{FF2B5EF4-FFF2-40B4-BE49-F238E27FC236}">
                <a16:creationId xmlns:a16="http://schemas.microsoft.com/office/drawing/2014/main" id="{7ED3F85A-7159-379C-4595-31AD742BAF3E}"/>
              </a:ext>
            </a:extLst>
          </p:cNvPr>
          <p:cNvSpPr>
            <a:spLocks noGrp="1"/>
          </p:cNvSpPr>
          <p:nvPr>
            <p:ph sz="quarter" idx="4"/>
          </p:nvPr>
        </p:nvSpPr>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r>
              <a:rPr lang="en-US" sz="1400">
                <a:latin typeface="Arial"/>
                <a:cs typeface="Arial"/>
              </a:rPr>
              <a:t>Some older people may feel alienated as they do not feel confident with digital technology and use of technology which leads to a feeling of digital exclusion (</a:t>
            </a:r>
            <a:r>
              <a:rPr lang="en-US" sz="1400" err="1">
                <a:latin typeface="Arial"/>
                <a:cs typeface="Arial"/>
              </a:rPr>
              <a:t>Kingsfund</a:t>
            </a:r>
            <a:r>
              <a:rPr lang="en-US" sz="1400">
                <a:latin typeface="Arial"/>
                <a:cs typeface="Arial"/>
              </a:rPr>
              <a:t>, 2023). </a:t>
            </a:r>
          </a:p>
          <a:p>
            <a:r>
              <a:rPr lang="en-US" sz="1400">
                <a:latin typeface="Arial"/>
                <a:cs typeface="Arial"/>
              </a:rPr>
              <a:t>They face challenges such as fear and lack of confidence and the cost as stated by the Live in Care Company (2025) explains a lack of technical skills or an outright fear of technology can be significant barrier in the use of technology for the elderly.</a:t>
            </a:r>
          </a:p>
        </p:txBody>
      </p:sp>
    </p:spTree>
    <p:extLst>
      <p:ext uri="{BB962C8B-B14F-4D97-AF65-F5344CB8AC3E}">
        <p14:creationId xmlns:p14="http://schemas.microsoft.com/office/powerpoint/2010/main" val="3320397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7BFF2-AF29-A912-6509-684AAD38C2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954A08-188D-E4A2-2529-F8849176593D}"/>
              </a:ext>
            </a:extLst>
          </p:cNvPr>
          <p:cNvSpPr>
            <a:spLocks noGrp="1"/>
          </p:cNvSpPr>
          <p:nvPr>
            <p:ph type="title"/>
          </p:nvPr>
        </p:nvSpPr>
        <p:spPr>
          <a:ln>
            <a:solidFill>
              <a:schemeClr val="bg1"/>
            </a:solidFill>
          </a:ln>
        </p:spPr>
        <p:style>
          <a:lnRef idx="2">
            <a:schemeClr val="dk1"/>
          </a:lnRef>
          <a:fillRef idx="1">
            <a:schemeClr val="lt1"/>
          </a:fillRef>
          <a:effectRef idx="0">
            <a:schemeClr val="dk1"/>
          </a:effectRef>
          <a:fontRef idx="minor">
            <a:schemeClr val="dk1"/>
          </a:fontRef>
        </p:style>
        <p:txBody>
          <a:bodyPr/>
          <a:lstStyle/>
          <a:p>
            <a:r>
              <a:rPr lang="en-GB"/>
              <a:t>Technological Innovation 2 – Online Health Services </a:t>
            </a:r>
          </a:p>
        </p:txBody>
      </p:sp>
      <p:sp>
        <p:nvSpPr>
          <p:cNvPr id="3" name="Text Placeholder 2">
            <a:extLst>
              <a:ext uri="{FF2B5EF4-FFF2-40B4-BE49-F238E27FC236}">
                <a16:creationId xmlns:a16="http://schemas.microsoft.com/office/drawing/2014/main" id="{7EB43195-2A75-011B-D2EC-20D9E12FD963}"/>
              </a:ext>
            </a:extLst>
          </p:cNvPr>
          <p:cNvSpPr>
            <a:spLocks noGrp="1"/>
          </p:cNvSpPr>
          <p:nvPr>
            <p:ph type="body" idx="1"/>
          </p:nvPr>
        </p:nvSpPr>
        <p:spPr>
          <a:xfrm>
            <a:off x="25597" y="1691601"/>
            <a:ext cx="6013731" cy="803036"/>
          </a:xfrm>
        </p:spPr>
        <p:style>
          <a:lnRef idx="2">
            <a:schemeClr val="dk1"/>
          </a:lnRef>
          <a:fillRef idx="1">
            <a:schemeClr val="lt1"/>
          </a:fillRef>
          <a:effectRef idx="0">
            <a:schemeClr val="dk1"/>
          </a:effectRef>
          <a:fontRef idx="minor">
            <a:schemeClr val="dk1"/>
          </a:fontRef>
        </p:style>
        <p:txBody>
          <a:bodyPr/>
          <a:lstStyle/>
          <a:p>
            <a:r>
              <a:rPr lang="en-US"/>
              <a:t>Benefits</a:t>
            </a:r>
          </a:p>
        </p:txBody>
      </p:sp>
      <p:sp>
        <p:nvSpPr>
          <p:cNvPr id="4" name="Content Placeholder 3">
            <a:extLst>
              <a:ext uri="{FF2B5EF4-FFF2-40B4-BE49-F238E27FC236}">
                <a16:creationId xmlns:a16="http://schemas.microsoft.com/office/drawing/2014/main" id="{56F2C855-AEA5-34A1-17D6-FED7478F7676}"/>
              </a:ext>
            </a:extLst>
          </p:cNvPr>
          <p:cNvSpPr>
            <a:spLocks noGrp="1"/>
          </p:cNvSpPr>
          <p:nvPr>
            <p:ph sz="half" idx="2"/>
          </p:nvPr>
        </p:nvSpPr>
        <p:spPr>
          <a:xfrm>
            <a:off x="25597" y="2494637"/>
            <a:ext cx="6034608" cy="4363080"/>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US" sz="1400">
                <a:latin typeface="Arial"/>
                <a:cs typeface="Arial"/>
              </a:rPr>
              <a:t>Online Health Services provides access to telehealth services allowing for health to be managed from the comfort of their own home. (University of Oxford, 2024)</a:t>
            </a:r>
          </a:p>
          <a:p>
            <a:r>
              <a:rPr lang="en-US" sz="1400">
                <a:latin typeface="Arial"/>
                <a:cs typeface="Arial"/>
              </a:rPr>
              <a:t>Online Health Services allow those with mobility issues to access health care and reduce  social isolation helping their mental health</a:t>
            </a:r>
          </a:p>
          <a:p>
            <a:r>
              <a:rPr lang="en-US" sz="1400">
                <a:latin typeface="Arial"/>
                <a:cs typeface="Arial"/>
              </a:rPr>
              <a:t>Telehealth services allow for health to be managed from the comfort of their own home (University of Oxford, 2024)</a:t>
            </a:r>
          </a:p>
          <a:p>
            <a:r>
              <a:rPr lang="en-US" sz="1400">
                <a:latin typeface="Arial"/>
                <a:cs typeface="Arial"/>
              </a:rPr>
              <a:t>Online Health Services allows those in remote places to access health care services that may not be in easy reach</a:t>
            </a:r>
          </a:p>
        </p:txBody>
      </p:sp>
      <p:sp>
        <p:nvSpPr>
          <p:cNvPr id="5" name="Text Placeholder 4">
            <a:extLst>
              <a:ext uri="{FF2B5EF4-FFF2-40B4-BE49-F238E27FC236}">
                <a16:creationId xmlns:a16="http://schemas.microsoft.com/office/drawing/2014/main" id="{BDBD2FED-08CD-8B44-4F92-A2B3B08FFA4F}"/>
              </a:ext>
            </a:extLst>
          </p:cNvPr>
          <p:cNvSpPr>
            <a:spLocks noGrp="1"/>
          </p:cNvSpPr>
          <p:nvPr>
            <p:ph type="body" sz="quarter" idx="3"/>
          </p:nvPr>
        </p:nvSpPr>
        <p:spPr>
          <a:xfrm>
            <a:off x="6172201" y="1691601"/>
            <a:ext cx="6018254" cy="813474"/>
          </a:xfrm>
        </p:spPr>
        <p:style>
          <a:lnRef idx="2">
            <a:schemeClr val="dk1"/>
          </a:lnRef>
          <a:fillRef idx="1">
            <a:schemeClr val="lt1"/>
          </a:fillRef>
          <a:effectRef idx="0">
            <a:schemeClr val="dk1"/>
          </a:effectRef>
          <a:fontRef idx="minor">
            <a:schemeClr val="dk1"/>
          </a:fontRef>
        </p:style>
        <p:txBody>
          <a:bodyPr/>
          <a:lstStyle/>
          <a:p>
            <a:r>
              <a:rPr lang="en-US"/>
              <a:t>Limitations</a:t>
            </a:r>
          </a:p>
        </p:txBody>
      </p:sp>
      <p:sp>
        <p:nvSpPr>
          <p:cNvPr id="6" name="Content Placeholder 5">
            <a:extLst>
              <a:ext uri="{FF2B5EF4-FFF2-40B4-BE49-F238E27FC236}">
                <a16:creationId xmlns:a16="http://schemas.microsoft.com/office/drawing/2014/main" id="{A7E464F5-7487-CA63-AC4F-FEC531ACCDF5}"/>
              </a:ext>
            </a:extLst>
          </p:cNvPr>
          <p:cNvSpPr>
            <a:spLocks noGrp="1"/>
          </p:cNvSpPr>
          <p:nvPr>
            <p:ph sz="quarter" idx="4"/>
          </p:nvPr>
        </p:nvSpPr>
        <p:spPr>
          <a:xfrm>
            <a:off x="6172200" y="2494637"/>
            <a:ext cx="6018256" cy="4363080"/>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r>
              <a:rPr lang="en-US" sz="1400">
                <a:latin typeface="Arial"/>
                <a:cs typeface="Arial"/>
              </a:rPr>
              <a:t>Clinicians and patients often report that telephone or video consultations reduce the opportunity for holistic assessment and “soft” diagnostic information for example, how someone walks into the room, the smell of infected wounds, how they usually may look when they are in pain which has knock-on effect on diagnosis, safety and patient satisfaction (Greenhalgh et al., 2016; </a:t>
            </a:r>
            <a:r>
              <a:rPr lang="en-US" sz="1400" err="1">
                <a:latin typeface="Arial"/>
                <a:cs typeface="Arial"/>
              </a:rPr>
              <a:t>Tuijt</a:t>
            </a:r>
            <a:r>
              <a:rPr lang="en-US" sz="1400">
                <a:latin typeface="Arial"/>
                <a:cs typeface="Arial"/>
              </a:rPr>
              <a:t> et al., 2021). </a:t>
            </a:r>
          </a:p>
          <a:p>
            <a:r>
              <a:rPr lang="en-US" sz="1400">
                <a:latin typeface="Arial"/>
                <a:cs typeface="Arial"/>
              </a:rPr>
              <a:t>Many doctors that take on e-consultations do not have the relationship with the patients and may not know the patient which can elevate anxiety in older people.</a:t>
            </a:r>
          </a:p>
          <a:p>
            <a:r>
              <a:rPr lang="en-US" sz="1400">
                <a:latin typeface="Arial"/>
                <a:cs typeface="Arial"/>
              </a:rPr>
              <a:t> The NHS clinical guidance and evidence suggest that some symptoms can not be identified effectively through remote assessment and over-reliance on remote-only pathways can lead to missed or delayed diagnoses (NHS England, 2020; </a:t>
            </a:r>
            <a:r>
              <a:rPr lang="en-US" sz="1400" err="1">
                <a:latin typeface="Arial"/>
                <a:cs typeface="Arial"/>
              </a:rPr>
              <a:t>eWIN</a:t>
            </a:r>
            <a:r>
              <a:rPr lang="en-US" sz="1400">
                <a:latin typeface="Arial"/>
                <a:cs typeface="Arial"/>
              </a:rPr>
              <a:t>, 2019).</a:t>
            </a:r>
          </a:p>
        </p:txBody>
      </p:sp>
    </p:spTree>
    <p:extLst>
      <p:ext uri="{BB962C8B-B14F-4D97-AF65-F5344CB8AC3E}">
        <p14:creationId xmlns:p14="http://schemas.microsoft.com/office/powerpoint/2010/main" val="377556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D24D-33F9-248D-824E-349BCA6BB0B7}"/>
              </a:ext>
            </a:extLst>
          </p:cNvPr>
          <p:cNvSpPr>
            <a:spLocks noGrp="1"/>
          </p:cNvSpPr>
          <p:nvPr>
            <p:ph type="title"/>
          </p:nvPr>
        </p:nvSpPr>
        <p:spPr>
          <a:xfrm>
            <a:off x="3132" y="-217"/>
            <a:ext cx="12175298" cy="1325563"/>
          </a:xfrm>
        </p:spPr>
        <p:txBody>
          <a:bodyPr/>
          <a:lstStyle/>
          <a:p>
            <a:r>
              <a:rPr lang="en-GB"/>
              <a:t>Real Life Example of Care - 'Meals on Wheels UK'</a:t>
            </a:r>
            <a:endParaRPr lang="en-US"/>
          </a:p>
        </p:txBody>
      </p:sp>
      <p:sp>
        <p:nvSpPr>
          <p:cNvPr id="4" name="Content Placeholder 3">
            <a:extLst>
              <a:ext uri="{FF2B5EF4-FFF2-40B4-BE49-F238E27FC236}">
                <a16:creationId xmlns:a16="http://schemas.microsoft.com/office/drawing/2014/main" id="{553702F7-5700-37E6-7174-2F09054F2F4A}"/>
              </a:ext>
            </a:extLst>
          </p:cNvPr>
          <p:cNvSpPr>
            <a:spLocks noGrp="1"/>
          </p:cNvSpPr>
          <p:nvPr>
            <p:ph idx="1"/>
          </p:nvPr>
        </p:nvSpPr>
        <p:spPr>
          <a:xfrm>
            <a:off x="-7306" y="1324584"/>
            <a:ext cx="12185736" cy="5875337"/>
          </a:xfrm>
        </p:spPr>
        <p:txBody>
          <a:bodyPr vert="horz" lIns="91440" tIns="45720" rIns="91440" bIns="45720" rtlCol="0" anchor="t">
            <a:noAutofit/>
          </a:bodyPr>
          <a:lstStyle/>
          <a:p>
            <a:pPr marL="0" indent="0">
              <a:buNone/>
            </a:pPr>
            <a:r>
              <a:rPr lang="en-US" sz="1400">
                <a:latin typeface="Arial"/>
                <a:cs typeface="Arial"/>
              </a:rPr>
              <a:t>The example I have chosen is the service of 'Meals on Wheels' for older people in the UK. I am specifically focusing on the website 'Meals on Wheels UK' (Meals on Wheels UK, 2026).</a:t>
            </a:r>
          </a:p>
          <a:p>
            <a:pPr marL="0" indent="0">
              <a:buNone/>
            </a:pPr>
            <a:r>
              <a:rPr lang="en-US" sz="1400" b="1">
                <a:latin typeface="Arial"/>
                <a:cs typeface="Arial"/>
              </a:rPr>
              <a:t>What do they do?</a:t>
            </a:r>
          </a:p>
          <a:p>
            <a:pPr marL="0" indent="0">
              <a:lnSpc>
                <a:spcPct val="70000"/>
              </a:lnSpc>
              <a:buNone/>
            </a:pPr>
            <a:r>
              <a:rPr lang="en-US" sz="1400">
                <a:latin typeface="Arial"/>
                <a:cs typeface="Arial"/>
              </a:rPr>
              <a:t>Their research has identified around 280 Meals on Wheels providers operating locally, regionally, and nationally across the UK. Their free, UK-wide map serves as a central tool that allows users to locate providers delivering to their address. The aim of the service is to raise awareness of Meals on Wheels in the UK and supporting those who wish to continue living independently in their own homes and communities, particularly older people and those with disabilities.</a:t>
            </a:r>
          </a:p>
          <a:p>
            <a:pPr marL="0" indent="0">
              <a:buNone/>
            </a:pPr>
            <a:r>
              <a:rPr lang="en-US" sz="1400" b="1">
                <a:latin typeface="Arial"/>
                <a:cs typeface="Arial"/>
              </a:rPr>
              <a:t>How does the service help older people?</a:t>
            </a:r>
          </a:p>
          <a:p>
            <a:pPr marL="0" indent="0">
              <a:lnSpc>
                <a:spcPct val="70000"/>
              </a:lnSpc>
              <a:buNone/>
            </a:pPr>
            <a:r>
              <a:rPr lang="en-US" sz="1400">
                <a:latin typeface="Arial"/>
                <a:cs typeface="Arial"/>
              </a:rPr>
              <a:t>It enables them to access a daily meal, it reduces social isolation by providing social engagement, it ensures safety and wellbeing and promotes independence</a:t>
            </a:r>
          </a:p>
          <a:p>
            <a:pPr marL="0" indent="0">
              <a:buNone/>
            </a:pPr>
            <a:r>
              <a:rPr lang="en-US" sz="1400" b="1">
                <a:latin typeface="Arial"/>
                <a:cs typeface="Arial"/>
              </a:rPr>
              <a:t>How do they use theory in practice?</a:t>
            </a:r>
          </a:p>
          <a:p>
            <a:pPr marL="0" indent="0">
              <a:buNone/>
            </a:pPr>
            <a:r>
              <a:rPr lang="en-US" sz="1400">
                <a:latin typeface="Arial"/>
                <a:cs typeface="Arial"/>
              </a:rPr>
              <a:t>They work with policy makers and raise awareness of their service. Meals on Wheels providers, health and social care professionals, commissioners and policymakers in the UK use this website as it acts as an information point and resource hub to foster collaboration and informed decision-making to enhance Meals on Wheels services.</a:t>
            </a:r>
          </a:p>
          <a:p>
            <a:pPr marL="0" indent="0">
              <a:buNone/>
            </a:pPr>
            <a:r>
              <a:rPr lang="en-US" sz="1400">
                <a:latin typeface="Arial"/>
                <a:cs typeface="Arial"/>
              </a:rPr>
              <a:t>The service supports Socioemotional Selectivity Theory - Older adults </a:t>
            </a:r>
            <a:r>
              <a:rPr lang="en-US" sz="1400" err="1">
                <a:latin typeface="Arial"/>
                <a:cs typeface="Arial"/>
              </a:rPr>
              <a:t>prioritise</a:t>
            </a:r>
            <a:r>
              <a:rPr lang="en-US" sz="1400">
                <a:latin typeface="Arial"/>
                <a:cs typeface="Arial"/>
              </a:rPr>
              <a:t> meaningful social interaction therefore regular contact from meal deliveries can reduce loneliness and improve emotional well-being (Carstensen, 2021).</a:t>
            </a:r>
          </a:p>
          <a:p>
            <a:pPr marL="0" indent="0">
              <a:buNone/>
            </a:pPr>
            <a:r>
              <a:rPr lang="en-US" sz="1400">
                <a:latin typeface="Arial"/>
                <a:cs typeface="Arial"/>
              </a:rPr>
              <a:t>The service also supports the Empowerment Theory as it promotes autonomy, dignity, and control by enabling older adults to live independently while meeting nutritional and safety needs (van Corven et al., 2021).</a:t>
            </a:r>
          </a:p>
          <a:p>
            <a:pPr>
              <a:buNone/>
            </a:pPr>
            <a:r>
              <a:rPr lang="en-US" sz="1400" b="1">
                <a:latin typeface="Arial"/>
                <a:cs typeface="Arial"/>
              </a:rPr>
              <a:t>How do they integrate policies in to their service?</a:t>
            </a:r>
            <a:endParaRPr lang="en-US" sz="1400">
              <a:latin typeface="Arial"/>
              <a:cs typeface="Arial"/>
            </a:endParaRPr>
          </a:p>
          <a:p>
            <a:pPr marL="0" indent="0">
              <a:buNone/>
            </a:pPr>
            <a:r>
              <a:rPr lang="en-US" sz="1400">
                <a:latin typeface="Arial"/>
                <a:cs typeface="Arial"/>
              </a:rPr>
              <a:t>Equality Act 2010: Ensures equal access to essential services regardless of age, disability, or health needs, reducing discrimination in service provision.</a:t>
            </a:r>
          </a:p>
          <a:p>
            <a:pPr marL="0" indent="0">
              <a:buNone/>
            </a:pPr>
            <a:r>
              <a:rPr lang="en-US" sz="1400">
                <a:latin typeface="Arial"/>
                <a:cs typeface="Arial"/>
              </a:rPr>
              <a:t>Human Rights Act 1998 (Article 8): Supports the right to private and family life by helping older adults maintain independence and choice in their own homes.</a:t>
            </a:r>
          </a:p>
          <a:p>
            <a:pPr marL="0" indent="0">
              <a:buNone/>
            </a:pPr>
            <a:r>
              <a:rPr lang="en-US" sz="1400">
                <a:latin typeface="Arial"/>
                <a:cs typeface="Arial"/>
              </a:rPr>
              <a:t>Overall, Meals on Wheels aligns with theory and policy by promoting independence, safety, social inclusion, and dignity in later life.</a:t>
            </a:r>
          </a:p>
        </p:txBody>
      </p:sp>
    </p:spTree>
    <p:extLst>
      <p:ext uri="{BB962C8B-B14F-4D97-AF65-F5344CB8AC3E}">
        <p14:creationId xmlns:p14="http://schemas.microsoft.com/office/powerpoint/2010/main" val="1812249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C37F6-DADD-4FAF-0C99-43D048ADA6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BB4359-A0DA-3453-ED0D-14D3A7F3175A}"/>
              </a:ext>
            </a:extLst>
          </p:cNvPr>
          <p:cNvSpPr>
            <a:spLocks noGrp="1"/>
          </p:cNvSpPr>
          <p:nvPr>
            <p:ph type="title"/>
          </p:nvPr>
        </p:nvSpPr>
        <p:spPr>
          <a:xfrm>
            <a:off x="126509" y="535219"/>
            <a:ext cx="12050038" cy="1325563"/>
          </a:xfrm>
        </p:spPr>
        <p:txBody>
          <a:bodyPr/>
          <a:lstStyle/>
          <a:p>
            <a:r>
              <a:rPr lang="en-GB"/>
              <a:t>Real Life Example of Care - 'Meals on Wheels UK'</a:t>
            </a:r>
          </a:p>
          <a:p>
            <a:endParaRPr lang="en-GB"/>
          </a:p>
          <a:p>
            <a:endParaRPr lang="en-GB"/>
          </a:p>
        </p:txBody>
      </p:sp>
      <p:sp>
        <p:nvSpPr>
          <p:cNvPr id="3" name="Content Placeholder 2">
            <a:extLst>
              <a:ext uri="{FF2B5EF4-FFF2-40B4-BE49-F238E27FC236}">
                <a16:creationId xmlns:a16="http://schemas.microsoft.com/office/drawing/2014/main" id="{C795CCE6-3EE2-DB0A-0504-EAA72D97822B}"/>
              </a:ext>
            </a:extLst>
          </p:cNvPr>
          <p:cNvSpPr>
            <a:spLocks noGrp="1"/>
          </p:cNvSpPr>
          <p:nvPr>
            <p:ph idx="1"/>
          </p:nvPr>
        </p:nvSpPr>
        <p:spPr>
          <a:xfrm>
            <a:off x="3132" y="1324585"/>
            <a:ext cx="12175298" cy="5812707"/>
          </a:xfrm>
        </p:spPr>
        <p:txBody>
          <a:bodyPr vert="horz" lIns="91440" tIns="45720" rIns="91440" bIns="45720" rtlCol="0" anchor="t">
            <a:noAutofit/>
          </a:bodyPr>
          <a:lstStyle/>
          <a:p>
            <a:pPr marL="0" indent="0">
              <a:buNone/>
            </a:pPr>
            <a:r>
              <a:rPr lang="en-US" sz="2000" b="1"/>
              <a:t>Any barriers?</a:t>
            </a:r>
            <a:endParaRPr lang="en-US" b="1"/>
          </a:p>
          <a:p>
            <a:r>
              <a:rPr lang="en-US" sz="1400">
                <a:latin typeface="Arial"/>
                <a:cs typeface="Arial"/>
              </a:rPr>
              <a:t>There are more than 20 million adults in the UK who would benefit from the service but many people do not know that this service still exists</a:t>
            </a:r>
          </a:p>
          <a:p>
            <a:pPr>
              <a:lnSpc>
                <a:spcPct val="70000"/>
              </a:lnSpc>
            </a:pPr>
            <a:r>
              <a:rPr lang="en-US" sz="1400">
                <a:latin typeface="Arial"/>
                <a:cs typeface="Arial"/>
              </a:rPr>
              <a:t>The Care Act 2014 says that high-quality information to do with social care services that prevent or delay the need for residential care (such as Meals on Wheels) should be easily accessible. Up to now, there has not been any central information list of Meals on Wheels services in the UK making this website important.</a:t>
            </a:r>
          </a:p>
          <a:p>
            <a:pPr>
              <a:lnSpc>
                <a:spcPct val="70000"/>
              </a:lnSpc>
            </a:pPr>
            <a:endParaRPr lang="en-US" sz="1400">
              <a:latin typeface="Arial"/>
              <a:cs typeface="Arial"/>
            </a:endParaRPr>
          </a:p>
          <a:p>
            <a:pPr>
              <a:lnSpc>
                <a:spcPct val="70000"/>
              </a:lnSpc>
            </a:pPr>
            <a:r>
              <a:rPr lang="en-US" sz="1400">
                <a:latin typeface="Arial"/>
                <a:cs typeface="Arial"/>
              </a:rPr>
              <a:t>Although Council and Trust websites have information about the service on their websites our research shows that it is not always accurate or up-to-date information </a:t>
            </a:r>
          </a:p>
          <a:p>
            <a:pPr marL="0" indent="0">
              <a:lnSpc>
                <a:spcPct val="70000"/>
              </a:lnSpc>
              <a:buNone/>
            </a:pPr>
            <a:endParaRPr lang="en-US" sz="1400">
              <a:latin typeface="Arial"/>
              <a:cs typeface="Arial"/>
            </a:endParaRPr>
          </a:p>
          <a:p>
            <a:pPr>
              <a:lnSpc>
                <a:spcPct val="49999"/>
              </a:lnSpc>
            </a:pPr>
            <a:r>
              <a:rPr lang="en-US" sz="1400">
                <a:latin typeface="Arial"/>
                <a:cs typeface="Arial"/>
              </a:rPr>
              <a:t>According to their research challenges include:</a:t>
            </a:r>
          </a:p>
          <a:p>
            <a:pPr marL="0" indent="0">
              <a:lnSpc>
                <a:spcPct val="49999"/>
              </a:lnSpc>
              <a:buNone/>
            </a:pPr>
            <a:r>
              <a:rPr lang="en-US" sz="1400">
                <a:latin typeface="Arial"/>
                <a:cs typeface="Arial"/>
              </a:rPr>
              <a:t>- Funding cuts and closures</a:t>
            </a:r>
          </a:p>
          <a:p>
            <a:pPr marL="0" indent="0">
              <a:lnSpc>
                <a:spcPct val="49999"/>
              </a:lnSpc>
              <a:buNone/>
            </a:pPr>
            <a:r>
              <a:rPr lang="en-US" sz="1400">
                <a:latin typeface="Arial"/>
                <a:cs typeface="Arial"/>
              </a:rPr>
              <a:t>- Insufficient interaction time between drivers and meal recipients due to tight delivery schedules</a:t>
            </a:r>
          </a:p>
          <a:p>
            <a:pPr marL="0" indent="0">
              <a:lnSpc>
                <a:spcPct val="49999"/>
              </a:lnSpc>
              <a:buNone/>
            </a:pPr>
            <a:r>
              <a:rPr lang="en-US" sz="1400">
                <a:latin typeface="Arial"/>
                <a:cs typeface="Arial"/>
              </a:rPr>
              <a:t>- Lack of appropriate publicity to raise awareness of the service and its wider benefits</a:t>
            </a:r>
          </a:p>
          <a:p>
            <a:pPr marL="0" indent="0">
              <a:lnSpc>
                <a:spcPct val="49999"/>
              </a:lnSpc>
              <a:buNone/>
            </a:pPr>
            <a:r>
              <a:rPr lang="en-US" sz="1400">
                <a:latin typeface="Arial"/>
                <a:cs typeface="Arial"/>
              </a:rPr>
              <a:t>- Lack of recognition and appreciation of the value of Meals on Wheels by the National Government</a:t>
            </a:r>
          </a:p>
          <a:p>
            <a:pPr marL="0" indent="0">
              <a:lnSpc>
                <a:spcPct val="70000"/>
              </a:lnSpc>
              <a:buNone/>
            </a:pPr>
            <a:r>
              <a:rPr lang="en-US" sz="1400">
                <a:latin typeface="Arial"/>
                <a:cs typeface="Arial"/>
              </a:rPr>
              <a:t>(Meals on Wheel UK, 2026)</a:t>
            </a:r>
          </a:p>
          <a:p>
            <a:endParaRPr lang="en-US" sz="1400">
              <a:latin typeface="Arial"/>
              <a:cs typeface="Arial"/>
            </a:endParaRPr>
          </a:p>
          <a:p>
            <a:endParaRPr lang="en-US" sz="700"/>
          </a:p>
          <a:p>
            <a:pPr marL="514350" indent="-514350">
              <a:buAutoNum type="arabicPeriod"/>
            </a:pPr>
            <a:endParaRPr lang="en-US" sz="700"/>
          </a:p>
          <a:p>
            <a:pPr marL="514350" indent="-514350">
              <a:buAutoNum type="arabicPeriod"/>
            </a:pPr>
            <a:endParaRPr lang="en-US" sz="700"/>
          </a:p>
          <a:p>
            <a:endParaRPr lang="en-GB"/>
          </a:p>
        </p:txBody>
      </p:sp>
    </p:spTree>
    <p:extLst>
      <p:ext uri="{BB962C8B-B14F-4D97-AF65-F5344CB8AC3E}">
        <p14:creationId xmlns:p14="http://schemas.microsoft.com/office/powerpoint/2010/main" val="1069698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AD6E8-125B-03E5-E0EA-C915F6800A41}"/>
              </a:ext>
            </a:extLst>
          </p:cNvPr>
          <p:cNvSpPr>
            <a:spLocks noGrp="1"/>
          </p:cNvSpPr>
          <p:nvPr>
            <p:ph type="title"/>
          </p:nvPr>
        </p:nvSpPr>
        <p:spPr>
          <a:xfrm>
            <a:off x="3132" y="-217"/>
            <a:ext cx="10515600" cy="1325563"/>
          </a:xfrm>
        </p:spPr>
        <p:txBody>
          <a:bodyPr/>
          <a:lstStyle/>
          <a:p>
            <a:r>
              <a:rPr lang="en-US"/>
              <a:t>Recommendations</a:t>
            </a:r>
          </a:p>
        </p:txBody>
      </p:sp>
      <p:sp>
        <p:nvSpPr>
          <p:cNvPr id="3" name="Content Placeholder 2">
            <a:extLst>
              <a:ext uri="{FF2B5EF4-FFF2-40B4-BE49-F238E27FC236}">
                <a16:creationId xmlns:a16="http://schemas.microsoft.com/office/drawing/2014/main" id="{B68DBB6C-EAF8-26DF-96C8-600903628C50}"/>
              </a:ext>
            </a:extLst>
          </p:cNvPr>
          <p:cNvSpPr>
            <a:spLocks noGrp="1"/>
          </p:cNvSpPr>
          <p:nvPr>
            <p:ph idx="1"/>
          </p:nvPr>
        </p:nvSpPr>
        <p:spPr>
          <a:xfrm>
            <a:off x="3132" y="1074063"/>
            <a:ext cx="12175298" cy="5802269"/>
          </a:xfrm>
        </p:spPr>
        <p:txBody>
          <a:bodyPr vert="horz" lIns="91440" tIns="45720" rIns="91440" bIns="45720" rtlCol="0" anchor="t">
            <a:normAutofit fontScale="62500" lnSpcReduction="20000"/>
          </a:bodyPr>
          <a:lstStyle/>
          <a:p>
            <a:pPr marL="0" indent="0">
              <a:buNone/>
            </a:pPr>
            <a:r>
              <a:rPr lang="en-US" b="1"/>
              <a:t>For Residential Care Homes:</a:t>
            </a:r>
          </a:p>
          <a:p>
            <a:pPr>
              <a:buFont typeface="Calibri" panose="020B0604020202020204" pitchFamily="34" charset="0"/>
              <a:buChar char="-"/>
            </a:pPr>
            <a:r>
              <a:rPr lang="en-US"/>
              <a:t>Allow them to bring more of their own personal possessions into their room to make it their own – this would help them to be in a more familiar surrounding – this would make them feel less anxious about being in a strange place. </a:t>
            </a:r>
          </a:p>
          <a:p>
            <a:pPr>
              <a:buFont typeface="Calibri" panose="020B0604020202020204" pitchFamily="34" charset="0"/>
              <a:buChar char="-"/>
            </a:pPr>
            <a:r>
              <a:rPr lang="en-US"/>
              <a:t>Allow for extra time to do activities, bath time, mealtime – it will help with their well-being, mental health and for those with dementia who need extra time for things to be explained to them</a:t>
            </a:r>
          </a:p>
          <a:p>
            <a:pPr>
              <a:buFont typeface="Calibri" panose="020B0604020202020204" pitchFamily="34" charset="0"/>
              <a:buChar char="-"/>
            </a:pPr>
            <a:r>
              <a:rPr lang="en-US" sz="2900"/>
              <a:t>This supports the </a:t>
            </a:r>
            <a:r>
              <a:rPr lang="en-US" sz="2900" b="1"/>
              <a:t>Continuity Theory</a:t>
            </a:r>
            <a:r>
              <a:rPr lang="en-US" sz="2900"/>
              <a:t> of maintaining familiar routines which helps with identity and emotional stability</a:t>
            </a:r>
          </a:p>
          <a:p>
            <a:pPr marL="0" indent="0">
              <a:buNone/>
            </a:pPr>
            <a:r>
              <a:rPr lang="en-US"/>
              <a:t>For </a:t>
            </a:r>
            <a:r>
              <a:rPr lang="en-US" b="1"/>
              <a:t>Charity based Community support services for Dementia</a:t>
            </a:r>
            <a:r>
              <a:rPr lang="en-US"/>
              <a:t>:</a:t>
            </a:r>
          </a:p>
          <a:p>
            <a:pPr>
              <a:buFont typeface="Calibri" panose="020B0604020202020204" pitchFamily="34" charset="0"/>
              <a:buChar char="-"/>
            </a:pPr>
            <a:r>
              <a:rPr lang="en-US"/>
              <a:t>There needs to be more staff training for those caring for people with Dementia in line with NHS Long Term Plan (NHS England, 2019) </a:t>
            </a:r>
          </a:p>
          <a:p>
            <a:pPr>
              <a:buFont typeface="Calibri" panose="020B0604020202020204" pitchFamily="34" charset="0"/>
              <a:buChar char="-"/>
            </a:pPr>
            <a:r>
              <a:rPr lang="en-US"/>
              <a:t>Offer motivational meetings and outings for unpaid carers to boost motivation and morale</a:t>
            </a:r>
          </a:p>
          <a:p>
            <a:pPr>
              <a:buFont typeface="Calibri" panose="020B0604020202020204" pitchFamily="34" charset="0"/>
              <a:buChar char="-"/>
            </a:pPr>
            <a:r>
              <a:rPr lang="en-US"/>
              <a:t>There needs to be more charity-based events for Dementia Care such as walks, runs, sales events, baking events which are community led – this would help towards funding support </a:t>
            </a:r>
          </a:p>
          <a:p>
            <a:pPr marL="0" indent="0">
              <a:buNone/>
            </a:pPr>
            <a:r>
              <a:rPr lang="en-US"/>
              <a:t>For </a:t>
            </a:r>
            <a:r>
              <a:rPr lang="en-US" b="1"/>
              <a:t>technological innovations</a:t>
            </a:r>
            <a:r>
              <a:rPr lang="en-US"/>
              <a:t>:</a:t>
            </a:r>
          </a:p>
          <a:p>
            <a:pPr marL="457200" indent="-457200">
              <a:buFont typeface="Arial" panose="020B0604020202020204" pitchFamily="34" charset="0"/>
              <a:buChar char="-"/>
            </a:pPr>
            <a:r>
              <a:rPr lang="en-US"/>
              <a:t>NHS Inclusive Digital Healthcare Framework promotes access to devices, skills training and alternative non-digital service pathways which can help older people to reduce barriers to technology (NHS England, 2023). Step by step guides can help older people access technology and monitoring can help.</a:t>
            </a:r>
          </a:p>
          <a:p>
            <a:pPr marL="0" indent="0">
              <a:lnSpc>
                <a:spcPct val="80000"/>
              </a:lnSpc>
              <a:buNone/>
            </a:pPr>
            <a:r>
              <a:rPr lang="en-US" b="1"/>
              <a:t>National Government changes</a:t>
            </a:r>
            <a:r>
              <a:rPr lang="en-US"/>
              <a:t>:</a:t>
            </a:r>
          </a:p>
          <a:p>
            <a:pPr marL="457200" indent="-457200">
              <a:lnSpc>
                <a:spcPct val="80000"/>
              </a:lnSpc>
              <a:buFont typeface="Calibri" panose="020B0604020202020204" pitchFamily="34" charset="0"/>
              <a:buChar char="-"/>
            </a:pPr>
            <a:r>
              <a:rPr lang="en-US"/>
              <a:t>National policy such as the NHS Long Term Plan needs to direct funding towards integrated, community-based and preventative services, empowering older people through coordinated health and social care – this will improve access and support independent living reducing health disparities and inequalities (NHS England, 2019; Age UK, 2024).</a:t>
            </a:r>
          </a:p>
          <a:p>
            <a:pPr marL="457200" indent="-457200">
              <a:buFont typeface="Calibri" panose="020B0604020202020204" pitchFamily="34" charset="0"/>
              <a:buChar char="-"/>
            </a:pPr>
            <a:r>
              <a:rPr lang="en-US"/>
              <a:t>Funding put into services such as 'Meals on Wheels UK' will allow more staff to be recruited so that staff can spend more time when they are delivering the meals, they can then talk to the older people and reduce social isolation</a:t>
            </a:r>
          </a:p>
          <a:p>
            <a:pPr marL="0" indent="0">
              <a:buNone/>
            </a:pPr>
            <a:endParaRPr lang="en-US"/>
          </a:p>
          <a:p>
            <a:pPr marL="0" indent="0">
              <a:buNone/>
            </a:pPr>
            <a:endParaRPr lang="en-US"/>
          </a:p>
        </p:txBody>
      </p:sp>
    </p:spTree>
    <p:extLst>
      <p:ext uri="{BB962C8B-B14F-4D97-AF65-F5344CB8AC3E}">
        <p14:creationId xmlns:p14="http://schemas.microsoft.com/office/powerpoint/2010/main" val="4277561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1D885-F565-A0AE-F3C8-2625BA7CD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5688B6-3127-50D6-8E3F-3DAE9DA95722}"/>
              </a:ext>
            </a:extLst>
          </p:cNvPr>
          <p:cNvSpPr>
            <a:spLocks noGrp="1"/>
          </p:cNvSpPr>
          <p:nvPr>
            <p:ph type="title"/>
          </p:nvPr>
        </p:nvSpPr>
        <p:spPr>
          <a:xfrm>
            <a:off x="1249" y="2863"/>
            <a:ext cx="10515600" cy="1325563"/>
          </a:xfrm>
        </p:spPr>
        <p:txBody>
          <a:bodyPr/>
          <a:lstStyle/>
          <a:p>
            <a:r>
              <a:rPr lang="en-GB"/>
              <a:t>Conclusion</a:t>
            </a:r>
          </a:p>
        </p:txBody>
      </p:sp>
      <p:sp>
        <p:nvSpPr>
          <p:cNvPr id="3" name="Content Placeholder 2">
            <a:extLst>
              <a:ext uri="{FF2B5EF4-FFF2-40B4-BE49-F238E27FC236}">
                <a16:creationId xmlns:a16="http://schemas.microsoft.com/office/drawing/2014/main" id="{DE9D9093-AC7A-0EC1-80AE-EAA9143E9055}"/>
              </a:ext>
            </a:extLst>
          </p:cNvPr>
          <p:cNvSpPr>
            <a:spLocks noGrp="1"/>
          </p:cNvSpPr>
          <p:nvPr>
            <p:ph idx="1"/>
          </p:nvPr>
        </p:nvSpPr>
        <p:spPr>
          <a:xfrm>
            <a:off x="-1103" y="1328669"/>
            <a:ext cx="12194207" cy="5864294"/>
          </a:xfrm>
        </p:spPr>
        <p:txBody>
          <a:bodyPr vert="horz" lIns="91440" tIns="45720" rIns="91440" bIns="45720" rtlCol="0" anchor="t">
            <a:noAutofit/>
          </a:bodyPr>
          <a:lstStyle/>
          <a:p>
            <a:pPr>
              <a:lnSpc>
                <a:spcPct val="80000"/>
              </a:lnSpc>
            </a:pPr>
            <a:r>
              <a:rPr lang="en-GB" sz="1600"/>
              <a:t>Understanding ageing is important in Health and Social Care so that person-centred care can be offered promoting independence, dignity and quality of life (Department of Health and Social Care, 2014).</a:t>
            </a:r>
            <a:endParaRPr lang="en-US" sz="1600"/>
          </a:p>
          <a:p>
            <a:r>
              <a:rPr lang="en-GB" sz="1600"/>
              <a:t>Ageing theories help professionals to identify the care required for older people. Understanding theories such as the Continuity Theory and Life Course theory help professionals to work with one another across services for better outcomes. </a:t>
            </a:r>
          </a:p>
          <a:p>
            <a:r>
              <a:rPr lang="en-GB" sz="1600"/>
              <a:t>Policies such as Care Act (2014) places a legal duty on local authority to promote well-being for older people. The Equality Act 2010 and Human Rights Act 1998 ensure dignity, autonomy, respect and rights without age discrimination </a:t>
            </a:r>
          </a:p>
          <a:p>
            <a:r>
              <a:rPr lang="en-GB" sz="1600"/>
              <a:t>The current services and support for older people such as residential care homes and community-based services benefit older people by for example providing specialised equipment and Cognitive Stimulation Therapy however some limitations include loss of independence and control and issues with funding and investment with Dementia care </a:t>
            </a:r>
          </a:p>
          <a:p>
            <a:r>
              <a:rPr lang="en-GB" sz="1600"/>
              <a:t>Technological integration has it's advantages and disadvantages for example wearable devices can help older people monitor long term conditions effectively however and confidence can impact the use of the technology which can lead to </a:t>
            </a:r>
            <a:r>
              <a:rPr lang="en-GB" sz="1600" err="1"/>
              <a:t>digitial</a:t>
            </a:r>
            <a:r>
              <a:rPr lang="en-GB" sz="1600"/>
              <a:t> exclusion particularly when older people struggle to use online health services.</a:t>
            </a:r>
          </a:p>
          <a:p>
            <a:r>
              <a:rPr lang="en-GB" sz="1600"/>
              <a:t>The future care of older people can be improved by increased staffing in NHS and community settings (NHS England, 2019) </a:t>
            </a:r>
          </a:p>
          <a:p>
            <a:r>
              <a:rPr lang="en-GB" sz="1600"/>
              <a:t>There needs to be more charity-based runs, walks, baking events, sales – this helps towards funding and support for older people</a:t>
            </a:r>
          </a:p>
          <a:p>
            <a:r>
              <a:rPr lang="en-GB" sz="1600"/>
              <a:t>There needs to be national government changes through national policies where funding is put towards integrated, community-based and preventative services and services such as 'Meals on Wheels UK' </a:t>
            </a:r>
            <a:endParaRPr lang="en-US" sz="1600"/>
          </a:p>
          <a:p>
            <a:r>
              <a:rPr lang="en-GB" sz="1600"/>
              <a:t>Such steps will reduce social isolation, empower older people through coordinated health and social care</a:t>
            </a:r>
          </a:p>
          <a:p>
            <a:r>
              <a:rPr lang="en-GB" sz="1600"/>
              <a:t>This will ensure better outcomes, improved access and support independent living for older people reducing health disparities and inequalities (NHS England, 2019; Age UK, 2024).</a:t>
            </a:r>
          </a:p>
        </p:txBody>
      </p:sp>
    </p:spTree>
    <p:extLst>
      <p:ext uri="{BB962C8B-B14F-4D97-AF65-F5344CB8AC3E}">
        <p14:creationId xmlns:p14="http://schemas.microsoft.com/office/powerpoint/2010/main" val="2431248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9BF36-0D62-D2BF-4019-75461B8F74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F7CD5-61E2-6120-F54E-A435DB04C0E8}"/>
              </a:ext>
            </a:extLst>
          </p:cNvPr>
          <p:cNvSpPr>
            <a:spLocks noGrp="1"/>
          </p:cNvSpPr>
          <p:nvPr>
            <p:ph type="title"/>
          </p:nvPr>
        </p:nvSpPr>
        <p:spPr>
          <a:xfrm>
            <a:off x="1249" y="2863"/>
            <a:ext cx="10515600" cy="1325563"/>
          </a:xfrm>
        </p:spPr>
        <p:txBody>
          <a:bodyPr/>
          <a:lstStyle/>
          <a:p>
            <a:r>
              <a:rPr lang="en-GB"/>
              <a:t>Reference List 1</a:t>
            </a:r>
          </a:p>
        </p:txBody>
      </p:sp>
      <p:sp>
        <p:nvSpPr>
          <p:cNvPr id="3" name="Content Placeholder 2">
            <a:extLst>
              <a:ext uri="{FF2B5EF4-FFF2-40B4-BE49-F238E27FC236}">
                <a16:creationId xmlns:a16="http://schemas.microsoft.com/office/drawing/2014/main" id="{7E61E138-5B5E-7F48-B3A1-9D7AFEF1D93F}"/>
              </a:ext>
            </a:extLst>
          </p:cNvPr>
          <p:cNvSpPr>
            <a:spLocks noGrp="1"/>
          </p:cNvSpPr>
          <p:nvPr>
            <p:ph idx="1"/>
          </p:nvPr>
        </p:nvSpPr>
        <p:spPr>
          <a:xfrm>
            <a:off x="1250" y="1063625"/>
            <a:ext cx="12189500" cy="5812878"/>
          </a:xfrm>
        </p:spPr>
        <p:txBody>
          <a:bodyPr vert="horz" lIns="91440" tIns="45720" rIns="91440" bIns="45720" rtlCol="0" anchor="t">
            <a:normAutofit/>
          </a:bodyPr>
          <a:lstStyle/>
          <a:p>
            <a:pPr>
              <a:buNone/>
            </a:pPr>
            <a:r>
              <a:rPr lang="en-US" sz="1100">
                <a:latin typeface="Arial"/>
                <a:cs typeface="Arial"/>
              </a:rPr>
              <a:t>Age UK (2024) </a:t>
            </a:r>
            <a:r>
              <a:rPr lang="en-US" sz="1100" i="1">
                <a:latin typeface="Arial"/>
                <a:cs typeface="Arial"/>
              </a:rPr>
              <a:t>State of Health and Care of Older People in England 2024</a:t>
            </a:r>
            <a:r>
              <a:rPr lang="en-US" sz="1100">
                <a:latin typeface="Arial"/>
                <a:cs typeface="Arial"/>
              </a:rPr>
              <a:t>. Age UK. Available at: </a:t>
            </a:r>
            <a:r>
              <a:rPr lang="en-US" sz="1100">
                <a:latin typeface="Arial"/>
                <a:cs typeface="Arial"/>
                <a:hlinkClick r:id="rId2"/>
              </a:rPr>
              <a:t>https://www.ageuk.org.uk/discover/2024/september/state-of-health-and-care-of-older-people-in-england-2024/</a:t>
            </a:r>
            <a:r>
              <a:rPr lang="en-US" sz="1100">
                <a:latin typeface="Arial"/>
                <a:cs typeface="Arial"/>
              </a:rPr>
              <a:t>(Accessed: 9 January 2026). </a:t>
            </a:r>
            <a:endParaRPr lang="en-US"/>
          </a:p>
          <a:p>
            <a:pPr>
              <a:buNone/>
            </a:pPr>
            <a:r>
              <a:rPr lang="en-GB" sz="1100">
                <a:latin typeface="Arial"/>
                <a:cs typeface="Arial"/>
              </a:rPr>
              <a:t>Age UK (2025) </a:t>
            </a:r>
            <a:r>
              <a:rPr lang="en-GB" sz="1100" i="1">
                <a:latin typeface="Arial"/>
                <a:cs typeface="Arial"/>
              </a:rPr>
              <a:t>Dementia support services and groups</a:t>
            </a:r>
            <a:r>
              <a:rPr lang="en-GB" sz="1100">
                <a:latin typeface="Arial"/>
                <a:cs typeface="Arial"/>
              </a:rPr>
              <a:t>. Available at: </a:t>
            </a:r>
            <a:r>
              <a:rPr lang="en-GB" sz="1100">
                <a:latin typeface="Arial"/>
                <a:cs typeface="Arial"/>
                <a:hlinkClick r:id="rId3"/>
              </a:rPr>
              <a:t>https://www.ageuk.org.uk/services/in-your-area/dementia-support/</a:t>
            </a:r>
            <a:r>
              <a:rPr lang="en-GB" sz="1100">
                <a:latin typeface="Arial"/>
                <a:cs typeface="Arial"/>
              </a:rPr>
              <a:t> (Accessed: 16 March 2026).</a:t>
            </a:r>
            <a:endParaRPr lang="en-GB"/>
          </a:p>
          <a:p>
            <a:pPr>
              <a:buNone/>
            </a:pPr>
            <a:r>
              <a:rPr lang="en-US" sz="1100">
                <a:latin typeface="Arial"/>
                <a:cs typeface="Arial"/>
              </a:rPr>
              <a:t>Alzheimer’s Society (2025) </a:t>
            </a:r>
            <a:r>
              <a:rPr lang="en-US" sz="1100" i="1">
                <a:latin typeface="Arial"/>
                <a:cs typeface="Arial"/>
              </a:rPr>
              <a:t>Survey report: Lived experiences of dementia</a:t>
            </a:r>
            <a:r>
              <a:rPr lang="en-US" sz="1100">
                <a:latin typeface="Arial"/>
                <a:cs typeface="Arial"/>
              </a:rPr>
              <a:t>. Available at: </a:t>
            </a:r>
            <a:r>
              <a:rPr lang="en-US" sz="1100">
                <a:latin typeface="Arial"/>
                <a:cs typeface="Arial"/>
                <a:hlinkClick r:id="rId4"/>
              </a:rPr>
              <a:t>https://www.alzheimers.org.uk/about-us/policy-and-influencing/reports/survey-lived-experiences-dementia</a:t>
            </a:r>
            <a:r>
              <a:rPr lang="en-US" sz="1100">
                <a:latin typeface="Arial"/>
                <a:cs typeface="Arial"/>
              </a:rPr>
              <a:t> (Accessed: 11 March 2026). </a:t>
            </a:r>
          </a:p>
          <a:p>
            <a:pPr>
              <a:buNone/>
            </a:pPr>
            <a:r>
              <a:rPr lang="en-GB" sz="1100">
                <a:latin typeface="Arial"/>
                <a:cs typeface="Arial"/>
              </a:rPr>
              <a:t>Atchley, R.C. (1989) ‘A continuity theory of normal aging’, The Gerontologist, 29(2), pp. 183–190. Available at: A continuity theory of normal aging (Accessed: 11 March 2026). </a:t>
            </a:r>
            <a:endParaRPr lang="en-GB"/>
          </a:p>
          <a:p>
            <a:pPr>
              <a:buNone/>
            </a:pPr>
            <a:r>
              <a:rPr lang="en-GB" sz="1100">
                <a:latin typeface="Arial"/>
                <a:cs typeface="Arial"/>
              </a:rPr>
              <a:t>Care Act 2014 (2014) </a:t>
            </a:r>
            <a:r>
              <a:rPr lang="en-GB" sz="1100" i="1">
                <a:latin typeface="Arial"/>
                <a:cs typeface="Arial"/>
              </a:rPr>
              <a:t>An Act to make provision to reform the law relating to care and support for adults and carers</a:t>
            </a:r>
            <a:r>
              <a:rPr lang="en-GB" sz="1100">
                <a:latin typeface="Arial"/>
                <a:cs typeface="Arial"/>
              </a:rPr>
              <a:t>. Available at: </a:t>
            </a:r>
            <a:r>
              <a:rPr lang="en-GB" sz="1100">
                <a:latin typeface="Arial"/>
                <a:cs typeface="Arial"/>
                <a:hlinkClick r:id="rId5"/>
              </a:rPr>
              <a:t>https://www.legislation.gov.uk/ukpga/2014/23/contents</a:t>
            </a:r>
            <a:r>
              <a:rPr lang="en-GB" sz="1100">
                <a:latin typeface="Arial"/>
                <a:cs typeface="Arial"/>
              </a:rPr>
              <a:t> (Accessed: 9 January 2026). </a:t>
            </a:r>
          </a:p>
          <a:p>
            <a:pPr>
              <a:buNone/>
            </a:pPr>
            <a:r>
              <a:rPr lang="en-GB" sz="1100">
                <a:latin typeface="Arial"/>
                <a:cs typeface="Arial"/>
              </a:rPr>
              <a:t>Carstensen, L.L., 2021. Socioemotional selectivity theory: The role of perceived endings in human motivation. </a:t>
            </a:r>
            <a:r>
              <a:rPr lang="en-GB" sz="1100" i="1">
                <a:latin typeface="Arial"/>
                <a:cs typeface="Arial"/>
              </a:rPr>
              <a:t>The Gerontologist</a:t>
            </a:r>
            <a:r>
              <a:rPr lang="en-GB" sz="1100">
                <a:latin typeface="Arial"/>
                <a:cs typeface="Arial"/>
              </a:rPr>
              <a:t>, 61(8), pp.1188–1196. Available at: </a:t>
            </a:r>
            <a:r>
              <a:rPr lang="en-GB" sz="1100">
                <a:latin typeface="Arial"/>
                <a:cs typeface="Arial"/>
                <a:hlinkClick r:id="rId6"/>
              </a:rPr>
              <a:t>https://doi.org/10.1093/geront/gnab116</a:t>
            </a:r>
            <a:r>
              <a:rPr lang="en-GB" sz="1100">
                <a:latin typeface="Arial"/>
                <a:cs typeface="Arial"/>
              </a:rPr>
              <a:t> (Accessed: 26 February 2026). </a:t>
            </a:r>
            <a:endParaRPr lang="en-GB"/>
          </a:p>
          <a:p>
            <a:pPr>
              <a:buNone/>
            </a:pPr>
            <a:r>
              <a:rPr lang="en-GB" sz="1100">
                <a:latin typeface="Arial"/>
                <a:cs typeface="Arial"/>
              </a:rPr>
              <a:t>Equality Act 2010, 2010. </a:t>
            </a:r>
            <a:r>
              <a:rPr lang="en-GB" sz="1100" i="1">
                <a:latin typeface="Arial"/>
                <a:cs typeface="Arial"/>
              </a:rPr>
              <a:t>Equality Act 2010</a:t>
            </a:r>
            <a:r>
              <a:rPr lang="en-GB" sz="1100">
                <a:latin typeface="Arial"/>
                <a:cs typeface="Arial"/>
              </a:rPr>
              <a:t>. Available at: </a:t>
            </a:r>
            <a:r>
              <a:rPr lang="en-GB" sz="1100">
                <a:latin typeface="Arial"/>
                <a:cs typeface="Arial"/>
                <a:hlinkClick r:id="rId7"/>
              </a:rPr>
              <a:t>https://www.legislation.gov.uk/ukpga/2010/15/contents</a:t>
            </a:r>
            <a:r>
              <a:rPr lang="en-GB" sz="1100">
                <a:latin typeface="Arial"/>
                <a:cs typeface="Arial"/>
              </a:rPr>
              <a:t> (Accessed: 26 February 2026). </a:t>
            </a:r>
            <a:endParaRPr lang="en-GB"/>
          </a:p>
          <a:p>
            <a:pPr>
              <a:buNone/>
            </a:pPr>
            <a:r>
              <a:rPr lang="en-GB" sz="1100">
                <a:latin typeface="Arial"/>
                <a:cs typeface="Arial"/>
              </a:rPr>
              <a:t>Equality Act 2010 (2010) </a:t>
            </a:r>
            <a:r>
              <a:rPr lang="en-GB" sz="1100" i="1">
                <a:latin typeface="Arial"/>
                <a:cs typeface="Arial"/>
              </a:rPr>
              <a:t>Legislation on anti-discrimination</a:t>
            </a:r>
            <a:r>
              <a:rPr lang="en-GB" sz="1100">
                <a:latin typeface="Arial"/>
                <a:cs typeface="Arial"/>
              </a:rPr>
              <a:t>. Available at: </a:t>
            </a:r>
            <a:r>
              <a:rPr lang="en-GB" sz="1100">
                <a:latin typeface="Arial"/>
                <a:cs typeface="Arial"/>
                <a:hlinkClick r:id="rId7"/>
              </a:rPr>
              <a:t>https://www.legislation.gov.uk/ukpga/2010/15/contents</a:t>
            </a:r>
            <a:r>
              <a:rPr lang="en-GB" sz="1100">
                <a:latin typeface="Arial"/>
                <a:cs typeface="Arial"/>
              </a:rPr>
              <a:t> (Accessed: 9 January 2026). </a:t>
            </a:r>
            <a:endParaRPr lang="en-GB"/>
          </a:p>
          <a:p>
            <a:pPr>
              <a:buNone/>
            </a:pPr>
            <a:r>
              <a:rPr lang="en-GB" sz="1100" err="1">
                <a:latin typeface="Arial"/>
                <a:cs typeface="Arial"/>
              </a:rPr>
              <a:t>eWIN</a:t>
            </a:r>
            <a:r>
              <a:rPr lang="en-GB" sz="1100">
                <a:latin typeface="Arial"/>
                <a:cs typeface="Arial"/>
              </a:rPr>
              <a:t> (NHS England Evidence and Improvement Network), 2019. Telemedicine: Evidence brief. NHS England. Available at: &lt;https://www.ewin.nhs.uk/sites/default/files/Telemedicine_Evidence%20Brief.pdf&gt; [Accessed 31 Oct 2025]. </a:t>
            </a:r>
            <a:r>
              <a:rPr lang="en-US" sz="1100">
                <a:latin typeface="Arial"/>
                <a:cs typeface="Arial"/>
              </a:rPr>
              <a:t> </a:t>
            </a:r>
            <a:endParaRPr lang="en-GB"/>
          </a:p>
          <a:p>
            <a:pPr>
              <a:buNone/>
            </a:pPr>
            <a:r>
              <a:rPr lang="en-GB" sz="1100">
                <a:latin typeface="Arial"/>
                <a:cs typeface="Arial"/>
              </a:rPr>
              <a:t>Greenhalgh, T., et al., 2016. Virtual online consultations: advantages and limitations (systematic and narrative review). BMJ Open, 6(1), e009388. Available at: &lt;https://bmjopen.bmj.com/content/6/1/e009388&gt; [Accessed 31 Oct 2025].</a:t>
            </a:r>
            <a:r>
              <a:rPr lang="en-US" sz="1100">
                <a:latin typeface="Arial"/>
                <a:cs typeface="Arial"/>
              </a:rPr>
              <a:t> </a:t>
            </a:r>
            <a:endParaRPr lang="en-GB"/>
          </a:p>
          <a:p>
            <a:pPr>
              <a:buNone/>
            </a:pPr>
            <a:r>
              <a:rPr lang="en-GB" sz="1100">
                <a:latin typeface="Arial"/>
                <a:cs typeface="Arial"/>
              </a:rPr>
              <a:t>Human Rights Act 1998, 1998. </a:t>
            </a:r>
            <a:r>
              <a:rPr lang="en-GB" sz="1100" i="1">
                <a:latin typeface="Arial"/>
                <a:cs typeface="Arial"/>
              </a:rPr>
              <a:t>Human Rights Act 1998</a:t>
            </a:r>
            <a:r>
              <a:rPr lang="en-GB" sz="1100">
                <a:latin typeface="Arial"/>
                <a:cs typeface="Arial"/>
              </a:rPr>
              <a:t>. Available at: </a:t>
            </a:r>
            <a:r>
              <a:rPr lang="en-GB" sz="1100">
                <a:latin typeface="Arial"/>
                <a:cs typeface="Arial"/>
                <a:hlinkClick r:id="rId8"/>
              </a:rPr>
              <a:t>https://www.legislation.gov.uk/ukpga/1998/42/contents</a:t>
            </a:r>
            <a:r>
              <a:rPr lang="en-GB" sz="1100">
                <a:latin typeface="Arial"/>
                <a:cs typeface="Arial"/>
              </a:rPr>
              <a:t> (Accessed: 26 February 2026). </a:t>
            </a:r>
            <a:endParaRPr lang="en-GB"/>
          </a:p>
          <a:p>
            <a:pPr>
              <a:buNone/>
            </a:pPr>
            <a:r>
              <a:rPr lang="en-GB" sz="1100">
                <a:latin typeface="Arial"/>
                <a:cs typeface="Arial"/>
              </a:rPr>
              <a:t>Human Rights Act 1998 (1998) </a:t>
            </a:r>
            <a:r>
              <a:rPr lang="en-GB" sz="1100" i="1">
                <a:latin typeface="Arial"/>
                <a:cs typeface="Arial"/>
              </a:rPr>
              <a:t>Legislation incorporating the European Convention on Human Rights into UK law</a:t>
            </a:r>
            <a:r>
              <a:rPr lang="en-GB" sz="1100">
                <a:latin typeface="Arial"/>
                <a:cs typeface="Arial"/>
              </a:rPr>
              <a:t>. Available at: </a:t>
            </a:r>
            <a:r>
              <a:rPr lang="en-GB" sz="1100">
                <a:latin typeface="Arial"/>
                <a:cs typeface="Arial"/>
                <a:hlinkClick r:id="rId8"/>
              </a:rPr>
              <a:t>https://www.legislation.gov.uk/ukpga/1998/42/contents</a:t>
            </a:r>
            <a:r>
              <a:rPr lang="en-GB" sz="1100">
                <a:latin typeface="Arial"/>
                <a:cs typeface="Arial"/>
              </a:rPr>
              <a:t> (Accessed: 9 January 2026). </a:t>
            </a:r>
            <a:endParaRPr lang="en-GB"/>
          </a:p>
          <a:p>
            <a:pPr>
              <a:buNone/>
            </a:pPr>
            <a:r>
              <a:rPr lang="en-GB" sz="1100">
                <a:latin typeface="Arial"/>
                <a:cs typeface="Arial"/>
              </a:rPr>
              <a:t>Independent Age (2026) When you might want to consider a care home. [online] Available at:   </a:t>
            </a:r>
            <a:r>
              <a:rPr lang="en-GB" sz="1100" err="1">
                <a:latin typeface="Arial"/>
                <a:cs typeface="Arial"/>
              </a:rPr>
              <a:t>Indepedent</a:t>
            </a:r>
            <a:r>
              <a:rPr lang="en-GB" sz="1100">
                <a:latin typeface="Arial"/>
                <a:cs typeface="Arial"/>
              </a:rPr>
              <a:t> Age (When you might want to consider a care home | Independent Age Accessed on 15 January 2026 </a:t>
            </a:r>
            <a:endParaRPr lang="en-GB"/>
          </a:p>
          <a:p>
            <a:pPr>
              <a:buNone/>
            </a:pPr>
            <a:r>
              <a:rPr lang="en-GB" sz="1100">
                <a:latin typeface="Arial"/>
                <a:cs typeface="Arial"/>
              </a:rPr>
              <a:t>Jin, K. (2010) ‘Modern biological theories of aging’, Aging and Disease, 1(2), pp. 72–74. Available at: </a:t>
            </a:r>
            <a:endParaRPr lang="en-GB"/>
          </a:p>
          <a:p>
            <a:pPr>
              <a:buNone/>
            </a:pPr>
            <a:r>
              <a:rPr lang="en-GB" sz="1100">
                <a:latin typeface="Arial"/>
                <a:cs typeface="Arial"/>
              </a:rPr>
              <a:t> </a:t>
            </a:r>
            <a:r>
              <a:rPr lang="en-GB" sz="1100">
                <a:latin typeface="Arial"/>
                <a:cs typeface="Arial"/>
                <a:hlinkClick r:id="rId9"/>
              </a:rPr>
              <a:t>https://www.ncbi.nlm.nih.gov/pmc/articles/PMC2995895/</a:t>
            </a:r>
            <a:r>
              <a:rPr lang="en-GB" sz="1100">
                <a:latin typeface="Arial"/>
                <a:cs typeface="Arial"/>
              </a:rPr>
              <a:t> </a:t>
            </a:r>
            <a:endParaRPr lang="en-GB"/>
          </a:p>
          <a:p>
            <a:pPr>
              <a:buNone/>
            </a:pPr>
            <a:r>
              <a:rPr lang="en-GB" sz="1100">
                <a:latin typeface="Arial"/>
                <a:cs typeface="Arial"/>
              </a:rPr>
              <a:t> (Accessed: 4 January 2026). </a:t>
            </a:r>
            <a:endParaRPr lang="en-GB"/>
          </a:p>
          <a:p>
            <a:pPr>
              <a:buNone/>
            </a:pPr>
            <a:endParaRPr lang="en-GB" sz="1100">
              <a:latin typeface="Arial"/>
              <a:cs typeface="Arial"/>
            </a:endParaRPr>
          </a:p>
          <a:p>
            <a:pPr marL="0" indent="0">
              <a:buNone/>
            </a:pPr>
            <a:endParaRPr lang="en-GB" sz="2000"/>
          </a:p>
        </p:txBody>
      </p:sp>
    </p:spTree>
    <p:extLst>
      <p:ext uri="{BB962C8B-B14F-4D97-AF65-F5344CB8AC3E}">
        <p14:creationId xmlns:p14="http://schemas.microsoft.com/office/powerpoint/2010/main" val="3292368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DB811-F611-41AF-96F6-2CEFF7096D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73A371-DE51-AD80-106A-59D60279DDE2}"/>
              </a:ext>
            </a:extLst>
          </p:cNvPr>
          <p:cNvSpPr>
            <a:spLocks noGrp="1"/>
          </p:cNvSpPr>
          <p:nvPr>
            <p:ph type="title"/>
          </p:nvPr>
        </p:nvSpPr>
        <p:spPr>
          <a:xfrm>
            <a:off x="1249" y="2863"/>
            <a:ext cx="10515600" cy="1325563"/>
          </a:xfrm>
        </p:spPr>
        <p:txBody>
          <a:bodyPr/>
          <a:lstStyle/>
          <a:p>
            <a:r>
              <a:rPr lang="en-GB"/>
              <a:t>Reference List 2</a:t>
            </a:r>
          </a:p>
        </p:txBody>
      </p:sp>
      <p:sp>
        <p:nvSpPr>
          <p:cNvPr id="3" name="Content Placeholder 2">
            <a:extLst>
              <a:ext uri="{FF2B5EF4-FFF2-40B4-BE49-F238E27FC236}">
                <a16:creationId xmlns:a16="http://schemas.microsoft.com/office/drawing/2014/main" id="{E4E318F4-CACA-4618-6FF7-C12FCFA9BE2B}"/>
              </a:ext>
            </a:extLst>
          </p:cNvPr>
          <p:cNvSpPr>
            <a:spLocks noGrp="1"/>
          </p:cNvSpPr>
          <p:nvPr>
            <p:ph idx="1"/>
          </p:nvPr>
        </p:nvSpPr>
        <p:spPr>
          <a:xfrm>
            <a:off x="-1103" y="909017"/>
            <a:ext cx="12194207" cy="5952641"/>
          </a:xfrm>
        </p:spPr>
        <p:txBody>
          <a:bodyPr vert="horz" lIns="91440" tIns="45720" rIns="91440" bIns="45720" rtlCol="0" anchor="t">
            <a:normAutofit/>
          </a:bodyPr>
          <a:lstStyle/>
          <a:p>
            <a:endParaRPr lang="en-GB">
              <a:ea typeface="+mn-lt"/>
              <a:cs typeface="+mn-lt"/>
            </a:endParaRPr>
          </a:p>
          <a:p>
            <a:endParaRPr lang="en-GB"/>
          </a:p>
        </p:txBody>
      </p:sp>
      <p:sp>
        <p:nvSpPr>
          <p:cNvPr id="4" name="TextBox 3">
            <a:extLst>
              <a:ext uri="{FF2B5EF4-FFF2-40B4-BE49-F238E27FC236}">
                <a16:creationId xmlns:a16="http://schemas.microsoft.com/office/drawing/2014/main" id="{EA1B0ADB-012E-133E-AA32-0AAF406C869F}"/>
              </a:ext>
            </a:extLst>
          </p:cNvPr>
          <p:cNvSpPr txBox="1"/>
          <p:nvPr/>
        </p:nvSpPr>
        <p:spPr>
          <a:xfrm>
            <a:off x="176892" y="1020535"/>
            <a:ext cx="12009781"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Kendig, H. and </a:t>
            </a:r>
            <a:r>
              <a:rPr lang="en-US" sz="1100" err="1">
                <a:latin typeface="Arial"/>
                <a:cs typeface="Arial"/>
              </a:rPr>
              <a:t>Nazroo</a:t>
            </a:r>
            <a:r>
              <a:rPr lang="en-US" sz="1100">
                <a:latin typeface="Arial"/>
                <a:cs typeface="Arial"/>
              </a:rPr>
              <a:t>, J. (2016) ‘Life course influences on ageing’, in George, L.K. and Ferraro, K.F. (eds.) </a:t>
            </a:r>
            <a:r>
              <a:rPr lang="en-US" sz="1100" i="1">
                <a:latin typeface="Arial"/>
                <a:cs typeface="Arial"/>
              </a:rPr>
              <a:t>Handbook of Aging and the Social Sciences</a:t>
            </a:r>
            <a:r>
              <a:rPr lang="en-US" sz="1100">
                <a:latin typeface="Arial"/>
                <a:cs typeface="Arial"/>
              </a:rPr>
              <a:t>. 8th </a:t>
            </a:r>
            <a:r>
              <a:rPr lang="en-US" sz="1100" err="1">
                <a:latin typeface="Arial"/>
                <a:cs typeface="Arial"/>
              </a:rPr>
              <a:t>edn</a:t>
            </a:r>
            <a:r>
              <a:rPr lang="en-US" sz="1100">
                <a:latin typeface="Arial"/>
                <a:cs typeface="Arial"/>
              </a:rPr>
              <a:t>. London: Academic Press. Available at: </a:t>
            </a:r>
            <a:r>
              <a:rPr lang="en-US" sz="1100">
                <a:latin typeface="Arial"/>
                <a:cs typeface="Arial"/>
                <a:hlinkClick r:id="rId2"/>
              </a:rPr>
              <a:t>https://www.sciencedirect.com/book/9780124172357/handbook-of-aging-and-the-social-sciences</a:t>
            </a:r>
            <a:r>
              <a:rPr lang="en-US" sz="1100">
                <a:latin typeface="Arial"/>
                <a:cs typeface="Arial"/>
              </a:rPr>
              <a:t> (Accessed: 11 March 2026). </a:t>
            </a:r>
            <a:endParaRPr lang="en-US"/>
          </a:p>
          <a:p>
            <a:endParaRPr lang="en-US" sz="1100">
              <a:latin typeface="Arial"/>
              <a:cs typeface="Arial"/>
            </a:endParaRPr>
          </a:p>
          <a:p>
            <a:r>
              <a:rPr lang="en-US" sz="1100">
                <a:latin typeface="Arial"/>
                <a:cs typeface="Arial"/>
              </a:rPr>
              <a:t>King's Fund, 2023. Moving from exclusion to inclusion in digital health and care. Available at: </a:t>
            </a:r>
            <a:r>
              <a:rPr lang="en-US" sz="1100">
                <a:latin typeface="Arial"/>
                <a:cs typeface="Arial"/>
                <a:hlinkClick r:id="rId3"/>
              </a:rPr>
              <a:t>https://www.kingsfund.org.uk/insight-and-analysis/long-reads/exclusion-inclusion-digital-health-care</a:t>
            </a:r>
            <a:r>
              <a:rPr lang="en-US" sz="1100">
                <a:latin typeface="Arial"/>
                <a:cs typeface="Arial"/>
              </a:rPr>
              <a:t> [Accessed 4 Nov 2025]. </a:t>
            </a:r>
            <a:endParaRPr lang="en-US"/>
          </a:p>
          <a:p>
            <a:endParaRPr lang="en-US" sz="1100">
              <a:latin typeface="Arial"/>
              <a:cs typeface="Arial"/>
            </a:endParaRPr>
          </a:p>
          <a:p>
            <a:r>
              <a:rPr lang="en-US" sz="1100">
                <a:latin typeface="Arial"/>
                <a:cs typeface="Arial"/>
              </a:rPr>
              <a:t>Kirkwood, T.B.L. (2005) ‘Understanding the odd science of aging’, Cell, 120(4), pp. 437–447. Available at: </a:t>
            </a:r>
            <a:endParaRPr lang="en-US"/>
          </a:p>
          <a:p>
            <a:r>
              <a:rPr lang="en-US" sz="1100">
                <a:latin typeface="Arial"/>
                <a:cs typeface="Arial"/>
              </a:rPr>
              <a:t> </a:t>
            </a:r>
            <a:r>
              <a:rPr lang="en-US" sz="1100">
                <a:latin typeface="Arial"/>
                <a:cs typeface="Arial"/>
                <a:hlinkClick r:id="rId4"/>
              </a:rPr>
              <a:t>https://www.cell.com/cell/fulltext/S0092-8674(05)00060-8</a:t>
            </a:r>
            <a:r>
              <a:rPr lang="en-US" sz="1100">
                <a:latin typeface="Arial"/>
                <a:cs typeface="Arial"/>
              </a:rPr>
              <a:t> </a:t>
            </a:r>
            <a:endParaRPr lang="en-US"/>
          </a:p>
          <a:p>
            <a:r>
              <a:rPr lang="en-US" sz="1100">
                <a:latin typeface="Arial"/>
                <a:cs typeface="Arial"/>
              </a:rPr>
              <a:t> (Accessed: 4 January 2026). </a:t>
            </a:r>
            <a:endParaRPr lang="en-US"/>
          </a:p>
          <a:p>
            <a:endParaRPr lang="en-US" sz="1100">
              <a:latin typeface="Arial"/>
              <a:cs typeface="Arial"/>
            </a:endParaRPr>
          </a:p>
          <a:p>
            <a:r>
              <a:rPr lang="en-US" sz="1100">
                <a:latin typeface="Arial"/>
                <a:cs typeface="Arial"/>
              </a:rPr>
              <a:t>Kuh, D., Ben-Shlomo, Y., Lynch, J., Hallqvist, J. and Power, C. (2014) ‘Life course epidemiology’, </a:t>
            </a:r>
            <a:r>
              <a:rPr lang="en-US" sz="1100" i="1">
                <a:latin typeface="Arial"/>
                <a:cs typeface="Arial"/>
              </a:rPr>
              <a:t>Journal of Epidemiology and Community Health</a:t>
            </a:r>
            <a:r>
              <a:rPr lang="en-US" sz="1100">
                <a:latin typeface="Arial"/>
                <a:cs typeface="Arial"/>
              </a:rPr>
              <a:t>, 57(10), pp. 778–783. Available at: </a:t>
            </a:r>
            <a:r>
              <a:rPr lang="en-US" sz="1100">
                <a:latin typeface="Arial"/>
                <a:cs typeface="Arial"/>
                <a:hlinkClick r:id="rId5"/>
              </a:rPr>
              <a:t>https://jech.bmj.com/content/57/10/778</a:t>
            </a:r>
            <a:r>
              <a:rPr lang="en-US" sz="1100">
                <a:latin typeface="Arial"/>
                <a:cs typeface="Arial"/>
              </a:rPr>
              <a:t> (Accessed: 11 March 2026). </a:t>
            </a:r>
            <a:endParaRPr lang="en-US"/>
          </a:p>
          <a:p>
            <a:endParaRPr lang="en-US" sz="1100">
              <a:latin typeface="Arial"/>
              <a:cs typeface="Arial"/>
            </a:endParaRPr>
          </a:p>
          <a:p>
            <a:r>
              <a:rPr lang="en-US" sz="1100">
                <a:latin typeface="Arial"/>
                <a:cs typeface="Arial"/>
              </a:rPr>
              <a:t>Meals on Wheels UK (2026) </a:t>
            </a:r>
            <a:r>
              <a:rPr lang="en-US" sz="1100" i="1">
                <a:latin typeface="Arial"/>
                <a:cs typeface="Arial"/>
              </a:rPr>
              <a:t>Meals on Wheels UK: Information and resources about Meals on Wheels services in the UK</a:t>
            </a:r>
            <a:r>
              <a:rPr lang="en-US" sz="1100">
                <a:latin typeface="Arial"/>
                <a:cs typeface="Arial"/>
              </a:rPr>
              <a:t>. Available at: </a:t>
            </a:r>
            <a:r>
              <a:rPr lang="en-GB" sz="1100">
                <a:latin typeface="Arial"/>
                <a:cs typeface="Arial"/>
                <a:hlinkClick r:id="rId6"/>
              </a:rPr>
              <a:t>https://mealsonwheelsuk.org/</a:t>
            </a:r>
            <a:r>
              <a:rPr lang="en-US" sz="1100">
                <a:latin typeface="Arial"/>
                <a:cs typeface="Arial"/>
              </a:rPr>
              <a:t> (Accessed: 11 March 2026). </a:t>
            </a:r>
            <a:endParaRPr lang="en-US"/>
          </a:p>
          <a:p>
            <a:endParaRPr lang="en-US" sz="1100">
              <a:latin typeface="Arial"/>
              <a:cs typeface="Arial"/>
            </a:endParaRPr>
          </a:p>
          <a:p>
            <a:r>
              <a:rPr lang="en-US" sz="1100">
                <a:latin typeface="Arial"/>
                <a:cs typeface="Arial"/>
              </a:rPr>
              <a:t>NHS England (2019) </a:t>
            </a:r>
            <a:r>
              <a:rPr lang="en-US" sz="1100" i="1">
                <a:latin typeface="Arial"/>
                <a:cs typeface="Arial"/>
              </a:rPr>
              <a:t>The NHS Long Term Plan</a:t>
            </a:r>
            <a:r>
              <a:rPr lang="en-US" sz="1100">
                <a:latin typeface="Arial"/>
                <a:cs typeface="Arial"/>
              </a:rPr>
              <a:t>. NHS England. Available at: </a:t>
            </a:r>
            <a:r>
              <a:rPr lang="en-US" sz="1100">
                <a:latin typeface="Arial"/>
                <a:cs typeface="Arial"/>
                <a:hlinkClick r:id="rId7"/>
              </a:rPr>
              <a:t>https://www.longtermplan.nhs.uk/</a:t>
            </a:r>
            <a:r>
              <a:rPr lang="en-US" sz="1100">
                <a:latin typeface="Arial"/>
                <a:cs typeface="Arial"/>
              </a:rPr>
              <a:t>(Accessed: 9 January 2026). </a:t>
            </a:r>
            <a:br>
              <a:rPr lang="en-US" sz="1100">
                <a:latin typeface="Arial"/>
                <a:cs typeface="Arial"/>
              </a:rPr>
            </a:br>
            <a:endParaRPr lang="en-US" sz="1100">
              <a:latin typeface="Arial"/>
              <a:cs typeface="Arial"/>
            </a:endParaRPr>
          </a:p>
          <a:p>
            <a:r>
              <a:rPr lang="en-US" sz="1100">
                <a:latin typeface="Arial"/>
                <a:cs typeface="Arial"/>
              </a:rPr>
              <a:t>NHS England, 2020. Clinical guide for the management of remote consultations and remote working in secondary care during the coronavirus pandemic. London: NHS England. Available at: &lt;https://www.england.nhs.uk/coronavirus/publication/specialty-guides-for-patient-management-during-the-coronavirus-pandemic/&gt; [Accessed 31 Oct 2025]. </a:t>
            </a:r>
            <a:endParaRPr lang="en-US"/>
          </a:p>
          <a:p>
            <a:endParaRPr lang="en-US" sz="1100">
              <a:latin typeface="Arial"/>
              <a:cs typeface="Arial"/>
            </a:endParaRPr>
          </a:p>
          <a:p>
            <a:r>
              <a:rPr lang="en-US" sz="1100">
                <a:latin typeface="Arial"/>
                <a:cs typeface="Arial"/>
              </a:rPr>
              <a:t>NHS England, 2023. Inclusive digital healthcare: A framework for NHS action on digital inclusion. NHS England, 28 September 2023. Available at: &lt;https://www.england.nhs.uk/publication/inclusive-digital-healthcare-a-framework-for-nhs-action-on-digital-inclusion/&gt; [Accessed 31 Oct 2025]. </a:t>
            </a:r>
            <a:endParaRPr lang="en-US"/>
          </a:p>
          <a:p>
            <a:endParaRPr lang="en-US" sz="1100">
              <a:latin typeface="Arial"/>
              <a:cs typeface="Arial"/>
            </a:endParaRPr>
          </a:p>
          <a:p>
            <a:r>
              <a:rPr lang="en-US" sz="1100">
                <a:latin typeface="Arial"/>
                <a:cs typeface="Arial"/>
              </a:rPr>
              <a:t>Office for National Statistics (2025). 2022-based population projections: a GAD technical bulletin. UK Government. Available online: </a:t>
            </a:r>
            <a:r>
              <a:rPr lang="en-US" sz="1100">
                <a:latin typeface="Arial"/>
                <a:cs typeface="Arial"/>
                <a:hlinkClick r:id="rId8"/>
              </a:rPr>
              <a:t>https://www.gov.uk/government/publications/2022-based-population-projections-a-gad-technical-bulletin/2022-based-population-projections-a-gad-technical-bulletin</a:t>
            </a:r>
            <a:r>
              <a:rPr lang="en-US" sz="1100">
                <a:latin typeface="Arial"/>
                <a:cs typeface="Arial"/>
              </a:rPr>
              <a:t> (Accessed: 4 January 2026). </a:t>
            </a:r>
            <a:endParaRPr lang="en-US"/>
          </a:p>
          <a:p>
            <a:endParaRPr lang="en-US" sz="1100">
              <a:latin typeface="Arial"/>
              <a:cs typeface="Arial"/>
            </a:endParaRPr>
          </a:p>
          <a:p>
            <a:r>
              <a:rPr lang="en-US" sz="1100">
                <a:latin typeface="Arial"/>
                <a:cs typeface="Arial"/>
              </a:rPr>
              <a:t>Rose M. R. (1991). Evolutionary Biology of Aging. New York: Oxford University Press </a:t>
            </a:r>
            <a:endParaRPr lang="en-US"/>
          </a:p>
          <a:p>
            <a:r>
              <a:rPr lang="en-US" sz="1100">
                <a:latin typeface="Arial"/>
                <a:cs typeface="Arial"/>
              </a:rPr>
              <a:t>The Live In Care Company (2025) Bridging the Digital Divide for the Elderly [Online] Available at: </a:t>
            </a:r>
            <a:r>
              <a:rPr lang="en-GB" sz="1100">
                <a:latin typeface="Arial"/>
                <a:cs typeface="Arial"/>
                <a:hlinkClick r:id="rId9"/>
              </a:rPr>
              <a:t>https://www.theliveincarecompany.co.uk/care-guides/elderly-technology-problems/</a:t>
            </a:r>
            <a:endParaRPr lang="en-US"/>
          </a:p>
          <a:p>
            <a:endParaRPr lang="en-US" sz="1100">
              <a:latin typeface="Arial"/>
              <a:cs typeface="Arial"/>
            </a:endParaRPr>
          </a:p>
          <a:p>
            <a:r>
              <a:rPr lang="en-US" sz="1100" err="1">
                <a:latin typeface="Arial"/>
                <a:cs typeface="Arial"/>
              </a:rPr>
              <a:t>Toquero</a:t>
            </a:r>
            <a:r>
              <a:rPr lang="en-US" sz="1100">
                <a:latin typeface="Arial"/>
                <a:cs typeface="Arial"/>
              </a:rPr>
              <a:t>, C. M. D. (2021). Psychological, Physical, and Social Health Needs of the Aging Society and Post-Pandemic Recommendations on Gerontology. European Journal of Environment and Public Health, 5(2), em0080.https://doi.org/10.21601/</a:t>
            </a:r>
            <a:r>
              <a:rPr lang="en-US" sz="1100" err="1">
                <a:latin typeface="Arial"/>
                <a:cs typeface="Arial"/>
              </a:rPr>
              <a:t>ejeph</a:t>
            </a:r>
            <a:r>
              <a:rPr lang="en-US" sz="1100">
                <a:latin typeface="Arial"/>
                <a:cs typeface="Arial"/>
              </a:rPr>
              <a:t>/11055 </a:t>
            </a:r>
            <a:endParaRPr lang="en-US"/>
          </a:p>
          <a:p>
            <a:endParaRPr lang="en-US"/>
          </a:p>
        </p:txBody>
      </p:sp>
    </p:spTree>
    <p:extLst>
      <p:ext uri="{BB962C8B-B14F-4D97-AF65-F5344CB8AC3E}">
        <p14:creationId xmlns:p14="http://schemas.microsoft.com/office/powerpoint/2010/main" val="3634547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CB32-D787-47B1-C9CC-00C7B96636BA}"/>
              </a:ext>
            </a:extLst>
          </p:cNvPr>
          <p:cNvSpPr>
            <a:spLocks noGrp="1"/>
          </p:cNvSpPr>
          <p:nvPr>
            <p:ph type="title"/>
          </p:nvPr>
        </p:nvSpPr>
        <p:spPr>
          <a:xfrm>
            <a:off x="-1104" y="690"/>
            <a:ext cx="10515600" cy="1325563"/>
          </a:xfrm>
        </p:spPr>
        <p:txBody>
          <a:bodyPr/>
          <a:lstStyle/>
          <a:p>
            <a:r>
              <a:rPr lang="en-GB"/>
              <a:t>Reference List 3</a:t>
            </a:r>
            <a:endParaRPr lang="en-US"/>
          </a:p>
        </p:txBody>
      </p:sp>
      <p:sp>
        <p:nvSpPr>
          <p:cNvPr id="3" name="Content Placeholder 2">
            <a:extLst>
              <a:ext uri="{FF2B5EF4-FFF2-40B4-BE49-F238E27FC236}">
                <a16:creationId xmlns:a16="http://schemas.microsoft.com/office/drawing/2014/main" id="{369B5265-1AA6-B28B-E819-018F0351ED9E}"/>
              </a:ext>
            </a:extLst>
          </p:cNvPr>
          <p:cNvSpPr>
            <a:spLocks noGrp="1"/>
          </p:cNvSpPr>
          <p:nvPr>
            <p:ph idx="1"/>
          </p:nvPr>
        </p:nvSpPr>
        <p:spPr/>
        <p:txBody>
          <a:bodyPr vert="horz" lIns="91440" tIns="45720" rIns="91440" bIns="45720" rtlCol="0" anchor="t">
            <a:normAutofit/>
          </a:bodyPr>
          <a:lstStyle/>
          <a:p>
            <a:pPr marL="342900" indent="-342900">
              <a:buFont typeface="Calibri,Sans-Serif" panose="020B0604020202020204" pitchFamily="34" charset="0"/>
              <a:buChar char="-"/>
            </a:pPr>
            <a:endParaRPr lang="en-GB" sz="2000">
              <a:latin typeface="Aptos Display"/>
            </a:endParaRPr>
          </a:p>
          <a:p>
            <a:endParaRPr lang="en-US"/>
          </a:p>
        </p:txBody>
      </p:sp>
      <p:sp>
        <p:nvSpPr>
          <p:cNvPr id="4" name="TextBox 3">
            <a:extLst>
              <a:ext uri="{FF2B5EF4-FFF2-40B4-BE49-F238E27FC236}">
                <a16:creationId xmlns:a16="http://schemas.microsoft.com/office/drawing/2014/main" id="{8462BA4F-2EC2-B4EA-8080-FB93F6DBED64}"/>
              </a:ext>
            </a:extLst>
          </p:cNvPr>
          <p:cNvSpPr txBox="1"/>
          <p:nvPr/>
        </p:nvSpPr>
        <p:spPr>
          <a:xfrm>
            <a:off x="149678" y="1088571"/>
            <a:ext cx="11879035"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Tuijt, R., Rait, G., Frost, R., Wilcock, J., Manthorpe, J. &amp; Walters, K., 2021. Remote primary care consultations for people living with dementia during the COVID-19 pandemic: experiences of people living with dementia and their carers. British Journal of General Practice, 71(709), e574–e582. Available at: &lt;https://bjgp.org/content/71/709/e574&gt; [Accessed 31 Oct 2025]. </a:t>
            </a:r>
          </a:p>
          <a:p>
            <a:endParaRPr lang="en-US" sz="1100">
              <a:latin typeface="Arial"/>
              <a:cs typeface="Arial"/>
            </a:endParaRPr>
          </a:p>
          <a:p>
            <a:r>
              <a:rPr lang="en-US" sz="1100">
                <a:latin typeface="Arial"/>
                <a:cs typeface="Arial"/>
              </a:rPr>
              <a:t>University of Oxford (2024) </a:t>
            </a:r>
            <a:r>
              <a:rPr lang="en-US" sz="1100" i="1">
                <a:latin typeface="Arial"/>
                <a:cs typeface="Arial"/>
              </a:rPr>
              <a:t>Oxford researchers contribute to report on the future of healthcare</a:t>
            </a:r>
            <a:r>
              <a:rPr lang="en-US" sz="1100">
                <a:latin typeface="Arial"/>
                <a:cs typeface="Arial"/>
              </a:rPr>
              <a:t>. Available at: </a:t>
            </a:r>
            <a:r>
              <a:rPr lang="en-US" sz="1100">
                <a:latin typeface="Arial"/>
                <a:cs typeface="Arial"/>
                <a:hlinkClick r:id="rId2"/>
              </a:rPr>
              <a:t>https://www.ox.ac.uk/news/2024-05-23-oxford-researchers-contribute-report-future-healthcare</a:t>
            </a:r>
            <a:r>
              <a:rPr lang="en-US" sz="1100">
                <a:latin typeface="Arial"/>
                <a:cs typeface="Arial"/>
              </a:rPr>
              <a:t> (Accessed: 11 March 2026). </a:t>
            </a:r>
          </a:p>
          <a:p>
            <a:endParaRPr lang="en-US" sz="1100">
              <a:latin typeface="Arial"/>
              <a:cs typeface="Arial"/>
            </a:endParaRPr>
          </a:p>
          <a:p>
            <a:r>
              <a:rPr lang="en-US" sz="1100">
                <a:latin typeface="Arial"/>
                <a:cs typeface="Arial"/>
              </a:rPr>
              <a:t>van Corven, C.T.M., Bielderman, A., Wijnen, M., Heijmans, M. and Onwuteaka-Philipsen, B.D., 2021. Defining empowerment for older people living with dementia from multiple perspectives: A qualitative study. </a:t>
            </a:r>
            <a:r>
              <a:rPr lang="en-US" sz="1100" i="1">
                <a:latin typeface="Arial"/>
                <a:cs typeface="Arial"/>
              </a:rPr>
              <a:t>International Journal of Nursing Studies</a:t>
            </a:r>
            <a:r>
              <a:rPr lang="en-US" sz="1100">
                <a:latin typeface="Arial"/>
                <a:cs typeface="Arial"/>
              </a:rPr>
              <a:t>, 114, p.103823. Available at: </a:t>
            </a:r>
            <a:r>
              <a:rPr lang="en-US" sz="1100">
                <a:latin typeface="Arial"/>
                <a:cs typeface="Arial"/>
                <a:hlinkClick r:id="rId3"/>
              </a:rPr>
              <a:t>https://doi.org/10.1016/j.ijnurstu.2020.103823</a:t>
            </a:r>
            <a:r>
              <a:rPr lang="en-US" sz="1100">
                <a:latin typeface="Arial"/>
                <a:cs typeface="Arial"/>
              </a:rPr>
              <a:t> (Accessed: 26 February 2026). </a:t>
            </a:r>
          </a:p>
          <a:p>
            <a:endParaRPr lang="en-US" sz="1100">
              <a:latin typeface="Arial"/>
              <a:cs typeface="Arial"/>
            </a:endParaRPr>
          </a:p>
          <a:p>
            <a:r>
              <a:rPr lang="en-US" sz="1100">
                <a:latin typeface="Arial"/>
                <a:cs typeface="Arial"/>
              </a:rPr>
              <a:t>World Health Organization (2015) World report on ageing and health. Geneva: WHO. Available at: </a:t>
            </a:r>
            <a:r>
              <a:rPr lang="en-US" sz="1100">
                <a:latin typeface="Arial"/>
                <a:cs typeface="Arial"/>
                <a:hlinkClick r:id="rId4"/>
              </a:rPr>
              <a:t>https://www.who.int/publications/i/item/9789241565042</a:t>
            </a:r>
            <a:r>
              <a:rPr lang="en-US" sz="1100">
                <a:latin typeface="Arial"/>
                <a:cs typeface="Arial"/>
              </a:rPr>
              <a:t> (Accessed: 9 January 2026). </a:t>
            </a:r>
          </a:p>
          <a:p>
            <a:pPr algn="l"/>
            <a:endParaRPr lang="en-US"/>
          </a:p>
        </p:txBody>
      </p:sp>
    </p:spTree>
    <p:extLst>
      <p:ext uri="{BB962C8B-B14F-4D97-AF65-F5344CB8AC3E}">
        <p14:creationId xmlns:p14="http://schemas.microsoft.com/office/powerpoint/2010/main" val="2451479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Empowering the Older Person  Evaluating the care and support needs of older people</vt:lpstr>
      <vt:lpstr>Introduction</vt:lpstr>
      <vt:lpstr>The Ageing Population: Setting the Scene</vt:lpstr>
      <vt:lpstr>Theories of Ageing</vt:lpstr>
      <vt:lpstr>Policy and Legislation</vt:lpstr>
      <vt:lpstr>Current services and support  for older people in the UK</vt:lpstr>
      <vt:lpstr>Critical Evaluation of Residential Care Home</vt:lpstr>
      <vt:lpstr>2. Critical Evaluation of Charity based Community support services for Dementia </vt:lpstr>
      <vt:lpstr>Technological Innovation 1 - Smart devices such as smartphones and wearables </vt:lpstr>
      <vt:lpstr>Technological Innovation 2 – Online Health Services </vt:lpstr>
      <vt:lpstr>Real Life Example of Care - 'Meals on Wheels UK'</vt:lpstr>
      <vt:lpstr>Real Life Example of Care - 'Meals on Wheels UK'  </vt:lpstr>
      <vt:lpstr>Recommendations</vt:lpstr>
      <vt:lpstr>Conclusion</vt:lpstr>
      <vt:lpstr>Reference List 1</vt:lpstr>
      <vt:lpstr>Reference List 2</vt:lpstr>
      <vt:lpstr>Reference List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Spears (2131325)</dc:creator>
  <cp:revision>1</cp:revision>
  <dcterms:created xsi:type="dcterms:W3CDTF">2025-12-16T12:13:21Z</dcterms:created>
  <dcterms:modified xsi:type="dcterms:W3CDTF">2026-03-16T14:43:26Z</dcterms:modified>
</cp:coreProperties>
</file>