
<file path=[Content_Types].xml><?xml version="1.0" encoding="utf-8"?>
<Types xmlns="http://schemas.openxmlformats.org/package/2006/content-types">
  <Default Extension="gif" ContentType="image/gif"/>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3"/>
  </p:notesMasterIdLst>
  <p:handoutMasterIdLst>
    <p:handoutMasterId r:id="rId14"/>
  </p:handoutMasterIdLst>
  <p:sldIdLst>
    <p:sldId id="277" r:id="rId2"/>
    <p:sldId id="455" r:id="rId3"/>
    <p:sldId id="456" r:id="rId4"/>
    <p:sldId id="442" r:id="rId5"/>
    <p:sldId id="458" r:id="rId6"/>
    <p:sldId id="457" r:id="rId7"/>
    <p:sldId id="460" r:id="rId8"/>
    <p:sldId id="452" r:id="rId9"/>
    <p:sldId id="459" r:id="rId10"/>
    <p:sldId id="454" r:id="rId11"/>
    <p:sldId id="450" r:id="rId1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346" autoAdjust="0"/>
    <p:restoredTop sz="94576" autoAdjust="0"/>
  </p:normalViewPr>
  <p:slideViewPr>
    <p:cSldViewPr>
      <p:cViewPr varScale="1">
        <p:scale>
          <a:sx n="78" d="100"/>
          <a:sy n="78" d="100"/>
        </p:scale>
        <p:origin x="1517" y="6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US" sz="1200" b="0" i="0" kern="1200" dirty="0">
                <a:solidFill>
                  <a:schemeClr val="tx1"/>
                </a:solidFill>
                <a:effectLst/>
                <a:latin typeface="Arial" panose="020B0604020202020204" pitchFamily="34" charset="0"/>
                <a:ea typeface="+mn-ea"/>
                <a:cs typeface="+mn-cs"/>
              </a:rPr>
              <a:t>Good day everyone. This presentation is about a care plan of a fictional patient with lung cancer. It explains the patient profile, anatomy and physiology, risk factors, daily care needs, communication, ethics, and evidence-based recommendations using NHS and NICE guidance. </a:t>
            </a:r>
            <a:br>
              <a:rPr lang="en-US" dirty="0"/>
            </a:br>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a:p>
        </p:txBody>
      </p:sp>
    </p:spTree>
    <p:extLst>
      <p:ext uri="{BB962C8B-B14F-4D97-AF65-F5344CB8AC3E}">
        <p14:creationId xmlns:p14="http://schemas.microsoft.com/office/powerpoint/2010/main" val="31681012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US" sz="1200" b="0" i="0" kern="1200" dirty="0">
                <a:solidFill>
                  <a:schemeClr val="tx1"/>
                </a:solidFill>
                <a:effectLst/>
                <a:latin typeface="Arial" panose="020B0604020202020204" pitchFamily="34" charset="0"/>
                <a:ea typeface="+mn-ea"/>
                <a:cs typeface="+mn-cs"/>
              </a:rPr>
              <a:t>The case study is about a patient named Mr. A, aged 64 years, who has been diagnosed with non-small cell lung cancer, which is the most prevalent form of lung cancer. He initially observed persistent cough, dyspnea, loss of weight, and fatigue. Lung cancer was diagnosed after medical tests. Lung cancer is a severe illness that affects breathing, physical and emotional health. Early diagnosis and planned care are important to improve survival and quality of life.</a:t>
            </a:r>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a:t>
            </a:fld>
            <a:endParaRPr lang="en-GB" altLang="en-US"/>
          </a:p>
        </p:txBody>
      </p:sp>
    </p:spTree>
    <p:extLst>
      <p:ext uri="{BB962C8B-B14F-4D97-AF65-F5344CB8AC3E}">
        <p14:creationId xmlns:p14="http://schemas.microsoft.com/office/powerpoint/2010/main" val="26339984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US" sz="1200" b="0" i="0" kern="1200" dirty="0" err="1">
                <a:solidFill>
                  <a:schemeClr val="tx1"/>
                </a:solidFill>
                <a:effectLst/>
                <a:latin typeface="Arial" panose="020B0604020202020204" pitchFamily="34" charset="0"/>
                <a:ea typeface="+mn-ea"/>
                <a:cs typeface="+mn-cs"/>
              </a:rPr>
              <a:t>Mr</a:t>
            </a:r>
            <a:r>
              <a:rPr kumimoji="1" lang="en-US" sz="1200" b="0" i="0" kern="1200" dirty="0">
                <a:solidFill>
                  <a:schemeClr val="tx1"/>
                </a:solidFill>
                <a:effectLst/>
                <a:latin typeface="Arial" panose="020B0604020202020204" pitchFamily="34" charset="0"/>
                <a:ea typeface="+mn-ea"/>
                <a:cs typeface="+mn-cs"/>
              </a:rPr>
              <a:t> A is a 64-year-old retired male. He is a long-time smoker, which is the most significant risk factor of lung cancer. His blood pressure is a little high and oxygen saturation is lower than normal indicating poor lung functioning. These measurements are significant as they assist medical personnel to evaluate his general state and design treatment in a safe manner.</a:t>
            </a:r>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3</a:t>
            </a:fld>
            <a:endParaRPr lang="en-GB" altLang="en-US"/>
          </a:p>
        </p:txBody>
      </p:sp>
    </p:spTree>
    <p:extLst>
      <p:ext uri="{BB962C8B-B14F-4D97-AF65-F5344CB8AC3E}">
        <p14:creationId xmlns:p14="http://schemas.microsoft.com/office/powerpoint/2010/main" val="28199130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US" sz="1200" b="0" i="0" kern="1200" dirty="0">
                <a:solidFill>
                  <a:schemeClr val="tx1"/>
                </a:solidFill>
                <a:effectLst/>
                <a:latin typeface="Arial" panose="020B0604020202020204" pitchFamily="34" charset="0"/>
                <a:ea typeface="+mn-ea"/>
                <a:cs typeface="+mn-cs"/>
              </a:rPr>
              <a:t>The respiratory system assists the body in breathing. Air passes through the nose, the trachea and bronchi, and finally to the lungs. The lungs contain alveoli, small air sacs where oxygen gets into the blood. Lung cancer develops when abnormal cells grow uncontrollably in lung tissue. A </a:t>
            </a:r>
            <a:r>
              <a:rPr kumimoji="1" lang="en-US" sz="1200" b="0" i="0" kern="1200" dirty="0" err="1">
                <a:solidFill>
                  <a:schemeClr val="tx1"/>
                </a:solidFill>
                <a:effectLst/>
                <a:latin typeface="Arial" panose="020B0604020202020204" pitchFamily="34" charset="0"/>
                <a:ea typeface="+mn-ea"/>
                <a:cs typeface="+mn-cs"/>
              </a:rPr>
              <a:t>tumour</a:t>
            </a:r>
            <a:r>
              <a:rPr kumimoji="1" lang="en-US" sz="1200" b="0" i="0" kern="1200" dirty="0">
                <a:solidFill>
                  <a:schemeClr val="tx1"/>
                </a:solidFill>
                <a:effectLst/>
                <a:latin typeface="Arial" panose="020B0604020202020204" pitchFamily="34" charset="0"/>
                <a:ea typeface="+mn-ea"/>
                <a:cs typeface="+mn-cs"/>
              </a:rPr>
              <a:t> can obstruct airflow, decrease oxygen, and destroy normal tissue. This is the reason why most patients experience breathlessness, weakness, and fatigue.</a:t>
            </a:r>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4</a:t>
            </a:fld>
            <a:endParaRPr lang="en-GB" altLang="en-US"/>
          </a:p>
        </p:txBody>
      </p:sp>
    </p:spTree>
    <p:extLst>
      <p:ext uri="{BB962C8B-B14F-4D97-AF65-F5344CB8AC3E}">
        <p14:creationId xmlns:p14="http://schemas.microsoft.com/office/powerpoint/2010/main" val="11412168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US" sz="1200" b="0" i="0" kern="1200" dirty="0">
                <a:solidFill>
                  <a:schemeClr val="tx1"/>
                </a:solidFill>
                <a:effectLst/>
                <a:latin typeface="Arial" panose="020B0604020202020204" pitchFamily="34" charset="0"/>
                <a:ea typeface="+mn-ea"/>
                <a:cs typeface="+mn-cs"/>
              </a:rPr>
              <a:t>The lifestyle that </a:t>
            </a:r>
            <a:r>
              <a:rPr kumimoji="1" lang="en-US" sz="1200" b="0" i="0" kern="1200" dirty="0" err="1">
                <a:solidFill>
                  <a:schemeClr val="tx1"/>
                </a:solidFill>
                <a:effectLst/>
                <a:latin typeface="Arial" panose="020B0604020202020204" pitchFamily="34" charset="0"/>
                <a:ea typeface="+mn-ea"/>
                <a:cs typeface="+mn-cs"/>
              </a:rPr>
              <a:t>Mr</a:t>
            </a:r>
            <a:r>
              <a:rPr kumimoji="1" lang="en-US" sz="1200" b="0" i="0" kern="1200" dirty="0">
                <a:solidFill>
                  <a:schemeClr val="tx1"/>
                </a:solidFill>
                <a:effectLst/>
                <a:latin typeface="Arial" panose="020B0604020202020204" pitchFamily="34" charset="0"/>
                <a:ea typeface="+mn-ea"/>
                <a:cs typeface="+mn-cs"/>
              </a:rPr>
              <a:t> A had in the past put him at risk of illness. Long-term lung damage was caused by smoking. Unhealthy eating habits and lack of exercise can also reduce recovery strength. His care plan must involve assistance to quit smoking, improved nutrition, light exercise, and stress management. These modifications have the potential to enhance the quality of life and treatment outcomes.</a:t>
            </a:r>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5</a:t>
            </a:fld>
            <a:endParaRPr lang="en-GB" altLang="en-US"/>
          </a:p>
        </p:txBody>
      </p:sp>
    </p:spTree>
    <p:extLst>
      <p:ext uri="{BB962C8B-B14F-4D97-AF65-F5344CB8AC3E}">
        <p14:creationId xmlns:p14="http://schemas.microsoft.com/office/powerpoint/2010/main" val="1391670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US" sz="1200" b="0" i="0" kern="1200" dirty="0">
                <a:solidFill>
                  <a:schemeClr val="tx1"/>
                </a:solidFill>
                <a:effectLst/>
                <a:latin typeface="Arial" panose="020B0604020202020204" pitchFamily="34" charset="0"/>
                <a:ea typeface="+mn-ea"/>
                <a:cs typeface="+mn-cs"/>
              </a:rPr>
              <a:t>The importance of daily routine is that lung cancer is usually accompanied by fatigue. There should be a balance between activities and rest. Small meals may assist in case of poor appetite. Medication should be taken properly. Light exercise aids in circulation and strength. Symptoms should be reviewed daily to enable prompt action in case the patient deteriorates.</a:t>
            </a:r>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6</a:t>
            </a:fld>
            <a:endParaRPr lang="en-GB" altLang="en-US"/>
          </a:p>
        </p:txBody>
      </p:sp>
    </p:spTree>
    <p:extLst>
      <p:ext uri="{BB962C8B-B14F-4D97-AF65-F5344CB8AC3E}">
        <p14:creationId xmlns:p14="http://schemas.microsoft.com/office/powerpoint/2010/main" val="11378984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US" sz="1200" b="0" i="0" kern="1200" dirty="0">
                <a:solidFill>
                  <a:schemeClr val="tx1"/>
                </a:solidFill>
                <a:effectLst/>
                <a:latin typeface="Arial" panose="020B0604020202020204" pitchFamily="34" charset="0"/>
                <a:ea typeface="+mn-ea"/>
                <a:cs typeface="+mn-cs"/>
              </a:rPr>
              <a:t>Fear and confusion are minimized through good communication. Patients with cancer are usually anxious, and the staff should speak in a clear and attentive manner. Ethical care implies the respect of privacy, choices, and dignity of the patient. Prior to treatment, consent should be obtained. In case of refusal of treatment by the patient, the staff should clarify risks without violating autonomy.</a:t>
            </a:r>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7</a:t>
            </a:fld>
            <a:endParaRPr lang="en-GB" altLang="en-US"/>
          </a:p>
        </p:txBody>
      </p:sp>
    </p:spTree>
    <p:extLst>
      <p:ext uri="{BB962C8B-B14F-4D97-AF65-F5344CB8AC3E}">
        <p14:creationId xmlns:p14="http://schemas.microsoft.com/office/powerpoint/2010/main" val="19892900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US" sz="1200" b="0" i="0" kern="1200" dirty="0">
                <a:solidFill>
                  <a:schemeClr val="tx1"/>
                </a:solidFill>
                <a:effectLst/>
                <a:latin typeface="Arial" panose="020B0604020202020204" pitchFamily="34" charset="0"/>
                <a:ea typeface="+mn-ea"/>
                <a:cs typeface="+mn-cs"/>
              </a:rPr>
              <a:t>The largest cause of lung cancer is smoking. Age also increases risk. The patient is now at risk of chest infection, decreased movement, low mood, and deteriorating breathing after diagnosis. Close monitoring of these risks is necessary.</a:t>
            </a:r>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8</a:t>
            </a:fld>
            <a:endParaRPr lang="en-GB" altLang="en-US"/>
          </a:p>
        </p:txBody>
      </p:sp>
    </p:spTree>
    <p:extLst>
      <p:ext uri="{BB962C8B-B14F-4D97-AF65-F5344CB8AC3E}">
        <p14:creationId xmlns:p14="http://schemas.microsoft.com/office/powerpoint/2010/main" val="13733021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US" sz="1200" b="0" i="0" kern="1200" dirty="0">
                <a:solidFill>
                  <a:schemeClr val="tx1"/>
                </a:solidFill>
                <a:effectLst/>
                <a:latin typeface="Arial" panose="020B0604020202020204" pitchFamily="34" charset="0"/>
                <a:ea typeface="+mn-ea"/>
                <a:cs typeface="+mn-cs"/>
              </a:rPr>
              <a:t>Evidence-based care uses treatments supported by research. Depending on the stage of cancer, Mr. A might require surgery, chemotherapy, radiotherapy or immunotherapy. Monitoring of oxygen levels should be done. Weight loss is a reason why nutrition support is important. They should also be provided with emotional support since diagnosis may have an impact on mental health.</a:t>
            </a:r>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9</a:t>
            </a:fld>
            <a:endParaRPr lang="en-GB" altLang="en-US"/>
          </a:p>
        </p:txBody>
      </p:sp>
    </p:spTree>
    <p:extLst>
      <p:ext uri="{BB962C8B-B14F-4D97-AF65-F5344CB8AC3E}">
        <p14:creationId xmlns:p14="http://schemas.microsoft.com/office/powerpoint/2010/main" val="8342164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US" sz="1200" b="0" i="0" kern="1200" dirty="0">
                <a:solidFill>
                  <a:schemeClr val="tx1"/>
                </a:solidFill>
                <a:effectLst/>
                <a:latin typeface="Arial" panose="020B0604020202020204" pitchFamily="34" charset="0"/>
                <a:ea typeface="+mn-ea"/>
                <a:cs typeface="+mn-cs"/>
              </a:rPr>
              <a:t>In conclusion, lung cancer is a serious disease that affects the respiratory system and daily life. This case study demonstrates how risk factors like smoking can cause illness. An effective care plan encompasses treatment support, healthy lifestyle change, emotional care, and ethical practice.</a:t>
            </a:r>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10</a:t>
            </a:fld>
            <a:endParaRPr lang="en-GB" altLang="en-US"/>
          </a:p>
        </p:txBody>
      </p:sp>
    </p:spTree>
    <p:extLst>
      <p:ext uri="{BB962C8B-B14F-4D97-AF65-F5344CB8AC3E}">
        <p14:creationId xmlns:p14="http://schemas.microsoft.com/office/powerpoint/2010/main" val="42108844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28/04/2026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28/04/2026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28/04/2026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28/04/2026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28/04/2026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28/04/2026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28/04/2026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28/04/2026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28/04/2026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28/04/2026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28/04/2026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28/04/2026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6.png"/><Relationship Id="rId5" Type="http://schemas.openxmlformats.org/officeDocument/2006/relationships/image" Target="../media/image5.gif"/><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image" Target="../media/image8.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hyperlink" Target="https://www.physio-pedia.com/" TargetMode="External"/><Relationship Id="rId5" Type="http://schemas.openxmlformats.org/officeDocument/2006/relationships/image" Target="../media/image7.jpe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3.png"/><Relationship Id="rId5" Type="http://schemas.openxmlformats.org/officeDocument/2006/relationships/image" Target="../media/image9.jpe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publichealth.tulane.edu/blog/ethics-in-healthcare/" TargetMode="Externa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png"/><Relationship Id="rId5" Type="http://schemas.openxmlformats.org/officeDocument/2006/relationships/image" Target="../media/image11.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png"/><Relationship Id="rId5" Type="http://schemas.openxmlformats.org/officeDocument/2006/relationships/image" Target="../media/image12.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3.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8" Type="http://schemas.openxmlformats.org/officeDocument/2006/relationships/hyperlink" Target="https://www.nice.org.uk/guidance/ng122/resources/lung-cancer-diagnosis-and-management-pdf-66141655525573" TargetMode="External"/><Relationship Id="rId3" Type="http://schemas.openxmlformats.org/officeDocument/2006/relationships/slideLayout" Target="../slideLayouts/slideLayout2.xml"/><Relationship Id="rId7" Type="http://schemas.openxmlformats.org/officeDocument/2006/relationships/hyperlink" Target="https://www.england.nhs.uk/2024/11/thousands-of-cancers-caught-early-through-nhs-lung-checks/" TargetMode="Externa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hyperlink" Target="https://www.hopkinsmedicine.org/health/wellness-and-prevention/5-healthy-habits-that-help-you-during-lung-cancer-treatment#:~:text=This%20information%20does%20not%20constitute%20medical%20advice,Improving%20mood%20*%20Maintaining%20a%20healthy%20weight" TargetMode="External"/><Relationship Id="rId11" Type="http://schemas.openxmlformats.org/officeDocument/2006/relationships/image" Target="../media/image3.png"/><Relationship Id="rId5" Type="http://schemas.openxmlformats.org/officeDocument/2006/relationships/hyperlink" Target="https://www.cancerresearchuk.org/health-professional/cancer-statistics/statistics-by-cancer-type/lung-cancer" TargetMode="External"/><Relationship Id="rId10" Type="http://schemas.openxmlformats.org/officeDocument/2006/relationships/hyperlink" Target="https://www.who.int/news-room/fact-sheets/detail/lung-cancer" TargetMode="External"/><Relationship Id="rId4" Type="http://schemas.openxmlformats.org/officeDocument/2006/relationships/hyperlink" Target="https://www.bu.edu/studentwellbeing/how-to-live-well/daily-wellbeing-routine/" TargetMode="External"/><Relationship Id="rId9" Type="http://schemas.openxmlformats.org/officeDocument/2006/relationships/hyperlink" Target="https://www.who.int/news-room/fact-sheets/detail/canc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 2417638</a:t>
            </a:r>
          </a:p>
          <a:p>
            <a:pPr algn="l" eaLnBrk="1" hangingPunct="1"/>
            <a:r>
              <a:rPr lang="en-GB" altLang="en-US" sz="2800" b="1" dirty="0">
                <a:solidFill>
                  <a:schemeClr val="bg1"/>
                </a:solidFill>
              </a:rPr>
              <a:t>Student name: Evelyn Alexander</a:t>
            </a:r>
          </a:p>
          <a:p>
            <a:pPr algn="l" eaLnBrk="1" hangingPunct="1"/>
            <a:r>
              <a:rPr lang="en-GB" altLang="en-US" sz="2800" b="1" dirty="0">
                <a:solidFill>
                  <a:schemeClr val="bg1"/>
                </a:solidFill>
              </a:rPr>
              <a:t>Lecturer Name: Shaila Hussain </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pic>
        <p:nvPicPr>
          <p:cNvPr id="26" name="Audio 25">
            <a:hlinkClick r:id="" action="ppaction://media"/>
            <a:extLst>
              <a:ext uri="{FF2B5EF4-FFF2-40B4-BE49-F238E27FC236}">
                <a16:creationId xmlns:a16="http://schemas.microsoft.com/office/drawing/2014/main" id="{33C40746-EAE9-48B4-770E-015CD10DC7F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36046"/>
    </mc:Choice>
    <mc:Fallback xmlns="">
      <p:transition spd="slow" advTm="360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850106"/>
          </a:xfrm>
        </p:spPr>
        <p:txBody>
          <a:bodyPr/>
          <a:lstStyle/>
          <a:p>
            <a:r>
              <a:rPr lang="en-GB" sz="3600" b="1" dirty="0"/>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457200" y="1957371"/>
            <a:ext cx="4834880" cy="4208114"/>
          </a:xfrm>
        </p:spPr>
        <p:txBody>
          <a:bodyPr/>
          <a:lstStyle/>
          <a:p>
            <a:r>
              <a:rPr lang="en-US" sz="2000" dirty="0"/>
              <a:t>Patient name: </a:t>
            </a:r>
            <a:r>
              <a:rPr lang="en-US" sz="2000" dirty="0" err="1"/>
              <a:t>Mr</a:t>
            </a:r>
            <a:r>
              <a:rPr lang="en-US" sz="2000" dirty="0"/>
              <a:t> A (fictional patient) </a:t>
            </a:r>
          </a:p>
          <a:p>
            <a:r>
              <a:rPr lang="en-US" sz="2000" dirty="0"/>
              <a:t>Age: 64 years </a:t>
            </a:r>
          </a:p>
          <a:p>
            <a:r>
              <a:rPr lang="en-US" sz="2000" dirty="0"/>
              <a:t>Diagnosed with </a:t>
            </a:r>
            <a:r>
              <a:rPr lang="en-US" sz="2000" b="1" dirty="0"/>
              <a:t>non-small cell lung cancer</a:t>
            </a:r>
            <a:r>
              <a:rPr lang="en-US" sz="2000" dirty="0"/>
              <a:t> </a:t>
            </a:r>
          </a:p>
          <a:p>
            <a:r>
              <a:rPr lang="en-US" sz="2000" dirty="0"/>
              <a:t>Lives with wife in the UK </a:t>
            </a:r>
          </a:p>
          <a:p>
            <a:r>
              <a:rPr lang="en-US" sz="2000" dirty="0"/>
              <a:t>Recently developed cough, weight loss, tiredness, and breathlessness </a:t>
            </a:r>
          </a:p>
          <a:p>
            <a:r>
              <a:rPr lang="en-US" sz="2000" dirty="0"/>
              <a:t>Referred for hospital treatment </a:t>
            </a:r>
          </a:p>
          <a:p>
            <a:pPr marL="0" indent="0">
              <a:buNone/>
            </a:pPr>
            <a:r>
              <a:rPr lang="en-US" sz="2000" dirty="0"/>
              <a:t>		(</a:t>
            </a:r>
            <a:r>
              <a:rPr lang="en-US" sz="1800" dirty="0"/>
              <a:t>NHS, </a:t>
            </a:r>
            <a:r>
              <a:rPr lang="en-US" sz="1800"/>
              <a:t>2024; WHO</a:t>
            </a:r>
            <a:r>
              <a:rPr lang="en-US" sz="1800" dirty="0"/>
              <a:t>, 2025</a:t>
            </a:r>
            <a:r>
              <a:rPr lang="en-US" sz="2000" dirty="0"/>
              <a:t>)</a:t>
            </a:r>
          </a:p>
          <a:p>
            <a:pPr marL="0" indent="0">
              <a:buNone/>
            </a:pPr>
            <a:endParaRPr lang="en-GB" sz="2400" b="1" dirty="0">
              <a:solidFill>
                <a:srgbClr val="0070C0"/>
              </a:solidFill>
            </a:endParaRP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28/04/2026</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
        <p:nvSpPr>
          <p:cNvPr id="7" name="TextBox 6">
            <a:extLst>
              <a:ext uri="{FF2B5EF4-FFF2-40B4-BE49-F238E27FC236}">
                <a16:creationId xmlns:a16="http://schemas.microsoft.com/office/drawing/2014/main" id="{FD82C723-FD04-31F3-9FF3-B6E84E470796}"/>
              </a:ext>
            </a:extLst>
          </p:cNvPr>
          <p:cNvSpPr txBox="1"/>
          <p:nvPr/>
        </p:nvSpPr>
        <p:spPr>
          <a:xfrm>
            <a:off x="709081" y="1316136"/>
            <a:ext cx="5575987" cy="461665"/>
          </a:xfrm>
          <a:prstGeom prst="rect">
            <a:avLst/>
          </a:prstGeom>
          <a:noFill/>
        </p:spPr>
        <p:txBody>
          <a:bodyPr wrap="square">
            <a:spAutoFit/>
          </a:bodyPr>
          <a:lstStyle/>
          <a:p>
            <a:pPr marL="0" indent="0">
              <a:buNone/>
            </a:pPr>
            <a:r>
              <a:rPr lang="en-US" sz="2400" b="1" dirty="0"/>
              <a:t>Fictional Patient and Main Condition</a:t>
            </a:r>
          </a:p>
        </p:txBody>
      </p:sp>
      <p:pic>
        <p:nvPicPr>
          <p:cNvPr id="10" name="Picture 9">
            <a:extLst>
              <a:ext uri="{FF2B5EF4-FFF2-40B4-BE49-F238E27FC236}">
                <a16:creationId xmlns:a16="http://schemas.microsoft.com/office/drawing/2014/main" id="{F7D5A445-A373-F790-43F0-10F87B531874}"/>
              </a:ext>
            </a:extLst>
          </p:cNvPr>
          <p:cNvPicPr>
            <a:picLocks noChangeAspect="1"/>
          </p:cNvPicPr>
          <p:nvPr/>
        </p:nvPicPr>
        <p:blipFill>
          <a:blip r:embed="rId5"/>
          <a:srcRect l="1" t="2761" r="2222" b="7212"/>
          <a:stretch>
            <a:fillRect/>
          </a:stretch>
        </p:blipFill>
        <p:spPr>
          <a:xfrm>
            <a:off x="5724128" y="1777801"/>
            <a:ext cx="3168352" cy="3595415"/>
          </a:xfrm>
          <a:prstGeom prst="rect">
            <a:avLst/>
          </a:prstGeom>
        </p:spPr>
      </p:pic>
      <p:sp>
        <p:nvSpPr>
          <p:cNvPr id="11" name="TextBox 10">
            <a:extLst>
              <a:ext uri="{FF2B5EF4-FFF2-40B4-BE49-F238E27FC236}">
                <a16:creationId xmlns:a16="http://schemas.microsoft.com/office/drawing/2014/main" id="{BCEA8135-04A1-38C3-17C1-48E01D8BA782}"/>
              </a:ext>
            </a:extLst>
          </p:cNvPr>
          <p:cNvSpPr txBox="1"/>
          <p:nvPr/>
        </p:nvSpPr>
        <p:spPr>
          <a:xfrm>
            <a:off x="5724128" y="5284189"/>
            <a:ext cx="3371365" cy="307777"/>
          </a:xfrm>
          <a:prstGeom prst="rect">
            <a:avLst/>
          </a:prstGeom>
          <a:noFill/>
        </p:spPr>
        <p:txBody>
          <a:bodyPr wrap="square" rtlCol="0">
            <a:spAutoFit/>
          </a:bodyPr>
          <a:lstStyle/>
          <a:p>
            <a:r>
              <a:rPr lang="en-US" sz="1400" dirty="0"/>
              <a:t>Lung Cancer. (Source: Cleveland Clinic)</a:t>
            </a:r>
          </a:p>
        </p:txBody>
      </p:sp>
      <p:pic>
        <p:nvPicPr>
          <p:cNvPr id="26" name="Audio 25">
            <a:hlinkClick r:id="" action="ppaction://media"/>
            <a:extLst>
              <a:ext uri="{FF2B5EF4-FFF2-40B4-BE49-F238E27FC236}">
                <a16:creationId xmlns:a16="http://schemas.microsoft.com/office/drawing/2014/main" id="{8159D550-F391-26C3-E002-17EAFE817E2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044028000"/>
      </p:ext>
    </p:extLst>
  </p:cSld>
  <p:clrMapOvr>
    <a:masterClrMapping/>
  </p:clrMapOvr>
  <mc:AlternateContent xmlns:mc="http://schemas.openxmlformats.org/markup-compatibility/2006" xmlns:p14="http://schemas.microsoft.com/office/powerpoint/2010/main">
    <mc:Choice Requires="p14">
      <p:transition spd="slow" p14:dur="2000" advTm="43914"/>
    </mc:Choice>
    <mc:Fallback xmlns="">
      <p:transition spd="slow" advTm="439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a:xfrm>
            <a:off x="457200" y="167933"/>
            <a:ext cx="8229600" cy="796950"/>
          </a:xfrm>
        </p:spPr>
        <p:txBody>
          <a:bodyPr/>
          <a:lstStyle/>
          <a:p>
            <a:r>
              <a:rPr lang="en-GB" sz="3600" b="1" dirty="0"/>
              <a:t>INFORMATION ABOUT MR A</a:t>
            </a:r>
          </a:p>
        </p:txBody>
      </p:sp>
      <p:graphicFrame>
        <p:nvGraphicFramePr>
          <p:cNvPr id="8" name="Content Placeholder 7">
            <a:extLst>
              <a:ext uri="{FF2B5EF4-FFF2-40B4-BE49-F238E27FC236}">
                <a16:creationId xmlns:a16="http://schemas.microsoft.com/office/drawing/2014/main" id="{1B995707-B589-760E-169D-C495747D9BB0}"/>
              </a:ext>
            </a:extLst>
          </p:cNvPr>
          <p:cNvGraphicFramePr>
            <a:graphicFrameLocks noGrp="1"/>
          </p:cNvGraphicFramePr>
          <p:nvPr>
            <p:ph idx="1"/>
            <p:extLst>
              <p:ext uri="{D42A27DB-BD31-4B8C-83A1-F6EECF244321}">
                <p14:modId xmlns:p14="http://schemas.microsoft.com/office/powerpoint/2010/main" val="807062791"/>
              </p:ext>
            </p:extLst>
          </p:nvPr>
        </p:nvGraphicFramePr>
        <p:xfrm>
          <a:off x="451976" y="931386"/>
          <a:ext cx="8229600" cy="4585846"/>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1129184284"/>
                    </a:ext>
                  </a:extLst>
                </a:gridCol>
                <a:gridCol w="4114800">
                  <a:extLst>
                    <a:ext uri="{9D8B030D-6E8A-4147-A177-3AD203B41FA5}">
                      <a16:colId xmlns:a16="http://schemas.microsoft.com/office/drawing/2014/main" val="729785413"/>
                    </a:ext>
                  </a:extLst>
                </a:gridCol>
              </a:tblGrid>
              <a:tr h="408974">
                <a:tc>
                  <a:txBody>
                    <a:bodyPr/>
                    <a:lstStyle/>
                    <a:p>
                      <a:pPr>
                        <a:buNone/>
                      </a:pPr>
                      <a:r>
                        <a:rPr lang="en-US" dirty="0"/>
                        <a:t>Item</a:t>
                      </a:r>
                    </a:p>
                  </a:txBody>
                  <a:tcPr anchor="ctr"/>
                </a:tc>
                <a:tc>
                  <a:txBody>
                    <a:bodyPr/>
                    <a:lstStyle/>
                    <a:p>
                      <a:pPr>
                        <a:buNone/>
                      </a:pPr>
                      <a:r>
                        <a:rPr lang="en-US" dirty="0"/>
                        <a:t>Details</a:t>
                      </a:r>
                    </a:p>
                  </a:txBody>
                  <a:tcPr anchor="ctr"/>
                </a:tc>
                <a:extLst>
                  <a:ext uri="{0D108BD9-81ED-4DB2-BD59-A6C34878D82A}">
                    <a16:rowId xmlns:a16="http://schemas.microsoft.com/office/drawing/2014/main" val="3285281058"/>
                  </a:ext>
                </a:extLst>
              </a:tr>
              <a:tr h="496106">
                <a:tc>
                  <a:txBody>
                    <a:bodyPr/>
                    <a:lstStyle/>
                    <a:p>
                      <a:pPr>
                        <a:buNone/>
                      </a:pPr>
                      <a:r>
                        <a:rPr lang="en-US"/>
                        <a:t>Age</a:t>
                      </a:r>
                    </a:p>
                  </a:txBody>
                  <a:tcPr anchor="ctr"/>
                </a:tc>
                <a:tc>
                  <a:txBody>
                    <a:bodyPr/>
                    <a:lstStyle/>
                    <a:p>
                      <a:pPr>
                        <a:buNone/>
                      </a:pPr>
                      <a:r>
                        <a:rPr lang="en-US" dirty="0"/>
                        <a:t>64</a:t>
                      </a:r>
                    </a:p>
                  </a:txBody>
                  <a:tcPr anchor="ctr"/>
                </a:tc>
                <a:extLst>
                  <a:ext uri="{0D108BD9-81ED-4DB2-BD59-A6C34878D82A}">
                    <a16:rowId xmlns:a16="http://schemas.microsoft.com/office/drawing/2014/main" val="3826265997"/>
                  </a:ext>
                </a:extLst>
              </a:tr>
              <a:tr h="408974">
                <a:tc>
                  <a:txBody>
                    <a:bodyPr/>
                    <a:lstStyle/>
                    <a:p>
                      <a:pPr>
                        <a:buNone/>
                      </a:pPr>
                      <a:r>
                        <a:rPr lang="en-US"/>
                        <a:t>Gender</a:t>
                      </a:r>
                    </a:p>
                  </a:txBody>
                  <a:tcPr anchor="ctr"/>
                </a:tc>
                <a:tc>
                  <a:txBody>
                    <a:bodyPr/>
                    <a:lstStyle/>
                    <a:p>
                      <a:pPr>
                        <a:buNone/>
                      </a:pPr>
                      <a:r>
                        <a:rPr lang="en-US"/>
                        <a:t>Male</a:t>
                      </a:r>
                    </a:p>
                  </a:txBody>
                  <a:tcPr anchor="ctr"/>
                </a:tc>
                <a:extLst>
                  <a:ext uri="{0D108BD9-81ED-4DB2-BD59-A6C34878D82A}">
                    <a16:rowId xmlns:a16="http://schemas.microsoft.com/office/drawing/2014/main" val="3457194178"/>
                  </a:ext>
                </a:extLst>
              </a:tr>
              <a:tr h="408974">
                <a:tc>
                  <a:txBody>
                    <a:bodyPr/>
                    <a:lstStyle/>
                    <a:p>
                      <a:pPr>
                        <a:buNone/>
                      </a:pPr>
                      <a:r>
                        <a:rPr lang="en-US"/>
                        <a:t>Marital status</a:t>
                      </a:r>
                    </a:p>
                  </a:txBody>
                  <a:tcPr anchor="ctr"/>
                </a:tc>
                <a:tc>
                  <a:txBody>
                    <a:bodyPr/>
                    <a:lstStyle/>
                    <a:p>
                      <a:pPr>
                        <a:buNone/>
                      </a:pPr>
                      <a:r>
                        <a:rPr lang="en-US" dirty="0"/>
                        <a:t>Married</a:t>
                      </a:r>
                    </a:p>
                  </a:txBody>
                  <a:tcPr anchor="ctr"/>
                </a:tc>
                <a:extLst>
                  <a:ext uri="{0D108BD9-81ED-4DB2-BD59-A6C34878D82A}">
                    <a16:rowId xmlns:a16="http://schemas.microsoft.com/office/drawing/2014/main" val="4267183893"/>
                  </a:ext>
                </a:extLst>
              </a:tr>
              <a:tr h="408974">
                <a:tc>
                  <a:txBody>
                    <a:bodyPr/>
                    <a:lstStyle/>
                    <a:p>
                      <a:pPr>
                        <a:buNone/>
                      </a:pPr>
                      <a:r>
                        <a:rPr lang="en-US"/>
                        <a:t>Occupation</a:t>
                      </a:r>
                    </a:p>
                  </a:txBody>
                  <a:tcPr anchor="ctr"/>
                </a:tc>
                <a:tc>
                  <a:txBody>
                    <a:bodyPr/>
                    <a:lstStyle/>
                    <a:p>
                      <a:pPr>
                        <a:buNone/>
                      </a:pPr>
                      <a:r>
                        <a:rPr lang="en-US"/>
                        <a:t>Retired driver</a:t>
                      </a:r>
                    </a:p>
                  </a:txBody>
                  <a:tcPr anchor="ctr"/>
                </a:tc>
                <a:extLst>
                  <a:ext uri="{0D108BD9-81ED-4DB2-BD59-A6C34878D82A}">
                    <a16:rowId xmlns:a16="http://schemas.microsoft.com/office/drawing/2014/main" val="1972960705"/>
                  </a:ext>
                </a:extLst>
              </a:tr>
              <a:tr h="408974">
                <a:tc>
                  <a:txBody>
                    <a:bodyPr/>
                    <a:lstStyle/>
                    <a:p>
                      <a:pPr>
                        <a:buNone/>
                      </a:pPr>
                      <a:r>
                        <a:rPr lang="en-US"/>
                        <a:t>Smoking history</a:t>
                      </a:r>
                    </a:p>
                  </a:txBody>
                  <a:tcPr anchor="ctr"/>
                </a:tc>
                <a:tc>
                  <a:txBody>
                    <a:bodyPr/>
                    <a:lstStyle/>
                    <a:p>
                      <a:pPr>
                        <a:buNone/>
                      </a:pPr>
                      <a:r>
                        <a:rPr lang="en-US"/>
                        <a:t>30 years</a:t>
                      </a:r>
                    </a:p>
                  </a:txBody>
                  <a:tcPr anchor="ctr"/>
                </a:tc>
                <a:extLst>
                  <a:ext uri="{0D108BD9-81ED-4DB2-BD59-A6C34878D82A}">
                    <a16:rowId xmlns:a16="http://schemas.microsoft.com/office/drawing/2014/main" val="1082072640"/>
                  </a:ext>
                </a:extLst>
              </a:tr>
              <a:tr h="408974">
                <a:tc>
                  <a:txBody>
                    <a:bodyPr/>
                    <a:lstStyle/>
                    <a:p>
                      <a:pPr>
                        <a:buNone/>
                      </a:pPr>
                      <a:r>
                        <a:rPr lang="en-US"/>
                        <a:t>Weight</a:t>
                      </a:r>
                    </a:p>
                  </a:txBody>
                  <a:tcPr anchor="ctr"/>
                </a:tc>
                <a:tc>
                  <a:txBody>
                    <a:bodyPr/>
                    <a:lstStyle/>
                    <a:p>
                      <a:pPr>
                        <a:buNone/>
                      </a:pPr>
                      <a:r>
                        <a:rPr lang="en-US"/>
                        <a:t>68 kg</a:t>
                      </a:r>
                    </a:p>
                  </a:txBody>
                  <a:tcPr anchor="ctr"/>
                </a:tc>
                <a:extLst>
                  <a:ext uri="{0D108BD9-81ED-4DB2-BD59-A6C34878D82A}">
                    <a16:rowId xmlns:a16="http://schemas.microsoft.com/office/drawing/2014/main" val="1302895634"/>
                  </a:ext>
                </a:extLst>
              </a:tr>
              <a:tr h="408974">
                <a:tc>
                  <a:txBody>
                    <a:bodyPr/>
                    <a:lstStyle/>
                    <a:p>
                      <a:pPr>
                        <a:buNone/>
                      </a:pPr>
                      <a:r>
                        <a:rPr lang="en-US"/>
                        <a:t>Height</a:t>
                      </a:r>
                    </a:p>
                  </a:txBody>
                  <a:tcPr anchor="ctr"/>
                </a:tc>
                <a:tc>
                  <a:txBody>
                    <a:bodyPr/>
                    <a:lstStyle/>
                    <a:p>
                      <a:pPr>
                        <a:buNone/>
                      </a:pPr>
                      <a:r>
                        <a:rPr lang="en-US"/>
                        <a:t>1.75 m</a:t>
                      </a:r>
                    </a:p>
                  </a:txBody>
                  <a:tcPr anchor="ctr"/>
                </a:tc>
                <a:extLst>
                  <a:ext uri="{0D108BD9-81ED-4DB2-BD59-A6C34878D82A}">
                    <a16:rowId xmlns:a16="http://schemas.microsoft.com/office/drawing/2014/main" val="106876918"/>
                  </a:ext>
                </a:extLst>
              </a:tr>
              <a:tr h="408974">
                <a:tc>
                  <a:txBody>
                    <a:bodyPr/>
                    <a:lstStyle/>
                    <a:p>
                      <a:pPr>
                        <a:buNone/>
                      </a:pPr>
                      <a:r>
                        <a:rPr lang="en-US"/>
                        <a:t>BMI</a:t>
                      </a:r>
                    </a:p>
                  </a:txBody>
                  <a:tcPr anchor="ctr"/>
                </a:tc>
                <a:tc>
                  <a:txBody>
                    <a:bodyPr/>
                    <a:lstStyle/>
                    <a:p>
                      <a:pPr>
                        <a:buNone/>
                      </a:pPr>
                      <a:r>
                        <a:rPr lang="en-US"/>
                        <a:t>22.2</a:t>
                      </a:r>
                    </a:p>
                  </a:txBody>
                  <a:tcPr anchor="ctr"/>
                </a:tc>
                <a:extLst>
                  <a:ext uri="{0D108BD9-81ED-4DB2-BD59-A6C34878D82A}">
                    <a16:rowId xmlns:a16="http://schemas.microsoft.com/office/drawing/2014/main" val="1322664957"/>
                  </a:ext>
                </a:extLst>
              </a:tr>
              <a:tr h="408974">
                <a:tc>
                  <a:txBody>
                    <a:bodyPr/>
                    <a:lstStyle/>
                    <a:p>
                      <a:pPr>
                        <a:buNone/>
                      </a:pPr>
                      <a:r>
                        <a:rPr lang="en-US"/>
                        <a:t>Blood Pressure</a:t>
                      </a:r>
                    </a:p>
                  </a:txBody>
                  <a:tcPr anchor="ctr"/>
                </a:tc>
                <a:tc>
                  <a:txBody>
                    <a:bodyPr/>
                    <a:lstStyle/>
                    <a:p>
                      <a:pPr>
                        <a:buNone/>
                      </a:pPr>
                      <a:r>
                        <a:rPr lang="en-US"/>
                        <a:t>148/92</a:t>
                      </a:r>
                    </a:p>
                  </a:txBody>
                  <a:tcPr anchor="ctr"/>
                </a:tc>
                <a:extLst>
                  <a:ext uri="{0D108BD9-81ED-4DB2-BD59-A6C34878D82A}">
                    <a16:rowId xmlns:a16="http://schemas.microsoft.com/office/drawing/2014/main" val="285397185"/>
                  </a:ext>
                </a:extLst>
              </a:tr>
              <a:tr h="408974">
                <a:tc>
                  <a:txBody>
                    <a:bodyPr/>
                    <a:lstStyle/>
                    <a:p>
                      <a:pPr>
                        <a:buNone/>
                      </a:pPr>
                      <a:r>
                        <a:rPr lang="en-US" dirty="0"/>
                        <a:t>Oxygen Saturation</a:t>
                      </a:r>
                    </a:p>
                  </a:txBody>
                  <a:tcPr anchor="ctr"/>
                </a:tc>
                <a:tc>
                  <a:txBody>
                    <a:bodyPr/>
                    <a:lstStyle/>
                    <a:p>
                      <a:pPr>
                        <a:buNone/>
                      </a:pPr>
                      <a:r>
                        <a:rPr lang="en-US" dirty="0"/>
                        <a:t>93%</a:t>
                      </a:r>
                    </a:p>
                  </a:txBody>
                  <a:tcPr anchor="ctr"/>
                </a:tc>
                <a:extLst>
                  <a:ext uri="{0D108BD9-81ED-4DB2-BD59-A6C34878D82A}">
                    <a16:rowId xmlns:a16="http://schemas.microsoft.com/office/drawing/2014/main" val="1178127257"/>
                  </a:ext>
                </a:extLst>
              </a:tr>
            </a:tbl>
          </a:graphicData>
        </a:graphic>
      </p:graphicFrame>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28/04/2026</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pic>
        <p:nvPicPr>
          <p:cNvPr id="12" name="Audio 11">
            <a:hlinkClick r:id="" action="ppaction://media"/>
            <a:extLst>
              <a:ext uri="{FF2B5EF4-FFF2-40B4-BE49-F238E27FC236}">
                <a16:creationId xmlns:a16="http://schemas.microsoft.com/office/drawing/2014/main" id="{6B66775A-848F-857F-5B5C-9E48BFD0320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196154705"/>
      </p:ext>
    </p:extLst>
  </p:cSld>
  <p:clrMapOvr>
    <a:masterClrMapping/>
  </p:clrMapOvr>
  <mc:AlternateContent xmlns:mc="http://schemas.openxmlformats.org/markup-compatibility/2006" xmlns:p14="http://schemas.microsoft.com/office/powerpoint/2010/main">
    <mc:Choice Requires="p14">
      <p:transition spd="slow" p14:dur="2000" advTm="43930"/>
    </mc:Choice>
    <mc:Fallback xmlns="">
      <p:transition spd="slow" advTm="439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16332"/>
            <a:ext cx="8229600" cy="1143000"/>
          </a:xfrm>
        </p:spPr>
        <p:txBody>
          <a:bodyPr/>
          <a:lstStyle/>
          <a:p>
            <a:pPr algn="ctr"/>
            <a:r>
              <a:rPr lang="en-GB" sz="3200" b="1" dirty="0">
                <a:cs typeface="Arial" panose="020B0604020202020204" pitchFamily="34" charset="0"/>
              </a:rPr>
              <a:t>ANATOMY AND PHYSIOLOGY</a:t>
            </a: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idx="1"/>
          </p:nvPr>
        </p:nvSpPr>
        <p:spPr>
          <a:xfrm>
            <a:off x="323528" y="1350114"/>
            <a:ext cx="1656184" cy="3086997"/>
          </a:xfrm>
        </p:spPr>
        <p:txBody>
          <a:bodyPr/>
          <a:lstStyle/>
          <a:p>
            <a:pPr>
              <a:lnSpc>
                <a:spcPct val="150000"/>
              </a:lnSpc>
              <a:buNone/>
            </a:pPr>
            <a:r>
              <a:rPr lang="en-US" sz="1800" b="1" dirty="0"/>
              <a:t>Main Organs:</a:t>
            </a:r>
          </a:p>
          <a:p>
            <a:pPr>
              <a:lnSpc>
                <a:spcPct val="150000"/>
              </a:lnSpc>
              <a:buFont typeface="Arial" panose="020B0604020202020204" pitchFamily="34" charset="0"/>
              <a:buChar char="•"/>
            </a:pPr>
            <a:r>
              <a:rPr lang="en-US" sz="1800" dirty="0"/>
              <a:t>Nose </a:t>
            </a:r>
          </a:p>
          <a:p>
            <a:pPr>
              <a:lnSpc>
                <a:spcPct val="150000"/>
              </a:lnSpc>
              <a:buFont typeface="Arial" panose="020B0604020202020204" pitchFamily="34" charset="0"/>
              <a:buChar char="•"/>
            </a:pPr>
            <a:r>
              <a:rPr lang="en-US" sz="1800" dirty="0"/>
              <a:t>Trachea </a:t>
            </a:r>
          </a:p>
          <a:p>
            <a:pPr>
              <a:lnSpc>
                <a:spcPct val="150000"/>
              </a:lnSpc>
              <a:buFont typeface="Arial" panose="020B0604020202020204" pitchFamily="34" charset="0"/>
              <a:buChar char="•"/>
            </a:pPr>
            <a:r>
              <a:rPr lang="en-US" sz="1800" dirty="0"/>
              <a:t>Bronchi </a:t>
            </a:r>
          </a:p>
          <a:p>
            <a:pPr>
              <a:lnSpc>
                <a:spcPct val="150000"/>
              </a:lnSpc>
              <a:buFont typeface="Arial" panose="020B0604020202020204" pitchFamily="34" charset="0"/>
              <a:buChar char="•"/>
            </a:pPr>
            <a:r>
              <a:rPr lang="en-US" sz="1800" dirty="0"/>
              <a:t>Lungs </a:t>
            </a:r>
          </a:p>
          <a:p>
            <a:pPr>
              <a:lnSpc>
                <a:spcPct val="150000"/>
              </a:lnSpc>
              <a:buFont typeface="Arial" panose="020B0604020202020204" pitchFamily="34" charset="0"/>
              <a:buChar char="•"/>
            </a:pPr>
            <a:r>
              <a:rPr lang="en-US" sz="1800" dirty="0"/>
              <a:t>Alveoli </a:t>
            </a:r>
          </a:p>
          <a:p>
            <a:pPr marL="0" indent="0">
              <a:buNone/>
            </a:pPr>
            <a:endParaRPr lang="en-US" sz="1800" dirty="0"/>
          </a:p>
          <a:p>
            <a:pPr marL="0" indent="0">
              <a:buNone/>
            </a:pPr>
            <a:endParaRPr lang="en-US" sz="1800" dirty="0"/>
          </a:p>
          <a:p>
            <a:pPr>
              <a:buNone/>
            </a:pPr>
            <a:endParaRPr lang="en-US" sz="1800" dirty="0"/>
          </a:p>
          <a:p>
            <a:pPr marL="0" indent="0">
              <a:buNone/>
            </a:pPr>
            <a:endParaRPr lang="en-GB" sz="1800" dirty="0">
              <a:solidFill>
                <a:srgbClr val="0070C0"/>
              </a:solidFill>
            </a:endParaRPr>
          </a:p>
        </p:txBody>
      </p:sp>
      <p:sp>
        <p:nvSpPr>
          <p:cNvPr id="5" name="TextBox 4">
            <a:extLst>
              <a:ext uri="{FF2B5EF4-FFF2-40B4-BE49-F238E27FC236}">
                <a16:creationId xmlns:a16="http://schemas.microsoft.com/office/drawing/2014/main" id="{5DD40BD5-02D0-D13E-0FC8-B056A7495DBD}"/>
              </a:ext>
            </a:extLst>
          </p:cNvPr>
          <p:cNvSpPr txBox="1"/>
          <p:nvPr/>
        </p:nvSpPr>
        <p:spPr>
          <a:xfrm>
            <a:off x="5364088" y="1375353"/>
            <a:ext cx="3096344" cy="1287532"/>
          </a:xfrm>
          <a:prstGeom prst="rect">
            <a:avLst/>
          </a:prstGeom>
          <a:noFill/>
        </p:spPr>
        <p:txBody>
          <a:bodyPr wrap="square">
            <a:spAutoFit/>
          </a:bodyPr>
          <a:lstStyle/>
          <a:p>
            <a:pPr>
              <a:lnSpc>
                <a:spcPct val="150000"/>
              </a:lnSpc>
              <a:buNone/>
            </a:pPr>
            <a:r>
              <a:rPr lang="en-US" sz="1800" b="1" dirty="0"/>
              <a:t>Main Function:</a:t>
            </a:r>
          </a:p>
          <a:p>
            <a:pPr>
              <a:lnSpc>
                <a:spcPct val="150000"/>
              </a:lnSpc>
              <a:buFont typeface="Arial" panose="020B0604020202020204" pitchFamily="34" charset="0"/>
              <a:buChar char="•"/>
            </a:pPr>
            <a:r>
              <a:rPr lang="en-US" sz="1800" dirty="0"/>
              <a:t>Bring oxygen into the body </a:t>
            </a:r>
          </a:p>
          <a:p>
            <a:pPr>
              <a:lnSpc>
                <a:spcPct val="150000"/>
              </a:lnSpc>
              <a:buFont typeface="Arial" panose="020B0604020202020204" pitchFamily="34" charset="0"/>
              <a:buChar char="•"/>
            </a:pPr>
            <a:r>
              <a:rPr lang="en-US" sz="1800" dirty="0"/>
              <a:t>Remove carbon dioxide </a:t>
            </a:r>
            <a:endParaRPr lang="en-US" dirty="0"/>
          </a:p>
        </p:txBody>
      </p:sp>
      <p:sp>
        <p:nvSpPr>
          <p:cNvPr id="7" name="TextBox 6">
            <a:extLst>
              <a:ext uri="{FF2B5EF4-FFF2-40B4-BE49-F238E27FC236}">
                <a16:creationId xmlns:a16="http://schemas.microsoft.com/office/drawing/2014/main" id="{CE516881-DB71-E3BE-B414-CA3DB817E073}"/>
              </a:ext>
            </a:extLst>
          </p:cNvPr>
          <p:cNvSpPr txBox="1"/>
          <p:nvPr/>
        </p:nvSpPr>
        <p:spPr>
          <a:xfrm>
            <a:off x="1776783" y="3549197"/>
            <a:ext cx="3448896" cy="1770228"/>
          </a:xfrm>
          <a:prstGeom prst="rect">
            <a:avLst/>
          </a:prstGeom>
          <a:noFill/>
        </p:spPr>
        <p:txBody>
          <a:bodyPr wrap="square">
            <a:spAutoFit/>
          </a:bodyPr>
          <a:lstStyle/>
          <a:p>
            <a:pPr>
              <a:buNone/>
            </a:pPr>
            <a:r>
              <a:rPr lang="en-US" sz="1600" b="1" dirty="0"/>
              <a:t>Effect of Lung Cancer:</a:t>
            </a:r>
          </a:p>
          <a:p>
            <a:pPr>
              <a:lnSpc>
                <a:spcPct val="150000"/>
              </a:lnSpc>
              <a:buFont typeface="Arial" panose="020B0604020202020204" pitchFamily="34" charset="0"/>
              <a:buChar char="•"/>
            </a:pPr>
            <a:r>
              <a:rPr lang="en-US" sz="1600" dirty="0" err="1"/>
              <a:t>Tumour</a:t>
            </a:r>
            <a:r>
              <a:rPr lang="en-US" sz="1600" dirty="0"/>
              <a:t> blocks airways </a:t>
            </a:r>
          </a:p>
          <a:p>
            <a:pPr>
              <a:lnSpc>
                <a:spcPct val="150000"/>
              </a:lnSpc>
              <a:buFont typeface="Arial" panose="020B0604020202020204" pitchFamily="34" charset="0"/>
              <a:buChar char="•"/>
            </a:pPr>
            <a:r>
              <a:rPr lang="en-US" sz="1600" dirty="0"/>
              <a:t>Reduces oxygen exchange </a:t>
            </a:r>
          </a:p>
          <a:p>
            <a:pPr>
              <a:lnSpc>
                <a:spcPct val="150000"/>
              </a:lnSpc>
              <a:buFont typeface="Arial" panose="020B0604020202020204" pitchFamily="34" charset="0"/>
              <a:buChar char="•"/>
            </a:pPr>
            <a:r>
              <a:rPr lang="en-US" sz="1600" dirty="0"/>
              <a:t>Causes cough and breathlessness </a:t>
            </a:r>
          </a:p>
          <a:p>
            <a:pPr>
              <a:lnSpc>
                <a:spcPct val="150000"/>
              </a:lnSpc>
              <a:buFont typeface="Arial" panose="020B0604020202020204" pitchFamily="34" charset="0"/>
              <a:buChar char="•"/>
            </a:pPr>
            <a:r>
              <a:rPr lang="en-US" sz="1600" dirty="0"/>
              <a:t>Can spread to other organs </a:t>
            </a:r>
          </a:p>
        </p:txBody>
      </p:sp>
      <p:sp>
        <p:nvSpPr>
          <p:cNvPr id="9" name="TextBox 8">
            <a:extLst>
              <a:ext uri="{FF2B5EF4-FFF2-40B4-BE49-F238E27FC236}">
                <a16:creationId xmlns:a16="http://schemas.microsoft.com/office/drawing/2014/main" id="{EEB445C1-2CE5-EDE5-4AAB-A9FA718C12FE}"/>
              </a:ext>
            </a:extLst>
          </p:cNvPr>
          <p:cNvSpPr txBox="1"/>
          <p:nvPr/>
        </p:nvSpPr>
        <p:spPr>
          <a:xfrm>
            <a:off x="179512" y="5321927"/>
            <a:ext cx="2887808" cy="371918"/>
          </a:xfrm>
          <a:prstGeom prst="rect">
            <a:avLst/>
          </a:prstGeom>
          <a:noFill/>
        </p:spPr>
        <p:txBody>
          <a:bodyPr wrap="square">
            <a:spAutoFit/>
          </a:bodyPr>
          <a:lstStyle/>
          <a:p>
            <a:pPr>
              <a:buNone/>
            </a:pPr>
            <a:r>
              <a:rPr lang="en-US" sz="1800" dirty="0"/>
              <a:t>(</a:t>
            </a:r>
            <a:r>
              <a:rPr lang="en-US" sz="1800" dirty="0" err="1"/>
              <a:t>Marieb</a:t>
            </a:r>
            <a:r>
              <a:rPr lang="en-US" sz="1800" dirty="0"/>
              <a:t> and Hoehn, 2019)</a:t>
            </a:r>
          </a:p>
        </p:txBody>
      </p:sp>
      <p:sp>
        <p:nvSpPr>
          <p:cNvPr id="11" name="TextBox 10">
            <a:extLst>
              <a:ext uri="{FF2B5EF4-FFF2-40B4-BE49-F238E27FC236}">
                <a16:creationId xmlns:a16="http://schemas.microsoft.com/office/drawing/2014/main" id="{77577BB5-E08B-B262-7635-511470A22732}"/>
              </a:ext>
            </a:extLst>
          </p:cNvPr>
          <p:cNvSpPr txBox="1"/>
          <p:nvPr/>
        </p:nvSpPr>
        <p:spPr>
          <a:xfrm>
            <a:off x="2411760" y="781856"/>
            <a:ext cx="4320480" cy="456535"/>
          </a:xfrm>
          <a:prstGeom prst="rect">
            <a:avLst/>
          </a:prstGeom>
          <a:noFill/>
        </p:spPr>
        <p:txBody>
          <a:bodyPr wrap="square">
            <a:spAutoFit/>
          </a:bodyPr>
          <a:lstStyle/>
          <a:p>
            <a:pPr algn="ctr">
              <a:lnSpc>
                <a:spcPct val="150000"/>
              </a:lnSpc>
              <a:buNone/>
            </a:pPr>
            <a:r>
              <a:rPr lang="en-US" sz="1800" b="1" dirty="0"/>
              <a:t>Respiratory System and Lung Cancer </a:t>
            </a:r>
          </a:p>
        </p:txBody>
      </p:sp>
      <p:pic>
        <p:nvPicPr>
          <p:cNvPr id="2050" name="Picture 2" descr="illustration showing details of the lungs and surrounding areas">
            <a:extLst>
              <a:ext uri="{FF2B5EF4-FFF2-40B4-BE49-F238E27FC236}">
                <a16:creationId xmlns:a16="http://schemas.microsoft.com/office/drawing/2014/main" id="{1615C399-E62C-9FEF-310E-0AFF620D9FB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28608" y="2790805"/>
            <a:ext cx="2887808" cy="2464408"/>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318E1779-D0AE-5AA5-C463-5A64830DE655}"/>
              </a:ext>
            </a:extLst>
          </p:cNvPr>
          <p:cNvPicPr>
            <a:picLocks noChangeAspect="1"/>
          </p:cNvPicPr>
          <p:nvPr/>
        </p:nvPicPr>
        <p:blipFill>
          <a:blip r:embed="rId6"/>
          <a:stretch>
            <a:fillRect/>
          </a:stretch>
        </p:blipFill>
        <p:spPr>
          <a:xfrm>
            <a:off x="2267744" y="1350114"/>
            <a:ext cx="2466975" cy="1847850"/>
          </a:xfrm>
          <a:prstGeom prst="rect">
            <a:avLst/>
          </a:prstGeom>
        </p:spPr>
      </p:pic>
      <p:sp>
        <p:nvSpPr>
          <p:cNvPr id="10" name="TextBox 9">
            <a:extLst>
              <a:ext uri="{FF2B5EF4-FFF2-40B4-BE49-F238E27FC236}">
                <a16:creationId xmlns:a16="http://schemas.microsoft.com/office/drawing/2014/main" id="{68ABC58A-710F-B56B-79B8-AC379D69A007}"/>
              </a:ext>
            </a:extLst>
          </p:cNvPr>
          <p:cNvSpPr txBox="1"/>
          <p:nvPr/>
        </p:nvSpPr>
        <p:spPr>
          <a:xfrm>
            <a:off x="1776783" y="3274308"/>
            <a:ext cx="3339295" cy="253916"/>
          </a:xfrm>
          <a:prstGeom prst="rect">
            <a:avLst/>
          </a:prstGeom>
          <a:noFill/>
        </p:spPr>
        <p:txBody>
          <a:bodyPr wrap="square">
            <a:spAutoFit/>
          </a:bodyPr>
          <a:lstStyle/>
          <a:p>
            <a:r>
              <a:rPr lang="en-US" sz="1050" i="0" dirty="0">
                <a:solidFill>
                  <a:srgbClr val="1A1A1A"/>
                </a:solidFill>
                <a:effectLst/>
              </a:rPr>
              <a:t>human respiratory system (Source: Britannica.com)</a:t>
            </a:r>
            <a:endParaRPr lang="en-US" sz="1050" dirty="0"/>
          </a:p>
        </p:txBody>
      </p:sp>
      <p:sp>
        <p:nvSpPr>
          <p:cNvPr id="13" name="TextBox 12">
            <a:extLst>
              <a:ext uri="{FF2B5EF4-FFF2-40B4-BE49-F238E27FC236}">
                <a16:creationId xmlns:a16="http://schemas.microsoft.com/office/drawing/2014/main" id="{1D0AC48F-0AB4-34FA-522C-47B9DF70AF0B}"/>
              </a:ext>
            </a:extLst>
          </p:cNvPr>
          <p:cNvSpPr txBox="1"/>
          <p:nvPr/>
        </p:nvSpPr>
        <p:spPr>
          <a:xfrm>
            <a:off x="4549215" y="5233881"/>
            <a:ext cx="4662288" cy="261610"/>
          </a:xfrm>
          <a:prstGeom prst="rect">
            <a:avLst/>
          </a:prstGeom>
          <a:noFill/>
        </p:spPr>
        <p:txBody>
          <a:bodyPr wrap="square">
            <a:spAutoFit/>
          </a:bodyPr>
          <a:lstStyle/>
          <a:p>
            <a:pPr algn="l">
              <a:buNone/>
            </a:pPr>
            <a:r>
              <a:rPr lang="en-US" sz="1100" i="0" dirty="0">
                <a:solidFill>
                  <a:srgbClr val="1A1A1A"/>
                </a:solidFill>
                <a:effectLst/>
                <a:latin typeface="Poppins" panose="00000500000000000000" pitchFamily="2" charset="0"/>
              </a:rPr>
              <a:t>Normal structure and function of the lungs (Source: Cancer.org)</a:t>
            </a:r>
          </a:p>
        </p:txBody>
      </p:sp>
      <p:pic>
        <p:nvPicPr>
          <p:cNvPr id="16" name="Audio 15">
            <a:hlinkClick r:id="" action="ppaction://media"/>
            <a:extLst>
              <a:ext uri="{FF2B5EF4-FFF2-40B4-BE49-F238E27FC236}">
                <a16:creationId xmlns:a16="http://schemas.microsoft.com/office/drawing/2014/main" id="{C7CD9234-449D-AB3E-43A9-F6D2DE5C9B30}"/>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711734170"/>
      </p:ext>
    </p:extLst>
  </p:cSld>
  <p:clrMapOvr>
    <a:masterClrMapping/>
  </p:clrMapOvr>
  <mc:AlternateContent xmlns:mc="http://schemas.openxmlformats.org/markup-compatibility/2006" xmlns:p14="http://schemas.microsoft.com/office/powerpoint/2010/main">
    <mc:Choice Requires="p14">
      <p:transition spd="slow" p14:dur="2000" advTm="20129"/>
    </mc:Choice>
    <mc:Fallback xmlns="">
      <p:transition spd="slow" advTm="201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139913"/>
            <a:ext cx="8229600" cy="562074"/>
          </a:xfrm>
        </p:spPr>
        <p:txBody>
          <a:bodyPr/>
          <a:lstStyle/>
          <a:p>
            <a:r>
              <a:rPr lang="en-GB" sz="3600" b="1" dirty="0"/>
              <a:t>CARE PLAN (1/3)</a:t>
            </a:r>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idx="1"/>
          </p:nvPr>
        </p:nvSpPr>
        <p:spPr>
          <a:xfrm>
            <a:off x="733822" y="764704"/>
            <a:ext cx="8229600" cy="4960657"/>
          </a:xfrm>
        </p:spPr>
        <p:txBody>
          <a:bodyPr/>
          <a:lstStyle/>
          <a:p>
            <a:pPr marL="0" indent="0">
              <a:buNone/>
            </a:pPr>
            <a:r>
              <a:rPr lang="en-US" sz="1800" b="1" dirty="0"/>
              <a:t>Lifestyle and Health </a:t>
            </a:r>
            <a:r>
              <a:rPr lang="en-US" sz="1800" b="1" dirty="0" err="1"/>
              <a:t>Behaviour</a:t>
            </a:r>
            <a:endParaRPr lang="en-US" sz="1800" b="1" dirty="0"/>
          </a:p>
          <a:p>
            <a:r>
              <a:rPr lang="en-US" sz="1800" dirty="0"/>
              <a:t>Smoked 15 cigarettes daily </a:t>
            </a:r>
          </a:p>
          <a:p>
            <a:r>
              <a:rPr lang="en-US" sz="1800" dirty="0"/>
              <a:t>Low physical activity </a:t>
            </a:r>
          </a:p>
          <a:p>
            <a:r>
              <a:rPr lang="en-US" sz="1800" dirty="0"/>
              <a:t>Ate processed foods often </a:t>
            </a:r>
          </a:p>
          <a:p>
            <a:r>
              <a:rPr lang="en-US" sz="1800" dirty="0"/>
              <a:t>Poor sleep due to coughing </a:t>
            </a:r>
          </a:p>
          <a:p>
            <a:r>
              <a:rPr lang="en-US" sz="1800" dirty="0"/>
              <a:t>High stress after diagnosis </a:t>
            </a:r>
          </a:p>
          <a:p>
            <a:r>
              <a:rPr lang="en-US" sz="1800" dirty="0"/>
              <a:t>Limited exercise tolerance </a:t>
            </a:r>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28/04/2026</a:t>
            </a:fld>
            <a:endParaRPr lang="en-GB" altLang="en-US"/>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
        <p:nvSpPr>
          <p:cNvPr id="7" name="TextBox 6">
            <a:extLst>
              <a:ext uri="{FF2B5EF4-FFF2-40B4-BE49-F238E27FC236}">
                <a16:creationId xmlns:a16="http://schemas.microsoft.com/office/drawing/2014/main" id="{9D24BADD-8187-17CA-D47D-01D6147DF79F}"/>
              </a:ext>
            </a:extLst>
          </p:cNvPr>
          <p:cNvSpPr txBox="1"/>
          <p:nvPr/>
        </p:nvSpPr>
        <p:spPr>
          <a:xfrm>
            <a:off x="5508104" y="2933046"/>
            <a:ext cx="3264152" cy="2534027"/>
          </a:xfrm>
          <a:prstGeom prst="rect">
            <a:avLst/>
          </a:prstGeom>
          <a:noFill/>
        </p:spPr>
        <p:txBody>
          <a:bodyPr wrap="square">
            <a:spAutoFit/>
          </a:bodyPr>
          <a:lstStyle/>
          <a:p>
            <a:pPr marL="0" indent="0">
              <a:lnSpc>
                <a:spcPct val="150000"/>
              </a:lnSpc>
              <a:buNone/>
            </a:pPr>
            <a:r>
              <a:rPr lang="en-US" sz="1800" b="1" dirty="0"/>
              <a:t>Care Actions:</a:t>
            </a:r>
          </a:p>
          <a:p>
            <a:pPr marL="285750" indent="-285750">
              <a:lnSpc>
                <a:spcPct val="150000"/>
              </a:lnSpc>
              <a:buFont typeface="Arial" panose="020B0604020202020204" pitchFamily="34" charset="0"/>
              <a:buChar char="•"/>
            </a:pPr>
            <a:r>
              <a:rPr lang="en-US" sz="1800" dirty="0"/>
              <a:t>Smoking cessation support </a:t>
            </a:r>
          </a:p>
          <a:p>
            <a:pPr marL="285750" indent="-285750">
              <a:lnSpc>
                <a:spcPct val="150000"/>
              </a:lnSpc>
              <a:buFont typeface="Arial" panose="020B0604020202020204" pitchFamily="34" charset="0"/>
              <a:buChar char="•"/>
            </a:pPr>
            <a:r>
              <a:rPr lang="en-US" sz="1800" dirty="0"/>
              <a:t>Healthy diet plan </a:t>
            </a:r>
          </a:p>
          <a:p>
            <a:pPr marL="285750" indent="-285750">
              <a:lnSpc>
                <a:spcPct val="150000"/>
              </a:lnSpc>
              <a:buFont typeface="Arial" panose="020B0604020202020204" pitchFamily="34" charset="0"/>
              <a:buChar char="•"/>
            </a:pPr>
            <a:r>
              <a:rPr lang="en-US" sz="1800" dirty="0"/>
              <a:t>Light walking </a:t>
            </a:r>
            <a:r>
              <a:rPr lang="en-US" sz="1800" dirty="0" err="1"/>
              <a:t>programme</a:t>
            </a:r>
            <a:r>
              <a:rPr lang="en-US" sz="1800" dirty="0"/>
              <a:t> </a:t>
            </a:r>
          </a:p>
          <a:p>
            <a:pPr marL="285750" indent="-285750">
              <a:lnSpc>
                <a:spcPct val="150000"/>
              </a:lnSpc>
              <a:buFont typeface="Arial" panose="020B0604020202020204" pitchFamily="34" charset="0"/>
              <a:buChar char="•"/>
            </a:pPr>
            <a:r>
              <a:rPr lang="en-US" sz="1800" dirty="0"/>
              <a:t>Sleep advice </a:t>
            </a:r>
          </a:p>
          <a:p>
            <a:pPr marL="285750" indent="-285750">
              <a:lnSpc>
                <a:spcPct val="150000"/>
              </a:lnSpc>
              <a:buFont typeface="Arial" panose="020B0604020202020204" pitchFamily="34" charset="0"/>
              <a:buChar char="•"/>
            </a:pPr>
            <a:r>
              <a:rPr lang="en-US" sz="1800" dirty="0"/>
              <a:t>Emotional support referral</a:t>
            </a:r>
          </a:p>
        </p:txBody>
      </p:sp>
      <p:pic>
        <p:nvPicPr>
          <p:cNvPr id="3074" name="Picture 2">
            <a:extLst>
              <a:ext uri="{FF2B5EF4-FFF2-40B4-BE49-F238E27FC236}">
                <a16:creationId xmlns:a16="http://schemas.microsoft.com/office/drawing/2014/main" id="{9945E6E1-9D9B-3126-6496-BF53FEE5FF7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71600" y="3429000"/>
            <a:ext cx="3448000" cy="1933655"/>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1A0A6AA5-5E5C-142E-AE3F-A909EDE20C07}"/>
              </a:ext>
            </a:extLst>
          </p:cNvPr>
          <p:cNvSpPr txBox="1"/>
          <p:nvPr/>
        </p:nvSpPr>
        <p:spPr>
          <a:xfrm>
            <a:off x="204175" y="5356029"/>
            <a:ext cx="5040560" cy="369332"/>
          </a:xfrm>
          <a:prstGeom prst="rect">
            <a:avLst/>
          </a:prstGeom>
          <a:noFill/>
        </p:spPr>
        <p:txBody>
          <a:bodyPr wrap="square">
            <a:spAutoFit/>
          </a:bodyPr>
          <a:lstStyle/>
          <a:p>
            <a:r>
              <a:rPr lang="en-US" b="0" i="0" dirty="0">
                <a:solidFill>
                  <a:srgbClr val="020621"/>
                </a:solidFill>
                <a:effectLst/>
                <a:latin typeface="tisapro-regular"/>
              </a:rPr>
              <a:t>Smoking (Source</a:t>
            </a:r>
            <a:r>
              <a:rPr lang="en-US" dirty="0">
                <a:solidFill>
                  <a:srgbClr val="020621"/>
                </a:solidFill>
                <a:latin typeface="tisapro-regular"/>
              </a:rPr>
              <a:t>: </a:t>
            </a:r>
            <a:r>
              <a:rPr lang="en-US" dirty="0">
                <a:solidFill>
                  <a:srgbClr val="020621"/>
                </a:solidFill>
                <a:latin typeface="tisapro-regular"/>
                <a:hlinkClick r:id="rId6"/>
              </a:rPr>
              <a:t>https://www.physio-pedia.com/</a:t>
            </a:r>
            <a:r>
              <a:rPr lang="en-US" dirty="0">
                <a:solidFill>
                  <a:srgbClr val="020621"/>
                </a:solidFill>
                <a:latin typeface="tisapro-regular"/>
              </a:rPr>
              <a:t> )</a:t>
            </a:r>
            <a:endParaRPr lang="en-US" dirty="0"/>
          </a:p>
        </p:txBody>
      </p:sp>
      <p:sp>
        <p:nvSpPr>
          <p:cNvPr id="9" name="AutoShape 4" descr="Cropped shot of a mature man looking exhausted while lying on a couch at home in the morning">
            <a:extLst>
              <a:ext uri="{FF2B5EF4-FFF2-40B4-BE49-F238E27FC236}">
                <a16:creationId xmlns:a16="http://schemas.microsoft.com/office/drawing/2014/main" id="{A975E264-E1B9-5D2A-BDF8-CC3899DD59D3}"/>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1" name="Picture 10">
            <a:extLst>
              <a:ext uri="{FF2B5EF4-FFF2-40B4-BE49-F238E27FC236}">
                <a16:creationId xmlns:a16="http://schemas.microsoft.com/office/drawing/2014/main" id="{3C59E252-CC1E-C1A6-429C-F9DDBF780548}"/>
              </a:ext>
            </a:extLst>
          </p:cNvPr>
          <p:cNvPicPr>
            <a:picLocks noChangeAspect="1"/>
          </p:cNvPicPr>
          <p:nvPr/>
        </p:nvPicPr>
        <p:blipFill>
          <a:blip r:embed="rId7"/>
          <a:stretch>
            <a:fillRect/>
          </a:stretch>
        </p:blipFill>
        <p:spPr>
          <a:xfrm>
            <a:off x="5649004" y="764704"/>
            <a:ext cx="2955444" cy="1970296"/>
          </a:xfrm>
          <a:prstGeom prst="rect">
            <a:avLst/>
          </a:prstGeom>
        </p:spPr>
      </p:pic>
      <p:sp>
        <p:nvSpPr>
          <p:cNvPr id="13" name="TextBox 12">
            <a:extLst>
              <a:ext uri="{FF2B5EF4-FFF2-40B4-BE49-F238E27FC236}">
                <a16:creationId xmlns:a16="http://schemas.microsoft.com/office/drawing/2014/main" id="{F8107062-D4AC-7E33-3A1D-9B89C5DEEE08}"/>
              </a:ext>
            </a:extLst>
          </p:cNvPr>
          <p:cNvSpPr txBox="1"/>
          <p:nvPr/>
        </p:nvSpPr>
        <p:spPr>
          <a:xfrm>
            <a:off x="5313104" y="2764269"/>
            <a:ext cx="3654152" cy="304800"/>
          </a:xfrm>
          <a:prstGeom prst="rect">
            <a:avLst/>
          </a:prstGeom>
          <a:noFill/>
        </p:spPr>
        <p:txBody>
          <a:bodyPr wrap="square">
            <a:spAutoFit/>
          </a:bodyPr>
          <a:lstStyle/>
          <a:p>
            <a:pPr algn="l">
              <a:buNone/>
            </a:pPr>
            <a:r>
              <a:rPr lang="en-US" sz="1400" dirty="0">
                <a:latin typeface="Limerick Serial"/>
              </a:rPr>
              <a:t>P</a:t>
            </a:r>
            <a:r>
              <a:rPr lang="en-US" sz="1400" i="0" dirty="0">
                <a:effectLst/>
                <a:latin typeface="Limerick Serial"/>
              </a:rPr>
              <a:t>hoto of a man lying on a </a:t>
            </a:r>
            <a:r>
              <a:rPr lang="en-US" sz="1400" i="0" dirty="0" err="1">
                <a:effectLst/>
                <a:latin typeface="Limerick Serial"/>
              </a:rPr>
              <a:t>couch.Credit</a:t>
            </a:r>
            <a:r>
              <a:rPr lang="en-US" sz="1400" i="0" dirty="0">
                <a:effectLst/>
                <a:latin typeface="Limerick Serial"/>
              </a:rPr>
              <a:t> :  Getty</a:t>
            </a:r>
          </a:p>
        </p:txBody>
      </p:sp>
      <p:sp>
        <p:nvSpPr>
          <p:cNvPr id="10" name="TextBox 9">
            <a:extLst>
              <a:ext uri="{FF2B5EF4-FFF2-40B4-BE49-F238E27FC236}">
                <a16:creationId xmlns:a16="http://schemas.microsoft.com/office/drawing/2014/main" id="{7DC4622F-E0C4-FCFA-CA44-69D86475D9D6}"/>
              </a:ext>
            </a:extLst>
          </p:cNvPr>
          <p:cNvSpPr txBox="1"/>
          <p:nvPr/>
        </p:nvSpPr>
        <p:spPr>
          <a:xfrm>
            <a:off x="6157087" y="5366065"/>
            <a:ext cx="2958735" cy="307777"/>
          </a:xfrm>
          <a:prstGeom prst="rect">
            <a:avLst/>
          </a:prstGeom>
          <a:noFill/>
        </p:spPr>
        <p:txBody>
          <a:bodyPr wrap="square">
            <a:spAutoFit/>
          </a:bodyPr>
          <a:lstStyle/>
          <a:p>
            <a:pPr marL="0" indent="0">
              <a:buNone/>
            </a:pPr>
            <a:r>
              <a:rPr lang="en-US" sz="1400" dirty="0"/>
              <a:t>(Johns Hopkins Medicine, no date) </a:t>
            </a:r>
            <a:endParaRPr lang="en-GB" sz="1400" dirty="0">
              <a:solidFill>
                <a:srgbClr val="0070C0"/>
              </a:solidFill>
            </a:endParaRPr>
          </a:p>
        </p:txBody>
      </p:sp>
      <p:pic>
        <p:nvPicPr>
          <p:cNvPr id="16" name="Audio 15">
            <a:hlinkClick r:id="" action="ppaction://media"/>
            <a:extLst>
              <a:ext uri="{FF2B5EF4-FFF2-40B4-BE49-F238E27FC236}">
                <a16:creationId xmlns:a16="http://schemas.microsoft.com/office/drawing/2014/main" id="{96443A50-A792-2C53-E9FE-2E9CC9879C68}"/>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070946817"/>
      </p:ext>
    </p:extLst>
  </p:cSld>
  <p:clrMapOvr>
    <a:masterClrMapping/>
  </p:clrMapOvr>
  <mc:AlternateContent xmlns:mc="http://schemas.openxmlformats.org/markup-compatibility/2006" xmlns:p14="http://schemas.microsoft.com/office/powerpoint/2010/main">
    <mc:Choice Requires="p14">
      <p:transition spd="slow" p14:dur="2000" advTm="29725"/>
    </mc:Choice>
    <mc:Fallback xmlns="">
      <p:transition spd="slow" advTm="297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922114"/>
          </a:xfrm>
        </p:spPr>
        <p:txBody>
          <a:bodyPr/>
          <a:lstStyle/>
          <a:p>
            <a:r>
              <a:rPr lang="en-GB" sz="3600" b="1" dirty="0"/>
              <a:t>CARE PLAN (2/3)</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a:xfrm>
            <a:off x="457200" y="980728"/>
            <a:ext cx="8229600" cy="4680519"/>
          </a:xfrm>
        </p:spPr>
        <p:txBody>
          <a:bodyPr/>
          <a:lstStyle/>
          <a:p>
            <a:pPr marL="0" indent="0" algn="ctr">
              <a:buNone/>
            </a:pPr>
            <a:r>
              <a:rPr lang="en-US" sz="2800" b="1" dirty="0"/>
              <a:t>Everyday Routine</a:t>
            </a:r>
          </a:p>
          <a:p>
            <a:pPr marL="0" indent="0">
              <a:buNone/>
            </a:pPr>
            <a:r>
              <a:rPr lang="en-US" sz="2000" b="1" dirty="0"/>
              <a:t>          </a:t>
            </a:r>
          </a:p>
          <a:p>
            <a:pPr marL="0" indent="0">
              <a:buNone/>
            </a:pPr>
            <a:r>
              <a:rPr lang="en-US" sz="2000" b="1" dirty="0"/>
              <a:t>            Daily Support Plan</a:t>
            </a:r>
          </a:p>
          <a:p>
            <a:r>
              <a:rPr lang="en-US" sz="2000" dirty="0"/>
              <a:t>Morning breathing assessment </a:t>
            </a:r>
          </a:p>
          <a:p>
            <a:r>
              <a:rPr lang="en-US" sz="2000" dirty="0"/>
              <a:t>Medication on time </a:t>
            </a:r>
          </a:p>
          <a:p>
            <a:r>
              <a:rPr lang="en-US" sz="2000" dirty="0"/>
              <a:t>Personal hygiene support if tired </a:t>
            </a:r>
          </a:p>
          <a:p>
            <a:r>
              <a:rPr lang="en-US" sz="2000" dirty="0"/>
              <a:t>Small frequent meals </a:t>
            </a:r>
          </a:p>
          <a:p>
            <a:r>
              <a:rPr lang="en-US" sz="2000" dirty="0"/>
              <a:t>Rest periods between activities </a:t>
            </a:r>
          </a:p>
          <a:p>
            <a:r>
              <a:rPr lang="en-US" sz="2000" dirty="0"/>
              <a:t>Short walks if able </a:t>
            </a:r>
          </a:p>
          <a:p>
            <a:r>
              <a:rPr lang="en-US" sz="2000" dirty="0"/>
              <a:t>Evening symptom review </a:t>
            </a:r>
          </a:p>
          <a:p>
            <a:r>
              <a:rPr lang="en-US" sz="2000" dirty="0"/>
              <a:t>Good sleep routine</a:t>
            </a: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28/04/2026</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pic>
        <p:nvPicPr>
          <p:cNvPr id="6146" name="Picture 2" descr="Tips for healthy lungs">
            <a:extLst>
              <a:ext uri="{FF2B5EF4-FFF2-40B4-BE49-F238E27FC236}">
                <a16:creationId xmlns:a16="http://schemas.microsoft.com/office/drawing/2014/main" id="{DBBCC32D-2486-C859-21DA-F27FC765D26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932040" y="1529126"/>
            <a:ext cx="3888432" cy="3799747"/>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07845DA-A06E-53A5-CBAC-69F471F3C57F}"/>
              </a:ext>
            </a:extLst>
          </p:cNvPr>
          <p:cNvSpPr txBox="1"/>
          <p:nvPr/>
        </p:nvSpPr>
        <p:spPr>
          <a:xfrm>
            <a:off x="4283968" y="5342469"/>
            <a:ext cx="5256584" cy="318778"/>
          </a:xfrm>
          <a:prstGeom prst="rect">
            <a:avLst/>
          </a:prstGeom>
          <a:noFill/>
        </p:spPr>
        <p:txBody>
          <a:bodyPr wrap="square">
            <a:spAutoFit/>
          </a:bodyPr>
          <a:lstStyle/>
          <a:p>
            <a:pPr algn="ctr"/>
            <a:r>
              <a:rPr lang="en-US" sz="1400" dirty="0"/>
              <a:t> Tips for healthy Lungs (Source: www.lalpathlabs.com)</a:t>
            </a:r>
          </a:p>
        </p:txBody>
      </p:sp>
      <p:sp>
        <p:nvSpPr>
          <p:cNvPr id="8" name="TextBox 7">
            <a:extLst>
              <a:ext uri="{FF2B5EF4-FFF2-40B4-BE49-F238E27FC236}">
                <a16:creationId xmlns:a16="http://schemas.microsoft.com/office/drawing/2014/main" id="{3EB0A4C4-1D8A-04BC-7571-EE81A2CAC8CA}"/>
              </a:ext>
            </a:extLst>
          </p:cNvPr>
          <p:cNvSpPr txBox="1"/>
          <p:nvPr/>
        </p:nvSpPr>
        <p:spPr>
          <a:xfrm>
            <a:off x="1331640" y="5214135"/>
            <a:ext cx="2746648" cy="369332"/>
          </a:xfrm>
          <a:prstGeom prst="rect">
            <a:avLst/>
          </a:prstGeom>
          <a:noFill/>
        </p:spPr>
        <p:txBody>
          <a:bodyPr wrap="square">
            <a:spAutoFit/>
          </a:bodyPr>
          <a:lstStyle/>
          <a:p>
            <a:r>
              <a:rPr lang="en-US" dirty="0"/>
              <a:t>(Boston University, n.d.)</a:t>
            </a:r>
          </a:p>
        </p:txBody>
      </p:sp>
      <p:pic>
        <p:nvPicPr>
          <p:cNvPr id="10" name="Audio 9">
            <a:hlinkClick r:id="" action="ppaction://media"/>
            <a:extLst>
              <a:ext uri="{FF2B5EF4-FFF2-40B4-BE49-F238E27FC236}">
                <a16:creationId xmlns:a16="http://schemas.microsoft.com/office/drawing/2014/main" id="{0D0A92E1-B064-DF63-7F1F-DF412431B03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425489401"/>
      </p:ext>
    </p:extLst>
  </p:cSld>
  <p:clrMapOvr>
    <a:masterClrMapping/>
  </p:clrMapOvr>
  <mc:AlternateContent xmlns:mc="http://schemas.openxmlformats.org/markup-compatibility/2006" xmlns:p14="http://schemas.microsoft.com/office/powerpoint/2010/main">
    <mc:Choice Requires="p14">
      <p:transition spd="slow" p14:dur="2000" advTm="59086"/>
    </mc:Choice>
    <mc:Fallback xmlns="">
      <p:transition spd="slow" advTm="590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274638"/>
            <a:ext cx="8229600" cy="922114"/>
          </a:xfrm>
        </p:spPr>
        <p:txBody>
          <a:bodyPr/>
          <a:lstStyle/>
          <a:p>
            <a:r>
              <a:rPr lang="en-GB" sz="3600" b="1" dirty="0"/>
              <a:t>CARE PLAN (3/3) </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a:xfrm>
            <a:off x="443384" y="1556792"/>
            <a:ext cx="3264520" cy="3917032"/>
          </a:xfrm>
        </p:spPr>
        <p:txBody>
          <a:bodyPr/>
          <a:lstStyle/>
          <a:p>
            <a:pPr marL="0" indent="0">
              <a:buNone/>
            </a:pPr>
            <a:r>
              <a:rPr lang="en-US" sz="1600" b="1" dirty="0"/>
              <a:t>Communication</a:t>
            </a:r>
          </a:p>
          <a:p>
            <a:r>
              <a:rPr lang="en-US" sz="1600" dirty="0"/>
              <a:t>Speak clearly and calmly </a:t>
            </a:r>
          </a:p>
          <a:p>
            <a:r>
              <a:rPr lang="en-US" sz="1600" dirty="0"/>
              <a:t>Use simple language </a:t>
            </a:r>
          </a:p>
          <a:p>
            <a:r>
              <a:rPr lang="en-US" sz="1600" dirty="0"/>
              <a:t>Allow time for questions </a:t>
            </a:r>
          </a:p>
          <a:p>
            <a:r>
              <a:rPr lang="en-US" sz="1600" dirty="0"/>
              <a:t>Involve family if patient agrees </a:t>
            </a:r>
          </a:p>
          <a:p>
            <a:r>
              <a:rPr lang="en-US" sz="1600" dirty="0"/>
              <a:t>Explain treatment choices </a:t>
            </a:r>
          </a:p>
          <a:p>
            <a:pPr marL="0" indent="0">
              <a:buNone/>
            </a:pPr>
            <a:endParaRPr lang="en-US" sz="1600" dirty="0"/>
          </a:p>
          <a:p>
            <a:pPr marL="0" indent="0">
              <a:buNone/>
            </a:pPr>
            <a:r>
              <a:rPr lang="en-US" sz="1600" b="1" dirty="0"/>
              <a:t>Ethics</a:t>
            </a:r>
          </a:p>
          <a:p>
            <a:r>
              <a:rPr lang="en-US" sz="1600" dirty="0"/>
              <a:t>Respect dignity </a:t>
            </a:r>
          </a:p>
          <a:p>
            <a:r>
              <a:rPr lang="en-US" sz="1600" dirty="0"/>
              <a:t>Gain informed consent </a:t>
            </a:r>
          </a:p>
          <a:p>
            <a:r>
              <a:rPr lang="en-US" sz="1600" dirty="0"/>
              <a:t>Maintain confidentiality </a:t>
            </a:r>
          </a:p>
          <a:p>
            <a:r>
              <a:rPr lang="en-US" sz="1600" dirty="0"/>
              <a:t>Respect patient decisions </a:t>
            </a:r>
          </a:p>
          <a:p>
            <a:r>
              <a:rPr lang="en-US" sz="1600" dirty="0"/>
              <a:t>Provide equal care </a:t>
            </a:r>
          </a:p>
          <a:p>
            <a:pPr marL="0" indent="0">
              <a:buNone/>
            </a:pPr>
            <a:endParaRPr lang="en-GB" sz="1400" dirty="0">
              <a:solidFill>
                <a:srgbClr val="0070C0"/>
              </a:solidFill>
            </a:endParaRP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28/04/2026</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
        <p:nvSpPr>
          <p:cNvPr id="7" name="TextBox 6">
            <a:extLst>
              <a:ext uri="{FF2B5EF4-FFF2-40B4-BE49-F238E27FC236}">
                <a16:creationId xmlns:a16="http://schemas.microsoft.com/office/drawing/2014/main" id="{D5950980-41A9-6E15-4303-CB75ECAEF02D}"/>
              </a:ext>
            </a:extLst>
          </p:cNvPr>
          <p:cNvSpPr txBox="1"/>
          <p:nvPr/>
        </p:nvSpPr>
        <p:spPr>
          <a:xfrm>
            <a:off x="2798676" y="5330485"/>
            <a:ext cx="1557300" cy="338554"/>
          </a:xfrm>
          <a:prstGeom prst="rect">
            <a:avLst/>
          </a:prstGeom>
          <a:noFill/>
        </p:spPr>
        <p:txBody>
          <a:bodyPr wrap="square">
            <a:spAutoFit/>
          </a:bodyPr>
          <a:lstStyle/>
          <a:p>
            <a:r>
              <a:rPr lang="en-US" sz="1600" dirty="0"/>
              <a:t>(NMC, 2018)</a:t>
            </a:r>
          </a:p>
        </p:txBody>
      </p:sp>
      <p:sp>
        <p:nvSpPr>
          <p:cNvPr id="10" name="TextBox 9">
            <a:extLst>
              <a:ext uri="{FF2B5EF4-FFF2-40B4-BE49-F238E27FC236}">
                <a16:creationId xmlns:a16="http://schemas.microsoft.com/office/drawing/2014/main" id="{0DD84BAB-5C10-CB07-FDF2-24F65E42F3A8}"/>
              </a:ext>
            </a:extLst>
          </p:cNvPr>
          <p:cNvSpPr txBox="1"/>
          <p:nvPr/>
        </p:nvSpPr>
        <p:spPr>
          <a:xfrm>
            <a:off x="1403648" y="978768"/>
            <a:ext cx="6723112" cy="461665"/>
          </a:xfrm>
          <a:prstGeom prst="rect">
            <a:avLst/>
          </a:prstGeom>
          <a:noFill/>
        </p:spPr>
        <p:txBody>
          <a:bodyPr wrap="square">
            <a:spAutoFit/>
          </a:bodyPr>
          <a:lstStyle/>
          <a:p>
            <a:r>
              <a:rPr lang="en-US" sz="2400" b="1" dirty="0"/>
              <a:t>Communication and Ethical Considerations</a:t>
            </a:r>
          </a:p>
        </p:txBody>
      </p:sp>
      <p:pic>
        <p:nvPicPr>
          <p:cNvPr id="1026" name="Picture 2" descr="Ethics in Health Care: Improving Patient Outcomes">
            <a:extLst>
              <a:ext uri="{FF2B5EF4-FFF2-40B4-BE49-F238E27FC236}">
                <a16:creationId xmlns:a16="http://schemas.microsoft.com/office/drawing/2014/main" id="{36AFC54D-12BB-6256-C412-7D1006E0116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95936" y="1527515"/>
            <a:ext cx="4796011" cy="3197341"/>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98BD96FB-EFB4-76CC-F743-8CC0B35F63EB}"/>
              </a:ext>
            </a:extLst>
          </p:cNvPr>
          <p:cNvSpPr txBox="1"/>
          <p:nvPr/>
        </p:nvSpPr>
        <p:spPr>
          <a:xfrm>
            <a:off x="3995936" y="4811938"/>
            <a:ext cx="4964293" cy="461665"/>
          </a:xfrm>
          <a:prstGeom prst="rect">
            <a:avLst/>
          </a:prstGeom>
          <a:noFill/>
        </p:spPr>
        <p:txBody>
          <a:bodyPr wrap="square">
            <a:spAutoFit/>
          </a:bodyPr>
          <a:lstStyle/>
          <a:p>
            <a:r>
              <a:rPr lang="en-US" sz="1200" b="1" dirty="0"/>
              <a:t>Ethics in Health Care: Improving Patient Outcomes </a:t>
            </a:r>
            <a:r>
              <a:rPr lang="en-US" sz="1200" b="1" dirty="0">
                <a:hlinkClick r:id="rId4"/>
              </a:rPr>
              <a:t>(</a:t>
            </a:r>
            <a:r>
              <a:rPr lang="en-US" sz="1200" dirty="0"/>
              <a:t>Source: </a:t>
            </a:r>
            <a:r>
              <a:rPr lang="en-US" sz="1200" dirty="0">
                <a:hlinkClick r:id="rId4"/>
              </a:rPr>
              <a:t>https://publichealth.tulane.edu/blog/ethics-in-healthcare/</a:t>
            </a:r>
            <a:r>
              <a:rPr lang="en-US" sz="1200" dirty="0"/>
              <a:t> </a:t>
            </a:r>
          </a:p>
        </p:txBody>
      </p:sp>
    </p:spTree>
    <p:extLst>
      <p:ext uri="{BB962C8B-B14F-4D97-AF65-F5344CB8AC3E}">
        <p14:creationId xmlns:p14="http://schemas.microsoft.com/office/powerpoint/2010/main" val="34183092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dirty="0">
                <a:cs typeface="Arial" panose="020B0604020202020204" pitchFamily="34" charset="0"/>
              </a:rPr>
              <a:t>RISK FACTORS</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idx="1"/>
          </p:nvPr>
        </p:nvSpPr>
        <p:spPr>
          <a:xfrm>
            <a:off x="457200" y="1052736"/>
            <a:ext cx="8229600" cy="4464497"/>
          </a:xfrm>
        </p:spPr>
        <p:txBody>
          <a:bodyPr/>
          <a:lstStyle/>
          <a:p>
            <a:pPr marL="0" indent="0">
              <a:buNone/>
            </a:pPr>
            <a:r>
              <a:rPr lang="en-US" sz="2000" b="1" dirty="0"/>
              <a:t>Main Risk Factors for Mr. A</a:t>
            </a:r>
          </a:p>
          <a:p>
            <a:r>
              <a:rPr lang="en-US" sz="2000" dirty="0"/>
              <a:t>Long-term smoking </a:t>
            </a:r>
          </a:p>
          <a:p>
            <a:r>
              <a:rPr lang="en-US" sz="2000" dirty="0"/>
              <a:t>Older age </a:t>
            </a:r>
          </a:p>
          <a:p>
            <a:r>
              <a:rPr lang="en-US" sz="2000" dirty="0"/>
              <a:t>Possible air pollution exposure </a:t>
            </a:r>
          </a:p>
          <a:p>
            <a:r>
              <a:rPr lang="en-US" sz="2000" dirty="0"/>
              <a:t>Previous poor diet </a:t>
            </a:r>
          </a:p>
          <a:p>
            <a:r>
              <a:rPr lang="en-US" sz="2000" dirty="0"/>
              <a:t>Low exercise level </a:t>
            </a:r>
          </a:p>
          <a:p>
            <a:r>
              <a:rPr lang="en-US" sz="2000" dirty="0"/>
              <a:t>High stress </a:t>
            </a:r>
          </a:p>
          <a:p>
            <a:pPr marL="0" indent="0">
              <a:buNone/>
            </a:pPr>
            <a:endParaRPr lang="en-GB" sz="1800" dirty="0">
              <a:solidFill>
                <a:srgbClr val="0070C0"/>
              </a:solidFill>
            </a:endParaRPr>
          </a:p>
        </p:txBody>
      </p:sp>
      <p:sp>
        <p:nvSpPr>
          <p:cNvPr id="5" name="TextBox 4">
            <a:extLst>
              <a:ext uri="{FF2B5EF4-FFF2-40B4-BE49-F238E27FC236}">
                <a16:creationId xmlns:a16="http://schemas.microsoft.com/office/drawing/2014/main" id="{04A7C37F-394B-6472-07D8-6EEE3081462B}"/>
              </a:ext>
            </a:extLst>
          </p:cNvPr>
          <p:cNvSpPr txBox="1"/>
          <p:nvPr/>
        </p:nvSpPr>
        <p:spPr>
          <a:xfrm>
            <a:off x="6387716" y="919372"/>
            <a:ext cx="2664296" cy="2805320"/>
          </a:xfrm>
          <a:prstGeom prst="rect">
            <a:avLst/>
          </a:prstGeom>
          <a:noFill/>
        </p:spPr>
        <p:txBody>
          <a:bodyPr wrap="square">
            <a:spAutoFit/>
          </a:bodyPr>
          <a:lstStyle/>
          <a:p>
            <a:pPr>
              <a:lnSpc>
                <a:spcPct val="150000"/>
              </a:lnSpc>
            </a:pPr>
            <a:r>
              <a:rPr lang="en-US" sz="2000" b="1" dirty="0"/>
              <a:t>Health Risks Now</a:t>
            </a:r>
          </a:p>
          <a:p>
            <a:pPr>
              <a:lnSpc>
                <a:spcPct val="150000"/>
              </a:lnSpc>
            </a:pPr>
            <a:r>
              <a:rPr lang="en-US" sz="2000" dirty="0"/>
              <a:t>Breathing problems </a:t>
            </a:r>
          </a:p>
          <a:p>
            <a:pPr>
              <a:lnSpc>
                <a:spcPct val="150000"/>
              </a:lnSpc>
            </a:pPr>
            <a:r>
              <a:rPr lang="en-US" sz="2000" dirty="0"/>
              <a:t>Weight loss </a:t>
            </a:r>
          </a:p>
          <a:p>
            <a:pPr>
              <a:lnSpc>
                <a:spcPct val="150000"/>
              </a:lnSpc>
            </a:pPr>
            <a:r>
              <a:rPr lang="en-US" sz="2000" dirty="0"/>
              <a:t>Infection risk </a:t>
            </a:r>
          </a:p>
          <a:p>
            <a:pPr>
              <a:lnSpc>
                <a:spcPct val="150000"/>
              </a:lnSpc>
            </a:pPr>
            <a:r>
              <a:rPr lang="en-US" sz="2000" dirty="0"/>
              <a:t>Depression </a:t>
            </a:r>
          </a:p>
          <a:p>
            <a:pPr>
              <a:lnSpc>
                <a:spcPct val="150000"/>
              </a:lnSpc>
            </a:pPr>
            <a:r>
              <a:rPr lang="en-US" sz="2000" dirty="0"/>
              <a:t>Reduced mobility</a:t>
            </a:r>
          </a:p>
        </p:txBody>
      </p:sp>
      <p:sp>
        <p:nvSpPr>
          <p:cNvPr id="7" name="TextBox 6">
            <a:extLst>
              <a:ext uri="{FF2B5EF4-FFF2-40B4-BE49-F238E27FC236}">
                <a16:creationId xmlns:a16="http://schemas.microsoft.com/office/drawing/2014/main" id="{83E93C3F-A610-7B6C-8F3B-EF04522E3012}"/>
              </a:ext>
            </a:extLst>
          </p:cNvPr>
          <p:cNvSpPr txBox="1"/>
          <p:nvPr/>
        </p:nvSpPr>
        <p:spPr>
          <a:xfrm>
            <a:off x="6495391" y="4941168"/>
            <a:ext cx="2664296" cy="307777"/>
          </a:xfrm>
          <a:prstGeom prst="rect">
            <a:avLst/>
          </a:prstGeom>
          <a:noFill/>
        </p:spPr>
        <p:txBody>
          <a:bodyPr wrap="square">
            <a:spAutoFit/>
          </a:bodyPr>
          <a:lstStyle/>
          <a:p>
            <a:r>
              <a:rPr lang="en-US" sz="1400" dirty="0"/>
              <a:t>(Cancer Research UK, 2024)</a:t>
            </a:r>
          </a:p>
        </p:txBody>
      </p:sp>
      <p:pic>
        <p:nvPicPr>
          <p:cNvPr id="8" name="Picture 7">
            <a:extLst>
              <a:ext uri="{FF2B5EF4-FFF2-40B4-BE49-F238E27FC236}">
                <a16:creationId xmlns:a16="http://schemas.microsoft.com/office/drawing/2014/main" id="{9670DF11-9B28-4AD1-89C3-1F9FAB154286}"/>
              </a:ext>
            </a:extLst>
          </p:cNvPr>
          <p:cNvPicPr>
            <a:picLocks noChangeAspect="1"/>
          </p:cNvPicPr>
          <p:nvPr/>
        </p:nvPicPr>
        <p:blipFill>
          <a:blip r:embed="rId5"/>
          <a:srcRect r="49670" b="56864"/>
          <a:stretch>
            <a:fillRect/>
          </a:stretch>
        </p:blipFill>
        <p:spPr>
          <a:xfrm>
            <a:off x="2283260" y="3463370"/>
            <a:ext cx="4104456" cy="2033338"/>
          </a:xfrm>
          <a:prstGeom prst="rect">
            <a:avLst/>
          </a:prstGeom>
        </p:spPr>
      </p:pic>
      <p:pic>
        <p:nvPicPr>
          <p:cNvPr id="9" name="Audio 8">
            <a:hlinkClick r:id="" action="ppaction://media"/>
            <a:extLst>
              <a:ext uri="{FF2B5EF4-FFF2-40B4-BE49-F238E27FC236}">
                <a16:creationId xmlns:a16="http://schemas.microsoft.com/office/drawing/2014/main" id="{DAFEBF53-B1F4-181A-07F5-BAB79AA4BBF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688727333"/>
      </p:ext>
    </p:extLst>
  </p:cSld>
  <p:clrMapOvr>
    <a:masterClrMapping/>
  </p:clrMapOvr>
  <mc:AlternateContent xmlns:mc="http://schemas.openxmlformats.org/markup-compatibility/2006" xmlns:p14="http://schemas.microsoft.com/office/powerpoint/2010/main">
    <mc:Choice Requires="p14">
      <p:transition spd="slow" p14:dur="2000" advTm="73490"/>
    </mc:Choice>
    <mc:Fallback xmlns="">
      <p:transition spd="slow" advTm="734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p:txBody>
          <a:bodyPr/>
          <a:lstStyle/>
          <a:p>
            <a:r>
              <a:rPr lang="en-GB" sz="3600" b="1" dirty="0"/>
              <a:t>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a:xfrm>
            <a:off x="395536" y="1196752"/>
            <a:ext cx="4330824" cy="4248472"/>
          </a:xfrm>
        </p:spPr>
        <p:txBody>
          <a:bodyPr/>
          <a:lstStyle/>
          <a:p>
            <a:pPr>
              <a:lnSpc>
                <a:spcPct val="150000"/>
              </a:lnSpc>
              <a:buFont typeface="Arial" panose="020B0604020202020204" pitchFamily="34" charset="0"/>
              <a:buChar char="•"/>
            </a:pPr>
            <a:r>
              <a:rPr lang="en-US" sz="1800" dirty="0"/>
              <a:t>Follow oncology treatment plan </a:t>
            </a:r>
          </a:p>
          <a:p>
            <a:pPr>
              <a:lnSpc>
                <a:spcPct val="150000"/>
              </a:lnSpc>
              <a:buFont typeface="Arial" panose="020B0604020202020204" pitchFamily="34" charset="0"/>
              <a:buChar char="•"/>
            </a:pPr>
            <a:r>
              <a:rPr lang="en-US" sz="1800" dirty="0"/>
              <a:t>Smoking cessation service referral </a:t>
            </a:r>
          </a:p>
          <a:p>
            <a:pPr>
              <a:lnSpc>
                <a:spcPct val="150000"/>
              </a:lnSpc>
              <a:buFont typeface="Arial" panose="020B0604020202020204" pitchFamily="34" charset="0"/>
              <a:buChar char="•"/>
            </a:pPr>
            <a:r>
              <a:rPr lang="en-US" sz="1800" dirty="0"/>
              <a:t>Monitor oxygen saturation </a:t>
            </a:r>
          </a:p>
          <a:p>
            <a:pPr>
              <a:lnSpc>
                <a:spcPct val="150000"/>
              </a:lnSpc>
              <a:buFont typeface="Arial" panose="020B0604020202020204" pitchFamily="34" charset="0"/>
              <a:buChar char="•"/>
            </a:pPr>
            <a:r>
              <a:rPr lang="en-US" sz="1800" dirty="0"/>
              <a:t>Pain management plan </a:t>
            </a:r>
          </a:p>
          <a:p>
            <a:pPr>
              <a:lnSpc>
                <a:spcPct val="150000"/>
              </a:lnSpc>
              <a:buFont typeface="Arial" panose="020B0604020202020204" pitchFamily="34" charset="0"/>
              <a:buChar char="•"/>
            </a:pPr>
            <a:r>
              <a:rPr lang="en-US" sz="1800" dirty="0"/>
              <a:t>Dietitian referral </a:t>
            </a:r>
          </a:p>
          <a:p>
            <a:pPr>
              <a:lnSpc>
                <a:spcPct val="150000"/>
              </a:lnSpc>
              <a:buFont typeface="Arial" panose="020B0604020202020204" pitchFamily="34" charset="0"/>
              <a:buChar char="•"/>
            </a:pPr>
            <a:r>
              <a:rPr lang="en-US" sz="1800" dirty="0"/>
              <a:t>Chest physiotherapy </a:t>
            </a:r>
          </a:p>
          <a:p>
            <a:pPr>
              <a:lnSpc>
                <a:spcPct val="150000"/>
              </a:lnSpc>
              <a:buFont typeface="Arial" panose="020B0604020202020204" pitchFamily="34" charset="0"/>
              <a:buChar char="•"/>
            </a:pPr>
            <a:r>
              <a:rPr lang="en-US" sz="1800" dirty="0"/>
              <a:t>Mental health support </a:t>
            </a:r>
          </a:p>
          <a:p>
            <a:pPr>
              <a:lnSpc>
                <a:spcPct val="150000"/>
              </a:lnSpc>
              <a:buFont typeface="Arial" panose="020B0604020202020204" pitchFamily="34" charset="0"/>
              <a:buChar char="•"/>
            </a:pPr>
            <a:r>
              <a:rPr lang="en-US" sz="1800" dirty="0"/>
              <a:t>Palliative care if needed </a:t>
            </a:r>
          </a:p>
          <a:p>
            <a:pPr>
              <a:lnSpc>
                <a:spcPct val="150000"/>
              </a:lnSpc>
              <a:buFont typeface="Arial" panose="020B0604020202020204" pitchFamily="34" charset="0"/>
              <a:buChar char="•"/>
            </a:pPr>
            <a:r>
              <a:rPr lang="en-US" sz="1800" dirty="0"/>
              <a:t>Regular CT scan follow-up </a:t>
            </a:r>
          </a:p>
          <a:p>
            <a:pPr marL="0" indent="0">
              <a:lnSpc>
                <a:spcPct val="150000"/>
              </a:lnSpc>
              <a:buNone/>
            </a:pPr>
            <a:endParaRPr lang="en-GB" sz="1800" dirty="0">
              <a:solidFill>
                <a:srgbClr val="0070C0"/>
              </a:solidFill>
            </a:endParaRP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28/04/2026</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
        <p:nvSpPr>
          <p:cNvPr id="7" name="TextBox 6">
            <a:extLst>
              <a:ext uri="{FF2B5EF4-FFF2-40B4-BE49-F238E27FC236}">
                <a16:creationId xmlns:a16="http://schemas.microsoft.com/office/drawing/2014/main" id="{81D5A6E1-385C-5B12-6882-AD3E0B98D9EA}"/>
              </a:ext>
            </a:extLst>
          </p:cNvPr>
          <p:cNvSpPr txBox="1"/>
          <p:nvPr/>
        </p:nvSpPr>
        <p:spPr>
          <a:xfrm>
            <a:off x="3707904" y="5277450"/>
            <a:ext cx="2746648" cy="335548"/>
          </a:xfrm>
          <a:prstGeom prst="rect">
            <a:avLst/>
          </a:prstGeom>
          <a:noFill/>
        </p:spPr>
        <p:txBody>
          <a:bodyPr wrap="square">
            <a:spAutoFit/>
          </a:bodyPr>
          <a:lstStyle/>
          <a:p>
            <a:pPr>
              <a:buNone/>
            </a:pPr>
            <a:r>
              <a:rPr lang="en-US" sz="1600" dirty="0"/>
              <a:t>(NICE, 2024; NHS, 2024)</a:t>
            </a:r>
          </a:p>
        </p:txBody>
      </p:sp>
      <p:pic>
        <p:nvPicPr>
          <p:cNvPr id="8" name="Picture 7">
            <a:extLst>
              <a:ext uri="{FF2B5EF4-FFF2-40B4-BE49-F238E27FC236}">
                <a16:creationId xmlns:a16="http://schemas.microsoft.com/office/drawing/2014/main" id="{BF9B8BFC-6642-DBFC-DDC5-8DDE6FA279E1}"/>
              </a:ext>
            </a:extLst>
          </p:cNvPr>
          <p:cNvPicPr>
            <a:picLocks noChangeAspect="1"/>
          </p:cNvPicPr>
          <p:nvPr/>
        </p:nvPicPr>
        <p:blipFill>
          <a:blip r:embed="rId5"/>
          <a:stretch>
            <a:fillRect/>
          </a:stretch>
        </p:blipFill>
        <p:spPr>
          <a:xfrm>
            <a:off x="4777815" y="1340768"/>
            <a:ext cx="3960440" cy="3613501"/>
          </a:xfrm>
          <a:prstGeom prst="rect">
            <a:avLst/>
          </a:prstGeom>
        </p:spPr>
      </p:pic>
      <p:pic>
        <p:nvPicPr>
          <p:cNvPr id="10" name="Audio 9">
            <a:hlinkClick r:id="" action="ppaction://media"/>
            <a:extLst>
              <a:ext uri="{FF2B5EF4-FFF2-40B4-BE49-F238E27FC236}">
                <a16:creationId xmlns:a16="http://schemas.microsoft.com/office/drawing/2014/main" id="{24F98703-8AF4-29A4-B4B8-EF9FB8A9948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872766868"/>
      </p:ext>
    </p:extLst>
  </p:cSld>
  <p:clrMapOvr>
    <a:masterClrMapping/>
  </p:clrMapOvr>
  <mc:AlternateContent xmlns:mc="http://schemas.openxmlformats.org/markup-compatibility/2006" xmlns:p14="http://schemas.microsoft.com/office/powerpoint/2010/main">
    <mc:Choice Requires="p14">
      <p:transition spd="slow" p14:dur="2000" advTm="41072"/>
    </mc:Choice>
    <mc:Fallback xmlns="">
      <p:transition spd="slow" advTm="410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3600" b="1" dirty="0"/>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a:xfrm>
            <a:off x="457200" y="1470484"/>
            <a:ext cx="7931224" cy="2966628"/>
          </a:xfrm>
        </p:spPr>
        <p:txBody>
          <a:bodyPr/>
          <a:lstStyle/>
          <a:p>
            <a:pPr marL="0" indent="0">
              <a:buNone/>
            </a:pPr>
            <a:r>
              <a:rPr lang="en-US" sz="2400" b="1" dirty="0"/>
              <a:t>Summary</a:t>
            </a:r>
          </a:p>
          <a:p>
            <a:r>
              <a:rPr lang="en-US" sz="2400" dirty="0"/>
              <a:t>Lung cancer affects breathing and overall health. </a:t>
            </a:r>
          </a:p>
          <a:p>
            <a:r>
              <a:rPr lang="en-US" sz="2400" dirty="0" err="1"/>
              <a:t>Mr</a:t>
            </a:r>
            <a:r>
              <a:rPr lang="en-US" sz="2400" dirty="0"/>
              <a:t> A has several lifestyle risk factors. </a:t>
            </a:r>
          </a:p>
          <a:p>
            <a:r>
              <a:rPr lang="en-US" sz="2400" dirty="0"/>
              <a:t>Good care planning supports comfort and treatment. </a:t>
            </a:r>
          </a:p>
          <a:p>
            <a:r>
              <a:rPr lang="en-US" sz="2400" dirty="0"/>
              <a:t>Monitoring, communication, and ethics are essential. </a:t>
            </a:r>
          </a:p>
          <a:p>
            <a:r>
              <a:rPr lang="en-US" sz="2400" dirty="0"/>
              <a:t>NHS and NICE guidance improve quality care.</a:t>
            </a:r>
          </a:p>
          <a:p>
            <a:pPr marL="0" indent="0">
              <a:buNone/>
            </a:pPr>
            <a:endParaRPr lang="en-GB" sz="2400" dirty="0">
              <a:solidFill>
                <a:srgbClr val="0070C0"/>
              </a:solidFill>
            </a:endParaRP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28/04/2026</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
        <p:nvSpPr>
          <p:cNvPr id="7" name="TextBox 6">
            <a:extLst>
              <a:ext uri="{FF2B5EF4-FFF2-40B4-BE49-F238E27FC236}">
                <a16:creationId xmlns:a16="http://schemas.microsoft.com/office/drawing/2014/main" id="{2DE92285-FE57-D481-64CA-59D2246A1C37}"/>
              </a:ext>
            </a:extLst>
          </p:cNvPr>
          <p:cNvSpPr txBox="1"/>
          <p:nvPr/>
        </p:nvSpPr>
        <p:spPr>
          <a:xfrm>
            <a:off x="2339752" y="4725144"/>
            <a:ext cx="5112568" cy="369332"/>
          </a:xfrm>
          <a:prstGeom prst="rect">
            <a:avLst/>
          </a:prstGeom>
          <a:noFill/>
        </p:spPr>
        <p:txBody>
          <a:bodyPr wrap="square">
            <a:spAutoFit/>
          </a:bodyPr>
          <a:lstStyle/>
          <a:p>
            <a:r>
              <a:rPr lang="en-GB" sz="1800" dirty="0">
                <a:effectLst/>
                <a:latin typeface="Arial" panose="020B0604020202020204" pitchFamily="34" charset="0"/>
                <a:ea typeface="Calibri" panose="020F0502020204030204" pitchFamily="34" charset="0"/>
              </a:rPr>
              <a:t>(World Health Organization, 2026) </a:t>
            </a:r>
            <a:endParaRPr lang="en-US" dirty="0"/>
          </a:p>
        </p:txBody>
      </p:sp>
      <p:pic>
        <p:nvPicPr>
          <p:cNvPr id="9" name="Audio 8">
            <a:hlinkClick r:id="" action="ppaction://media"/>
            <a:extLst>
              <a:ext uri="{FF2B5EF4-FFF2-40B4-BE49-F238E27FC236}">
                <a16:creationId xmlns:a16="http://schemas.microsoft.com/office/drawing/2014/main" id="{7DFABAEB-6F03-05BD-DC37-29331762DBB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278544363"/>
      </p:ext>
    </p:extLst>
  </p:cSld>
  <p:clrMapOvr>
    <a:masterClrMapping/>
  </p:clrMapOvr>
  <mc:AlternateContent xmlns:mc="http://schemas.openxmlformats.org/markup-compatibility/2006" xmlns:p14="http://schemas.microsoft.com/office/powerpoint/2010/main">
    <mc:Choice Requires="p14">
      <p:transition spd="slow" p14:dur="2000" advTm="34772"/>
    </mc:Choice>
    <mc:Fallback xmlns="">
      <p:transition spd="slow" advTm="347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18058"/>
          </a:xfrm>
        </p:spPr>
        <p:txBody>
          <a:bodyPr/>
          <a:lstStyle/>
          <a:p>
            <a:r>
              <a:rPr lang="en-GB" sz="3600" b="1" dirty="0">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457200" y="688706"/>
            <a:ext cx="8229600" cy="4968551"/>
          </a:xfrm>
        </p:spPr>
        <p:txBody>
          <a:bodyPr/>
          <a:lstStyle/>
          <a:p>
            <a:pPr algn="just">
              <a:spcAft>
                <a:spcPts val="800"/>
              </a:spcAft>
              <a:buNone/>
            </a:pPr>
            <a:r>
              <a:rPr lang="en-GB" sz="1100" kern="100" dirty="0">
                <a:effectLst/>
                <a:latin typeface="Arial" panose="020B0604020202020204" pitchFamily="34" charset="0"/>
                <a:ea typeface="Calibri" panose="020F0502020204030204" pitchFamily="34" charset="0"/>
                <a:cs typeface="Times New Roman" panose="02020603050405020304" pitchFamily="18" charset="0"/>
              </a:rPr>
              <a:t> Boston University (n.d.) How to live well: Daily wellbeing routine. Available at: </a:t>
            </a:r>
            <a:r>
              <a:rPr lang="en-GB" sz="11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https://www.bu.edu/studentwellbeing/how-to-live-well/daily-wellbeing-routine/</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 (Accessed: 23 April 2026).</a:t>
            </a: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buNone/>
            </a:pPr>
            <a:r>
              <a:rPr lang="en-US" sz="1100" kern="100" dirty="0">
                <a:effectLst/>
                <a:latin typeface="Arial" panose="020B0604020202020204" pitchFamily="34" charset="0"/>
                <a:ea typeface="Calibri" panose="020F0502020204030204" pitchFamily="34" charset="0"/>
                <a:cs typeface="Times New Roman" panose="02020603050405020304" pitchFamily="18" charset="0"/>
              </a:rPr>
              <a:t>Cancer Research UK (2024) </a:t>
            </a:r>
            <a:r>
              <a:rPr lang="en-US" sz="1100" i="1" kern="100" dirty="0">
                <a:effectLst/>
                <a:latin typeface="Arial" panose="020B0604020202020204" pitchFamily="34" charset="0"/>
                <a:ea typeface="Calibri" panose="020F0502020204030204" pitchFamily="34" charset="0"/>
                <a:cs typeface="Times New Roman" panose="02020603050405020304" pitchFamily="18" charset="0"/>
              </a:rPr>
              <a:t>Lung cancer statistics</a:t>
            </a:r>
            <a:r>
              <a:rPr lang="en-US" sz="1100" kern="1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US" sz="11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5"/>
              </a:rPr>
              <a:t>https://www.cancerresearchuk.org/health-professional/cancer-statistics/statistics-by-cancer-type/lung-cancer</a:t>
            </a:r>
            <a:r>
              <a:rPr lang="en-US" sz="1100" kern="100" dirty="0">
                <a:effectLst/>
                <a:latin typeface="Arial" panose="020B0604020202020204" pitchFamily="34" charset="0"/>
                <a:ea typeface="Calibri" panose="020F0502020204030204" pitchFamily="34" charset="0"/>
                <a:cs typeface="Times New Roman" panose="02020603050405020304" pitchFamily="18" charset="0"/>
              </a:rPr>
              <a:t> (Accessed: 23 April 2026).</a:t>
            </a: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buNone/>
            </a:pPr>
            <a:r>
              <a:rPr lang="en-GB" sz="1100" kern="100" dirty="0">
                <a:effectLst/>
                <a:latin typeface="Arial" panose="020B0604020202020204" pitchFamily="34" charset="0"/>
                <a:ea typeface="Calibri" panose="020F0502020204030204" pitchFamily="34" charset="0"/>
                <a:cs typeface="Times New Roman" panose="02020603050405020304" pitchFamily="18" charset="0"/>
              </a:rPr>
              <a:t>Johns Hopkins Medicine (no date) 5 Healthy Habits That Help You During Lung Cancer Treatment. Available at: </a:t>
            </a:r>
            <a:r>
              <a:rPr lang="en-GB" sz="11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6"/>
              </a:rPr>
              <a:t>https://www.hopkinsmedicine.org/health/wellness-and-prevention/5-healthy-habits-that-help-you-during-lung-cancer-treatment#:~:text=This%20information%20does%20not%20constitute%20medical%20advice,Improving%20mood%20*%20Maintaining%20a%20healthy%20weight</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 (Accessed: 23 April 2026).</a:t>
            </a: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buNone/>
            </a:pPr>
            <a:r>
              <a:rPr lang="en-GB" sz="1100" kern="100" dirty="0" err="1">
                <a:effectLst/>
                <a:latin typeface="Arial" panose="020B0604020202020204" pitchFamily="34" charset="0"/>
                <a:ea typeface="Calibri" panose="020F0502020204030204" pitchFamily="34" charset="0"/>
                <a:cs typeface="Times New Roman" panose="02020603050405020304" pitchFamily="18" charset="0"/>
              </a:rPr>
              <a:t>Marieb</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 E.N. and Hoehn, K. (2019) Human Anatomy and Physiology. 11th Edition, Pearson Education Ltd.</a:t>
            </a: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buNone/>
            </a:pPr>
            <a:r>
              <a:rPr lang="en-GB" sz="1100" kern="100" dirty="0">
                <a:effectLst/>
                <a:latin typeface="Arial" panose="020B0604020202020204" pitchFamily="34" charset="0"/>
                <a:ea typeface="Calibri" panose="020F0502020204030204" pitchFamily="34" charset="0"/>
                <a:cs typeface="Times New Roman" panose="02020603050405020304" pitchFamily="18" charset="0"/>
              </a:rPr>
              <a:t>NHS England (2024) Thousands of cancers caught early through NHS lung checks. Available at: </a:t>
            </a:r>
            <a:r>
              <a:rPr lang="en-GB" sz="11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7"/>
              </a:rPr>
              <a:t>https://www.england.nhs.uk/2024/11/thousands-of-cancers-caught-early-through-nhs-lung-checks/</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 (Accessed: 23 April 2026).</a:t>
            </a: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buNone/>
            </a:pPr>
            <a:r>
              <a:rPr lang="en-GB" sz="1100" kern="100" dirty="0">
                <a:effectLst/>
                <a:latin typeface="Arial" panose="020B0604020202020204" pitchFamily="34" charset="0"/>
                <a:ea typeface="Calibri" panose="020F0502020204030204" pitchFamily="34" charset="0"/>
                <a:cs typeface="Times New Roman" panose="02020603050405020304" pitchFamily="18" charset="0"/>
              </a:rPr>
              <a:t>NICE (2024) Lung cancer: diagnosis and management. London: NICE. Available at: </a:t>
            </a:r>
            <a:r>
              <a:rPr lang="en-GB" sz="11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8"/>
              </a:rPr>
              <a:t>https://www.nice.org.uk/guidance/ng122/resources/lung-cancer-diagnosis-and-management-pdf-66141655525573</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 (Accessed: 23 April 2026).</a:t>
            </a: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buNone/>
            </a:pPr>
            <a:r>
              <a:rPr lang="en-GB" sz="1100" kern="100" dirty="0">
                <a:effectLst/>
                <a:latin typeface="Arial" panose="020B0604020202020204" pitchFamily="34" charset="0"/>
                <a:ea typeface="Calibri" panose="020F0502020204030204" pitchFamily="34" charset="0"/>
                <a:cs typeface="Times New Roman" panose="02020603050405020304" pitchFamily="18" charset="0"/>
              </a:rPr>
              <a:t>Nursing Midwifery Council (2018) The Code: Professional Standards of Practice and Behaviour for Nurses, Midwives and Nursing Associates. NMC. </a:t>
            </a: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buNone/>
            </a:pPr>
            <a:r>
              <a:rPr lang="en-GB" sz="1100" kern="100" dirty="0">
                <a:effectLst/>
                <a:latin typeface="Arial" panose="020B0604020202020204" pitchFamily="34" charset="0"/>
                <a:ea typeface="Calibri" panose="020F0502020204030204" pitchFamily="34" charset="0"/>
                <a:cs typeface="Times New Roman" panose="02020603050405020304" pitchFamily="18" charset="0"/>
              </a:rPr>
              <a:t>World Health Organization (2025) Cancer. Available at:</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9"/>
              </a:rPr>
              <a:t>https://www.who.int/news-room/fact-sheets/detail/cancer</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 (Accessed: 23 April 2026).</a:t>
            </a: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buNone/>
            </a:pPr>
            <a:r>
              <a:rPr lang="en-GB" sz="1100" kern="100" dirty="0">
                <a:effectLst/>
                <a:latin typeface="Arial" panose="020B0604020202020204" pitchFamily="34" charset="0"/>
                <a:ea typeface="Calibri" panose="020F0502020204030204" pitchFamily="34" charset="0"/>
                <a:cs typeface="Times New Roman" panose="02020603050405020304" pitchFamily="18" charset="0"/>
              </a:rPr>
              <a:t>World Health Organization (2026) Lung cancer. Available at: </a:t>
            </a:r>
            <a:r>
              <a:rPr lang="en-GB" sz="11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0"/>
              </a:rPr>
              <a:t>https://www.who.int/news-room/fact-sheets/detail/lung-cancer</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 (Accessed: 23 April 2026).</a:t>
            </a: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buNone/>
            </a:pPr>
            <a:endParaRPr lang="en-US" sz="11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28/04/2026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pic>
        <p:nvPicPr>
          <p:cNvPr id="8" name="Audio 7">
            <a:hlinkClick r:id="" action="ppaction://media"/>
            <a:extLst>
              <a:ext uri="{FF2B5EF4-FFF2-40B4-BE49-F238E27FC236}">
                <a16:creationId xmlns:a16="http://schemas.microsoft.com/office/drawing/2014/main" id="{5F7AA121-3871-63F3-94DB-5157A0F71B70}"/>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521001056"/>
      </p:ext>
    </p:extLst>
  </p:cSld>
  <p:clrMapOvr>
    <a:masterClrMapping/>
  </p:clrMapOvr>
  <mc:AlternateContent xmlns:mc="http://schemas.openxmlformats.org/markup-compatibility/2006" xmlns:p14="http://schemas.microsoft.com/office/powerpoint/2010/main">
    <mc:Choice Requires="p14">
      <p:transition spd="slow" p14:dur="2000" advTm="4056"/>
    </mc:Choice>
    <mc:Fallback xmlns="">
      <p:transition spd="slow" advTm="40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502</TotalTime>
  <Words>1579</Words>
  <Application>Microsoft Office PowerPoint</Application>
  <PresentationFormat>On-screen Show (4:3)</PresentationFormat>
  <Paragraphs>190</Paragraphs>
  <Slides>11</Slides>
  <Notes>10</Notes>
  <HiddenSlides>0</HiddenSlides>
  <MMClips>10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Arial</vt:lpstr>
      <vt:lpstr>Calibri</vt:lpstr>
      <vt:lpstr>Limerick Serial</vt:lpstr>
      <vt:lpstr>Myriad Pro</vt:lpstr>
      <vt:lpstr>Poppins</vt:lpstr>
      <vt:lpstr>tisapro-regular</vt:lpstr>
      <vt:lpstr>Verdana</vt:lpstr>
      <vt:lpstr>20140311PresentationUWTSDTemplate</vt:lpstr>
      <vt:lpstr>PowerPoint Presentation</vt:lpstr>
      <vt:lpstr>INTRODUCTION</vt:lpstr>
      <vt:lpstr>INFORMATION ABOUT MR A</vt:lpstr>
      <vt:lpstr>ANATOMY AND PHYSIOLOGY</vt:lpstr>
      <vt:lpstr>CARE PLAN (1/3)</vt:lpstr>
      <vt:lpstr>CARE PLAN (2/3)</vt:lpstr>
      <vt:lpstr>CARE PLAN (3/3) </vt:lpstr>
      <vt:lpstr>RISK FACTORS</vt:lpstr>
      <vt:lpstr>RECOMMENDATIONS</vt:lpstr>
      <vt:lpstr>CONCLUSION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eseosa aghamioghogho</cp:lastModifiedBy>
  <cp:revision>243</cp:revision>
  <cp:lastPrinted>2018-07-09T15:27:01Z</cp:lastPrinted>
  <dcterms:created xsi:type="dcterms:W3CDTF">2002-10-07T19:43:58Z</dcterms:created>
  <dcterms:modified xsi:type="dcterms:W3CDTF">2026-04-28T16:07:55Z</dcterms:modified>
</cp:coreProperties>
</file>