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7" r:id="rId2"/>
    <p:sldId id="259" r:id="rId3"/>
    <p:sldId id="260" r:id="rId4"/>
    <p:sldId id="261" r:id="rId5"/>
    <p:sldId id="262" r:id="rId6"/>
    <p:sldId id="263"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0" d="100"/>
          <a:sy n="80" d="100"/>
        </p:scale>
        <p:origin x="58" y="4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3CFE1E-7C97-4032-AEE3-A5C3ECC11ED9}" type="datetimeFigureOut">
              <a:rPr lang="en-GB" smtClean="0"/>
              <a:t>23/07/2020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788580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B3CFE1E-7C97-4032-AEE3-A5C3ECC11ED9}" type="datetimeFigureOut">
              <a:rPr lang="en-GB" smtClean="0"/>
              <a:t>23/07/2020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1064414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3CFE1E-7C97-4032-AEE3-A5C3ECC11ED9}" type="datetimeFigureOut">
              <a:rPr lang="en-GB" smtClean="0"/>
              <a:t>23/07/2020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1023160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3CFE1E-7C97-4032-AEE3-A5C3ECC11ED9}" type="datetimeFigureOut">
              <a:rPr lang="en-GB" smtClean="0"/>
              <a:t>23/07/2020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1091475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3CFE1E-7C97-4032-AEE3-A5C3ECC11ED9}" type="datetimeFigureOut">
              <a:rPr lang="en-GB" smtClean="0"/>
              <a:t>23/07/2020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2708827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B3CFE1E-7C97-4032-AEE3-A5C3ECC11ED9}" type="datetimeFigureOut">
              <a:rPr lang="en-GB" smtClean="0"/>
              <a:t>23/07/2020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2111144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B3CFE1E-7C97-4032-AEE3-A5C3ECC11ED9}" type="datetimeFigureOut">
              <a:rPr lang="en-GB" smtClean="0"/>
              <a:t>23/07/2020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477160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5B3CFE1E-7C97-4032-AEE3-A5C3ECC11ED9}" type="datetimeFigureOut">
              <a:rPr lang="en-GB" smtClean="0"/>
              <a:t>23/07/2020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792424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3CFE1E-7C97-4032-AEE3-A5C3ECC11ED9}" type="datetimeFigureOut">
              <a:rPr lang="en-GB" smtClean="0"/>
              <a:t>23/07/2020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3082968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3CFE1E-7C97-4032-AEE3-A5C3ECC11ED9}" type="datetimeFigureOut">
              <a:rPr lang="en-GB" smtClean="0"/>
              <a:t>23/07/2020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748625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B3CFE1E-7C97-4032-AEE3-A5C3ECC11ED9}" type="datetimeFigureOut">
              <a:rPr lang="en-GB" smtClean="0"/>
              <a:t>23/07/2020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180075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B3CFE1E-7C97-4032-AEE3-A5C3ECC11ED9}" type="datetimeFigureOut">
              <a:rPr lang="en-GB" smtClean="0"/>
              <a:t>23/07/2020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00F66-1021-4D18-8C4A-9485583D42A4}"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063818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3CFE1E-7C97-4032-AEE3-A5C3ECC11ED9}" type="datetimeFigureOut">
              <a:rPr lang="en-GB" smtClean="0"/>
              <a:t>23/07/2020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11701214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3CFE1E-7C97-4032-AEE3-A5C3ECC11ED9}" type="datetimeFigureOut">
              <a:rPr lang="en-GB" smtClean="0"/>
              <a:t>23/07/2020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2246173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3CFE1E-7C97-4032-AEE3-A5C3ECC11ED9}" type="datetimeFigureOut">
              <a:rPr lang="en-GB" smtClean="0"/>
              <a:t>23/07/2020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21435653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3CFE1E-7C97-4032-AEE3-A5C3ECC11ED9}" type="datetimeFigureOut">
              <a:rPr lang="en-GB" smtClean="0"/>
              <a:t>23/07/2020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148540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3CFE1E-7C97-4032-AEE3-A5C3ECC11ED9}" type="datetimeFigureOut">
              <a:rPr lang="en-GB" smtClean="0"/>
              <a:t>23/07/2020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B00F66-1021-4D18-8C4A-9485583D42A4}" type="slidenum">
              <a:rPr lang="en-GB" smtClean="0"/>
              <a:t>‹#›</a:t>
            </a:fld>
            <a:endParaRPr lang="en-GB"/>
          </a:p>
        </p:txBody>
      </p:sp>
    </p:spTree>
    <p:extLst>
      <p:ext uri="{BB962C8B-B14F-4D97-AF65-F5344CB8AC3E}">
        <p14:creationId xmlns:p14="http://schemas.microsoft.com/office/powerpoint/2010/main" val="285646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B3CFE1E-7C97-4032-AEE3-A5C3ECC11ED9}" type="datetimeFigureOut">
              <a:rPr lang="en-GB" smtClean="0"/>
              <a:t>23/07/2020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CB00F66-1021-4D18-8C4A-9485583D42A4}" type="slidenum">
              <a:rPr lang="en-GB" smtClean="0"/>
              <a:t>‹#›</a:t>
            </a:fld>
            <a:endParaRPr lang="en-GB"/>
          </a:p>
        </p:txBody>
      </p:sp>
    </p:spTree>
    <p:extLst>
      <p:ext uri="{BB962C8B-B14F-4D97-AF65-F5344CB8AC3E}">
        <p14:creationId xmlns:p14="http://schemas.microsoft.com/office/powerpoint/2010/main" val="3679439878"/>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slideLayout" Target="../slideLayouts/slideLayout2.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microsoft.com/office/2007/relationships/media" Target="../media/media4.m4a"/><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3.xml.rels><?xml version="1.0" encoding="UTF-8" standalone="yes"?>
<Relationships xmlns="http://schemas.openxmlformats.org/package/2006/relationships"><Relationship Id="rId3" Type="http://schemas.microsoft.com/office/2007/relationships/media" Target="../media/media6.m4a"/><Relationship Id="rId7" Type="http://schemas.openxmlformats.org/officeDocument/2006/relationships/image" Target="../media/image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jpeg"/><Relationship Id="rId5" Type="http://schemas.openxmlformats.org/officeDocument/2006/relationships/slideLayout" Target="../slideLayouts/slideLayout4.xml"/><Relationship Id="rId4" Type="http://schemas.openxmlformats.org/officeDocument/2006/relationships/audio" Target="../media/media6.m4a"/></Relationships>
</file>

<file path=ppt/slides/_rels/slide4.xml.rels><?xml version="1.0" encoding="UTF-8" standalone="yes"?>
<Relationships xmlns="http://schemas.openxmlformats.org/package/2006/relationships"><Relationship Id="rId3" Type="http://schemas.microsoft.com/office/2007/relationships/media" Target="../media/media8.m4a"/><Relationship Id="rId7" Type="http://schemas.openxmlformats.org/officeDocument/2006/relationships/image" Target="../media/image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9.png"/><Relationship Id="rId5" Type="http://schemas.openxmlformats.org/officeDocument/2006/relationships/slideLayout" Target="../slideLayouts/slideLayout8.xml"/><Relationship Id="rId4" Type="http://schemas.openxmlformats.org/officeDocument/2006/relationships/audio" Target="../media/media8.m4a"/></Relationships>
</file>

<file path=ppt/slides/_rels/slide5.xml.rels><?xml version="1.0" encoding="UTF-8" standalone="yes"?>
<Relationships xmlns="http://schemas.openxmlformats.org/package/2006/relationships"><Relationship Id="rId3" Type="http://schemas.microsoft.com/office/2007/relationships/media" Target="../media/media10.m4a"/><Relationship Id="rId7" Type="http://schemas.openxmlformats.org/officeDocument/2006/relationships/image" Target="../media/image7.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0.png"/><Relationship Id="rId5" Type="http://schemas.openxmlformats.org/officeDocument/2006/relationships/slideLayout" Target="../slideLayouts/slideLayout8.xml"/><Relationship Id="rId4" Type="http://schemas.openxmlformats.org/officeDocument/2006/relationships/audio" Target="../media/media10.m4a"/></Relationships>
</file>

<file path=ppt/slides/_rels/slide6.xml.rels><?xml version="1.0" encoding="UTF-8" standalone="yes"?>
<Relationships xmlns="http://schemas.openxmlformats.org/package/2006/relationships"><Relationship Id="rId3" Type="http://schemas.microsoft.com/office/2007/relationships/media" Target="../media/media12.m4a"/><Relationship Id="rId7" Type="http://schemas.openxmlformats.org/officeDocument/2006/relationships/image" Target="../media/image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0.png"/><Relationship Id="rId5" Type="http://schemas.openxmlformats.org/officeDocument/2006/relationships/slideLayout" Target="../slideLayouts/slideLayout8.xml"/><Relationship Id="rId4" Type="http://schemas.openxmlformats.org/officeDocument/2006/relationships/audio" Target="../media/media12.m4a"/></Relationships>
</file>

<file path=ppt/slides/_rels/slide7.xml.rels><?xml version="1.0" encoding="UTF-8" standalone="yes"?>
<Relationships xmlns="http://schemas.openxmlformats.org/package/2006/relationships"><Relationship Id="rId3" Type="http://schemas.microsoft.com/office/2007/relationships/media" Target="../media/media14.m4a"/><Relationship Id="rId7" Type="http://schemas.openxmlformats.org/officeDocument/2006/relationships/image" Target="../media/image7.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0.png"/><Relationship Id="rId5" Type="http://schemas.openxmlformats.org/officeDocument/2006/relationships/slideLayout" Target="../slideLayouts/slideLayout8.xml"/><Relationship Id="rId4" Type="http://schemas.openxmlformats.org/officeDocument/2006/relationships/audio" Target="../media/media14.m4a"/></Relationships>
</file>

<file path=ppt/slides/_rels/slide8.xml.rels><?xml version="1.0" encoding="UTF-8" standalone="yes"?>
<Relationships xmlns="http://schemas.openxmlformats.org/package/2006/relationships"><Relationship Id="rId3" Type="http://schemas.microsoft.com/office/2007/relationships/media" Target="../media/media16.m4a"/><Relationship Id="rId7" Type="http://schemas.openxmlformats.org/officeDocument/2006/relationships/image" Target="../media/image7.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0.png"/><Relationship Id="rId5" Type="http://schemas.openxmlformats.org/officeDocument/2006/relationships/slideLayout" Target="../slideLayouts/slideLayout8.xml"/><Relationship Id="rId4" Type="http://schemas.openxmlformats.org/officeDocument/2006/relationships/audio" Target="../media/media16.m4a"/></Relationships>
</file>

<file path=ppt/slides/_rels/slide9.xml.rels><?xml version="1.0" encoding="UTF-8" standalone="yes"?>
<Relationships xmlns="http://schemas.openxmlformats.org/package/2006/relationships"><Relationship Id="rId3" Type="http://schemas.microsoft.com/office/2007/relationships/media" Target="../media/media18.m4a"/><Relationship Id="rId7" Type="http://schemas.openxmlformats.org/officeDocument/2006/relationships/image" Target="../media/image7.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0.png"/><Relationship Id="rId5" Type="http://schemas.openxmlformats.org/officeDocument/2006/relationships/slideLayout" Target="../slideLayouts/slideLayout4.xml"/><Relationship Id="rId4" Type="http://schemas.openxmlformats.org/officeDocument/2006/relationships/audio" Target="../media/media18.m4a"/></Relationships>
</file>

<file path=ppt/slides/_rels/slide10.xml.rels><?xml version="1.0" encoding="UTF-8" standalone="yes"?>
<Relationships xmlns="http://schemas.openxmlformats.org/package/2006/relationships"><Relationship Id="rId3" Type="http://schemas.microsoft.com/office/2007/relationships/media" Target="../media/media20.m4a"/><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7.png"/><Relationship Id="rId5" Type="http://schemas.openxmlformats.org/officeDocument/2006/relationships/slideLayout" Target="../slideLayouts/slideLayout2.xml"/><Relationship Id="rId4" Type="http://schemas.openxmlformats.org/officeDocument/2006/relationships/audio" Target="../media/media20.m4a"/></Relationships>
</file>

<file path=ppt/slides/_rels/slide11.xml.rels><?xml version="1.0" encoding="UTF-8" standalone="yes"?>
<Relationships xmlns="http://schemas.openxmlformats.org/package/2006/relationships"><Relationship Id="rId3" Type="http://schemas.microsoft.com/office/2007/relationships/media" Target="../media/media22.m4a"/><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7.png"/><Relationship Id="rId5" Type="http://schemas.openxmlformats.org/officeDocument/2006/relationships/slideLayout" Target="../slideLayouts/slideLayout2.xml"/><Relationship Id="rId4" Type="http://schemas.openxmlformats.org/officeDocument/2006/relationships/audio" Target="../media/media22.m4a"/></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lstStyle/>
          <a:p>
            <a:r>
              <a:rPr lang="en-GB" dirty="0"/>
              <a:t>Digital platforms are recasting the relationships between customers, workers, and employers as the silicon chip’s reach permeates almost everything we do that is from buying groceries online to finding a partner on a dating website. As computing power improves dramatically and more and more people around the world participate in the digital economy.</a:t>
            </a:r>
          </a:p>
        </p:txBody>
      </p:sp>
      <p:pic>
        <p:nvPicPr>
          <p:cNvPr id="6" name="Picture 5">
            <a:extLst>
              <a:ext uri="{FF2B5EF4-FFF2-40B4-BE49-F238E27FC236}">
                <a16:creationId xmlns:a16="http://schemas.microsoft.com/office/drawing/2014/main" id="{5E3CD314-9285-4CB8-A457-A265465E3208}"/>
              </a:ext>
            </a:extLst>
          </p:cNvPr>
          <p:cNvPicPr>
            <a:picLocks noChangeAspect="1"/>
          </p:cNvPicPr>
          <p:nvPr/>
        </p:nvPicPr>
        <p:blipFill>
          <a:blip r:embed="rId6"/>
          <a:stretch>
            <a:fillRect/>
          </a:stretch>
        </p:blipFill>
        <p:spPr>
          <a:xfrm>
            <a:off x="6696074" y="3879152"/>
            <a:ext cx="5391151" cy="2978848"/>
          </a:xfrm>
          <a:prstGeom prst="rect">
            <a:avLst/>
          </a:prstGeom>
        </p:spPr>
      </p:pic>
      <p:pic>
        <p:nvPicPr>
          <p:cNvPr id="8" name="intro">
            <a:hlinkClick r:id="" action="ppaction://media"/>
            <a:extLst>
              <a:ext uri="{FF2B5EF4-FFF2-40B4-BE49-F238E27FC236}">
                <a16:creationId xmlns:a16="http://schemas.microsoft.com/office/drawing/2014/main" id="{9F3EBF79-CC83-4D88-ACA1-2A4D9FD59CC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pic>
        <p:nvPicPr>
          <p:cNvPr id="9" name="intro">
            <a:hlinkClick r:id="" action="ppaction://media"/>
            <a:extLst>
              <a:ext uri="{FF2B5EF4-FFF2-40B4-BE49-F238E27FC236}">
                <a16:creationId xmlns:a16="http://schemas.microsoft.com/office/drawing/2014/main" id="{D09A4359-B5F7-44DD-9AD5-1A898754BDA0}"/>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59605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565"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556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8"/>
                </p:tgtEl>
              </p:cMediaNode>
            </p:audio>
            <p:audio>
              <p:cMediaNode vol="80000">
                <p:cTn id="12"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ABOUT AMAZON</a:t>
            </a:r>
          </a:p>
        </p:txBody>
      </p:sp>
      <p:sp>
        <p:nvSpPr>
          <p:cNvPr id="3" name="Content Placeholder 2"/>
          <p:cNvSpPr>
            <a:spLocks noGrp="1"/>
          </p:cNvSpPr>
          <p:nvPr>
            <p:ph idx="1"/>
          </p:nvPr>
        </p:nvSpPr>
        <p:spPr/>
        <p:txBody>
          <a:bodyPr/>
          <a:lstStyle/>
          <a:p>
            <a:r>
              <a:rPr lang="en-GB" dirty="0"/>
              <a:t> Amazon Company was founded in 1994 and was launched in the year 1995 with an aim of being the world’s most customer centric company.</a:t>
            </a:r>
          </a:p>
          <a:p>
            <a:r>
              <a:rPr lang="en-GB" dirty="0"/>
              <a:t> It is an American multinational technology company that is located in Seattle, Washington</a:t>
            </a:r>
          </a:p>
          <a:p>
            <a:r>
              <a:rPr lang="en-GB" dirty="0"/>
              <a:t> It has a build-up effective customer service, including effective inventory and shipping empire. </a:t>
            </a:r>
          </a:p>
          <a:p>
            <a:r>
              <a:rPr lang="en-GB" dirty="0"/>
              <a:t> The Company is guided by main four principles which include customer obsession instead of focusing on the competitor, passion for operational excellence along with commitment to the operational </a:t>
            </a:r>
          </a:p>
        </p:txBody>
      </p:sp>
      <p:pic>
        <p:nvPicPr>
          <p:cNvPr id="4" name="Recorded Sound">
            <a:hlinkClick r:id="" action="ppaction://media"/>
            <a:extLst>
              <a:ext uri="{FF2B5EF4-FFF2-40B4-BE49-F238E27FC236}">
                <a16:creationId xmlns:a16="http://schemas.microsoft.com/office/drawing/2014/main" id="{E8B9A219-2016-457C-898F-5436178B46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pic>
        <p:nvPicPr>
          <p:cNvPr id="5" name="abt amzn">
            <a:hlinkClick r:id="" action="ppaction://media"/>
            <a:extLst>
              <a:ext uri="{FF2B5EF4-FFF2-40B4-BE49-F238E27FC236}">
                <a16:creationId xmlns:a16="http://schemas.microsoft.com/office/drawing/2014/main" id="{9BEBEE07-1AA7-4FBA-AACA-920AAC87C81F}"/>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6991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828"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582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43000" y="927847"/>
            <a:ext cx="6051176" cy="762841"/>
          </a:xfrm>
        </p:spPr>
        <p:txBody>
          <a:bodyPr>
            <a:normAutofit/>
          </a:bodyPr>
          <a:lstStyle/>
          <a:p>
            <a:r>
              <a:rPr lang="en-GB" dirty="0"/>
              <a:t>EXTERNAL FACTORS</a:t>
            </a:r>
          </a:p>
        </p:txBody>
      </p:sp>
      <p:sp>
        <p:nvSpPr>
          <p:cNvPr id="6" name="Content Placeholder 5"/>
          <p:cNvSpPr>
            <a:spLocks noGrp="1"/>
          </p:cNvSpPr>
          <p:nvPr>
            <p:ph sz="half" idx="1"/>
          </p:nvPr>
        </p:nvSpPr>
        <p:spPr/>
        <p:txBody>
          <a:bodyPr>
            <a:normAutofit/>
          </a:bodyPr>
          <a:lstStyle/>
          <a:p>
            <a:pPr marL="0" indent="0">
              <a:buNone/>
            </a:pPr>
            <a:r>
              <a:rPr lang="en-GB" dirty="0"/>
              <a:t>OPPORTUNITIES</a:t>
            </a:r>
          </a:p>
          <a:p>
            <a:endParaRPr lang="en-GB" dirty="0"/>
          </a:p>
          <a:p>
            <a:r>
              <a:rPr lang="en-GB" dirty="0"/>
              <a:t>Online payment provide easier opportunities of scaling up the business </a:t>
            </a:r>
          </a:p>
          <a:p>
            <a:r>
              <a:rPr lang="en-GB" dirty="0"/>
              <a:t> Productivity under its own brand </a:t>
            </a:r>
          </a:p>
          <a:p>
            <a:r>
              <a:rPr lang="en-GB" dirty="0"/>
              <a:t>Expansion in global footprint</a:t>
            </a:r>
          </a:p>
          <a:p>
            <a:pPr marL="0" indent="0">
              <a:buNone/>
            </a:pPr>
            <a:endParaRPr lang="en-GB" dirty="0"/>
          </a:p>
          <a:p>
            <a:endParaRPr lang="en-GB" dirty="0"/>
          </a:p>
        </p:txBody>
      </p:sp>
      <p:sp>
        <p:nvSpPr>
          <p:cNvPr id="4" name="Text Placeholder 3"/>
          <p:cNvSpPr>
            <a:spLocks noGrp="1"/>
          </p:cNvSpPr>
          <p:nvPr>
            <p:ph sz="half" idx="2"/>
          </p:nvPr>
        </p:nvSpPr>
        <p:spPr/>
        <p:txBody>
          <a:bodyPr>
            <a:normAutofit/>
          </a:bodyPr>
          <a:lstStyle/>
          <a:p>
            <a:r>
              <a:rPr lang="en-GB" dirty="0"/>
              <a:t>THREAT</a:t>
            </a:r>
          </a:p>
          <a:p>
            <a:endParaRPr lang="en-GB" dirty="0"/>
          </a:p>
          <a:p>
            <a:r>
              <a:rPr lang="en-GB" dirty="0"/>
              <a:t>Identify Theft and hacking increases concern of online shopping </a:t>
            </a:r>
          </a:p>
          <a:p>
            <a:r>
              <a:rPr lang="en-GB" dirty="0"/>
              <a:t>Aggressive pricing strategy can be a threat </a:t>
            </a:r>
          </a:p>
          <a:p>
            <a:r>
              <a:rPr lang="en-GB" dirty="0"/>
              <a:t>Has competition from the local market. </a:t>
            </a:r>
          </a:p>
        </p:txBody>
      </p:sp>
      <p:pic>
        <p:nvPicPr>
          <p:cNvPr id="1028" name="Picture 4" descr="What is SWOT analysis? A strategic tool for achieving objectives | CIO"/>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03659" y="161504"/>
            <a:ext cx="2630393" cy="2295526"/>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5E37DF74-D9D8-42EB-91F6-97F0F0D88CA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pic>
        <p:nvPicPr>
          <p:cNvPr id="3" name="swot">
            <a:hlinkClick r:id="" action="ppaction://media"/>
            <a:extLst>
              <a:ext uri="{FF2B5EF4-FFF2-40B4-BE49-F238E27FC236}">
                <a16:creationId xmlns:a16="http://schemas.microsoft.com/office/drawing/2014/main" id="{66C4E715-04E8-4A75-ABA9-FCF38A08D222}"/>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8560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880"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28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audio>
              <p:cMediaNode vol="80000">
                <p:cTn id="12"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PESTLE ANALYSIS</a:t>
            </a:r>
          </a:p>
        </p:txBody>
      </p:sp>
      <p:pic>
        <p:nvPicPr>
          <p:cNvPr id="2050" name="Picture 2" descr="The Importance of a PESTEL Analysis"/>
          <p:cNvPicPr>
            <a:picLocks noGrp="1" noChangeAspect="1" noChangeArrowheads="1"/>
          </p:cNvPicPr>
          <p:nvPr>
            <p:ph idx="1"/>
          </p:nvPr>
        </p:nvPicPr>
        <p:blipFill rotWithShape="1">
          <a:blip r:embed="rId6">
            <a:extLst>
              <a:ext uri="{28A0092B-C50C-407E-A947-70E740481C1C}">
                <a14:useLocalDpi xmlns:a14="http://schemas.microsoft.com/office/drawing/2010/main" val="0"/>
              </a:ext>
            </a:extLst>
          </a:blip>
          <a:srcRect b="7411"/>
          <a:stretch/>
        </p:blipFill>
        <p:spPr bwMode="auto">
          <a:xfrm>
            <a:off x="5832475" y="987426"/>
            <a:ext cx="4873625" cy="4512422"/>
          </a:xfrm>
          <a:prstGeom prst="rect">
            <a:avLst/>
          </a:prstGeom>
          <a:noFill/>
          <a:extLst>
            <a:ext uri="{909E8E84-426E-40DD-AFC4-6F175D3DCCD1}">
              <a14:hiddenFill xmlns:a14="http://schemas.microsoft.com/office/drawing/2010/main">
                <a:solidFill>
                  <a:srgbClr val="FFFFFF"/>
                </a:solidFill>
              </a14:hiddenFill>
            </a:ext>
          </a:extLst>
        </p:spPr>
      </p:pic>
      <p:sp>
        <p:nvSpPr>
          <p:cNvPr id="7" name="Text Placeholder 6"/>
          <p:cNvSpPr>
            <a:spLocks noGrp="1"/>
          </p:cNvSpPr>
          <p:nvPr>
            <p:ph type="body" sz="half" idx="2"/>
          </p:nvPr>
        </p:nvSpPr>
        <p:spPr/>
        <p:txBody>
          <a:bodyPr>
            <a:normAutofit/>
          </a:bodyPr>
          <a:lstStyle/>
          <a:p>
            <a:r>
              <a:rPr lang="en-GB" dirty="0"/>
              <a:t>PESTEL analysis can be best described as a framework that is mainly used by the marketers in analysis and monitoring of the macro environmental factors that are associated with a business. </a:t>
            </a:r>
          </a:p>
          <a:p>
            <a:r>
              <a:rPr lang="en-GB" dirty="0"/>
              <a:t> The results obtained from the PESTEL analysis are often used in identification of threats and weakness in SWOT analysis of a company.</a:t>
            </a:r>
          </a:p>
        </p:txBody>
      </p:sp>
      <p:pic>
        <p:nvPicPr>
          <p:cNvPr id="2" name="pestle">
            <a:hlinkClick r:id="" action="ppaction://media"/>
            <a:extLst>
              <a:ext uri="{FF2B5EF4-FFF2-40B4-BE49-F238E27FC236}">
                <a16:creationId xmlns:a16="http://schemas.microsoft.com/office/drawing/2014/main" id="{E28ED36E-BF90-4E0D-9F86-DA75BE15D47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pic>
        <p:nvPicPr>
          <p:cNvPr id="3" name="pest">
            <a:hlinkClick r:id="" action="ppaction://media"/>
            <a:extLst>
              <a:ext uri="{FF2B5EF4-FFF2-40B4-BE49-F238E27FC236}">
                <a16:creationId xmlns:a16="http://schemas.microsoft.com/office/drawing/2014/main" id="{AE9004CA-08D3-49C7-AAC5-9C0818532AB7}"/>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53625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658"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065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audio>
              <p:cMediaNode vol="80000">
                <p:cTn id="12"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POLITICAL</a:t>
            </a:r>
          </a:p>
        </p:txBody>
      </p:sp>
      <p:pic>
        <p:nvPicPr>
          <p:cNvPr id="5" name="Content Placeholder 4"/>
          <p:cNvPicPr>
            <a:picLocks noGrp="1" noChangeAspect="1"/>
          </p:cNvPicPr>
          <p:nvPr>
            <p:ph idx="1"/>
          </p:nvPr>
        </p:nvPicPr>
        <p:blipFill>
          <a:blip r:embed="rId6"/>
          <a:stretch>
            <a:fillRect/>
          </a:stretch>
        </p:blipFill>
        <p:spPr>
          <a:xfrm>
            <a:off x="4766131" y="1513448"/>
            <a:ext cx="4871126" cy="4511431"/>
          </a:xfrm>
          <a:prstGeom prst="rect">
            <a:avLst/>
          </a:prstGeom>
        </p:spPr>
      </p:pic>
      <p:sp>
        <p:nvSpPr>
          <p:cNvPr id="4" name="Text Placeholder 3"/>
          <p:cNvSpPr>
            <a:spLocks noGrp="1"/>
          </p:cNvSpPr>
          <p:nvPr>
            <p:ph type="body" sz="half" idx="2"/>
          </p:nvPr>
        </p:nvSpPr>
        <p:spPr/>
        <p:txBody>
          <a:bodyPr>
            <a:normAutofit fontScale="92500" lnSpcReduction="20000"/>
          </a:bodyPr>
          <a:lstStyle/>
          <a:p>
            <a:r>
              <a:rPr lang="en-GB" dirty="0"/>
              <a:t>The hurdles before e-businesses are not the same as the traditional businesses. Amazon is an e-commerce offering an online </a:t>
            </a:r>
            <a:r>
              <a:rPr lang="en-GB" dirty="0" err="1"/>
              <a:t>catalog</a:t>
            </a:r>
            <a:r>
              <a:rPr lang="en-GB" dirty="0"/>
              <a:t> of products for users all over the globe. Because they operate overseas, Amazon must abide by political and legal regulations in each location.</a:t>
            </a:r>
          </a:p>
          <a:p>
            <a:r>
              <a:rPr lang="en-GB" dirty="0"/>
              <a:t>  Amazon relies on government support to implement, distribute, and profit — all thanks to the internet. And now they’re expanding into physical locations. Regardless, this company relies heavily on political stability (in all countries) and e-commerce support, but they’re also affected by cybersecurity bills too.</a:t>
            </a:r>
          </a:p>
          <a:p>
            <a:endParaRPr lang="en-GB" dirty="0"/>
          </a:p>
        </p:txBody>
      </p:sp>
      <p:pic>
        <p:nvPicPr>
          <p:cNvPr id="6" name="political">
            <a:hlinkClick r:id="" action="ppaction://media"/>
            <a:extLst>
              <a:ext uri="{FF2B5EF4-FFF2-40B4-BE49-F238E27FC236}">
                <a16:creationId xmlns:a16="http://schemas.microsoft.com/office/drawing/2014/main" id="{B9685A2D-8E92-4E38-A35B-761843BA363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pic>
        <p:nvPicPr>
          <p:cNvPr id="7" name="political">
            <a:hlinkClick r:id="" action="ppaction://media"/>
            <a:extLst>
              <a:ext uri="{FF2B5EF4-FFF2-40B4-BE49-F238E27FC236}">
                <a16:creationId xmlns:a16="http://schemas.microsoft.com/office/drawing/2014/main" id="{88354092-A984-41FD-BF4F-7065BA41C701}"/>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8534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118"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411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6"/>
                </p:tgtEl>
              </p:cMediaNode>
            </p:audio>
            <p:audio>
              <p:cMediaNode vol="80000">
                <p:cTn id="12"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FACTORS</a:t>
            </a:r>
          </a:p>
        </p:txBody>
      </p:sp>
      <p:pic>
        <p:nvPicPr>
          <p:cNvPr id="5" name="Content Placeholder 4"/>
          <p:cNvPicPr>
            <a:picLocks noGrp="1" noChangeAspect="1"/>
          </p:cNvPicPr>
          <p:nvPr>
            <p:ph idx="1"/>
          </p:nvPr>
        </p:nvPicPr>
        <p:blipFill>
          <a:blip r:embed="rId6"/>
          <a:stretch>
            <a:fillRect/>
          </a:stretch>
        </p:blipFill>
        <p:spPr>
          <a:xfrm>
            <a:off x="4947106" y="1478084"/>
            <a:ext cx="4871126" cy="4511431"/>
          </a:xfrm>
          <a:prstGeom prst="rect">
            <a:avLst/>
          </a:prstGeom>
        </p:spPr>
      </p:pic>
      <p:sp>
        <p:nvSpPr>
          <p:cNvPr id="4" name="Text Placeholder 3"/>
          <p:cNvSpPr>
            <a:spLocks noGrp="1"/>
          </p:cNvSpPr>
          <p:nvPr>
            <p:ph type="body" sz="half" idx="2"/>
          </p:nvPr>
        </p:nvSpPr>
        <p:spPr/>
        <p:txBody>
          <a:bodyPr>
            <a:normAutofit/>
          </a:bodyPr>
          <a:lstStyle/>
          <a:p>
            <a:r>
              <a:rPr lang="en-GB" dirty="0"/>
              <a:t>If the economy is positive, businesses flourish. Amazon isn’t an exception to the rule. Luckily, retail is one of those industries that can take an economic beating and still remain profitable. It’s not indestructible, but people will always have a need for items sold by retailers. Disposable income is higher these days, allowing people to spend more frivolously on luxurious items and entertainment</a:t>
            </a:r>
          </a:p>
        </p:txBody>
      </p:sp>
      <p:pic>
        <p:nvPicPr>
          <p:cNvPr id="3" name="econs">
            <a:hlinkClick r:id="" action="ppaction://media"/>
            <a:extLst>
              <a:ext uri="{FF2B5EF4-FFF2-40B4-BE49-F238E27FC236}">
                <a16:creationId xmlns:a16="http://schemas.microsoft.com/office/drawing/2014/main" id="{79AADAB5-752D-408F-A753-9F5C5BCC0B8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pic>
        <p:nvPicPr>
          <p:cNvPr id="6" name="econs">
            <a:hlinkClick r:id="" action="ppaction://media"/>
            <a:extLst>
              <a:ext uri="{FF2B5EF4-FFF2-40B4-BE49-F238E27FC236}">
                <a16:creationId xmlns:a16="http://schemas.microsoft.com/office/drawing/2014/main" id="{E238FD3E-EDBF-44A5-96D8-92E7F7CACE3E}"/>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47739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165"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516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3" y="1114426"/>
            <a:ext cx="3401064" cy="914399"/>
          </a:xfrm>
        </p:spPr>
        <p:txBody>
          <a:bodyPr/>
          <a:lstStyle/>
          <a:p>
            <a:r>
              <a:rPr lang="en-GB" dirty="0">
                <a:solidFill>
                  <a:srgbClr val="EBEBEB"/>
                </a:solidFill>
              </a:rPr>
              <a:t>SOCIAL</a:t>
            </a:r>
            <a:endParaRPr lang="en-GB" dirty="0"/>
          </a:p>
        </p:txBody>
      </p:sp>
      <p:pic>
        <p:nvPicPr>
          <p:cNvPr id="5" name="Content Placeholder 4"/>
          <p:cNvPicPr>
            <a:picLocks noGrp="1" noChangeAspect="1"/>
          </p:cNvPicPr>
          <p:nvPr>
            <p:ph idx="1"/>
          </p:nvPr>
        </p:nvPicPr>
        <p:blipFill>
          <a:blip r:embed="rId6"/>
          <a:stretch>
            <a:fillRect/>
          </a:stretch>
        </p:blipFill>
        <p:spPr>
          <a:xfrm>
            <a:off x="4947106" y="1478084"/>
            <a:ext cx="4871126" cy="4511431"/>
          </a:xfrm>
          <a:prstGeom prst="rect">
            <a:avLst/>
          </a:prstGeom>
        </p:spPr>
      </p:pic>
      <p:sp>
        <p:nvSpPr>
          <p:cNvPr id="4" name="Text Placeholder 3"/>
          <p:cNvSpPr>
            <a:spLocks noGrp="1"/>
          </p:cNvSpPr>
          <p:nvPr>
            <p:ph type="body" sz="half" idx="2"/>
          </p:nvPr>
        </p:nvSpPr>
        <p:spPr>
          <a:xfrm>
            <a:off x="1154953" y="2266950"/>
            <a:ext cx="3401063" cy="3757929"/>
          </a:xfrm>
        </p:spPr>
        <p:txBody>
          <a:bodyPr>
            <a:noAutofit/>
          </a:bodyPr>
          <a:lstStyle/>
          <a:p>
            <a:r>
              <a:rPr lang="en-GB" sz="1100" dirty="0"/>
              <a:t>Amazon is negatively impacting the public’s health, but critics say otherwise. Obesity is increasing among adults and children more than ever before. </a:t>
            </a:r>
          </a:p>
          <a:p>
            <a:r>
              <a:rPr lang="en-GB" sz="1100" dirty="0"/>
              <a:t>Amazon introducing more ways than ever to receive your products without having to leave the couch, they’ve come under fire. Their expansion into the grocery industry, enabling customers to receive groceries to their doorstep within hours, may negatively impact the well-being of the consumer because they don’t have to venture outside for food anymore.</a:t>
            </a:r>
          </a:p>
          <a:p>
            <a:r>
              <a:rPr lang="en-GB" sz="1100" dirty="0"/>
              <a:t>Customer want that ;access to thousands of products with the ability to get them the same-day. That’s what makes Amazon so powerful. Their categories are ever-expanding, and their shipping is typically top-notch. It’s easier now than ever to buy a product. Online shopping is popular because of the ease, the accessibility, and the ability to not have to put on pants just to pick it up. Not to mention Amazon offers free and quick shipping for Prime membership subscribers.</a:t>
            </a:r>
          </a:p>
        </p:txBody>
      </p:sp>
      <p:pic>
        <p:nvPicPr>
          <p:cNvPr id="3" name="social">
            <a:hlinkClick r:id="" action="ppaction://media"/>
            <a:extLst>
              <a:ext uri="{FF2B5EF4-FFF2-40B4-BE49-F238E27FC236}">
                <a16:creationId xmlns:a16="http://schemas.microsoft.com/office/drawing/2014/main" id="{3C6213BD-88D9-4241-A0E3-B067CAB1F60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pic>
        <p:nvPicPr>
          <p:cNvPr id="6" name="social">
            <a:hlinkClick r:id="" action="ppaction://media"/>
            <a:extLst>
              <a:ext uri="{FF2B5EF4-FFF2-40B4-BE49-F238E27FC236}">
                <a16:creationId xmlns:a16="http://schemas.microsoft.com/office/drawing/2014/main" id="{B0A8F99F-96F1-41D7-BEC8-A4861E8325A8}"/>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59919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850"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8185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TECHNOLOGICAL</a:t>
            </a:r>
          </a:p>
        </p:txBody>
      </p:sp>
      <p:pic>
        <p:nvPicPr>
          <p:cNvPr id="5" name="Content Placeholder 4"/>
          <p:cNvPicPr>
            <a:picLocks noGrp="1" noChangeAspect="1"/>
          </p:cNvPicPr>
          <p:nvPr>
            <p:ph idx="1"/>
          </p:nvPr>
        </p:nvPicPr>
        <p:blipFill>
          <a:blip r:embed="rId6"/>
          <a:stretch>
            <a:fillRect/>
          </a:stretch>
        </p:blipFill>
        <p:spPr>
          <a:xfrm>
            <a:off x="4947106" y="1478084"/>
            <a:ext cx="4871126" cy="4511431"/>
          </a:xfrm>
          <a:prstGeom prst="rect">
            <a:avLst/>
          </a:prstGeom>
        </p:spPr>
      </p:pic>
      <p:sp>
        <p:nvSpPr>
          <p:cNvPr id="4" name="Text Placeholder 3"/>
          <p:cNvSpPr>
            <a:spLocks noGrp="1"/>
          </p:cNvSpPr>
          <p:nvPr>
            <p:ph type="body" sz="half" idx="2"/>
          </p:nvPr>
        </p:nvSpPr>
        <p:spPr/>
        <p:txBody>
          <a:bodyPr>
            <a:normAutofit fontScale="85000" lnSpcReduction="20000"/>
          </a:bodyPr>
          <a:lstStyle/>
          <a:p>
            <a:r>
              <a:rPr lang="en-GB" dirty="0"/>
              <a:t>Amazon is a technological company, so these factors can greatly impact their profits. They rely heavily on varying degrees of technology to distribute their products to customers. </a:t>
            </a:r>
          </a:p>
          <a:p>
            <a:r>
              <a:rPr lang="en-GB" dirty="0"/>
              <a:t>They’re experimenting with new and creative ways for customers to receive their packages. </a:t>
            </a:r>
          </a:p>
          <a:p>
            <a:r>
              <a:rPr lang="en-GB" dirty="0"/>
              <a:t>In 2017, Amazon began testing their new initiative: drone deliveries. It’s not as easy as it sounds. </a:t>
            </a:r>
          </a:p>
          <a:p>
            <a:r>
              <a:rPr lang="en-GB" dirty="0"/>
              <a:t>They must comply with government  regulations to allow the use of drones in this way. But a major obstacle is how these drones can actually deliver these packages to the customer.</a:t>
            </a:r>
          </a:p>
        </p:txBody>
      </p:sp>
      <p:pic>
        <p:nvPicPr>
          <p:cNvPr id="3" name="tech">
            <a:hlinkClick r:id="" action="ppaction://media"/>
            <a:extLst>
              <a:ext uri="{FF2B5EF4-FFF2-40B4-BE49-F238E27FC236}">
                <a16:creationId xmlns:a16="http://schemas.microsoft.com/office/drawing/2014/main" id="{A8347CBE-7DAB-4A76-8A19-C41ECEDC6DD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pic>
        <p:nvPicPr>
          <p:cNvPr id="6" name="tech">
            <a:hlinkClick r:id="" action="ppaction://media"/>
            <a:extLst>
              <a:ext uri="{FF2B5EF4-FFF2-40B4-BE49-F238E27FC236}">
                <a16:creationId xmlns:a16="http://schemas.microsoft.com/office/drawing/2014/main" id="{859B7A53-42D6-4008-A6EB-60DF3627974F}"/>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5002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786"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778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ENVIRONMENTAL                       LEGAL</a:t>
            </a:r>
          </a:p>
        </p:txBody>
      </p:sp>
      <p:sp>
        <p:nvSpPr>
          <p:cNvPr id="6" name="Content Placeholder 5"/>
          <p:cNvSpPr>
            <a:spLocks noGrp="1"/>
          </p:cNvSpPr>
          <p:nvPr>
            <p:ph sz="half" idx="1"/>
          </p:nvPr>
        </p:nvSpPr>
        <p:spPr/>
        <p:txBody>
          <a:bodyPr>
            <a:normAutofit fontScale="85000" lnSpcReduction="10000"/>
          </a:bodyPr>
          <a:lstStyle/>
          <a:p>
            <a:pPr>
              <a:lnSpc>
                <a:spcPct val="120000"/>
              </a:lnSpc>
            </a:pPr>
            <a:r>
              <a:rPr lang="en-GB" dirty="0"/>
              <a:t>Amazon has also invested a lot in CSR and  sustainability. It has  invested  in sustainable packaging, waste reduction, and renewable energy. Apart from that  it has also invested in engaging the community in sustainability projects. Renewable energy is a key focus area at Amazon. It has made major investments in this area to acquire complete freedom from dependence on non-renewable energy in the long term.</a:t>
            </a:r>
          </a:p>
        </p:txBody>
      </p:sp>
      <p:sp>
        <p:nvSpPr>
          <p:cNvPr id="7" name="Content Placeholder 6"/>
          <p:cNvSpPr>
            <a:spLocks noGrp="1"/>
          </p:cNvSpPr>
          <p:nvPr>
            <p:ph sz="half" idx="2"/>
          </p:nvPr>
        </p:nvSpPr>
        <p:spPr/>
        <p:txBody>
          <a:bodyPr>
            <a:normAutofit fontScale="85000" lnSpcReduction="10000"/>
          </a:bodyPr>
          <a:lstStyle/>
          <a:p>
            <a:r>
              <a:rPr lang="en-GB" dirty="0"/>
              <a:t>it is important for big brands like Amazon to remain compliant with law. Amazon has a separate legal team to oversee the legal issues and challenges. Apart from labour laws, there are other several areas where legal compliance is essential. Any tussle with law can be very costly  for big companies like Amazon. Any mistake can result in big fines and a loss of image. Another legal factor is EU GDPR (General Data Protection Regulations) affects Amazon and all those companies who collect customer data like name, emails and bank information. All the consumer data must be protected. The European Union launched an investigation and fined Google and Facebook. This is considered a huge threat to Amazon.</a:t>
            </a:r>
          </a:p>
        </p:txBody>
      </p:sp>
      <p:pic>
        <p:nvPicPr>
          <p:cNvPr id="2" name="Picture 1"/>
          <p:cNvPicPr>
            <a:picLocks noChangeAspect="1"/>
          </p:cNvPicPr>
          <p:nvPr/>
        </p:nvPicPr>
        <p:blipFill>
          <a:blip r:embed="rId6"/>
          <a:stretch>
            <a:fillRect/>
          </a:stretch>
        </p:blipFill>
        <p:spPr>
          <a:xfrm>
            <a:off x="9816353" y="231991"/>
            <a:ext cx="1861821" cy="1458697"/>
          </a:xfrm>
          <a:prstGeom prst="rect">
            <a:avLst/>
          </a:prstGeom>
        </p:spPr>
      </p:pic>
      <p:pic>
        <p:nvPicPr>
          <p:cNvPr id="3" name="Recorded Sound">
            <a:hlinkClick r:id="" action="ppaction://media"/>
            <a:extLst>
              <a:ext uri="{FF2B5EF4-FFF2-40B4-BE49-F238E27FC236}">
                <a16:creationId xmlns:a16="http://schemas.microsoft.com/office/drawing/2014/main" id="{3609DD8B-5319-47F1-9B1A-EBCBF86FF00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pic>
        <p:nvPicPr>
          <p:cNvPr id="4" name="e n l">
            <a:hlinkClick r:id="" action="ppaction://media"/>
            <a:extLst>
              <a:ext uri="{FF2B5EF4-FFF2-40B4-BE49-F238E27FC236}">
                <a16:creationId xmlns:a16="http://schemas.microsoft.com/office/drawing/2014/main" id="{7DF99DD0-47CD-40DB-809B-00C0746E78F9}"/>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69634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35"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19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ISSUES</a:t>
            </a:r>
          </a:p>
        </p:txBody>
      </p:sp>
      <p:sp>
        <p:nvSpPr>
          <p:cNvPr id="6" name="Content Placeholder 5"/>
          <p:cNvSpPr>
            <a:spLocks noGrp="1"/>
          </p:cNvSpPr>
          <p:nvPr>
            <p:ph idx="1"/>
          </p:nvPr>
        </p:nvSpPr>
        <p:spPr>
          <a:xfrm>
            <a:off x="1103312" y="1606858"/>
            <a:ext cx="8946541" cy="4641541"/>
          </a:xfrm>
        </p:spPr>
        <p:txBody>
          <a:bodyPr>
            <a:normAutofit fontScale="92500" lnSpcReduction="20000"/>
          </a:bodyPr>
          <a:lstStyle/>
          <a:p>
            <a:r>
              <a:rPr lang="en-GB" dirty="0"/>
              <a:t>The Amazon supply chain is an extremely complex machine, but the new coronavirus pandemic threatens to slow it to a crawl.</a:t>
            </a:r>
          </a:p>
          <a:p>
            <a:r>
              <a:rPr lang="en-GB" dirty="0"/>
              <a:t>Competition: Amazon faces web services competition from Ali Baba (BABA), Microsoft (MSFT), Google (GOOG) and IBMC.</a:t>
            </a:r>
          </a:p>
          <a:p>
            <a:r>
              <a:rPr lang="en-GB" dirty="0"/>
              <a:t>Netflix- the media game changer also posses another competition in the subscription services sector as well as Apple with iTunes.</a:t>
            </a:r>
          </a:p>
          <a:p>
            <a:endParaRPr lang="en-GB" dirty="0"/>
          </a:p>
          <a:p>
            <a:r>
              <a:rPr lang="en-GB" dirty="0"/>
              <a:t>The disruption is affecting all businesses that sell on Amazon, but it may irreparably harm many of the smaller businesses that rely on the Amazon supply chain as their business lifeblood. The problems faced by many Amazon sellers may have reached a new level of difficulty, as Amazon announced it is making big changes in the products that it stores and ships from its facilities. in a response to the continuing COVID-19 spread, Amazon stated that for now, it is "making the decision to temporarily prioritize household staples, medical supplies and other high demand products coming into their fulfilment centres. This step is to divert the market share away from its competitors.</a:t>
            </a:r>
          </a:p>
        </p:txBody>
      </p:sp>
      <p:pic>
        <p:nvPicPr>
          <p:cNvPr id="4" name="comp cust.">
            <a:hlinkClick r:id="" action="ppaction://media"/>
            <a:extLst>
              <a:ext uri="{FF2B5EF4-FFF2-40B4-BE49-F238E27FC236}">
                <a16:creationId xmlns:a16="http://schemas.microsoft.com/office/drawing/2014/main" id="{140EA391-58CA-42A8-A222-16AC03AAA65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pic>
        <p:nvPicPr>
          <p:cNvPr id="7" name="comp">
            <a:hlinkClick r:id="" action="ppaction://media"/>
            <a:extLst>
              <a:ext uri="{FF2B5EF4-FFF2-40B4-BE49-F238E27FC236}">
                <a16:creationId xmlns:a16="http://schemas.microsoft.com/office/drawing/2014/main" id="{CB841F74-4B2E-4A41-A7AF-BFD294412410}"/>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67458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71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8271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 &amp;CONCLUSION</a:t>
            </a:r>
          </a:p>
        </p:txBody>
      </p:sp>
      <p:sp>
        <p:nvSpPr>
          <p:cNvPr id="6" name="Content Placeholder 5"/>
          <p:cNvSpPr>
            <a:spLocks noGrp="1"/>
          </p:cNvSpPr>
          <p:nvPr>
            <p:ph idx="1"/>
          </p:nvPr>
        </p:nvSpPr>
        <p:spPr/>
        <p:txBody>
          <a:bodyPr>
            <a:normAutofit/>
          </a:bodyPr>
          <a:lstStyle/>
          <a:p>
            <a:pPr marL="0" indent="0">
              <a:lnSpc>
                <a:spcPct val="100000"/>
              </a:lnSpc>
              <a:buNone/>
            </a:pPr>
            <a:r>
              <a:rPr lang="en-GB" dirty="0"/>
              <a:t>Amazon.com has been disrupting and dominating the retail and ‘Amazon-as-a-service’ (especially AWS, Fulfilment-By-Amazon) industries by innovating and implementing the new technologies along with services and products way to serve the Amazonians. However, when it comes to  brick&amp;  mortar retail such as Whole Foods operation may require special care to gather specific information/data from physical and grocery stores to understand customers and to  foster  revenue  by  implementing Amazon-Go  technology  and/or  Prime  loyalty  program. Another challenge can come with GDPR ‘General-Data-Protection-Rules’ which brings strict data  transparency  and  protection  rules  for  the  firms.</a:t>
            </a:r>
          </a:p>
        </p:txBody>
      </p:sp>
      <p:pic>
        <p:nvPicPr>
          <p:cNvPr id="3" name="Recommend">
            <a:hlinkClick r:id="" action="ppaction://media"/>
            <a:extLst>
              <a:ext uri="{FF2B5EF4-FFF2-40B4-BE49-F238E27FC236}">
                <a16:creationId xmlns:a16="http://schemas.microsoft.com/office/drawing/2014/main" id="{3ADECE85-DA5C-4B8A-9F98-AA71B2B528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pic>
        <p:nvPicPr>
          <p:cNvPr id="4" name="reccommend">
            <a:hlinkClick r:id="" action="ppaction://media"/>
            <a:extLst>
              <a:ext uri="{FF2B5EF4-FFF2-40B4-BE49-F238E27FC236}">
                <a16:creationId xmlns:a16="http://schemas.microsoft.com/office/drawing/2014/main" id="{1EF4222A-D1F1-45B6-B27B-4C4DB7E81660}"/>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12762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79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47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1104293" y="1207363"/>
            <a:ext cx="8946541" cy="5197919"/>
          </a:xfrm>
        </p:spPr>
        <p:txBody>
          <a:bodyPr>
            <a:normAutofit fontScale="92500" lnSpcReduction="20000"/>
          </a:bodyPr>
          <a:lstStyle/>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Agarwal, A. (2014). Companies and Brands owned by Amazon.com [Online]. Available at: https://www.labnol.org/tech/amazon-owed-companies/19605/  (Accessed:  21  JULY 2020) </a:t>
            </a:r>
          </a:p>
          <a:p>
            <a:r>
              <a:rPr lang="en-GB" sz="1200" dirty="0">
                <a:latin typeface="Times New Roman" panose="02020603050405020304" pitchFamily="18" charset="0"/>
                <a:cs typeface="Times New Roman" panose="02020603050405020304" pitchFamily="18" charset="0"/>
              </a:rPr>
              <a:t>Amazon Is Pulling Way Ahead of Other Retailers in E-Commerce. Fortune, 11 May</a:t>
            </a:r>
          </a:p>
          <a:p>
            <a:pPr marL="0" indent="0">
              <a:buNone/>
            </a:pPr>
            <a:r>
              <a:rPr lang="en-GB" sz="1200" dirty="0">
                <a:latin typeface="Times New Roman" panose="02020603050405020304" pitchFamily="18" charset="0"/>
                <a:cs typeface="Times New Roman" panose="02020603050405020304" pitchFamily="18" charset="0"/>
              </a:rPr>
              <a:t>         2016. Web. 17 May 2017</a:t>
            </a:r>
            <a:endParaRPr lang="en-GB" sz="1400" dirty="0"/>
          </a:p>
          <a:p>
            <a:r>
              <a:rPr lang="en-GB" sz="1400" dirty="0">
                <a:latin typeface="Times New Roman" panose="02020603050405020304" pitchFamily="18" charset="0"/>
                <a:cs typeface="Times New Roman" panose="02020603050405020304" pitchFamily="18" charset="0"/>
              </a:rPr>
              <a:t>CBInsights  (2018).  Amazon  strategy  teardown  [Online].  Available  at: https://www.cbinsights.com/research/report/amazon-strategy-teardown/ (Accessed: 21 JULY 2020) </a:t>
            </a:r>
          </a:p>
          <a:p>
            <a:r>
              <a:rPr lang="en-GB" sz="1400" dirty="0">
                <a:latin typeface="Times New Roman" panose="02020603050405020304" pitchFamily="18" charset="0"/>
                <a:cs typeface="Times New Roman" panose="02020603050405020304" pitchFamily="18" charset="0"/>
              </a:rPr>
              <a:t>Holland, C. and Lockett, G. (1992). IT strategy in retailing: organizational change and future direction  [Online].  Available  at: http://www.ftms.edu.my/images/Document/BB205010S%20%20System%20Operation%20Management/IT%20strategy%20in%20retailing.pdf (Accessed: 21 JULY 2020) </a:t>
            </a:r>
          </a:p>
          <a:p>
            <a:r>
              <a:rPr lang="en-GB" sz="1400" dirty="0">
                <a:latin typeface="Times New Roman" panose="02020603050405020304" pitchFamily="18" charset="0"/>
                <a:cs typeface="Times New Roman" panose="02020603050405020304" pitchFamily="18" charset="0"/>
              </a:rPr>
              <a:t>Hindustan Times. 2020. </a:t>
            </a:r>
            <a:r>
              <a:rPr lang="en-GB" sz="1400" i="1" dirty="0">
                <a:latin typeface="Times New Roman" panose="02020603050405020304" pitchFamily="18" charset="0"/>
                <a:cs typeface="Times New Roman" panose="02020603050405020304" pitchFamily="18" charset="0"/>
              </a:rPr>
              <a:t>Foreign Firms Still Struggle With Red Tape For Doing Business In India</a:t>
            </a:r>
            <a:r>
              <a:rPr lang="en-GB" sz="1400" dirty="0">
                <a:latin typeface="Times New Roman" panose="02020603050405020304" pitchFamily="18" charset="0"/>
                <a:cs typeface="Times New Roman" panose="02020603050405020304" pitchFamily="18" charset="0"/>
              </a:rPr>
              <a:t>. [online] Available at: &lt;http://www.hindustantimes.com/business/foreign-firms-still-struggle-with-red-tape-for-doing-business-in-india/story-YVpUzreYJaO1C2dCTnNT4O.html&gt; [Accessed 25 July 2020].</a:t>
            </a:r>
          </a:p>
          <a:p>
            <a:r>
              <a:rPr lang="en-GB" sz="1400" dirty="0">
                <a:latin typeface="Times New Roman" panose="02020603050405020304" pitchFamily="18" charset="0"/>
                <a:cs typeface="Times New Roman" panose="02020603050405020304" pitchFamily="18" charset="0"/>
              </a:rPr>
              <a:t>Investopedia. 2020. </a:t>
            </a:r>
            <a:r>
              <a:rPr lang="en-GB" sz="1400" i="1" dirty="0">
                <a:latin typeface="Times New Roman" panose="02020603050405020304" pitchFamily="18" charset="0"/>
                <a:cs typeface="Times New Roman" panose="02020603050405020304" pitchFamily="18" charset="0"/>
              </a:rPr>
              <a:t>Who Are Amazon's (AMZN) Main Competitors?</a:t>
            </a:r>
            <a:r>
              <a:rPr lang="en-GB" sz="1400" dirty="0">
                <a:latin typeface="Times New Roman" panose="02020603050405020304" pitchFamily="18" charset="0"/>
                <a:cs typeface="Times New Roman" panose="02020603050405020304" pitchFamily="18" charset="0"/>
              </a:rPr>
              <a:t>. [online] Available at: &lt;https://www.investopedia.com/ask/answers/120314/who-are-amazons-amzn-main-competitors.asp&gt; [Accessed 25 July 2020].</a:t>
            </a:r>
          </a:p>
          <a:p>
            <a:r>
              <a:rPr lang="en-GB" sz="1400" dirty="0">
                <a:latin typeface="Times New Roman" panose="02020603050405020304" pitchFamily="18" charset="0"/>
                <a:cs typeface="Times New Roman" panose="02020603050405020304" pitchFamily="18" charset="0"/>
              </a:rPr>
              <a:t>Izogo E. and </a:t>
            </a:r>
            <a:r>
              <a:rPr lang="en-GB" sz="1400" dirty="0" err="1">
                <a:latin typeface="Times New Roman" panose="02020603050405020304" pitchFamily="18" charset="0"/>
                <a:cs typeface="Times New Roman" panose="02020603050405020304" pitchFamily="18" charset="0"/>
              </a:rPr>
              <a:t>Ozo</a:t>
            </a:r>
            <a:r>
              <a:rPr lang="en-GB" sz="1400" dirty="0">
                <a:latin typeface="Times New Roman" panose="02020603050405020304" pitchFamily="18" charset="0"/>
                <a:cs typeface="Times New Roman" panose="02020603050405020304" pitchFamily="18" charset="0"/>
              </a:rPr>
              <a:t>, J. ( 2015).  Critical Evaluation Of How Well Placed Amazon Is To Sustain Its  Historical  In  Online  Retailing  [Online].  Available  at: http://www.eajournals.org/wp-content/uploads/Critical-Evaluation-Of-How-Well-Placed-Amazon-Is-To-Sustain-Its-Historical-In-Online-Retailing.pdf  (Accessed:  21 JULY 2020 ) </a:t>
            </a:r>
          </a:p>
          <a:p>
            <a:r>
              <a:rPr lang="en-GB" sz="1400" dirty="0">
                <a:latin typeface="Times New Roman" panose="02020603050405020304" pitchFamily="18" charset="0"/>
                <a:cs typeface="Times New Roman" panose="02020603050405020304" pitchFamily="18" charset="0"/>
              </a:rPr>
              <a:t>Kotler, P. &amp; Keller, K. L. (2016). Marketing Management (15th Edition ed.). Harlow: Pearson Education Limited</a:t>
            </a:r>
            <a:r>
              <a:rPr lang="en-GB" sz="1600" dirty="0">
                <a:latin typeface="Times New Roman" panose="02020603050405020304" pitchFamily="18" charset="0"/>
                <a:cs typeface="Times New Roman" panose="02020603050405020304" pitchFamily="18" charset="0"/>
              </a:rPr>
              <a:t>.</a:t>
            </a:r>
            <a:endParaRPr lang="en-GB" sz="1400" dirty="0"/>
          </a:p>
          <a:p>
            <a:r>
              <a:rPr lang="en-GB" sz="1200" dirty="0">
                <a:latin typeface="Times New Roman" panose="02020603050405020304" pitchFamily="18" charset="0"/>
                <a:cs typeface="Times New Roman" panose="02020603050405020304" pitchFamily="18" charset="0"/>
              </a:rPr>
              <a:t>Porter  (1980)  Competitive  Strategy.  Techniques for  Analysing  Industries.  The  Free  Press. New York. </a:t>
            </a:r>
          </a:p>
          <a:p>
            <a:r>
              <a:rPr lang="en-GB" sz="1200" dirty="0">
                <a:latin typeface="Times New Roman" panose="02020603050405020304" pitchFamily="18" charset="0"/>
                <a:cs typeface="Times New Roman" panose="02020603050405020304" pitchFamily="18" charset="0"/>
              </a:rPr>
              <a:t>Rivet, D. (2017) Amazon 's Superior Innovation: A Study of Amazon ' s corporate structure [Online].  Available  at: https://scholars.unh.edu/cgi/viewcontent.cgi?article=1347&amp;context=honors (Accessed: 21 JULY 2020) </a:t>
            </a:r>
          </a:p>
          <a:p>
            <a:endParaRPr lang="en-GB" sz="1400" dirty="0"/>
          </a:p>
          <a:p>
            <a:endParaRPr lang="en-GB" sz="1400" dirty="0"/>
          </a:p>
          <a:p>
            <a:endParaRPr lang="en-GB" sz="1400" dirty="0"/>
          </a:p>
        </p:txBody>
      </p:sp>
      <p:pic>
        <p:nvPicPr>
          <p:cNvPr id="5" name="Recorded Sound">
            <a:hlinkClick r:id="" action="ppaction://media"/>
            <a:extLst>
              <a:ext uri="{FF2B5EF4-FFF2-40B4-BE49-F238E27FC236}">
                <a16:creationId xmlns:a16="http://schemas.microsoft.com/office/drawing/2014/main" id="{B6B78F4F-6680-4E4B-82F4-13E9230CEC8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pic>
        <p:nvPicPr>
          <p:cNvPr id="6" name="ref">
            <a:hlinkClick r:id="" action="ppaction://media"/>
            <a:extLst>
              <a:ext uri="{FF2B5EF4-FFF2-40B4-BE49-F238E27FC236}">
                <a16:creationId xmlns:a16="http://schemas.microsoft.com/office/drawing/2014/main" id="{CA02A949-14B5-4C3A-9BBF-21D85521A1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6141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76"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87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audio>
              <p:cMediaNode vol="80000">
                <p:cTn id="12"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4308</TotalTime>
  <Words>1618</Words>
  <Application>Microsoft Office PowerPoint</Application>
  <PresentationFormat>Widescreen</PresentationFormat>
  <Paragraphs>60</Paragraphs>
  <Slides>12</Slides>
  <Notes>0</Notes>
  <HiddenSlides>0</HiddenSlides>
  <MMClips>24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Century Gothic</vt:lpstr>
      <vt:lpstr>Times New Roman</vt:lpstr>
      <vt:lpstr>Wingdings 3</vt:lpstr>
      <vt:lpstr>Ion</vt:lpstr>
      <vt:lpstr>INTRODUCTION</vt:lpstr>
      <vt:lpstr>ABOUT AMAZON</vt:lpstr>
      <vt:lpstr>EXTERNAL FACTORS</vt:lpstr>
      <vt:lpstr>PESTLE ANALYSIS</vt:lpstr>
      <vt:lpstr>POLITICAL</vt:lpstr>
      <vt:lpstr>ECONOMIC FACTORS</vt:lpstr>
      <vt:lpstr>SOCIAL</vt:lpstr>
      <vt:lpstr>TECHNOLOGICAL</vt:lpstr>
      <vt:lpstr>ENVIRONMENTAL                       LEGAL</vt:lpstr>
      <vt:lpstr>ISSUES</vt:lpstr>
      <vt:lpstr>RECOMMENDATION &amp;CONCLUSION</vt:lpstr>
      <vt:lpstr>REFERENCES</vt:lpstr>
    </vt:vector>
  </TitlesOfParts>
  <Company>DSEME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dc:title>
  <dc:creator>Osei, Emmanuel Cfn (DSEME-8REME Students)</dc:creator>
  <cp:lastModifiedBy>nathan nii</cp:lastModifiedBy>
  <cp:revision>37</cp:revision>
  <dcterms:created xsi:type="dcterms:W3CDTF">2020-07-20T12:17:32Z</dcterms:created>
  <dcterms:modified xsi:type="dcterms:W3CDTF">2020-07-25T23:41:30Z</dcterms:modified>
</cp:coreProperties>
</file>