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1" d="100"/>
          <a:sy n="81" d="100"/>
        </p:scale>
        <p:origin x="70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328055-FDFF-4C86-98A5-D5AB10099FC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074A6B3-53AD-4F16-9254-6DDC9B033288}">
      <dgm:prSet/>
      <dgm:spPr/>
      <dgm:t>
        <a:bodyPr/>
        <a:lstStyle/>
        <a:p>
          <a:r>
            <a:rPr lang="en-GB" baseline="0"/>
            <a:t>Introduction</a:t>
          </a:r>
          <a:endParaRPr lang="en-US"/>
        </a:p>
      </dgm:t>
    </dgm:pt>
    <dgm:pt modelId="{F9EC0018-175B-45B2-8699-6C575FB4E380}" type="parTrans" cxnId="{6F2C26A4-C27B-4F13-B44C-502F7CDBA383}">
      <dgm:prSet/>
      <dgm:spPr/>
      <dgm:t>
        <a:bodyPr/>
        <a:lstStyle/>
        <a:p>
          <a:endParaRPr lang="en-US"/>
        </a:p>
      </dgm:t>
    </dgm:pt>
    <dgm:pt modelId="{0824E2DE-8BD8-4381-9774-B867AEF40591}" type="sibTrans" cxnId="{6F2C26A4-C27B-4F13-B44C-502F7CDBA383}">
      <dgm:prSet/>
      <dgm:spPr/>
      <dgm:t>
        <a:bodyPr/>
        <a:lstStyle/>
        <a:p>
          <a:endParaRPr lang="en-US"/>
        </a:p>
      </dgm:t>
    </dgm:pt>
    <dgm:pt modelId="{3BB15236-8234-43F8-9406-9D4C2C82F815}">
      <dgm:prSet/>
      <dgm:spPr/>
      <dgm:t>
        <a:bodyPr/>
        <a:lstStyle/>
        <a:p>
          <a:r>
            <a:rPr lang="en-GB" baseline="0"/>
            <a:t>Recruitment Process</a:t>
          </a:r>
          <a:endParaRPr lang="en-US"/>
        </a:p>
      </dgm:t>
    </dgm:pt>
    <dgm:pt modelId="{E1316158-5ACF-40C8-823D-271EAD5657DA}" type="parTrans" cxnId="{FAEE776D-DE6E-43E8-BBD7-D19126E00D77}">
      <dgm:prSet/>
      <dgm:spPr/>
      <dgm:t>
        <a:bodyPr/>
        <a:lstStyle/>
        <a:p>
          <a:endParaRPr lang="en-US"/>
        </a:p>
      </dgm:t>
    </dgm:pt>
    <dgm:pt modelId="{B0DECEC6-73F0-4B8E-A5C2-7C8C09FE0424}" type="sibTrans" cxnId="{FAEE776D-DE6E-43E8-BBD7-D19126E00D77}">
      <dgm:prSet/>
      <dgm:spPr/>
      <dgm:t>
        <a:bodyPr/>
        <a:lstStyle/>
        <a:p>
          <a:endParaRPr lang="en-US"/>
        </a:p>
      </dgm:t>
    </dgm:pt>
    <dgm:pt modelId="{0DE7372D-88F4-49DB-A655-1035CC02B15F}">
      <dgm:prSet/>
      <dgm:spPr/>
      <dgm:t>
        <a:bodyPr/>
        <a:lstStyle/>
        <a:p>
          <a:r>
            <a:rPr lang="en-GB" baseline="0"/>
            <a:t>Job Analysis</a:t>
          </a:r>
          <a:endParaRPr lang="en-US"/>
        </a:p>
      </dgm:t>
    </dgm:pt>
    <dgm:pt modelId="{B0967E11-D0D6-4926-8CEE-D7B21D072D4E}" type="parTrans" cxnId="{AB793B6F-3ADE-4B47-9DCC-8F3D8559BADE}">
      <dgm:prSet/>
      <dgm:spPr/>
      <dgm:t>
        <a:bodyPr/>
        <a:lstStyle/>
        <a:p>
          <a:endParaRPr lang="en-US"/>
        </a:p>
      </dgm:t>
    </dgm:pt>
    <dgm:pt modelId="{4F7E5C6B-2FF9-4AD1-9F88-2D1511D0C05B}" type="sibTrans" cxnId="{AB793B6F-3ADE-4B47-9DCC-8F3D8559BADE}">
      <dgm:prSet/>
      <dgm:spPr/>
      <dgm:t>
        <a:bodyPr/>
        <a:lstStyle/>
        <a:p>
          <a:endParaRPr lang="en-US"/>
        </a:p>
      </dgm:t>
    </dgm:pt>
    <dgm:pt modelId="{DF40A85E-AB01-4D52-88EC-3D57C972BB04}">
      <dgm:prSet/>
      <dgm:spPr/>
      <dgm:t>
        <a:bodyPr/>
        <a:lstStyle/>
        <a:p>
          <a:r>
            <a:rPr lang="en-GB" baseline="0"/>
            <a:t>Job Description &amp; Person Specification</a:t>
          </a:r>
          <a:endParaRPr lang="en-US"/>
        </a:p>
      </dgm:t>
    </dgm:pt>
    <dgm:pt modelId="{D21A4636-F6DA-4272-B790-DD653632ABE7}" type="parTrans" cxnId="{779BB09E-6C40-417D-A7EB-613234B4B419}">
      <dgm:prSet/>
      <dgm:spPr/>
      <dgm:t>
        <a:bodyPr/>
        <a:lstStyle/>
        <a:p>
          <a:endParaRPr lang="en-US"/>
        </a:p>
      </dgm:t>
    </dgm:pt>
    <dgm:pt modelId="{7FA93545-1801-462A-9578-C76B5E95263A}" type="sibTrans" cxnId="{779BB09E-6C40-417D-A7EB-613234B4B419}">
      <dgm:prSet/>
      <dgm:spPr/>
      <dgm:t>
        <a:bodyPr/>
        <a:lstStyle/>
        <a:p>
          <a:endParaRPr lang="en-US"/>
        </a:p>
      </dgm:t>
    </dgm:pt>
    <dgm:pt modelId="{DF586A1E-C1D6-4E9E-BCB5-6B909B3D95A2}">
      <dgm:prSet/>
      <dgm:spPr/>
      <dgm:t>
        <a:bodyPr/>
        <a:lstStyle/>
        <a:p>
          <a:r>
            <a:rPr lang="en-GB" baseline="0"/>
            <a:t>Interview Types (Structured, Competency-Based, Panel)</a:t>
          </a:r>
          <a:endParaRPr lang="en-US"/>
        </a:p>
      </dgm:t>
    </dgm:pt>
    <dgm:pt modelId="{27B29283-806B-4982-9873-42C39572F760}" type="parTrans" cxnId="{17337D42-7B0F-4524-B92A-252241A36926}">
      <dgm:prSet/>
      <dgm:spPr/>
      <dgm:t>
        <a:bodyPr/>
        <a:lstStyle/>
        <a:p>
          <a:endParaRPr lang="en-US"/>
        </a:p>
      </dgm:t>
    </dgm:pt>
    <dgm:pt modelId="{0DFE241E-D742-4727-8935-70A99314D5C7}" type="sibTrans" cxnId="{17337D42-7B0F-4524-B92A-252241A36926}">
      <dgm:prSet/>
      <dgm:spPr/>
      <dgm:t>
        <a:bodyPr/>
        <a:lstStyle/>
        <a:p>
          <a:endParaRPr lang="en-US"/>
        </a:p>
      </dgm:t>
    </dgm:pt>
    <dgm:pt modelId="{5B0FE20F-D476-4FFC-A876-CA3A3C57B1E0}">
      <dgm:prSet/>
      <dgm:spPr/>
      <dgm:t>
        <a:bodyPr/>
        <a:lstStyle/>
        <a:p>
          <a:r>
            <a:rPr lang="en-GB" baseline="0"/>
            <a:t>Questioning Techniques</a:t>
          </a:r>
          <a:endParaRPr lang="en-US"/>
        </a:p>
      </dgm:t>
    </dgm:pt>
    <dgm:pt modelId="{55A27AC8-66F1-49D4-AA8B-4B106815ACFA}" type="parTrans" cxnId="{EC96050E-C00F-4CA6-8971-44CD2E9B08BD}">
      <dgm:prSet/>
      <dgm:spPr/>
      <dgm:t>
        <a:bodyPr/>
        <a:lstStyle/>
        <a:p>
          <a:endParaRPr lang="en-US"/>
        </a:p>
      </dgm:t>
    </dgm:pt>
    <dgm:pt modelId="{71D11695-6F39-47CC-8899-C5F9162DA9E6}" type="sibTrans" cxnId="{EC96050E-C00F-4CA6-8971-44CD2E9B08BD}">
      <dgm:prSet/>
      <dgm:spPr/>
      <dgm:t>
        <a:bodyPr/>
        <a:lstStyle/>
        <a:p>
          <a:endParaRPr lang="en-US"/>
        </a:p>
      </dgm:t>
    </dgm:pt>
    <dgm:pt modelId="{3F615120-2A25-495D-8263-3E827584AEEC}">
      <dgm:prSet/>
      <dgm:spPr/>
      <dgm:t>
        <a:bodyPr/>
        <a:lstStyle/>
        <a:p>
          <a:r>
            <a:rPr lang="en-GB" baseline="0"/>
            <a:t>Face-to-Face vs Online Interviews</a:t>
          </a:r>
          <a:endParaRPr lang="en-US"/>
        </a:p>
      </dgm:t>
    </dgm:pt>
    <dgm:pt modelId="{D1B90CC2-E852-443A-BF53-E32B62868437}" type="parTrans" cxnId="{BE3E03FB-4E73-4F49-B63B-99FA366498F4}">
      <dgm:prSet/>
      <dgm:spPr/>
      <dgm:t>
        <a:bodyPr/>
        <a:lstStyle/>
        <a:p>
          <a:endParaRPr lang="en-US"/>
        </a:p>
      </dgm:t>
    </dgm:pt>
    <dgm:pt modelId="{C6AED96B-2F8B-4537-A4C6-73ADE50AB801}" type="sibTrans" cxnId="{BE3E03FB-4E73-4F49-B63B-99FA366498F4}">
      <dgm:prSet/>
      <dgm:spPr/>
      <dgm:t>
        <a:bodyPr/>
        <a:lstStyle/>
        <a:p>
          <a:endParaRPr lang="en-US"/>
        </a:p>
      </dgm:t>
    </dgm:pt>
    <dgm:pt modelId="{C91389FD-AF8B-47FF-8B09-BCF848A05D40}">
      <dgm:prSet/>
      <dgm:spPr/>
      <dgm:t>
        <a:bodyPr/>
        <a:lstStyle/>
        <a:p>
          <a:r>
            <a:rPr lang="en-GB" baseline="0"/>
            <a:t>Conclusion</a:t>
          </a:r>
          <a:endParaRPr lang="en-US"/>
        </a:p>
      </dgm:t>
    </dgm:pt>
    <dgm:pt modelId="{BCC4931E-D135-439F-9A5D-7E4BBC56CA67}" type="parTrans" cxnId="{3F591D4B-BCD9-436F-ADC8-C51CFD2CD09C}">
      <dgm:prSet/>
      <dgm:spPr/>
      <dgm:t>
        <a:bodyPr/>
        <a:lstStyle/>
        <a:p>
          <a:endParaRPr lang="en-US"/>
        </a:p>
      </dgm:t>
    </dgm:pt>
    <dgm:pt modelId="{67D520C2-F7F3-43FB-B29D-410B088A774E}" type="sibTrans" cxnId="{3F591D4B-BCD9-436F-ADC8-C51CFD2CD09C}">
      <dgm:prSet/>
      <dgm:spPr/>
      <dgm:t>
        <a:bodyPr/>
        <a:lstStyle/>
        <a:p>
          <a:endParaRPr lang="en-US"/>
        </a:p>
      </dgm:t>
    </dgm:pt>
    <dgm:pt modelId="{E73F9F55-91D6-4CB7-BC5C-B2738B3A552B}">
      <dgm:prSet/>
      <dgm:spPr/>
      <dgm:t>
        <a:bodyPr/>
        <a:lstStyle/>
        <a:p>
          <a:r>
            <a:rPr lang="en-GB" baseline="0"/>
            <a:t>REFERNCES </a:t>
          </a:r>
          <a:endParaRPr lang="en-US"/>
        </a:p>
      </dgm:t>
    </dgm:pt>
    <dgm:pt modelId="{90B3B237-ABEE-4FD3-8B5A-26B16C489E7A}" type="parTrans" cxnId="{A0215CB5-0A66-47FF-A447-A8437B138C63}">
      <dgm:prSet/>
      <dgm:spPr/>
      <dgm:t>
        <a:bodyPr/>
        <a:lstStyle/>
        <a:p>
          <a:endParaRPr lang="en-US"/>
        </a:p>
      </dgm:t>
    </dgm:pt>
    <dgm:pt modelId="{F064EA91-2B28-4E84-83A5-389E1E8BC840}" type="sibTrans" cxnId="{A0215CB5-0A66-47FF-A447-A8437B138C63}">
      <dgm:prSet/>
      <dgm:spPr/>
      <dgm:t>
        <a:bodyPr/>
        <a:lstStyle/>
        <a:p>
          <a:endParaRPr lang="en-US"/>
        </a:p>
      </dgm:t>
    </dgm:pt>
    <dgm:pt modelId="{77AECF1B-F36A-4110-B17E-0860949EF438}" type="pres">
      <dgm:prSet presAssocID="{15328055-FDFF-4C86-98A5-D5AB10099FC7}" presName="vert0" presStyleCnt="0">
        <dgm:presLayoutVars>
          <dgm:dir/>
          <dgm:animOne val="branch"/>
          <dgm:animLvl val="lvl"/>
        </dgm:presLayoutVars>
      </dgm:prSet>
      <dgm:spPr/>
    </dgm:pt>
    <dgm:pt modelId="{5322E868-63D3-496E-BA82-99EB9D239D25}" type="pres">
      <dgm:prSet presAssocID="{B074A6B3-53AD-4F16-9254-6DDC9B033288}" presName="thickLine" presStyleLbl="alignNode1" presStyleIdx="0" presStyleCnt="9"/>
      <dgm:spPr/>
    </dgm:pt>
    <dgm:pt modelId="{E5657984-36E0-44A6-ADC6-F7E0DFB5448F}" type="pres">
      <dgm:prSet presAssocID="{B074A6B3-53AD-4F16-9254-6DDC9B033288}" presName="horz1" presStyleCnt="0"/>
      <dgm:spPr/>
    </dgm:pt>
    <dgm:pt modelId="{BA12E00C-4766-4FE9-8472-3FF41DDEA3EB}" type="pres">
      <dgm:prSet presAssocID="{B074A6B3-53AD-4F16-9254-6DDC9B033288}" presName="tx1" presStyleLbl="revTx" presStyleIdx="0" presStyleCnt="9"/>
      <dgm:spPr/>
    </dgm:pt>
    <dgm:pt modelId="{97342818-1117-4DEA-9FF6-13A4189418C8}" type="pres">
      <dgm:prSet presAssocID="{B074A6B3-53AD-4F16-9254-6DDC9B033288}" presName="vert1" presStyleCnt="0"/>
      <dgm:spPr/>
    </dgm:pt>
    <dgm:pt modelId="{698FFBD7-AE25-4BFE-A914-80BB89590C33}" type="pres">
      <dgm:prSet presAssocID="{3BB15236-8234-43F8-9406-9D4C2C82F815}" presName="thickLine" presStyleLbl="alignNode1" presStyleIdx="1" presStyleCnt="9"/>
      <dgm:spPr/>
    </dgm:pt>
    <dgm:pt modelId="{15F39BE3-330E-4EAB-AF9D-F0972FC4EFD6}" type="pres">
      <dgm:prSet presAssocID="{3BB15236-8234-43F8-9406-9D4C2C82F815}" presName="horz1" presStyleCnt="0"/>
      <dgm:spPr/>
    </dgm:pt>
    <dgm:pt modelId="{296CE05C-FD14-4C08-B65E-CF43C8AEB024}" type="pres">
      <dgm:prSet presAssocID="{3BB15236-8234-43F8-9406-9D4C2C82F815}" presName="tx1" presStyleLbl="revTx" presStyleIdx="1" presStyleCnt="9"/>
      <dgm:spPr/>
    </dgm:pt>
    <dgm:pt modelId="{08972166-064B-461A-A342-9D9FA4574E0D}" type="pres">
      <dgm:prSet presAssocID="{3BB15236-8234-43F8-9406-9D4C2C82F815}" presName="vert1" presStyleCnt="0"/>
      <dgm:spPr/>
    </dgm:pt>
    <dgm:pt modelId="{3E119A51-BEB3-4B39-BA53-42E9822269E8}" type="pres">
      <dgm:prSet presAssocID="{0DE7372D-88F4-49DB-A655-1035CC02B15F}" presName="thickLine" presStyleLbl="alignNode1" presStyleIdx="2" presStyleCnt="9"/>
      <dgm:spPr/>
    </dgm:pt>
    <dgm:pt modelId="{7A2E0E55-27DF-406B-A915-7915CF95497A}" type="pres">
      <dgm:prSet presAssocID="{0DE7372D-88F4-49DB-A655-1035CC02B15F}" presName="horz1" presStyleCnt="0"/>
      <dgm:spPr/>
    </dgm:pt>
    <dgm:pt modelId="{7D38A027-0771-4E61-B43C-FD1D8987C5C2}" type="pres">
      <dgm:prSet presAssocID="{0DE7372D-88F4-49DB-A655-1035CC02B15F}" presName="tx1" presStyleLbl="revTx" presStyleIdx="2" presStyleCnt="9"/>
      <dgm:spPr/>
    </dgm:pt>
    <dgm:pt modelId="{D0918F61-725B-4DA5-A111-6EC79DB9AB62}" type="pres">
      <dgm:prSet presAssocID="{0DE7372D-88F4-49DB-A655-1035CC02B15F}" presName="vert1" presStyleCnt="0"/>
      <dgm:spPr/>
    </dgm:pt>
    <dgm:pt modelId="{D42E4294-BAAF-4102-A229-E91F0103CA4F}" type="pres">
      <dgm:prSet presAssocID="{DF40A85E-AB01-4D52-88EC-3D57C972BB04}" presName="thickLine" presStyleLbl="alignNode1" presStyleIdx="3" presStyleCnt="9"/>
      <dgm:spPr/>
    </dgm:pt>
    <dgm:pt modelId="{AC68D117-A7E2-42FD-80CA-AF614F00B6B7}" type="pres">
      <dgm:prSet presAssocID="{DF40A85E-AB01-4D52-88EC-3D57C972BB04}" presName="horz1" presStyleCnt="0"/>
      <dgm:spPr/>
    </dgm:pt>
    <dgm:pt modelId="{7358E38A-044D-4922-A5ED-E36B2467D000}" type="pres">
      <dgm:prSet presAssocID="{DF40A85E-AB01-4D52-88EC-3D57C972BB04}" presName="tx1" presStyleLbl="revTx" presStyleIdx="3" presStyleCnt="9"/>
      <dgm:spPr/>
    </dgm:pt>
    <dgm:pt modelId="{7D548A6F-B8CA-42AC-9CE8-5E20236FAAD5}" type="pres">
      <dgm:prSet presAssocID="{DF40A85E-AB01-4D52-88EC-3D57C972BB04}" presName="vert1" presStyleCnt="0"/>
      <dgm:spPr/>
    </dgm:pt>
    <dgm:pt modelId="{D403261D-0F4B-4CC1-9694-9BC651E79142}" type="pres">
      <dgm:prSet presAssocID="{DF586A1E-C1D6-4E9E-BCB5-6B909B3D95A2}" presName="thickLine" presStyleLbl="alignNode1" presStyleIdx="4" presStyleCnt="9"/>
      <dgm:spPr/>
    </dgm:pt>
    <dgm:pt modelId="{BBD1B7AB-59EE-4A0C-9DF0-B6DAD91A56DF}" type="pres">
      <dgm:prSet presAssocID="{DF586A1E-C1D6-4E9E-BCB5-6B909B3D95A2}" presName="horz1" presStyleCnt="0"/>
      <dgm:spPr/>
    </dgm:pt>
    <dgm:pt modelId="{A3D4E9B2-AC01-426B-BAC0-A21453C82482}" type="pres">
      <dgm:prSet presAssocID="{DF586A1E-C1D6-4E9E-BCB5-6B909B3D95A2}" presName="tx1" presStyleLbl="revTx" presStyleIdx="4" presStyleCnt="9"/>
      <dgm:spPr/>
    </dgm:pt>
    <dgm:pt modelId="{03F05B84-ED93-4205-8239-A2A4DB8C7A16}" type="pres">
      <dgm:prSet presAssocID="{DF586A1E-C1D6-4E9E-BCB5-6B909B3D95A2}" presName="vert1" presStyleCnt="0"/>
      <dgm:spPr/>
    </dgm:pt>
    <dgm:pt modelId="{4355B329-2DA8-40F0-BE2F-65604F684124}" type="pres">
      <dgm:prSet presAssocID="{5B0FE20F-D476-4FFC-A876-CA3A3C57B1E0}" presName="thickLine" presStyleLbl="alignNode1" presStyleIdx="5" presStyleCnt="9"/>
      <dgm:spPr/>
    </dgm:pt>
    <dgm:pt modelId="{10313C60-6580-40E5-A529-AE6BACE7EDFA}" type="pres">
      <dgm:prSet presAssocID="{5B0FE20F-D476-4FFC-A876-CA3A3C57B1E0}" presName="horz1" presStyleCnt="0"/>
      <dgm:spPr/>
    </dgm:pt>
    <dgm:pt modelId="{53A89F57-0AAD-45C3-9649-EF91FB22AF25}" type="pres">
      <dgm:prSet presAssocID="{5B0FE20F-D476-4FFC-A876-CA3A3C57B1E0}" presName="tx1" presStyleLbl="revTx" presStyleIdx="5" presStyleCnt="9"/>
      <dgm:spPr/>
    </dgm:pt>
    <dgm:pt modelId="{AC5BECC2-B15F-4160-9DA3-2EE90013F9B3}" type="pres">
      <dgm:prSet presAssocID="{5B0FE20F-D476-4FFC-A876-CA3A3C57B1E0}" presName="vert1" presStyleCnt="0"/>
      <dgm:spPr/>
    </dgm:pt>
    <dgm:pt modelId="{091A3385-218D-43E4-BE5F-5E54FEAFFC8C}" type="pres">
      <dgm:prSet presAssocID="{3F615120-2A25-495D-8263-3E827584AEEC}" presName="thickLine" presStyleLbl="alignNode1" presStyleIdx="6" presStyleCnt="9"/>
      <dgm:spPr/>
    </dgm:pt>
    <dgm:pt modelId="{1EEAEA35-3B04-4357-AB11-5B796D8DE41D}" type="pres">
      <dgm:prSet presAssocID="{3F615120-2A25-495D-8263-3E827584AEEC}" presName="horz1" presStyleCnt="0"/>
      <dgm:spPr/>
    </dgm:pt>
    <dgm:pt modelId="{BA1CAAA3-6D48-4AD6-A15E-8846EFB1DE0A}" type="pres">
      <dgm:prSet presAssocID="{3F615120-2A25-495D-8263-3E827584AEEC}" presName="tx1" presStyleLbl="revTx" presStyleIdx="6" presStyleCnt="9"/>
      <dgm:spPr/>
    </dgm:pt>
    <dgm:pt modelId="{8C9ABC4C-7008-448B-AFC2-8F9AD6F1EA8B}" type="pres">
      <dgm:prSet presAssocID="{3F615120-2A25-495D-8263-3E827584AEEC}" presName="vert1" presStyleCnt="0"/>
      <dgm:spPr/>
    </dgm:pt>
    <dgm:pt modelId="{C5B0CBCB-8B7E-4313-9A60-99C5322AD50F}" type="pres">
      <dgm:prSet presAssocID="{C91389FD-AF8B-47FF-8B09-BCF848A05D40}" presName="thickLine" presStyleLbl="alignNode1" presStyleIdx="7" presStyleCnt="9"/>
      <dgm:spPr/>
    </dgm:pt>
    <dgm:pt modelId="{CB55C45A-65BB-463B-B170-E515287F8061}" type="pres">
      <dgm:prSet presAssocID="{C91389FD-AF8B-47FF-8B09-BCF848A05D40}" presName="horz1" presStyleCnt="0"/>
      <dgm:spPr/>
    </dgm:pt>
    <dgm:pt modelId="{8073E1E8-9DF3-41D0-A966-06DB91BCFBF0}" type="pres">
      <dgm:prSet presAssocID="{C91389FD-AF8B-47FF-8B09-BCF848A05D40}" presName="tx1" presStyleLbl="revTx" presStyleIdx="7" presStyleCnt="9"/>
      <dgm:spPr/>
    </dgm:pt>
    <dgm:pt modelId="{FE9201F7-FBE0-44CA-9BCE-783EE36EF70A}" type="pres">
      <dgm:prSet presAssocID="{C91389FD-AF8B-47FF-8B09-BCF848A05D40}" presName="vert1" presStyleCnt="0"/>
      <dgm:spPr/>
    </dgm:pt>
    <dgm:pt modelId="{D39DEBE6-FF98-4389-812B-A36480C7568F}" type="pres">
      <dgm:prSet presAssocID="{E73F9F55-91D6-4CB7-BC5C-B2738B3A552B}" presName="thickLine" presStyleLbl="alignNode1" presStyleIdx="8" presStyleCnt="9"/>
      <dgm:spPr/>
    </dgm:pt>
    <dgm:pt modelId="{F73E6F92-40BD-4944-81F9-6A498ADAF4FD}" type="pres">
      <dgm:prSet presAssocID="{E73F9F55-91D6-4CB7-BC5C-B2738B3A552B}" presName="horz1" presStyleCnt="0"/>
      <dgm:spPr/>
    </dgm:pt>
    <dgm:pt modelId="{4D06996F-0888-4009-B0D7-9884C89DD20E}" type="pres">
      <dgm:prSet presAssocID="{E73F9F55-91D6-4CB7-BC5C-B2738B3A552B}" presName="tx1" presStyleLbl="revTx" presStyleIdx="8" presStyleCnt="9"/>
      <dgm:spPr/>
    </dgm:pt>
    <dgm:pt modelId="{4C843EF1-4A18-4C96-B3F5-F5455C6CB792}" type="pres">
      <dgm:prSet presAssocID="{E73F9F55-91D6-4CB7-BC5C-B2738B3A552B}" presName="vert1" presStyleCnt="0"/>
      <dgm:spPr/>
    </dgm:pt>
  </dgm:ptLst>
  <dgm:cxnLst>
    <dgm:cxn modelId="{EC96050E-C00F-4CA6-8971-44CD2E9B08BD}" srcId="{15328055-FDFF-4C86-98A5-D5AB10099FC7}" destId="{5B0FE20F-D476-4FFC-A876-CA3A3C57B1E0}" srcOrd="5" destOrd="0" parTransId="{55A27AC8-66F1-49D4-AA8B-4B106815ACFA}" sibTransId="{71D11695-6F39-47CC-8899-C5F9162DA9E6}"/>
    <dgm:cxn modelId="{D800FA25-0F90-42CC-A00C-9866D87F1030}" type="presOf" srcId="{E73F9F55-91D6-4CB7-BC5C-B2738B3A552B}" destId="{4D06996F-0888-4009-B0D7-9884C89DD20E}" srcOrd="0" destOrd="0" presId="urn:microsoft.com/office/officeart/2008/layout/LinedList"/>
    <dgm:cxn modelId="{7169A630-E245-44D0-809F-8B02C6ED9F98}" type="presOf" srcId="{0DE7372D-88F4-49DB-A655-1035CC02B15F}" destId="{7D38A027-0771-4E61-B43C-FD1D8987C5C2}" srcOrd="0" destOrd="0" presId="urn:microsoft.com/office/officeart/2008/layout/LinedList"/>
    <dgm:cxn modelId="{30C91B38-626E-4AD9-8130-9CC4D17DB2E1}" type="presOf" srcId="{15328055-FDFF-4C86-98A5-D5AB10099FC7}" destId="{77AECF1B-F36A-4110-B17E-0860949EF438}" srcOrd="0" destOrd="0" presId="urn:microsoft.com/office/officeart/2008/layout/LinedList"/>
    <dgm:cxn modelId="{DD9D7642-1FCB-4A9D-8FFE-B2291C3E35FA}" type="presOf" srcId="{3F615120-2A25-495D-8263-3E827584AEEC}" destId="{BA1CAAA3-6D48-4AD6-A15E-8846EFB1DE0A}" srcOrd="0" destOrd="0" presId="urn:microsoft.com/office/officeart/2008/layout/LinedList"/>
    <dgm:cxn modelId="{17337D42-7B0F-4524-B92A-252241A36926}" srcId="{15328055-FDFF-4C86-98A5-D5AB10099FC7}" destId="{DF586A1E-C1D6-4E9E-BCB5-6B909B3D95A2}" srcOrd="4" destOrd="0" parTransId="{27B29283-806B-4982-9873-42C39572F760}" sibTransId="{0DFE241E-D742-4727-8935-70A99314D5C7}"/>
    <dgm:cxn modelId="{3F591D4B-BCD9-436F-ADC8-C51CFD2CD09C}" srcId="{15328055-FDFF-4C86-98A5-D5AB10099FC7}" destId="{C91389FD-AF8B-47FF-8B09-BCF848A05D40}" srcOrd="7" destOrd="0" parTransId="{BCC4931E-D135-439F-9A5D-7E4BBC56CA67}" sibTransId="{67D520C2-F7F3-43FB-B29D-410B088A774E}"/>
    <dgm:cxn modelId="{FAEE776D-DE6E-43E8-BBD7-D19126E00D77}" srcId="{15328055-FDFF-4C86-98A5-D5AB10099FC7}" destId="{3BB15236-8234-43F8-9406-9D4C2C82F815}" srcOrd="1" destOrd="0" parTransId="{E1316158-5ACF-40C8-823D-271EAD5657DA}" sibTransId="{B0DECEC6-73F0-4B8E-A5C2-7C8C09FE0424}"/>
    <dgm:cxn modelId="{AB793B6F-3ADE-4B47-9DCC-8F3D8559BADE}" srcId="{15328055-FDFF-4C86-98A5-D5AB10099FC7}" destId="{0DE7372D-88F4-49DB-A655-1035CC02B15F}" srcOrd="2" destOrd="0" parTransId="{B0967E11-D0D6-4926-8CEE-D7B21D072D4E}" sibTransId="{4F7E5C6B-2FF9-4AD1-9F88-2D1511D0C05B}"/>
    <dgm:cxn modelId="{3F1EDD93-4051-461B-9C66-2BFA6911AF58}" type="presOf" srcId="{DF586A1E-C1D6-4E9E-BCB5-6B909B3D95A2}" destId="{A3D4E9B2-AC01-426B-BAC0-A21453C82482}" srcOrd="0" destOrd="0" presId="urn:microsoft.com/office/officeart/2008/layout/LinedList"/>
    <dgm:cxn modelId="{4516339B-89DB-4A96-86A7-14A11769E9C9}" type="presOf" srcId="{C91389FD-AF8B-47FF-8B09-BCF848A05D40}" destId="{8073E1E8-9DF3-41D0-A966-06DB91BCFBF0}" srcOrd="0" destOrd="0" presId="urn:microsoft.com/office/officeart/2008/layout/LinedList"/>
    <dgm:cxn modelId="{779BB09E-6C40-417D-A7EB-613234B4B419}" srcId="{15328055-FDFF-4C86-98A5-D5AB10099FC7}" destId="{DF40A85E-AB01-4D52-88EC-3D57C972BB04}" srcOrd="3" destOrd="0" parTransId="{D21A4636-F6DA-4272-B790-DD653632ABE7}" sibTransId="{7FA93545-1801-462A-9578-C76B5E95263A}"/>
    <dgm:cxn modelId="{6F2C26A4-C27B-4F13-B44C-502F7CDBA383}" srcId="{15328055-FDFF-4C86-98A5-D5AB10099FC7}" destId="{B074A6B3-53AD-4F16-9254-6DDC9B033288}" srcOrd="0" destOrd="0" parTransId="{F9EC0018-175B-45B2-8699-6C575FB4E380}" sibTransId="{0824E2DE-8BD8-4381-9774-B867AEF40591}"/>
    <dgm:cxn modelId="{88086AAC-B218-4B8E-8AD2-603DC6BE6799}" type="presOf" srcId="{5B0FE20F-D476-4FFC-A876-CA3A3C57B1E0}" destId="{53A89F57-0AAD-45C3-9649-EF91FB22AF25}" srcOrd="0" destOrd="0" presId="urn:microsoft.com/office/officeart/2008/layout/LinedList"/>
    <dgm:cxn modelId="{A0215CB5-0A66-47FF-A447-A8437B138C63}" srcId="{15328055-FDFF-4C86-98A5-D5AB10099FC7}" destId="{E73F9F55-91D6-4CB7-BC5C-B2738B3A552B}" srcOrd="8" destOrd="0" parTransId="{90B3B237-ABEE-4FD3-8B5A-26B16C489E7A}" sibTransId="{F064EA91-2B28-4E84-83A5-389E1E8BC840}"/>
    <dgm:cxn modelId="{3986EEE6-6C7B-4B2E-BC9B-8C8F81E58EB6}" type="presOf" srcId="{3BB15236-8234-43F8-9406-9D4C2C82F815}" destId="{296CE05C-FD14-4C08-B65E-CF43C8AEB024}" srcOrd="0" destOrd="0" presId="urn:microsoft.com/office/officeart/2008/layout/LinedList"/>
    <dgm:cxn modelId="{ECC623F7-DF4B-4206-A6AB-C1E2A8B94025}" type="presOf" srcId="{B074A6B3-53AD-4F16-9254-6DDC9B033288}" destId="{BA12E00C-4766-4FE9-8472-3FF41DDEA3EB}" srcOrd="0" destOrd="0" presId="urn:microsoft.com/office/officeart/2008/layout/LinedList"/>
    <dgm:cxn modelId="{785731F9-1091-4451-9AC1-77AF7392DD4F}" type="presOf" srcId="{DF40A85E-AB01-4D52-88EC-3D57C972BB04}" destId="{7358E38A-044D-4922-A5ED-E36B2467D000}" srcOrd="0" destOrd="0" presId="urn:microsoft.com/office/officeart/2008/layout/LinedList"/>
    <dgm:cxn modelId="{BE3E03FB-4E73-4F49-B63B-99FA366498F4}" srcId="{15328055-FDFF-4C86-98A5-D5AB10099FC7}" destId="{3F615120-2A25-495D-8263-3E827584AEEC}" srcOrd="6" destOrd="0" parTransId="{D1B90CC2-E852-443A-BF53-E32B62868437}" sibTransId="{C6AED96B-2F8B-4537-A4C6-73ADE50AB801}"/>
    <dgm:cxn modelId="{F8C6B30E-3618-46C6-A971-7313959FA1B9}" type="presParOf" srcId="{77AECF1B-F36A-4110-B17E-0860949EF438}" destId="{5322E868-63D3-496E-BA82-99EB9D239D25}" srcOrd="0" destOrd="0" presId="urn:microsoft.com/office/officeart/2008/layout/LinedList"/>
    <dgm:cxn modelId="{7373C6DD-39B4-430C-AFDA-ADCE7A5E3309}" type="presParOf" srcId="{77AECF1B-F36A-4110-B17E-0860949EF438}" destId="{E5657984-36E0-44A6-ADC6-F7E0DFB5448F}" srcOrd="1" destOrd="0" presId="urn:microsoft.com/office/officeart/2008/layout/LinedList"/>
    <dgm:cxn modelId="{28A85EA0-6E99-4C83-8087-AC1B88127195}" type="presParOf" srcId="{E5657984-36E0-44A6-ADC6-F7E0DFB5448F}" destId="{BA12E00C-4766-4FE9-8472-3FF41DDEA3EB}" srcOrd="0" destOrd="0" presId="urn:microsoft.com/office/officeart/2008/layout/LinedList"/>
    <dgm:cxn modelId="{548B4BF1-83B0-4540-97A5-BD4252195EDB}" type="presParOf" srcId="{E5657984-36E0-44A6-ADC6-F7E0DFB5448F}" destId="{97342818-1117-4DEA-9FF6-13A4189418C8}" srcOrd="1" destOrd="0" presId="urn:microsoft.com/office/officeart/2008/layout/LinedList"/>
    <dgm:cxn modelId="{8AD61A67-08B2-4F9D-9AE1-B7DA1D54CEFB}" type="presParOf" srcId="{77AECF1B-F36A-4110-B17E-0860949EF438}" destId="{698FFBD7-AE25-4BFE-A914-80BB89590C33}" srcOrd="2" destOrd="0" presId="urn:microsoft.com/office/officeart/2008/layout/LinedList"/>
    <dgm:cxn modelId="{B4E9A6E8-E569-4942-97C6-4748041AF751}" type="presParOf" srcId="{77AECF1B-F36A-4110-B17E-0860949EF438}" destId="{15F39BE3-330E-4EAB-AF9D-F0972FC4EFD6}" srcOrd="3" destOrd="0" presId="urn:microsoft.com/office/officeart/2008/layout/LinedList"/>
    <dgm:cxn modelId="{5B5D5975-1170-4AFA-A78A-F37F4B06F1EB}" type="presParOf" srcId="{15F39BE3-330E-4EAB-AF9D-F0972FC4EFD6}" destId="{296CE05C-FD14-4C08-B65E-CF43C8AEB024}" srcOrd="0" destOrd="0" presId="urn:microsoft.com/office/officeart/2008/layout/LinedList"/>
    <dgm:cxn modelId="{589C1BE5-7303-4174-B1AB-03ABDF7746C7}" type="presParOf" srcId="{15F39BE3-330E-4EAB-AF9D-F0972FC4EFD6}" destId="{08972166-064B-461A-A342-9D9FA4574E0D}" srcOrd="1" destOrd="0" presId="urn:microsoft.com/office/officeart/2008/layout/LinedList"/>
    <dgm:cxn modelId="{E84AE181-852A-405F-B529-EA00C4192049}" type="presParOf" srcId="{77AECF1B-F36A-4110-B17E-0860949EF438}" destId="{3E119A51-BEB3-4B39-BA53-42E9822269E8}" srcOrd="4" destOrd="0" presId="urn:microsoft.com/office/officeart/2008/layout/LinedList"/>
    <dgm:cxn modelId="{431ECFC0-0A1C-42EC-8F0D-6863F2021F8A}" type="presParOf" srcId="{77AECF1B-F36A-4110-B17E-0860949EF438}" destId="{7A2E0E55-27DF-406B-A915-7915CF95497A}" srcOrd="5" destOrd="0" presId="urn:microsoft.com/office/officeart/2008/layout/LinedList"/>
    <dgm:cxn modelId="{76E19313-9716-471A-A0FB-C09831398DE5}" type="presParOf" srcId="{7A2E0E55-27DF-406B-A915-7915CF95497A}" destId="{7D38A027-0771-4E61-B43C-FD1D8987C5C2}" srcOrd="0" destOrd="0" presId="urn:microsoft.com/office/officeart/2008/layout/LinedList"/>
    <dgm:cxn modelId="{B5A4DBAE-7B3C-4B6D-B373-3E26035CE26E}" type="presParOf" srcId="{7A2E0E55-27DF-406B-A915-7915CF95497A}" destId="{D0918F61-725B-4DA5-A111-6EC79DB9AB62}" srcOrd="1" destOrd="0" presId="urn:microsoft.com/office/officeart/2008/layout/LinedList"/>
    <dgm:cxn modelId="{0C732B99-2CC2-43CE-A0DC-DAD4CD8A3C5D}" type="presParOf" srcId="{77AECF1B-F36A-4110-B17E-0860949EF438}" destId="{D42E4294-BAAF-4102-A229-E91F0103CA4F}" srcOrd="6" destOrd="0" presId="urn:microsoft.com/office/officeart/2008/layout/LinedList"/>
    <dgm:cxn modelId="{23E96CEB-D457-4E89-9E1A-789D40CCBBE3}" type="presParOf" srcId="{77AECF1B-F36A-4110-B17E-0860949EF438}" destId="{AC68D117-A7E2-42FD-80CA-AF614F00B6B7}" srcOrd="7" destOrd="0" presId="urn:microsoft.com/office/officeart/2008/layout/LinedList"/>
    <dgm:cxn modelId="{9FABDB68-E4BA-4EDB-A90B-C9194364E6CC}" type="presParOf" srcId="{AC68D117-A7E2-42FD-80CA-AF614F00B6B7}" destId="{7358E38A-044D-4922-A5ED-E36B2467D000}" srcOrd="0" destOrd="0" presId="urn:microsoft.com/office/officeart/2008/layout/LinedList"/>
    <dgm:cxn modelId="{E4757E2B-CB7D-4ABA-8024-18448D92E6EB}" type="presParOf" srcId="{AC68D117-A7E2-42FD-80CA-AF614F00B6B7}" destId="{7D548A6F-B8CA-42AC-9CE8-5E20236FAAD5}" srcOrd="1" destOrd="0" presId="urn:microsoft.com/office/officeart/2008/layout/LinedList"/>
    <dgm:cxn modelId="{90C84173-1DC6-4E33-B463-C5BFABB3AB2B}" type="presParOf" srcId="{77AECF1B-F36A-4110-B17E-0860949EF438}" destId="{D403261D-0F4B-4CC1-9694-9BC651E79142}" srcOrd="8" destOrd="0" presId="urn:microsoft.com/office/officeart/2008/layout/LinedList"/>
    <dgm:cxn modelId="{4B863CD6-6238-469F-9108-365F5560EBB0}" type="presParOf" srcId="{77AECF1B-F36A-4110-B17E-0860949EF438}" destId="{BBD1B7AB-59EE-4A0C-9DF0-B6DAD91A56DF}" srcOrd="9" destOrd="0" presId="urn:microsoft.com/office/officeart/2008/layout/LinedList"/>
    <dgm:cxn modelId="{EAD4305D-CACC-4388-A858-2CFF3161618B}" type="presParOf" srcId="{BBD1B7AB-59EE-4A0C-9DF0-B6DAD91A56DF}" destId="{A3D4E9B2-AC01-426B-BAC0-A21453C82482}" srcOrd="0" destOrd="0" presId="urn:microsoft.com/office/officeart/2008/layout/LinedList"/>
    <dgm:cxn modelId="{8D08FF43-0E6F-4D52-8F27-B7CCA72CE2F6}" type="presParOf" srcId="{BBD1B7AB-59EE-4A0C-9DF0-B6DAD91A56DF}" destId="{03F05B84-ED93-4205-8239-A2A4DB8C7A16}" srcOrd="1" destOrd="0" presId="urn:microsoft.com/office/officeart/2008/layout/LinedList"/>
    <dgm:cxn modelId="{753837CD-49AC-4B6E-BC81-D1E58C55BE36}" type="presParOf" srcId="{77AECF1B-F36A-4110-B17E-0860949EF438}" destId="{4355B329-2DA8-40F0-BE2F-65604F684124}" srcOrd="10" destOrd="0" presId="urn:microsoft.com/office/officeart/2008/layout/LinedList"/>
    <dgm:cxn modelId="{14CB84DA-607E-4C50-A82C-C7A8DEA96BB6}" type="presParOf" srcId="{77AECF1B-F36A-4110-B17E-0860949EF438}" destId="{10313C60-6580-40E5-A529-AE6BACE7EDFA}" srcOrd="11" destOrd="0" presId="urn:microsoft.com/office/officeart/2008/layout/LinedList"/>
    <dgm:cxn modelId="{B069E07B-B6C3-4F9C-9743-02C5D9C1214E}" type="presParOf" srcId="{10313C60-6580-40E5-A529-AE6BACE7EDFA}" destId="{53A89F57-0AAD-45C3-9649-EF91FB22AF25}" srcOrd="0" destOrd="0" presId="urn:microsoft.com/office/officeart/2008/layout/LinedList"/>
    <dgm:cxn modelId="{CFD346B0-D53F-40B6-BCC1-4CA9C33DF579}" type="presParOf" srcId="{10313C60-6580-40E5-A529-AE6BACE7EDFA}" destId="{AC5BECC2-B15F-4160-9DA3-2EE90013F9B3}" srcOrd="1" destOrd="0" presId="urn:microsoft.com/office/officeart/2008/layout/LinedList"/>
    <dgm:cxn modelId="{BCEC8DB2-B203-46BB-94FB-4902956DB185}" type="presParOf" srcId="{77AECF1B-F36A-4110-B17E-0860949EF438}" destId="{091A3385-218D-43E4-BE5F-5E54FEAFFC8C}" srcOrd="12" destOrd="0" presId="urn:microsoft.com/office/officeart/2008/layout/LinedList"/>
    <dgm:cxn modelId="{647EB67C-4715-44F4-926D-9E3395ECAA3C}" type="presParOf" srcId="{77AECF1B-F36A-4110-B17E-0860949EF438}" destId="{1EEAEA35-3B04-4357-AB11-5B796D8DE41D}" srcOrd="13" destOrd="0" presId="urn:microsoft.com/office/officeart/2008/layout/LinedList"/>
    <dgm:cxn modelId="{C4D8948A-1BD2-43D7-AD7D-077BDAED45BA}" type="presParOf" srcId="{1EEAEA35-3B04-4357-AB11-5B796D8DE41D}" destId="{BA1CAAA3-6D48-4AD6-A15E-8846EFB1DE0A}" srcOrd="0" destOrd="0" presId="urn:microsoft.com/office/officeart/2008/layout/LinedList"/>
    <dgm:cxn modelId="{2D9A9115-B16D-4CDC-BC67-7155A620AE82}" type="presParOf" srcId="{1EEAEA35-3B04-4357-AB11-5B796D8DE41D}" destId="{8C9ABC4C-7008-448B-AFC2-8F9AD6F1EA8B}" srcOrd="1" destOrd="0" presId="urn:microsoft.com/office/officeart/2008/layout/LinedList"/>
    <dgm:cxn modelId="{1C793FF9-1A7A-4C5A-ACF4-17A5A2A2D297}" type="presParOf" srcId="{77AECF1B-F36A-4110-B17E-0860949EF438}" destId="{C5B0CBCB-8B7E-4313-9A60-99C5322AD50F}" srcOrd="14" destOrd="0" presId="urn:microsoft.com/office/officeart/2008/layout/LinedList"/>
    <dgm:cxn modelId="{94694E7B-E313-47F2-84CF-58E4BFCA1329}" type="presParOf" srcId="{77AECF1B-F36A-4110-B17E-0860949EF438}" destId="{CB55C45A-65BB-463B-B170-E515287F8061}" srcOrd="15" destOrd="0" presId="urn:microsoft.com/office/officeart/2008/layout/LinedList"/>
    <dgm:cxn modelId="{8026DD99-607E-4ADE-AC3A-79FD52930F41}" type="presParOf" srcId="{CB55C45A-65BB-463B-B170-E515287F8061}" destId="{8073E1E8-9DF3-41D0-A966-06DB91BCFBF0}" srcOrd="0" destOrd="0" presId="urn:microsoft.com/office/officeart/2008/layout/LinedList"/>
    <dgm:cxn modelId="{F7FAF1BB-0F39-4570-8D4C-3DDE835DE36B}" type="presParOf" srcId="{CB55C45A-65BB-463B-B170-E515287F8061}" destId="{FE9201F7-FBE0-44CA-9BCE-783EE36EF70A}" srcOrd="1" destOrd="0" presId="urn:microsoft.com/office/officeart/2008/layout/LinedList"/>
    <dgm:cxn modelId="{24E7084F-0A0C-4510-8D42-17775FF4916A}" type="presParOf" srcId="{77AECF1B-F36A-4110-B17E-0860949EF438}" destId="{D39DEBE6-FF98-4389-812B-A36480C7568F}" srcOrd="16" destOrd="0" presId="urn:microsoft.com/office/officeart/2008/layout/LinedList"/>
    <dgm:cxn modelId="{71EC13D9-1E2A-42C5-B80E-EC25AE22514A}" type="presParOf" srcId="{77AECF1B-F36A-4110-B17E-0860949EF438}" destId="{F73E6F92-40BD-4944-81F9-6A498ADAF4FD}" srcOrd="17" destOrd="0" presId="urn:microsoft.com/office/officeart/2008/layout/LinedList"/>
    <dgm:cxn modelId="{62FCFE13-3451-405D-9D72-C9857126C883}" type="presParOf" srcId="{F73E6F92-40BD-4944-81F9-6A498ADAF4FD}" destId="{4D06996F-0888-4009-B0D7-9884C89DD20E}" srcOrd="0" destOrd="0" presId="urn:microsoft.com/office/officeart/2008/layout/LinedList"/>
    <dgm:cxn modelId="{163DDB80-6A65-4991-9517-EC4472EFECDA}" type="presParOf" srcId="{F73E6F92-40BD-4944-81F9-6A498ADAF4FD}" destId="{4C843EF1-4A18-4C96-B3F5-F5455C6CB79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34007C-34B3-4EE8-A253-66ACA00EE5B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74ACB69-13C0-4BE8-ADEC-10E37DD891FF}">
      <dgm:prSet/>
      <dgm:spPr/>
      <dgm:t>
        <a:bodyPr/>
        <a:lstStyle/>
        <a:p>
          <a:pPr>
            <a:lnSpc>
              <a:spcPct val="100000"/>
            </a:lnSpc>
          </a:pPr>
          <a:r>
            <a:rPr lang="en-GB" baseline="0"/>
            <a:t>Recruitment is the structured process of attracting, selecting, and appointing suitable candidates for a role. According to Breaugh (2017), effective recruitment directly impacts organisational performance and employee retention. The process typically begins with job analysis, which identifies the responsibilities and skills needed. This is followed by a job description and a person specification that guide the recruitment strategy. </a:t>
          </a:r>
          <a:endParaRPr lang="en-US"/>
        </a:p>
      </dgm:t>
    </dgm:pt>
    <dgm:pt modelId="{1E28C650-6004-43A5-AC4F-5C7858463890}" type="parTrans" cxnId="{D1131D7C-EB49-4347-9AE6-44057C01B146}">
      <dgm:prSet/>
      <dgm:spPr/>
      <dgm:t>
        <a:bodyPr/>
        <a:lstStyle/>
        <a:p>
          <a:endParaRPr lang="en-US"/>
        </a:p>
      </dgm:t>
    </dgm:pt>
    <dgm:pt modelId="{174CF8B8-F2EF-46BF-A0F0-99EBF5462001}" type="sibTrans" cxnId="{D1131D7C-EB49-4347-9AE6-44057C01B146}">
      <dgm:prSet/>
      <dgm:spPr/>
      <dgm:t>
        <a:bodyPr/>
        <a:lstStyle/>
        <a:p>
          <a:endParaRPr lang="en-US"/>
        </a:p>
      </dgm:t>
    </dgm:pt>
    <dgm:pt modelId="{F2571587-F55F-438F-A95E-15DEEF0D8394}">
      <dgm:prSet/>
      <dgm:spPr/>
      <dgm:t>
        <a:bodyPr/>
        <a:lstStyle/>
        <a:p>
          <a:pPr>
            <a:lnSpc>
              <a:spcPct val="100000"/>
            </a:lnSpc>
          </a:pPr>
          <a:r>
            <a:rPr lang="en-GB" baseline="0"/>
            <a:t>Once these are defined, organisations move on to candidate sourcing, which may involve internal promotions, job advertisements, or the use of recruitment agencies. The next step is selection, using tools such as interviews, psychometric tests, and assessment centres. Finally, the organisation makes the appointment decision. Armstrong and Taylor (2020) emphasise that following these structured steps helps ensure that organisations hire the right person for the right job at the right time, which is especially critical for transformation projects like those at Deloitte Birmingham.”</a:t>
          </a:r>
          <a:endParaRPr lang="en-US"/>
        </a:p>
      </dgm:t>
    </dgm:pt>
    <dgm:pt modelId="{FB0E24AD-59F1-4113-89D6-CC2917ABE8C8}" type="parTrans" cxnId="{24508450-AA9F-424A-9D5D-321CEE5ECCBB}">
      <dgm:prSet/>
      <dgm:spPr/>
      <dgm:t>
        <a:bodyPr/>
        <a:lstStyle/>
        <a:p>
          <a:endParaRPr lang="en-US"/>
        </a:p>
      </dgm:t>
    </dgm:pt>
    <dgm:pt modelId="{D34B8BCC-F484-44B1-84B9-CFF0E6827FA2}" type="sibTrans" cxnId="{24508450-AA9F-424A-9D5D-321CEE5ECCBB}">
      <dgm:prSet/>
      <dgm:spPr/>
      <dgm:t>
        <a:bodyPr/>
        <a:lstStyle/>
        <a:p>
          <a:endParaRPr lang="en-US"/>
        </a:p>
      </dgm:t>
    </dgm:pt>
    <dgm:pt modelId="{0EA0D0BA-D58D-4DB1-89A5-344CB8BADE1F}" type="pres">
      <dgm:prSet presAssocID="{C334007C-34B3-4EE8-A253-66ACA00EE5BC}" presName="root" presStyleCnt="0">
        <dgm:presLayoutVars>
          <dgm:dir/>
          <dgm:resizeHandles val="exact"/>
        </dgm:presLayoutVars>
      </dgm:prSet>
      <dgm:spPr/>
    </dgm:pt>
    <dgm:pt modelId="{D9E004C6-FEFA-4C6F-A9EF-702FEFD08E97}" type="pres">
      <dgm:prSet presAssocID="{E74ACB69-13C0-4BE8-ADEC-10E37DD891FF}" presName="compNode" presStyleCnt="0"/>
      <dgm:spPr/>
    </dgm:pt>
    <dgm:pt modelId="{3607AB11-0F2D-41BF-A82C-0C003B9CFD5A}" type="pres">
      <dgm:prSet presAssocID="{E74ACB69-13C0-4BE8-ADEC-10E37DD891FF}" presName="bgRect" presStyleLbl="bgShp" presStyleIdx="0" presStyleCnt="2"/>
      <dgm:spPr/>
    </dgm:pt>
    <dgm:pt modelId="{6C9A0E77-0A87-4B1C-93FD-A2C88DE32519}" type="pres">
      <dgm:prSet presAssocID="{E74ACB69-13C0-4BE8-ADEC-10E37DD891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3118F050-3DFC-47F6-83FE-0E0E9D932A61}" type="pres">
      <dgm:prSet presAssocID="{E74ACB69-13C0-4BE8-ADEC-10E37DD891FF}" presName="spaceRect" presStyleCnt="0"/>
      <dgm:spPr/>
    </dgm:pt>
    <dgm:pt modelId="{1003176D-736B-42AB-94CC-A4DA95B04587}" type="pres">
      <dgm:prSet presAssocID="{E74ACB69-13C0-4BE8-ADEC-10E37DD891FF}" presName="parTx" presStyleLbl="revTx" presStyleIdx="0" presStyleCnt="2">
        <dgm:presLayoutVars>
          <dgm:chMax val="0"/>
          <dgm:chPref val="0"/>
        </dgm:presLayoutVars>
      </dgm:prSet>
      <dgm:spPr/>
    </dgm:pt>
    <dgm:pt modelId="{347F4440-9827-4847-83B4-901548235DFB}" type="pres">
      <dgm:prSet presAssocID="{174CF8B8-F2EF-46BF-A0F0-99EBF5462001}" presName="sibTrans" presStyleCnt="0"/>
      <dgm:spPr/>
    </dgm:pt>
    <dgm:pt modelId="{5AAAEC5F-E117-44F0-A636-B55A3AC30EB7}" type="pres">
      <dgm:prSet presAssocID="{F2571587-F55F-438F-A95E-15DEEF0D8394}" presName="compNode" presStyleCnt="0"/>
      <dgm:spPr/>
    </dgm:pt>
    <dgm:pt modelId="{E85395A4-E0E9-4E85-B06C-A0D3BFC77F94}" type="pres">
      <dgm:prSet presAssocID="{F2571587-F55F-438F-A95E-15DEEF0D8394}" presName="bgRect" presStyleLbl="bgShp" presStyleIdx="1" presStyleCnt="2"/>
      <dgm:spPr/>
    </dgm:pt>
    <dgm:pt modelId="{A1DB6407-6A48-46C4-B474-9F463827F2DF}" type="pres">
      <dgm:prSet presAssocID="{F2571587-F55F-438F-A95E-15DEEF0D83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29506BD-9F12-4247-957E-5F84C1353DFA}" type="pres">
      <dgm:prSet presAssocID="{F2571587-F55F-438F-A95E-15DEEF0D8394}" presName="spaceRect" presStyleCnt="0"/>
      <dgm:spPr/>
    </dgm:pt>
    <dgm:pt modelId="{F368A43C-10FD-47C6-92DC-385B01EC00A5}" type="pres">
      <dgm:prSet presAssocID="{F2571587-F55F-438F-A95E-15DEEF0D8394}" presName="parTx" presStyleLbl="revTx" presStyleIdx="1" presStyleCnt="2">
        <dgm:presLayoutVars>
          <dgm:chMax val="0"/>
          <dgm:chPref val="0"/>
        </dgm:presLayoutVars>
      </dgm:prSet>
      <dgm:spPr/>
    </dgm:pt>
  </dgm:ptLst>
  <dgm:cxnLst>
    <dgm:cxn modelId="{24508450-AA9F-424A-9D5D-321CEE5ECCBB}" srcId="{C334007C-34B3-4EE8-A253-66ACA00EE5BC}" destId="{F2571587-F55F-438F-A95E-15DEEF0D8394}" srcOrd="1" destOrd="0" parTransId="{FB0E24AD-59F1-4113-89D6-CC2917ABE8C8}" sibTransId="{D34B8BCC-F484-44B1-84B9-CFF0E6827FA2}"/>
    <dgm:cxn modelId="{D1131D7C-EB49-4347-9AE6-44057C01B146}" srcId="{C334007C-34B3-4EE8-A253-66ACA00EE5BC}" destId="{E74ACB69-13C0-4BE8-ADEC-10E37DD891FF}" srcOrd="0" destOrd="0" parTransId="{1E28C650-6004-43A5-AC4F-5C7858463890}" sibTransId="{174CF8B8-F2EF-46BF-A0F0-99EBF5462001}"/>
    <dgm:cxn modelId="{DB3899BA-5571-41F6-9D18-561218D392FD}" type="presOf" srcId="{E74ACB69-13C0-4BE8-ADEC-10E37DD891FF}" destId="{1003176D-736B-42AB-94CC-A4DA95B04587}" srcOrd="0" destOrd="0" presId="urn:microsoft.com/office/officeart/2018/2/layout/IconVerticalSolidList"/>
    <dgm:cxn modelId="{41DCDBD0-9885-489D-BAC0-6C0A3D3991AF}" type="presOf" srcId="{C334007C-34B3-4EE8-A253-66ACA00EE5BC}" destId="{0EA0D0BA-D58D-4DB1-89A5-344CB8BADE1F}" srcOrd="0" destOrd="0" presId="urn:microsoft.com/office/officeart/2018/2/layout/IconVerticalSolidList"/>
    <dgm:cxn modelId="{E99038DC-CC82-408A-A51C-D73B5D1C7322}" type="presOf" srcId="{F2571587-F55F-438F-A95E-15DEEF0D8394}" destId="{F368A43C-10FD-47C6-92DC-385B01EC00A5}" srcOrd="0" destOrd="0" presId="urn:microsoft.com/office/officeart/2018/2/layout/IconVerticalSolidList"/>
    <dgm:cxn modelId="{D28B97CE-D2D5-4B46-8A97-1AE402F55763}" type="presParOf" srcId="{0EA0D0BA-D58D-4DB1-89A5-344CB8BADE1F}" destId="{D9E004C6-FEFA-4C6F-A9EF-702FEFD08E97}" srcOrd="0" destOrd="0" presId="urn:microsoft.com/office/officeart/2018/2/layout/IconVerticalSolidList"/>
    <dgm:cxn modelId="{9C45EB41-E389-4E73-B3F9-ECEA1B7B4CB4}" type="presParOf" srcId="{D9E004C6-FEFA-4C6F-A9EF-702FEFD08E97}" destId="{3607AB11-0F2D-41BF-A82C-0C003B9CFD5A}" srcOrd="0" destOrd="0" presId="urn:microsoft.com/office/officeart/2018/2/layout/IconVerticalSolidList"/>
    <dgm:cxn modelId="{7785C653-90B1-4B31-99A6-8F563073CD34}" type="presParOf" srcId="{D9E004C6-FEFA-4C6F-A9EF-702FEFD08E97}" destId="{6C9A0E77-0A87-4B1C-93FD-A2C88DE32519}" srcOrd="1" destOrd="0" presId="urn:microsoft.com/office/officeart/2018/2/layout/IconVerticalSolidList"/>
    <dgm:cxn modelId="{9CB35242-E605-4F8C-BC30-2D02D02FBE87}" type="presParOf" srcId="{D9E004C6-FEFA-4C6F-A9EF-702FEFD08E97}" destId="{3118F050-3DFC-47F6-83FE-0E0E9D932A61}" srcOrd="2" destOrd="0" presId="urn:microsoft.com/office/officeart/2018/2/layout/IconVerticalSolidList"/>
    <dgm:cxn modelId="{3056E1C4-975C-435B-BF11-7B5CE705CE32}" type="presParOf" srcId="{D9E004C6-FEFA-4C6F-A9EF-702FEFD08E97}" destId="{1003176D-736B-42AB-94CC-A4DA95B04587}" srcOrd="3" destOrd="0" presId="urn:microsoft.com/office/officeart/2018/2/layout/IconVerticalSolidList"/>
    <dgm:cxn modelId="{A0D0B9FD-8A93-47CB-9A7A-2B3CDC9294CA}" type="presParOf" srcId="{0EA0D0BA-D58D-4DB1-89A5-344CB8BADE1F}" destId="{347F4440-9827-4847-83B4-901548235DFB}" srcOrd="1" destOrd="0" presId="urn:microsoft.com/office/officeart/2018/2/layout/IconVerticalSolidList"/>
    <dgm:cxn modelId="{FDAC7A54-968E-44DB-92CD-5C3F32C353D7}" type="presParOf" srcId="{0EA0D0BA-D58D-4DB1-89A5-344CB8BADE1F}" destId="{5AAAEC5F-E117-44F0-A636-B55A3AC30EB7}" srcOrd="2" destOrd="0" presId="urn:microsoft.com/office/officeart/2018/2/layout/IconVerticalSolidList"/>
    <dgm:cxn modelId="{D795EC17-9A38-417E-9733-3D0063BCD4B9}" type="presParOf" srcId="{5AAAEC5F-E117-44F0-A636-B55A3AC30EB7}" destId="{E85395A4-E0E9-4E85-B06C-A0D3BFC77F94}" srcOrd="0" destOrd="0" presId="urn:microsoft.com/office/officeart/2018/2/layout/IconVerticalSolidList"/>
    <dgm:cxn modelId="{E0B48B48-F336-47AD-A38B-396411286106}" type="presParOf" srcId="{5AAAEC5F-E117-44F0-A636-B55A3AC30EB7}" destId="{A1DB6407-6A48-46C4-B474-9F463827F2DF}" srcOrd="1" destOrd="0" presId="urn:microsoft.com/office/officeart/2018/2/layout/IconVerticalSolidList"/>
    <dgm:cxn modelId="{54C1669A-7FD6-4B4C-97AF-05F7C5978808}" type="presParOf" srcId="{5AAAEC5F-E117-44F0-A636-B55A3AC30EB7}" destId="{A29506BD-9F12-4247-957E-5F84C1353DFA}" srcOrd="2" destOrd="0" presId="urn:microsoft.com/office/officeart/2018/2/layout/IconVerticalSolidList"/>
    <dgm:cxn modelId="{AEE38AB5-17D4-4813-A0DD-4C0058E7312E}" type="presParOf" srcId="{5AAAEC5F-E117-44F0-A636-B55A3AC30EB7}" destId="{F368A43C-10FD-47C6-92DC-385B01EC00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99A167-8DB4-47DF-B1F9-9C48DF24C02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54D781-9081-4685-B2D3-3F102F14AD22}">
      <dgm:prSet custT="1"/>
      <dgm:spPr/>
      <dgm:t>
        <a:bodyPr/>
        <a:lstStyle/>
        <a:p>
          <a:r>
            <a:rPr lang="en-GB" sz="1600" baseline="0" dirty="0">
              <a:latin typeface="Arial" panose="020B0604020202020204" pitchFamily="34" charset="0"/>
              <a:cs typeface="Arial" panose="020B0604020202020204" pitchFamily="34" charset="0"/>
            </a:rPr>
            <a:t>After conducting a job analysis, organisations typically produce a job description and a person specification. The job description provides detailed information about the duties, responsibilities, and scope of the role, which guides both candidates and recruiters. The person specification, on the other hand, describes the qualifications, skills, and personal attributes required to perform the role effectively (CIPD, 2022). According to Armstrong and Taylor (2020), using both documents together promotes transparency and fairness in recruitment decisions.</a:t>
          </a:r>
          <a:endParaRPr lang="en-US" sz="1600" dirty="0">
            <a:latin typeface="Arial" panose="020B0604020202020204" pitchFamily="34" charset="0"/>
            <a:cs typeface="Arial" panose="020B0604020202020204" pitchFamily="34" charset="0"/>
          </a:endParaRPr>
        </a:p>
      </dgm:t>
    </dgm:pt>
    <dgm:pt modelId="{91699B69-E34C-49B3-B045-0098B3DC792F}" type="parTrans" cxnId="{5ED7716C-2E3D-4A55-B6AA-B08FD586EE8A}">
      <dgm:prSet/>
      <dgm:spPr/>
      <dgm:t>
        <a:bodyPr/>
        <a:lstStyle/>
        <a:p>
          <a:endParaRPr lang="en-US"/>
        </a:p>
      </dgm:t>
    </dgm:pt>
    <dgm:pt modelId="{1633D2F7-F997-4A10-B826-0B08BDEF18B6}" type="sibTrans" cxnId="{5ED7716C-2E3D-4A55-B6AA-B08FD586EE8A}">
      <dgm:prSet/>
      <dgm:spPr/>
      <dgm:t>
        <a:bodyPr/>
        <a:lstStyle/>
        <a:p>
          <a:endParaRPr lang="en-US"/>
        </a:p>
      </dgm:t>
    </dgm:pt>
    <dgm:pt modelId="{C1FD2F39-2B52-4F56-9C99-A8EE26478A6D}">
      <dgm:prSet custT="1"/>
      <dgm:spPr/>
      <dgm:t>
        <a:bodyPr/>
        <a:lstStyle/>
        <a:p>
          <a:r>
            <a:rPr lang="en-GB" sz="1800" baseline="0" dirty="0">
              <a:latin typeface="Arial" panose="020B0604020202020204" pitchFamily="34" charset="0"/>
              <a:cs typeface="Arial" panose="020B0604020202020204" pitchFamily="34" charset="0"/>
            </a:rPr>
            <a:t>For instance, at Deloitte Birmingham, a Change Manager in a business transformation project would have a job description outlining responsibilities such as managing change initiatives, supporting digital transformation projects, and liaising with stakeholders. The person specification for this role may require qualifications in business or HR, project management skills, strong communication, and adaptability. This structured approach ensures candidates are assessed against clearly defined criteria, reducing bias and improving the quality of selection.”</a:t>
          </a:r>
          <a:endParaRPr lang="en-US" sz="1800" dirty="0">
            <a:latin typeface="Arial" panose="020B0604020202020204" pitchFamily="34" charset="0"/>
            <a:cs typeface="Arial" panose="020B0604020202020204" pitchFamily="34" charset="0"/>
          </a:endParaRPr>
        </a:p>
      </dgm:t>
    </dgm:pt>
    <dgm:pt modelId="{7763727B-52C6-4608-8941-EAC37EB64790}" type="parTrans" cxnId="{CD724EEF-6712-401E-8254-3E3720BE197F}">
      <dgm:prSet/>
      <dgm:spPr/>
      <dgm:t>
        <a:bodyPr/>
        <a:lstStyle/>
        <a:p>
          <a:endParaRPr lang="en-US"/>
        </a:p>
      </dgm:t>
    </dgm:pt>
    <dgm:pt modelId="{7B26F981-8DB2-416A-805D-F7E463555F04}" type="sibTrans" cxnId="{CD724EEF-6712-401E-8254-3E3720BE197F}">
      <dgm:prSet/>
      <dgm:spPr/>
      <dgm:t>
        <a:bodyPr/>
        <a:lstStyle/>
        <a:p>
          <a:endParaRPr lang="en-US"/>
        </a:p>
      </dgm:t>
    </dgm:pt>
    <dgm:pt modelId="{EB1D1FD7-4FBB-428D-B387-937E87E9786A}" type="pres">
      <dgm:prSet presAssocID="{EF99A167-8DB4-47DF-B1F9-9C48DF24C02F}" presName="root" presStyleCnt="0">
        <dgm:presLayoutVars>
          <dgm:dir/>
          <dgm:resizeHandles val="exact"/>
        </dgm:presLayoutVars>
      </dgm:prSet>
      <dgm:spPr/>
    </dgm:pt>
    <dgm:pt modelId="{23297AC9-D74A-4316-9023-E1F702CBDEF5}" type="pres">
      <dgm:prSet presAssocID="{7754D781-9081-4685-B2D3-3F102F14AD22}" presName="compNode" presStyleCnt="0"/>
      <dgm:spPr/>
    </dgm:pt>
    <dgm:pt modelId="{922984FF-99BA-4869-BA22-7FEEA8DFA474}" type="pres">
      <dgm:prSet presAssocID="{7754D781-9081-4685-B2D3-3F102F14AD22}" presName="bgRect" presStyleLbl="bgShp" presStyleIdx="0" presStyleCnt="2"/>
      <dgm:spPr/>
    </dgm:pt>
    <dgm:pt modelId="{C1F09B27-F50E-4836-AE83-E0916E3021CB}" type="pres">
      <dgm:prSet presAssocID="{7754D781-9081-4685-B2D3-3F102F14AD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E765CB0-7505-4D90-B460-EFC973FAF6E5}" type="pres">
      <dgm:prSet presAssocID="{7754D781-9081-4685-B2D3-3F102F14AD22}" presName="spaceRect" presStyleCnt="0"/>
      <dgm:spPr/>
    </dgm:pt>
    <dgm:pt modelId="{8F663A09-162D-4C49-BD0A-F983100B8309}" type="pres">
      <dgm:prSet presAssocID="{7754D781-9081-4685-B2D3-3F102F14AD22}" presName="parTx" presStyleLbl="revTx" presStyleIdx="0" presStyleCnt="2">
        <dgm:presLayoutVars>
          <dgm:chMax val="0"/>
          <dgm:chPref val="0"/>
        </dgm:presLayoutVars>
      </dgm:prSet>
      <dgm:spPr/>
    </dgm:pt>
    <dgm:pt modelId="{0967623D-666A-46CD-AD6B-7CB74C0AA977}" type="pres">
      <dgm:prSet presAssocID="{1633D2F7-F997-4A10-B826-0B08BDEF18B6}" presName="sibTrans" presStyleCnt="0"/>
      <dgm:spPr/>
    </dgm:pt>
    <dgm:pt modelId="{2606D905-4895-4CC4-8865-9446A1002756}" type="pres">
      <dgm:prSet presAssocID="{C1FD2F39-2B52-4F56-9C99-A8EE26478A6D}" presName="compNode" presStyleCnt="0"/>
      <dgm:spPr/>
    </dgm:pt>
    <dgm:pt modelId="{B798CAED-3FEE-4013-9D89-7ED09FA6D835}" type="pres">
      <dgm:prSet presAssocID="{C1FD2F39-2B52-4F56-9C99-A8EE26478A6D}" presName="bgRect" presStyleLbl="bgShp" presStyleIdx="1" presStyleCnt="2"/>
      <dgm:spPr/>
    </dgm:pt>
    <dgm:pt modelId="{E5F5E9EF-DD81-4D72-B3A8-2A2AA7DCA7E6}" type="pres">
      <dgm:prSet presAssocID="{C1FD2F39-2B52-4F56-9C99-A8EE26478A6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A9E0CEE0-3B40-4808-B231-0CCE63CA29FF}" type="pres">
      <dgm:prSet presAssocID="{C1FD2F39-2B52-4F56-9C99-A8EE26478A6D}" presName="spaceRect" presStyleCnt="0"/>
      <dgm:spPr/>
    </dgm:pt>
    <dgm:pt modelId="{5E23AF4B-003D-4359-8A0E-C6D47E91C39F}" type="pres">
      <dgm:prSet presAssocID="{C1FD2F39-2B52-4F56-9C99-A8EE26478A6D}" presName="parTx" presStyleLbl="revTx" presStyleIdx="1" presStyleCnt="2">
        <dgm:presLayoutVars>
          <dgm:chMax val="0"/>
          <dgm:chPref val="0"/>
        </dgm:presLayoutVars>
      </dgm:prSet>
      <dgm:spPr/>
    </dgm:pt>
  </dgm:ptLst>
  <dgm:cxnLst>
    <dgm:cxn modelId="{5ECDB72C-EF1F-49FB-88C9-BA3E4D115470}" type="presOf" srcId="{7754D781-9081-4685-B2D3-3F102F14AD22}" destId="{8F663A09-162D-4C49-BD0A-F983100B8309}" srcOrd="0" destOrd="0" presId="urn:microsoft.com/office/officeart/2018/2/layout/IconVerticalSolidList"/>
    <dgm:cxn modelId="{C691B13F-E269-4461-8BF3-AC802C9FA44D}" type="presOf" srcId="{EF99A167-8DB4-47DF-B1F9-9C48DF24C02F}" destId="{EB1D1FD7-4FBB-428D-B387-937E87E9786A}" srcOrd="0" destOrd="0" presId="urn:microsoft.com/office/officeart/2018/2/layout/IconVerticalSolidList"/>
    <dgm:cxn modelId="{E028E34D-C752-4F4D-940B-C0BE2D49A179}" type="presOf" srcId="{C1FD2F39-2B52-4F56-9C99-A8EE26478A6D}" destId="{5E23AF4B-003D-4359-8A0E-C6D47E91C39F}" srcOrd="0" destOrd="0" presId="urn:microsoft.com/office/officeart/2018/2/layout/IconVerticalSolidList"/>
    <dgm:cxn modelId="{5ED7716C-2E3D-4A55-B6AA-B08FD586EE8A}" srcId="{EF99A167-8DB4-47DF-B1F9-9C48DF24C02F}" destId="{7754D781-9081-4685-B2D3-3F102F14AD22}" srcOrd="0" destOrd="0" parTransId="{91699B69-E34C-49B3-B045-0098B3DC792F}" sibTransId="{1633D2F7-F997-4A10-B826-0B08BDEF18B6}"/>
    <dgm:cxn modelId="{CD724EEF-6712-401E-8254-3E3720BE197F}" srcId="{EF99A167-8DB4-47DF-B1F9-9C48DF24C02F}" destId="{C1FD2F39-2B52-4F56-9C99-A8EE26478A6D}" srcOrd="1" destOrd="0" parTransId="{7763727B-52C6-4608-8941-EAC37EB64790}" sibTransId="{7B26F981-8DB2-416A-805D-F7E463555F04}"/>
    <dgm:cxn modelId="{8AD0137A-4A37-4F1C-A5E7-732E26D356F0}" type="presParOf" srcId="{EB1D1FD7-4FBB-428D-B387-937E87E9786A}" destId="{23297AC9-D74A-4316-9023-E1F702CBDEF5}" srcOrd="0" destOrd="0" presId="urn:microsoft.com/office/officeart/2018/2/layout/IconVerticalSolidList"/>
    <dgm:cxn modelId="{F45EBE75-547E-4565-8C66-5ACDDBC1B8C7}" type="presParOf" srcId="{23297AC9-D74A-4316-9023-E1F702CBDEF5}" destId="{922984FF-99BA-4869-BA22-7FEEA8DFA474}" srcOrd="0" destOrd="0" presId="urn:microsoft.com/office/officeart/2018/2/layout/IconVerticalSolidList"/>
    <dgm:cxn modelId="{15144FA1-152F-4D73-9D0D-94D63AF847A2}" type="presParOf" srcId="{23297AC9-D74A-4316-9023-E1F702CBDEF5}" destId="{C1F09B27-F50E-4836-AE83-E0916E3021CB}" srcOrd="1" destOrd="0" presId="urn:microsoft.com/office/officeart/2018/2/layout/IconVerticalSolidList"/>
    <dgm:cxn modelId="{A5BC6F14-097C-4887-9ED7-C738D979402A}" type="presParOf" srcId="{23297AC9-D74A-4316-9023-E1F702CBDEF5}" destId="{0E765CB0-7505-4D90-B460-EFC973FAF6E5}" srcOrd="2" destOrd="0" presId="urn:microsoft.com/office/officeart/2018/2/layout/IconVerticalSolidList"/>
    <dgm:cxn modelId="{3560B25B-C301-49F8-A7DC-D663CE909437}" type="presParOf" srcId="{23297AC9-D74A-4316-9023-E1F702CBDEF5}" destId="{8F663A09-162D-4C49-BD0A-F983100B8309}" srcOrd="3" destOrd="0" presId="urn:microsoft.com/office/officeart/2018/2/layout/IconVerticalSolidList"/>
    <dgm:cxn modelId="{3C17AA63-E9A4-4F05-B377-BDDA3C412A9C}" type="presParOf" srcId="{EB1D1FD7-4FBB-428D-B387-937E87E9786A}" destId="{0967623D-666A-46CD-AD6B-7CB74C0AA977}" srcOrd="1" destOrd="0" presId="urn:microsoft.com/office/officeart/2018/2/layout/IconVerticalSolidList"/>
    <dgm:cxn modelId="{E7073F55-1F7B-4EC7-B67D-5C0AA2D1ECB2}" type="presParOf" srcId="{EB1D1FD7-4FBB-428D-B387-937E87E9786A}" destId="{2606D905-4895-4CC4-8865-9446A1002756}" srcOrd="2" destOrd="0" presId="urn:microsoft.com/office/officeart/2018/2/layout/IconVerticalSolidList"/>
    <dgm:cxn modelId="{1D59BF41-A2A2-429A-ABC7-7A5F1F17CE62}" type="presParOf" srcId="{2606D905-4895-4CC4-8865-9446A1002756}" destId="{B798CAED-3FEE-4013-9D89-7ED09FA6D835}" srcOrd="0" destOrd="0" presId="urn:microsoft.com/office/officeart/2018/2/layout/IconVerticalSolidList"/>
    <dgm:cxn modelId="{2F46E854-66F8-4940-AB09-0B7A4D5B2746}" type="presParOf" srcId="{2606D905-4895-4CC4-8865-9446A1002756}" destId="{E5F5E9EF-DD81-4D72-B3A8-2A2AA7DCA7E6}" srcOrd="1" destOrd="0" presId="urn:microsoft.com/office/officeart/2018/2/layout/IconVerticalSolidList"/>
    <dgm:cxn modelId="{389AA9E0-1B78-4BA3-881C-52E59E721223}" type="presParOf" srcId="{2606D905-4895-4CC4-8865-9446A1002756}" destId="{A9E0CEE0-3B40-4808-B231-0CCE63CA29FF}" srcOrd="2" destOrd="0" presId="urn:microsoft.com/office/officeart/2018/2/layout/IconVerticalSolidList"/>
    <dgm:cxn modelId="{1DBA9889-EED3-4215-928A-1FA381709981}" type="presParOf" srcId="{2606D905-4895-4CC4-8865-9446A1002756}" destId="{5E23AF4B-003D-4359-8A0E-C6D47E91C39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B9950E-6102-4284-AAE7-567E05D3454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788D5A9-F2CA-4D9D-AF47-9523FE96DB2B}">
      <dgm:prSet/>
      <dgm:spPr/>
      <dgm:t>
        <a:bodyPr/>
        <a:lstStyle/>
        <a:p>
          <a:pPr>
            <a:lnSpc>
              <a:spcPct val="100000"/>
            </a:lnSpc>
          </a:pPr>
          <a:r>
            <a:rPr lang="en-GB"/>
            <a:t>The second interview type is the competency-based interview (CBI). This approach evaluates a candidate’s past behaviours and experiences to assess whether they have the competencies needed for the role. Taylor and Small (2002) note that CBIs are more predictive of job success than traditional unstructured interviews.</a:t>
          </a:r>
          <a:endParaRPr lang="en-US"/>
        </a:p>
      </dgm:t>
    </dgm:pt>
    <dgm:pt modelId="{BCCBC059-7444-4A43-BBD7-F581EEDFEA69}" type="parTrans" cxnId="{39B7ED80-BBA2-4701-B3D9-76BFDA311F10}">
      <dgm:prSet/>
      <dgm:spPr/>
      <dgm:t>
        <a:bodyPr/>
        <a:lstStyle/>
        <a:p>
          <a:endParaRPr lang="en-US"/>
        </a:p>
      </dgm:t>
    </dgm:pt>
    <dgm:pt modelId="{8A1C9165-E98F-4C84-8BB3-16F876FD1404}" type="sibTrans" cxnId="{39B7ED80-BBA2-4701-B3D9-76BFDA311F10}">
      <dgm:prSet/>
      <dgm:spPr/>
      <dgm:t>
        <a:bodyPr/>
        <a:lstStyle/>
        <a:p>
          <a:endParaRPr lang="en-US"/>
        </a:p>
      </dgm:t>
    </dgm:pt>
    <dgm:pt modelId="{ACB245CE-0880-49AB-BA56-F1BB2EBD350C}">
      <dgm:prSet/>
      <dgm:spPr/>
      <dgm:t>
        <a:bodyPr/>
        <a:lstStyle/>
        <a:p>
          <a:pPr>
            <a:lnSpc>
              <a:spcPct val="100000"/>
            </a:lnSpc>
          </a:pPr>
          <a:r>
            <a:rPr lang="en-GB"/>
            <a:t>Typically, candidates are encouraged to answer using the STAR method: describing a specific Situation, the Task involved, the Actions they took, and the Results achieved (CIPD, 2022). </a:t>
          </a:r>
          <a:endParaRPr lang="en-US"/>
        </a:p>
      </dgm:t>
    </dgm:pt>
    <dgm:pt modelId="{720916B8-D85D-4391-A8C8-21B127626DC1}" type="parTrans" cxnId="{9BBDDE3A-FE59-4623-BBF5-B3CAA1365224}">
      <dgm:prSet/>
      <dgm:spPr/>
      <dgm:t>
        <a:bodyPr/>
        <a:lstStyle/>
        <a:p>
          <a:endParaRPr lang="en-US"/>
        </a:p>
      </dgm:t>
    </dgm:pt>
    <dgm:pt modelId="{EB58335E-AFFB-4DA5-A363-3236B2FD81E2}" type="sibTrans" cxnId="{9BBDDE3A-FE59-4623-BBF5-B3CAA1365224}">
      <dgm:prSet/>
      <dgm:spPr/>
      <dgm:t>
        <a:bodyPr/>
        <a:lstStyle/>
        <a:p>
          <a:endParaRPr lang="en-US"/>
        </a:p>
      </dgm:t>
    </dgm:pt>
    <dgm:pt modelId="{074632B4-EFCC-4979-9124-7FF2FE2167CB}" type="pres">
      <dgm:prSet presAssocID="{84B9950E-6102-4284-AAE7-567E05D34545}" presName="root" presStyleCnt="0">
        <dgm:presLayoutVars>
          <dgm:dir/>
          <dgm:resizeHandles val="exact"/>
        </dgm:presLayoutVars>
      </dgm:prSet>
      <dgm:spPr/>
    </dgm:pt>
    <dgm:pt modelId="{AF6D55A9-CD34-4256-89F6-3B978F64A571}" type="pres">
      <dgm:prSet presAssocID="{7788D5A9-F2CA-4D9D-AF47-9523FE96DB2B}" presName="compNode" presStyleCnt="0"/>
      <dgm:spPr/>
    </dgm:pt>
    <dgm:pt modelId="{821A0E64-A99E-4EC8-B3AE-AE32E0ECA1CE}" type="pres">
      <dgm:prSet presAssocID="{7788D5A9-F2CA-4D9D-AF47-9523FE96DB2B}" presName="bgRect" presStyleLbl="bgShp" presStyleIdx="0" presStyleCnt="2"/>
      <dgm:spPr/>
    </dgm:pt>
    <dgm:pt modelId="{34F3E862-3AF0-428B-8BDE-F8977116D69C}" type="pres">
      <dgm:prSet presAssocID="{7788D5A9-F2CA-4D9D-AF47-9523FE96DB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List"/>
        </a:ext>
      </dgm:extLst>
    </dgm:pt>
    <dgm:pt modelId="{5DE7FFE4-3ACD-4E26-9BDD-2E8F7C5B89C2}" type="pres">
      <dgm:prSet presAssocID="{7788D5A9-F2CA-4D9D-AF47-9523FE96DB2B}" presName="spaceRect" presStyleCnt="0"/>
      <dgm:spPr/>
    </dgm:pt>
    <dgm:pt modelId="{68356D29-B0BE-4EC6-950B-FBED404F3DF9}" type="pres">
      <dgm:prSet presAssocID="{7788D5A9-F2CA-4D9D-AF47-9523FE96DB2B}" presName="parTx" presStyleLbl="revTx" presStyleIdx="0" presStyleCnt="2">
        <dgm:presLayoutVars>
          <dgm:chMax val="0"/>
          <dgm:chPref val="0"/>
        </dgm:presLayoutVars>
      </dgm:prSet>
      <dgm:spPr/>
    </dgm:pt>
    <dgm:pt modelId="{5E491E4A-002A-4E8E-8FAF-F193F4721F97}" type="pres">
      <dgm:prSet presAssocID="{8A1C9165-E98F-4C84-8BB3-16F876FD1404}" presName="sibTrans" presStyleCnt="0"/>
      <dgm:spPr/>
    </dgm:pt>
    <dgm:pt modelId="{57CB1CBC-A2E0-4A87-9C2D-FFAD0C4F26FE}" type="pres">
      <dgm:prSet presAssocID="{ACB245CE-0880-49AB-BA56-F1BB2EBD350C}" presName="compNode" presStyleCnt="0"/>
      <dgm:spPr/>
    </dgm:pt>
    <dgm:pt modelId="{E8F3413A-9F1D-4DAE-BB85-783F7D2D1D21}" type="pres">
      <dgm:prSet presAssocID="{ACB245CE-0880-49AB-BA56-F1BB2EBD350C}" presName="bgRect" presStyleLbl="bgShp" presStyleIdx="1" presStyleCnt="2"/>
      <dgm:spPr/>
    </dgm:pt>
    <dgm:pt modelId="{205F8A23-1AD8-487D-84FF-83838F0BA4CD}" type="pres">
      <dgm:prSet presAssocID="{ACB245CE-0880-49AB-BA56-F1BB2EBD35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ooting star"/>
        </a:ext>
      </dgm:extLst>
    </dgm:pt>
    <dgm:pt modelId="{4578C70A-00A0-4B87-B660-1710E8ECFDDD}" type="pres">
      <dgm:prSet presAssocID="{ACB245CE-0880-49AB-BA56-F1BB2EBD350C}" presName="spaceRect" presStyleCnt="0"/>
      <dgm:spPr/>
    </dgm:pt>
    <dgm:pt modelId="{179E8F18-A381-4030-B487-540333A3AB41}" type="pres">
      <dgm:prSet presAssocID="{ACB245CE-0880-49AB-BA56-F1BB2EBD350C}" presName="parTx" presStyleLbl="revTx" presStyleIdx="1" presStyleCnt="2">
        <dgm:presLayoutVars>
          <dgm:chMax val="0"/>
          <dgm:chPref val="0"/>
        </dgm:presLayoutVars>
      </dgm:prSet>
      <dgm:spPr/>
    </dgm:pt>
  </dgm:ptLst>
  <dgm:cxnLst>
    <dgm:cxn modelId="{73407A22-09A4-4B83-BD0C-E11646D1371A}" type="presOf" srcId="{ACB245CE-0880-49AB-BA56-F1BB2EBD350C}" destId="{179E8F18-A381-4030-B487-540333A3AB41}" srcOrd="0" destOrd="0" presId="urn:microsoft.com/office/officeart/2018/2/layout/IconVerticalSolidList"/>
    <dgm:cxn modelId="{8181C12B-D1A3-4E0B-ADA5-131ABD74AEC8}" type="presOf" srcId="{84B9950E-6102-4284-AAE7-567E05D34545}" destId="{074632B4-EFCC-4979-9124-7FF2FE2167CB}" srcOrd="0" destOrd="0" presId="urn:microsoft.com/office/officeart/2018/2/layout/IconVerticalSolidList"/>
    <dgm:cxn modelId="{9BBDDE3A-FE59-4623-BBF5-B3CAA1365224}" srcId="{84B9950E-6102-4284-AAE7-567E05D34545}" destId="{ACB245CE-0880-49AB-BA56-F1BB2EBD350C}" srcOrd="1" destOrd="0" parTransId="{720916B8-D85D-4391-A8C8-21B127626DC1}" sibTransId="{EB58335E-AFFB-4DA5-A363-3236B2FD81E2}"/>
    <dgm:cxn modelId="{14D9D774-6EFA-4996-AF5F-E22491F527BB}" type="presOf" srcId="{7788D5A9-F2CA-4D9D-AF47-9523FE96DB2B}" destId="{68356D29-B0BE-4EC6-950B-FBED404F3DF9}" srcOrd="0" destOrd="0" presId="urn:microsoft.com/office/officeart/2018/2/layout/IconVerticalSolidList"/>
    <dgm:cxn modelId="{39B7ED80-BBA2-4701-B3D9-76BFDA311F10}" srcId="{84B9950E-6102-4284-AAE7-567E05D34545}" destId="{7788D5A9-F2CA-4D9D-AF47-9523FE96DB2B}" srcOrd="0" destOrd="0" parTransId="{BCCBC059-7444-4A43-BBD7-F581EEDFEA69}" sibTransId="{8A1C9165-E98F-4C84-8BB3-16F876FD1404}"/>
    <dgm:cxn modelId="{E3360F38-527E-479C-B5D9-D0237A00F766}" type="presParOf" srcId="{074632B4-EFCC-4979-9124-7FF2FE2167CB}" destId="{AF6D55A9-CD34-4256-89F6-3B978F64A571}" srcOrd="0" destOrd="0" presId="urn:microsoft.com/office/officeart/2018/2/layout/IconVerticalSolidList"/>
    <dgm:cxn modelId="{06902CDA-E080-4E24-B37E-6D73077BB946}" type="presParOf" srcId="{AF6D55A9-CD34-4256-89F6-3B978F64A571}" destId="{821A0E64-A99E-4EC8-B3AE-AE32E0ECA1CE}" srcOrd="0" destOrd="0" presId="urn:microsoft.com/office/officeart/2018/2/layout/IconVerticalSolidList"/>
    <dgm:cxn modelId="{A6ED94AE-4DA4-45E5-9262-E9B5BE5C4EBC}" type="presParOf" srcId="{AF6D55A9-CD34-4256-89F6-3B978F64A571}" destId="{34F3E862-3AF0-428B-8BDE-F8977116D69C}" srcOrd="1" destOrd="0" presId="urn:microsoft.com/office/officeart/2018/2/layout/IconVerticalSolidList"/>
    <dgm:cxn modelId="{51C0774E-C1A1-4482-A2AC-0535D2DB4070}" type="presParOf" srcId="{AF6D55A9-CD34-4256-89F6-3B978F64A571}" destId="{5DE7FFE4-3ACD-4E26-9BDD-2E8F7C5B89C2}" srcOrd="2" destOrd="0" presId="urn:microsoft.com/office/officeart/2018/2/layout/IconVerticalSolidList"/>
    <dgm:cxn modelId="{9638EB8A-CE58-42A8-8A7B-4C6967701A8F}" type="presParOf" srcId="{AF6D55A9-CD34-4256-89F6-3B978F64A571}" destId="{68356D29-B0BE-4EC6-950B-FBED404F3DF9}" srcOrd="3" destOrd="0" presId="urn:microsoft.com/office/officeart/2018/2/layout/IconVerticalSolidList"/>
    <dgm:cxn modelId="{6D191E32-DCFD-4A85-A7B0-85086B253054}" type="presParOf" srcId="{074632B4-EFCC-4979-9124-7FF2FE2167CB}" destId="{5E491E4A-002A-4E8E-8FAF-F193F4721F97}" srcOrd="1" destOrd="0" presId="urn:microsoft.com/office/officeart/2018/2/layout/IconVerticalSolidList"/>
    <dgm:cxn modelId="{220A4D5F-0DFC-4EAA-9557-B9852A3698C9}" type="presParOf" srcId="{074632B4-EFCC-4979-9124-7FF2FE2167CB}" destId="{57CB1CBC-A2E0-4A87-9C2D-FFAD0C4F26FE}" srcOrd="2" destOrd="0" presId="urn:microsoft.com/office/officeart/2018/2/layout/IconVerticalSolidList"/>
    <dgm:cxn modelId="{16F491A8-1172-4D21-84C1-8C0795F89D0C}" type="presParOf" srcId="{57CB1CBC-A2E0-4A87-9C2D-FFAD0C4F26FE}" destId="{E8F3413A-9F1D-4DAE-BB85-783F7D2D1D21}" srcOrd="0" destOrd="0" presId="urn:microsoft.com/office/officeart/2018/2/layout/IconVerticalSolidList"/>
    <dgm:cxn modelId="{2B487DFF-9D0B-4D19-A746-0F883D27CED1}" type="presParOf" srcId="{57CB1CBC-A2E0-4A87-9C2D-FFAD0C4F26FE}" destId="{205F8A23-1AD8-487D-84FF-83838F0BA4CD}" srcOrd="1" destOrd="0" presId="urn:microsoft.com/office/officeart/2018/2/layout/IconVerticalSolidList"/>
    <dgm:cxn modelId="{E23C0B92-45C6-4299-B647-DE780A61D8C3}" type="presParOf" srcId="{57CB1CBC-A2E0-4A87-9C2D-FFAD0C4F26FE}" destId="{4578C70A-00A0-4B87-B660-1710E8ECFDDD}" srcOrd="2" destOrd="0" presId="urn:microsoft.com/office/officeart/2018/2/layout/IconVerticalSolidList"/>
    <dgm:cxn modelId="{07B4D0FC-89BF-43E2-A671-B91488D7B983}" type="presParOf" srcId="{57CB1CBC-A2E0-4A87-9C2D-FFAD0C4F26FE}" destId="{179E8F18-A381-4030-B487-540333A3AB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9B32EE-88C8-4FF3-8D16-811A271ABB71}"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6314F179-CE49-4DF1-9687-9D48734B133F}">
      <dgm:prSet/>
      <dgm:spPr/>
      <dgm:t>
        <a:bodyPr/>
        <a:lstStyle/>
        <a:p>
          <a:r>
            <a:rPr lang="en-GB"/>
            <a:t>The face-to-face interview remains one of the most widely used selection methods. It involves direct in-person interaction between the candidate and the interviewer or panel. Chapman and Rowe (2001) note that face-to-face interviews allow stronger rapport-building, which can help candidates feel more comfortable and provide richer responses. They also make it possible to observe body language, tone, and other non-verbal cues that are often missed in virtual interviews. However, there are also limitations.</a:t>
          </a:r>
          <a:endParaRPr lang="en-US"/>
        </a:p>
      </dgm:t>
    </dgm:pt>
    <dgm:pt modelId="{6F3FE40E-7064-4920-9812-B7955B5F1EF3}" type="parTrans" cxnId="{5CD7A81C-E7A8-40DC-98C5-7693404DD39E}">
      <dgm:prSet/>
      <dgm:spPr/>
      <dgm:t>
        <a:bodyPr/>
        <a:lstStyle/>
        <a:p>
          <a:endParaRPr lang="en-US"/>
        </a:p>
      </dgm:t>
    </dgm:pt>
    <dgm:pt modelId="{4E91753F-DAAC-478C-B950-F450FF83F8B1}" type="sibTrans" cxnId="{5CD7A81C-E7A8-40DC-98C5-7693404DD39E}">
      <dgm:prSet/>
      <dgm:spPr/>
      <dgm:t>
        <a:bodyPr/>
        <a:lstStyle/>
        <a:p>
          <a:endParaRPr lang="en-US"/>
        </a:p>
      </dgm:t>
    </dgm:pt>
    <dgm:pt modelId="{3C376C82-AE71-4B88-93BB-B0750E468374}" type="pres">
      <dgm:prSet presAssocID="{A89B32EE-88C8-4FF3-8D16-811A271ABB71}" presName="cycle" presStyleCnt="0">
        <dgm:presLayoutVars>
          <dgm:dir/>
          <dgm:resizeHandles val="exact"/>
        </dgm:presLayoutVars>
      </dgm:prSet>
      <dgm:spPr/>
    </dgm:pt>
    <dgm:pt modelId="{321D6C45-B47D-4E88-A532-700AA215B831}" type="pres">
      <dgm:prSet presAssocID="{6314F179-CE49-4DF1-9687-9D48734B133F}" presName="node" presStyleLbl="node1" presStyleIdx="0" presStyleCnt="1">
        <dgm:presLayoutVars>
          <dgm:bulletEnabled val="1"/>
        </dgm:presLayoutVars>
      </dgm:prSet>
      <dgm:spPr/>
    </dgm:pt>
  </dgm:ptLst>
  <dgm:cxnLst>
    <dgm:cxn modelId="{5CD7A81C-E7A8-40DC-98C5-7693404DD39E}" srcId="{A89B32EE-88C8-4FF3-8D16-811A271ABB71}" destId="{6314F179-CE49-4DF1-9687-9D48734B133F}" srcOrd="0" destOrd="0" parTransId="{6F3FE40E-7064-4920-9812-B7955B5F1EF3}" sibTransId="{4E91753F-DAAC-478C-B950-F450FF83F8B1}"/>
    <dgm:cxn modelId="{26B94E2C-119D-4F29-A79C-ABF654F3B4E0}" type="presOf" srcId="{A89B32EE-88C8-4FF3-8D16-811A271ABB71}" destId="{3C376C82-AE71-4B88-93BB-B0750E468374}" srcOrd="0" destOrd="0" presId="urn:microsoft.com/office/officeart/2005/8/layout/cycle5"/>
    <dgm:cxn modelId="{B63F1AD0-2360-43D0-A874-6986CB540A37}" type="presOf" srcId="{6314F179-CE49-4DF1-9687-9D48734B133F}" destId="{321D6C45-B47D-4E88-A532-700AA215B831}" srcOrd="0" destOrd="0" presId="urn:microsoft.com/office/officeart/2005/8/layout/cycle5"/>
    <dgm:cxn modelId="{8CF7CAD4-755B-40C3-9EDE-91AAA8CF55DA}" type="presParOf" srcId="{3C376C82-AE71-4B88-93BB-B0750E468374}" destId="{321D6C45-B47D-4E88-A532-700AA215B831}" srcOrd="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2E868-63D3-496E-BA82-99EB9D239D25}">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A12E00C-4766-4FE9-8472-3FF41DDEA3EB}">
      <dsp:nvSpPr>
        <dsp:cNvPr id="0" name=""/>
        <dsp:cNvSpPr/>
      </dsp:nvSpPr>
      <dsp:spPr>
        <a:xfrm>
          <a:off x="0" y="562"/>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Introduction</a:t>
          </a:r>
          <a:endParaRPr lang="en-US" sz="2300" kern="1200"/>
        </a:p>
      </dsp:txBody>
      <dsp:txXfrm>
        <a:off x="0" y="562"/>
        <a:ext cx="6683374" cy="511755"/>
      </dsp:txXfrm>
    </dsp:sp>
    <dsp:sp modelId="{698FFBD7-AE25-4BFE-A914-80BB89590C33}">
      <dsp:nvSpPr>
        <dsp:cNvPr id="0" name=""/>
        <dsp:cNvSpPr/>
      </dsp:nvSpPr>
      <dsp:spPr>
        <a:xfrm>
          <a:off x="0" y="512317"/>
          <a:ext cx="6683374" cy="0"/>
        </a:xfrm>
        <a:prstGeom prst="line">
          <a:avLst/>
        </a:prstGeom>
        <a:gradFill rotWithShape="0">
          <a:gsLst>
            <a:gs pos="0">
              <a:schemeClr val="accent2">
                <a:hueOff val="-546774"/>
                <a:satOff val="-1052"/>
                <a:lumOff val="73"/>
                <a:alphaOff val="0"/>
                <a:tint val="94000"/>
                <a:satMod val="100000"/>
                <a:lumMod val="108000"/>
              </a:schemeClr>
            </a:gs>
            <a:gs pos="50000">
              <a:schemeClr val="accent2">
                <a:hueOff val="-546774"/>
                <a:satOff val="-1052"/>
                <a:lumOff val="73"/>
                <a:alphaOff val="0"/>
                <a:tint val="98000"/>
                <a:shade val="100000"/>
                <a:satMod val="100000"/>
                <a:lumMod val="100000"/>
              </a:schemeClr>
            </a:gs>
            <a:gs pos="100000">
              <a:schemeClr val="accent2">
                <a:hueOff val="-546774"/>
                <a:satOff val="-1052"/>
                <a:lumOff val="73"/>
                <a:alphaOff val="0"/>
                <a:shade val="72000"/>
                <a:satMod val="120000"/>
                <a:lumMod val="100000"/>
              </a:schemeClr>
            </a:gs>
          </a:gsLst>
          <a:lin ang="5400000" scaled="0"/>
        </a:gradFill>
        <a:ln w="9525" cap="flat" cmpd="sng" algn="ctr">
          <a:solidFill>
            <a:schemeClr val="accent2">
              <a:hueOff val="-546774"/>
              <a:satOff val="-1052"/>
              <a:lumOff val="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96CE05C-FD14-4C08-B65E-CF43C8AEB024}">
      <dsp:nvSpPr>
        <dsp:cNvPr id="0" name=""/>
        <dsp:cNvSpPr/>
      </dsp:nvSpPr>
      <dsp:spPr>
        <a:xfrm>
          <a:off x="0" y="512317"/>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Recruitment Process</a:t>
          </a:r>
          <a:endParaRPr lang="en-US" sz="2300" kern="1200"/>
        </a:p>
      </dsp:txBody>
      <dsp:txXfrm>
        <a:off x="0" y="512317"/>
        <a:ext cx="6683374" cy="511755"/>
      </dsp:txXfrm>
    </dsp:sp>
    <dsp:sp modelId="{3E119A51-BEB3-4B39-BA53-42E9822269E8}">
      <dsp:nvSpPr>
        <dsp:cNvPr id="0" name=""/>
        <dsp:cNvSpPr/>
      </dsp:nvSpPr>
      <dsp:spPr>
        <a:xfrm>
          <a:off x="0" y="1024073"/>
          <a:ext cx="6683374" cy="0"/>
        </a:xfrm>
        <a:prstGeom prst="line">
          <a:avLst/>
        </a:prstGeom>
        <a:gradFill rotWithShape="0">
          <a:gsLst>
            <a:gs pos="0">
              <a:schemeClr val="accent2">
                <a:hueOff val="-1093548"/>
                <a:satOff val="-2105"/>
                <a:lumOff val="147"/>
                <a:alphaOff val="0"/>
                <a:tint val="94000"/>
                <a:satMod val="100000"/>
                <a:lumMod val="108000"/>
              </a:schemeClr>
            </a:gs>
            <a:gs pos="50000">
              <a:schemeClr val="accent2">
                <a:hueOff val="-1093548"/>
                <a:satOff val="-2105"/>
                <a:lumOff val="147"/>
                <a:alphaOff val="0"/>
                <a:tint val="98000"/>
                <a:shade val="100000"/>
                <a:satMod val="100000"/>
                <a:lumMod val="100000"/>
              </a:schemeClr>
            </a:gs>
            <a:gs pos="100000">
              <a:schemeClr val="accent2">
                <a:hueOff val="-1093548"/>
                <a:satOff val="-2105"/>
                <a:lumOff val="147"/>
                <a:alphaOff val="0"/>
                <a:shade val="72000"/>
                <a:satMod val="120000"/>
                <a:lumMod val="100000"/>
              </a:schemeClr>
            </a:gs>
          </a:gsLst>
          <a:lin ang="5400000" scaled="0"/>
        </a:gradFill>
        <a:ln w="9525" cap="flat" cmpd="sng" algn="ctr">
          <a:solidFill>
            <a:schemeClr val="accent2">
              <a:hueOff val="-1093548"/>
              <a:satOff val="-2105"/>
              <a:lumOff val="14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D38A027-0771-4E61-B43C-FD1D8987C5C2}">
      <dsp:nvSpPr>
        <dsp:cNvPr id="0" name=""/>
        <dsp:cNvSpPr/>
      </dsp:nvSpPr>
      <dsp:spPr>
        <a:xfrm>
          <a:off x="0" y="1024073"/>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Job Analysis</a:t>
          </a:r>
          <a:endParaRPr lang="en-US" sz="2300" kern="1200"/>
        </a:p>
      </dsp:txBody>
      <dsp:txXfrm>
        <a:off x="0" y="1024073"/>
        <a:ext cx="6683374" cy="511755"/>
      </dsp:txXfrm>
    </dsp:sp>
    <dsp:sp modelId="{D42E4294-BAAF-4102-A229-E91F0103CA4F}">
      <dsp:nvSpPr>
        <dsp:cNvPr id="0" name=""/>
        <dsp:cNvSpPr/>
      </dsp:nvSpPr>
      <dsp:spPr>
        <a:xfrm>
          <a:off x="0" y="1535829"/>
          <a:ext cx="6683374" cy="0"/>
        </a:xfrm>
        <a:prstGeom prst="line">
          <a:avLst/>
        </a:prstGeom>
        <a:gradFill rotWithShape="0">
          <a:gsLst>
            <a:gs pos="0">
              <a:schemeClr val="accent2">
                <a:hueOff val="-1640322"/>
                <a:satOff val="-3157"/>
                <a:lumOff val="220"/>
                <a:alphaOff val="0"/>
                <a:tint val="94000"/>
                <a:satMod val="100000"/>
                <a:lumMod val="108000"/>
              </a:schemeClr>
            </a:gs>
            <a:gs pos="50000">
              <a:schemeClr val="accent2">
                <a:hueOff val="-1640322"/>
                <a:satOff val="-3157"/>
                <a:lumOff val="220"/>
                <a:alphaOff val="0"/>
                <a:tint val="98000"/>
                <a:shade val="100000"/>
                <a:satMod val="100000"/>
                <a:lumMod val="100000"/>
              </a:schemeClr>
            </a:gs>
            <a:gs pos="100000">
              <a:schemeClr val="accent2">
                <a:hueOff val="-1640322"/>
                <a:satOff val="-3157"/>
                <a:lumOff val="220"/>
                <a:alphaOff val="0"/>
                <a:shade val="72000"/>
                <a:satMod val="120000"/>
                <a:lumMod val="100000"/>
              </a:schemeClr>
            </a:gs>
          </a:gsLst>
          <a:lin ang="5400000" scaled="0"/>
        </a:gradFill>
        <a:ln w="9525" cap="flat" cmpd="sng" algn="ctr">
          <a:solidFill>
            <a:schemeClr val="accent2">
              <a:hueOff val="-1640322"/>
              <a:satOff val="-3157"/>
              <a:lumOff val="22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358E38A-044D-4922-A5ED-E36B2467D000}">
      <dsp:nvSpPr>
        <dsp:cNvPr id="0" name=""/>
        <dsp:cNvSpPr/>
      </dsp:nvSpPr>
      <dsp:spPr>
        <a:xfrm>
          <a:off x="0" y="1535829"/>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Job Description &amp; Person Specification</a:t>
          </a:r>
          <a:endParaRPr lang="en-US" sz="2300" kern="1200"/>
        </a:p>
      </dsp:txBody>
      <dsp:txXfrm>
        <a:off x="0" y="1535829"/>
        <a:ext cx="6683374" cy="511755"/>
      </dsp:txXfrm>
    </dsp:sp>
    <dsp:sp modelId="{D403261D-0F4B-4CC1-9694-9BC651E79142}">
      <dsp:nvSpPr>
        <dsp:cNvPr id="0" name=""/>
        <dsp:cNvSpPr/>
      </dsp:nvSpPr>
      <dsp:spPr>
        <a:xfrm>
          <a:off x="0" y="2047584"/>
          <a:ext cx="6683374" cy="0"/>
        </a:xfrm>
        <a:prstGeom prst="line">
          <a:avLst/>
        </a:prstGeom>
        <a:gradFill rotWithShape="0">
          <a:gsLst>
            <a:gs pos="0">
              <a:schemeClr val="accent2">
                <a:hueOff val="-2187096"/>
                <a:satOff val="-4210"/>
                <a:lumOff val="294"/>
                <a:alphaOff val="0"/>
                <a:tint val="94000"/>
                <a:satMod val="100000"/>
                <a:lumMod val="108000"/>
              </a:schemeClr>
            </a:gs>
            <a:gs pos="50000">
              <a:schemeClr val="accent2">
                <a:hueOff val="-2187096"/>
                <a:satOff val="-4210"/>
                <a:lumOff val="294"/>
                <a:alphaOff val="0"/>
                <a:tint val="98000"/>
                <a:shade val="100000"/>
                <a:satMod val="100000"/>
                <a:lumMod val="100000"/>
              </a:schemeClr>
            </a:gs>
            <a:gs pos="100000">
              <a:schemeClr val="accent2">
                <a:hueOff val="-2187096"/>
                <a:satOff val="-4210"/>
                <a:lumOff val="294"/>
                <a:alphaOff val="0"/>
                <a:shade val="72000"/>
                <a:satMod val="120000"/>
                <a:lumMod val="100000"/>
              </a:schemeClr>
            </a:gs>
          </a:gsLst>
          <a:lin ang="5400000" scaled="0"/>
        </a:gradFill>
        <a:ln w="9525" cap="flat" cmpd="sng" algn="ctr">
          <a:solidFill>
            <a:schemeClr val="accent2">
              <a:hueOff val="-2187096"/>
              <a:satOff val="-4210"/>
              <a:lumOff val="29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3D4E9B2-AC01-426B-BAC0-A21453C82482}">
      <dsp:nvSpPr>
        <dsp:cNvPr id="0" name=""/>
        <dsp:cNvSpPr/>
      </dsp:nvSpPr>
      <dsp:spPr>
        <a:xfrm>
          <a:off x="0" y="2047584"/>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Interview Types (Structured, Competency-Based, Panel)</a:t>
          </a:r>
          <a:endParaRPr lang="en-US" sz="2300" kern="1200"/>
        </a:p>
      </dsp:txBody>
      <dsp:txXfrm>
        <a:off x="0" y="2047584"/>
        <a:ext cx="6683374" cy="511755"/>
      </dsp:txXfrm>
    </dsp:sp>
    <dsp:sp modelId="{4355B329-2DA8-40F0-BE2F-65604F684124}">
      <dsp:nvSpPr>
        <dsp:cNvPr id="0" name=""/>
        <dsp:cNvSpPr/>
      </dsp:nvSpPr>
      <dsp:spPr>
        <a:xfrm>
          <a:off x="0" y="2559340"/>
          <a:ext cx="6683374" cy="0"/>
        </a:xfrm>
        <a:prstGeom prst="line">
          <a:avLst/>
        </a:prstGeom>
        <a:gradFill rotWithShape="0">
          <a:gsLst>
            <a:gs pos="0">
              <a:schemeClr val="accent2">
                <a:hueOff val="-2733870"/>
                <a:satOff val="-5262"/>
                <a:lumOff val="367"/>
                <a:alphaOff val="0"/>
                <a:tint val="94000"/>
                <a:satMod val="100000"/>
                <a:lumMod val="108000"/>
              </a:schemeClr>
            </a:gs>
            <a:gs pos="50000">
              <a:schemeClr val="accent2">
                <a:hueOff val="-2733870"/>
                <a:satOff val="-5262"/>
                <a:lumOff val="367"/>
                <a:alphaOff val="0"/>
                <a:tint val="98000"/>
                <a:shade val="100000"/>
                <a:satMod val="100000"/>
                <a:lumMod val="100000"/>
              </a:schemeClr>
            </a:gs>
            <a:gs pos="100000">
              <a:schemeClr val="accent2">
                <a:hueOff val="-2733870"/>
                <a:satOff val="-5262"/>
                <a:lumOff val="367"/>
                <a:alphaOff val="0"/>
                <a:shade val="72000"/>
                <a:satMod val="120000"/>
                <a:lumMod val="100000"/>
              </a:schemeClr>
            </a:gs>
          </a:gsLst>
          <a:lin ang="5400000" scaled="0"/>
        </a:gradFill>
        <a:ln w="9525" cap="flat" cmpd="sng" algn="ctr">
          <a:solidFill>
            <a:schemeClr val="accent2">
              <a:hueOff val="-2733870"/>
              <a:satOff val="-5262"/>
              <a:lumOff val="36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3A89F57-0AAD-45C3-9649-EF91FB22AF25}">
      <dsp:nvSpPr>
        <dsp:cNvPr id="0" name=""/>
        <dsp:cNvSpPr/>
      </dsp:nvSpPr>
      <dsp:spPr>
        <a:xfrm>
          <a:off x="0" y="2559340"/>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Questioning Techniques</a:t>
          </a:r>
          <a:endParaRPr lang="en-US" sz="2300" kern="1200"/>
        </a:p>
      </dsp:txBody>
      <dsp:txXfrm>
        <a:off x="0" y="2559340"/>
        <a:ext cx="6683374" cy="511755"/>
      </dsp:txXfrm>
    </dsp:sp>
    <dsp:sp modelId="{091A3385-218D-43E4-BE5F-5E54FEAFFC8C}">
      <dsp:nvSpPr>
        <dsp:cNvPr id="0" name=""/>
        <dsp:cNvSpPr/>
      </dsp:nvSpPr>
      <dsp:spPr>
        <a:xfrm>
          <a:off x="0" y="3071095"/>
          <a:ext cx="6683374" cy="0"/>
        </a:xfrm>
        <a:prstGeom prst="line">
          <a:avLst/>
        </a:prstGeom>
        <a:gradFill rotWithShape="0">
          <a:gsLst>
            <a:gs pos="0">
              <a:schemeClr val="accent2">
                <a:hueOff val="-3280644"/>
                <a:satOff val="-6315"/>
                <a:lumOff val="441"/>
                <a:alphaOff val="0"/>
                <a:tint val="94000"/>
                <a:satMod val="100000"/>
                <a:lumMod val="108000"/>
              </a:schemeClr>
            </a:gs>
            <a:gs pos="50000">
              <a:schemeClr val="accent2">
                <a:hueOff val="-3280644"/>
                <a:satOff val="-6315"/>
                <a:lumOff val="441"/>
                <a:alphaOff val="0"/>
                <a:tint val="98000"/>
                <a:shade val="100000"/>
                <a:satMod val="100000"/>
                <a:lumMod val="100000"/>
              </a:schemeClr>
            </a:gs>
            <a:gs pos="100000">
              <a:schemeClr val="accent2">
                <a:hueOff val="-3280644"/>
                <a:satOff val="-6315"/>
                <a:lumOff val="441"/>
                <a:alphaOff val="0"/>
                <a:shade val="72000"/>
                <a:satMod val="120000"/>
                <a:lumMod val="100000"/>
              </a:schemeClr>
            </a:gs>
          </a:gsLst>
          <a:lin ang="5400000" scaled="0"/>
        </a:gradFill>
        <a:ln w="9525" cap="flat" cmpd="sng" algn="ctr">
          <a:solidFill>
            <a:schemeClr val="accent2">
              <a:hueOff val="-3280644"/>
              <a:satOff val="-6315"/>
              <a:lumOff val="44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A1CAAA3-6D48-4AD6-A15E-8846EFB1DE0A}">
      <dsp:nvSpPr>
        <dsp:cNvPr id="0" name=""/>
        <dsp:cNvSpPr/>
      </dsp:nvSpPr>
      <dsp:spPr>
        <a:xfrm>
          <a:off x="0" y="3071095"/>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Face-to-Face vs Online Interviews</a:t>
          </a:r>
          <a:endParaRPr lang="en-US" sz="2300" kern="1200"/>
        </a:p>
      </dsp:txBody>
      <dsp:txXfrm>
        <a:off x="0" y="3071095"/>
        <a:ext cx="6683374" cy="511755"/>
      </dsp:txXfrm>
    </dsp:sp>
    <dsp:sp modelId="{C5B0CBCB-8B7E-4313-9A60-99C5322AD50F}">
      <dsp:nvSpPr>
        <dsp:cNvPr id="0" name=""/>
        <dsp:cNvSpPr/>
      </dsp:nvSpPr>
      <dsp:spPr>
        <a:xfrm>
          <a:off x="0" y="3582851"/>
          <a:ext cx="6683374" cy="0"/>
        </a:xfrm>
        <a:prstGeom prst="line">
          <a:avLst/>
        </a:prstGeom>
        <a:gradFill rotWithShape="0">
          <a:gsLst>
            <a:gs pos="0">
              <a:schemeClr val="accent2">
                <a:hueOff val="-3827418"/>
                <a:satOff val="-7367"/>
                <a:lumOff val="514"/>
                <a:alphaOff val="0"/>
                <a:tint val="94000"/>
                <a:satMod val="100000"/>
                <a:lumMod val="108000"/>
              </a:schemeClr>
            </a:gs>
            <a:gs pos="50000">
              <a:schemeClr val="accent2">
                <a:hueOff val="-3827418"/>
                <a:satOff val="-7367"/>
                <a:lumOff val="514"/>
                <a:alphaOff val="0"/>
                <a:tint val="98000"/>
                <a:shade val="100000"/>
                <a:satMod val="100000"/>
                <a:lumMod val="100000"/>
              </a:schemeClr>
            </a:gs>
            <a:gs pos="100000">
              <a:schemeClr val="accent2">
                <a:hueOff val="-3827418"/>
                <a:satOff val="-7367"/>
                <a:lumOff val="514"/>
                <a:alphaOff val="0"/>
                <a:shade val="72000"/>
                <a:satMod val="120000"/>
                <a:lumMod val="100000"/>
              </a:schemeClr>
            </a:gs>
          </a:gsLst>
          <a:lin ang="5400000" scaled="0"/>
        </a:gradFill>
        <a:ln w="9525" cap="flat" cmpd="sng" algn="ctr">
          <a:solidFill>
            <a:schemeClr val="accent2">
              <a:hueOff val="-3827418"/>
              <a:satOff val="-7367"/>
              <a:lumOff val="51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073E1E8-9DF3-41D0-A966-06DB91BCFBF0}">
      <dsp:nvSpPr>
        <dsp:cNvPr id="0" name=""/>
        <dsp:cNvSpPr/>
      </dsp:nvSpPr>
      <dsp:spPr>
        <a:xfrm>
          <a:off x="0" y="3582851"/>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Conclusion</a:t>
          </a:r>
          <a:endParaRPr lang="en-US" sz="2300" kern="1200"/>
        </a:p>
      </dsp:txBody>
      <dsp:txXfrm>
        <a:off x="0" y="3582851"/>
        <a:ext cx="6683374" cy="511755"/>
      </dsp:txXfrm>
    </dsp:sp>
    <dsp:sp modelId="{D39DEBE6-FF98-4389-812B-A36480C7568F}">
      <dsp:nvSpPr>
        <dsp:cNvPr id="0" name=""/>
        <dsp:cNvSpPr/>
      </dsp:nvSpPr>
      <dsp:spPr>
        <a:xfrm>
          <a:off x="0" y="4094607"/>
          <a:ext cx="6683374" cy="0"/>
        </a:xfrm>
        <a:prstGeom prst="line">
          <a:avLst/>
        </a:prstGeom>
        <a:gradFill rotWithShape="0">
          <a:gsLst>
            <a:gs pos="0">
              <a:schemeClr val="accent2">
                <a:hueOff val="-4374192"/>
                <a:satOff val="-8420"/>
                <a:lumOff val="588"/>
                <a:alphaOff val="0"/>
                <a:tint val="94000"/>
                <a:satMod val="100000"/>
                <a:lumMod val="108000"/>
              </a:schemeClr>
            </a:gs>
            <a:gs pos="50000">
              <a:schemeClr val="accent2">
                <a:hueOff val="-4374192"/>
                <a:satOff val="-8420"/>
                <a:lumOff val="588"/>
                <a:alphaOff val="0"/>
                <a:tint val="98000"/>
                <a:shade val="100000"/>
                <a:satMod val="100000"/>
                <a:lumMod val="100000"/>
              </a:schemeClr>
            </a:gs>
            <a:gs pos="100000">
              <a:schemeClr val="accent2">
                <a:hueOff val="-4374192"/>
                <a:satOff val="-8420"/>
                <a:lumOff val="588"/>
                <a:alphaOff val="0"/>
                <a:shade val="72000"/>
                <a:satMod val="120000"/>
                <a:lumMod val="100000"/>
              </a:schemeClr>
            </a:gs>
          </a:gsLst>
          <a:lin ang="5400000" scaled="0"/>
        </a:gradFill>
        <a:ln w="9525" cap="flat" cmpd="sng" algn="ctr">
          <a:solidFill>
            <a:schemeClr val="accent2">
              <a:hueOff val="-4374192"/>
              <a:satOff val="-8420"/>
              <a:lumOff val="58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D06996F-0888-4009-B0D7-9884C89DD20E}">
      <dsp:nvSpPr>
        <dsp:cNvPr id="0" name=""/>
        <dsp:cNvSpPr/>
      </dsp:nvSpPr>
      <dsp:spPr>
        <a:xfrm>
          <a:off x="0" y="4094607"/>
          <a:ext cx="6683374" cy="511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REFERNCES </a:t>
          </a:r>
          <a:endParaRPr lang="en-US" sz="2300" kern="1200"/>
        </a:p>
      </dsp:txBody>
      <dsp:txXfrm>
        <a:off x="0" y="4094607"/>
        <a:ext cx="6683374" cy="5117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7AB11-0F2D-41BF-A82C-0C003B9CFD5A}">
      <dsp:nvSpPr>
        <dsp:cNvPr id="0" name=""/>
        <dsp:cNvSpPr/>
      </dsp:nvSpPr>
      <dsp:spPr>
        <a:xfrm>
          <a:off x="0" y="534417"/>
          <a:ext cx="6380570" cy="1774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A0E77-0A87-4B1C-93FD-A2C88DE32519}">
      <dsp:nvSpPr>
        <dsp:cNvPr id="0" name=""/>
        <dsp:cNvSpPr/>
      </dsp:nvSpPr>
      <dsp:spPr>
        <a:xfrm>
          <a:off x="536926" y="933784"/>
          <a:ext cx="977184" cy="9762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03176D-736B-42AB-94CC-A4DA95B04587}">
      <dsp:nvSpPr>
        <dsp:cNvPr id="0" name=""/>
        <dsp:cNvSpPr/>
      </dsp:nvSpPr>
      <dsp:spPr>
        <a:xfrm>
          <a:off x="2051038" y="534417"/>
          <a:ext cx="4205260" cy="1996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332" tIns="211332" rIns="211332" bIns="211332" numCol="1" spcCol="1270" anchor="ctr" anchorCtr="0">
          <a:noAutofit/>
        </a:bodyPr>
        <a:lstStyle/>
        <a:p>
          <a:pPr marL="0" lvl="0" indent="0" algn="l" defTabSz="622300">
            <a:lnSpc>
              <a:spcPct val="100000"/>
            </a:lnSpc>
            <a:spcBef>
              <a:spcPct val="0"/>
            </a:spcBef>
            <a:spcAft>
              <a:spcPct val="35000"/>
            </a:spcAft>
            <a:buNone/>
          </a:pPr>
          <a:r>
            <a:rPr lang="en-GB" sz="1400" kern="1200" baseline="0"/>
            <a:t>Recruitment is the structured process of attracting, selecting, and appointing suitable candidates for a role. According to Breaugh (2017), effective recruitment directly impacts organisational performance and employee retention. The process typically begins with job analysis, which identifies the responsibilities and skills needed. This is followed by a job description and a person specification that guide the recruitment strategy. </a:t>
          </a:r>
          <a:endParaRPr lang="en-US" sz="1400" kern="1200"/>
        </a:p>
      </dsp:txBody>
      <dsp:txXfrm>
        <a:off x="2051038" y="534417"/>
        <a:ext cx="4205260" cy="1996835"/>
      </dsp:txXfrm>
    </dsp:sp>
    <dsp:sp modelId="{E85395A4-E0E9-4E85-B06C-A0D3BFC77F94}">
      <dsp:nvSpPr>
        <dsp:cNvPr id="0" name=""/>
        <dsp:cNvSpPr/>
      </dsp:nvSpPr>
      <dsp:spPr>
        <a:xfrm>
          <a:off x="0" y="2940859"/>
          <a:ext cx="6380570" cy="17749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B6407-6A48-46C4-B474-9F463827F2DF}">
      <dsp:nvSpPr>
        <dsp:cNvPr id="0" name=""/>
        <dsp:cNvSpPr/>
      </dsp:nvSpPr>
      <dsp:spPr>
        <a:xfrm>
          <a:off x="536926" y="3340226"/>
          <a:ext cx="977184" cy="9762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68A43C-10FD-47C6-92DC-385B01EC00A5}">
      <dsp:nvSpPr>
        <dsp:cNvPr id="0" name=""/>
        <dsp:cNvSpPr/>
      </dsp:nvSpPr>
      <dsp:spPr>
        <a:xfrm>
          <a:off x="2051038" y="2940859"/>
          <a:ext cx="4205260" cy="1996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332" tIns="211332" rIns="211332" bIns="211332" numCol="1" spcCol="1270" anchor="ctr" anchorCtr="0">
          <a:noAutofit/>
        </a:bodyPr>
        <a:lstStyle/>
        <a:p>
          <a:pPr marL="0" lvl="0" indent="0" algn="l" defTabSz="622300">
            <a:lnSpc>
              <a:spcPct val="100000"/>
            </a:lnSpc>
            <a:spcBef>
              <a:spcPct val="0"/>
            </a:spcBef>
            <a:spcAft>
              <a:spcPct val="35000"/>
            </a:spcAft>
            <a:buNone/>
          </a:pPr>
          <a:r>
            <a:rPr lang="en-GB" sz="1400" kern="1200" baseline="0"/>
            <a:t>Once these are defined, organisations move on to candidate sourcing, which may involve internal promotions, job advertisements, or the use of recruitment agencies. The next step is selection, using tools such as interviews, psychometric tests, and assessment centres. Finally, the organisation makes the appointment decision. Armstrong and Taylor (2020) emphasise that following these structured steps helps ensure that organisations hire the right person for the right job at the right time, which is especially critical for transformation projects like those at Deloitte Birmingham.”</a:t>
          </a:r>
          <a:endParaRPr lang="en-US" sz="1400" kern="1200"/>
        </a:p>
      </dsp:txBody>
      <dsp:txXfrm>
        <a:off x="2051038" y="2940859"/>
        <a:ext cx="4205260" cy="19968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984FF-99BA-4869-BA22-7FEEA8DFA474}">
      <dsp:nvSpPr>
        <dsp:cNvPr id="0" name=""/>
        <dsp:cNvSpPr/>
      </dsp:nvSpPr>
      <dsp:spPr>
        <a:xfrm>
          <a:off x="0" y="2389"/>
          <a:ext cx="6683374" cy="59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09B27-F50E-4836-AE83-E0916E3021CB}">
      <dsp:nvSpPr>
        <dsp:cNvPr id="0" name=""/>
        <dsp:cNvSpPr/>
      </dsp:nvSpPr>
      <dsp:spPr>
        <a:xfrm>
          <a:off x="17937" y="15732"/>
          <a:ext cx="32646" cy="32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663A09-162D-4C49-BD0A-F983100B8309}">
      <dsp:nvSpPr>
        <dsp:cNvPr id="0" name=""/>
        <dsp:cNvSpPr/>
      </dsp:nvSpPr>
      <dsp:spPr>
        <a:xfrm>
          <a:off x="68521" y="2389"/>
          <a:ext cx="6334425" cy="2194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203" tIns="232203" rIns="232203" bIns="232203" numCol="1" spcCol="1270" anchor="ctr" anchorCtr="0">
          <a:noAutofit/>
        </a:bodyPr>
        <a:lstStyle/>
        <a:p>
          <a:pPr marL="0" lvl="0" indent="0" algn="l" defTabSz="711200">
            <a:lnSpc>
              <a:spcPct val="90000"/>
            </a:lnSpc>
            <a:spcBef>
              <a:spcPct val="0"/>
            </a:spcBef>
            <a:spcAft>
              <a:spcPct val="35000"/>
            </a:spcAft>
            <a:buNone/>
          </a:pPr>
          <a:r>
            <a:rPr lang="en-GB" sz="1600" kern="1200" baseline="0" dirty="0">
              <a:latin typeface="Arial" panose="020B0604020202020204" pitchFamily="34" charset="0"/>
              <a:cs typeface="Arial" panose="020B0604020202020204" pitchFamily="34" charset="0"/>
            </a:rPr>
            <a:t>After conducting a job analysis, organisations typically produce a job description and a person specification. The job description provides detailed information about the duties, responsibilities, and scope of the role, which guides both candidates and recruiters. The person specification, on the other hand, describes the qualifications, skills, and personal attributes required to perform the role effectively (CIPD, 2022). According to Armstrong and Taylor (2020), using both documents together promotes transparency and fairness in recruitment decisions.</a:t>
          </a:r>
          <a:endParaRPr lang="en-US" sz="1600" kern="1200" dirty="0">
            <a:latin typeface="Arial" panose="020B0604020202020204" pitchFamily="34" charset="0"/>
            <a:cs typeface="Arial" panose="020B0604020202020204" pitchFamily="34" charset="0"/>
          </a:endParaRPr>
        </a:p>
      </dsp:txBody>
      <dsp:txXfrm>
        <a:off x="68521" y="2389"/>
        <a:ext cx="6334425" cy="2194045"/>
      </dsp:txXfrm>
    </dsp:sp>
    <dsp:sp modelId="{B798CAED-3FEE-4013-9D89-7ED09FA6D835}">
      <dsp:nvSpPr>
        <dsp:cNvPr id="0" name=""/>
        <dsp:cNvSpPr/>
      </dsp:nvSpPr>
      <dsp:spPr>
        <a:xfrm>
          <a:off x="0" y="2410489"/>
          <a:ext cx="6683374" cy="59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F5E9EF-DD81-4D72-B3A8-2A2AA7DCA7E6}">
      <dsp:nvSpPr>
        <dsp:cNvPr id="0" name=""/>
        <dsp:cNvSpPr/>
      </dsp:nvSpPr>
      <dsp:spPr>
        <a:xfrm>
          <a:off x="17937" y="2423831"/>
          <a:ext cx="32646" cy="32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23AF4B-003D-4359-8A0E-C6D47E91C39F}">
      <dsp:nvSpPr>
        <dsp:cNvPr id="0" name=""/>
        <dsp:cNvSpPr/>
      </dsp:nvSpPr>
      <dsp:spPr>
        <a:xfrm>
          <a:off x="68521" y="2410489"/>
          <a:ext cx="6334425" cy="2194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203" tIns="232203" rIns="232203" bIns="232203" numCol="1" spcCol="1270" anchor="ctr" anchorCtr="0">
          <a:noAutofit/>
        </a:bodyPr>
        <a:lstStyle/>
        <a:p>
          <a:pPr marL="0" lvl="0" indent="0" algn="l" defTabSz="800100">
            <a:lnSpc>
              <a:spcPct val="90000"/>
            </a:lnSpc>
            <a:spcBef>
              <a:spcPct val="0"/>
            </a:spcBef>
            <a:spcAft>
              <a:spcPct val="35000"/>
            </a:spcAft>
            <a:buNone/>
          </a:pPr>
          <a:r>
            <a:rPr lang="en-GB" sz="1800" kern="1200" baseline="0" dirty="0">
              <a:latin typeface="Arial" panose="020B0604020202020204" pitchFamily="34" charset="0"/>
              <a:cs typeface="Arial" panose="020B0604020202020204" pitchFamily="34" charset="0"/>
            </a:rPr>
            <a:t>For instance, at Deloitte Birmingham, a Change Manager in a business transformation project would have a job description outlining responsibilities such as managing change initiatives, supporting digital transformation projects, and liaising with stakeholders. The person specification for this role may require qualifications in business or HR, project management skills, strong communication, and adaptability. This structured approach ensures candidates are assessed against clearly defined criteria, reducing bias and improving the quality of selection.”</a:t>
          </a:r>
          <a:endParaRPr lang="en-US" sz="1800" kern="1200" dirty="0">
            <a:latin typeface="Arial" panose="020B0604020202020204" pitchFamily="34" charset="0"/>
            <a:cs typeface="Arial" panose="020B0604020202020204" pitchFamily="34" charset="0"/>
          </a:endParaRPr>
        </a:p>
      </dsp:txBody>
      <dsp:txXfrm>
        <a:off x="68521" y="2410489"/>
        <a:ext cx="6334425" cy="2194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A0E64-A99E-4EC8-B3AE-AE32E0ECA1CE}">
      <dsp:nvSpPr>
        <dsp:cNvPr id="0" name=""/>
        <dsp:cNvSpPr/>
      </dsp:nvSpPr>
      <dsp:spPr>
        <a:xfrm>
          <a:off x="0" y="504756"/>
          <a:ext cx="5901965" cy="13041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3E862-3AF0-428B-8BDE-F8977116D69C}">
      <dsp:nvSpPr>
        <dsp:cNvPr id="0" name=""/>
        <dsp:cNvSpPr/>
      </dsp:nvSpPr>
      <dsp:spPr>
        <a:xfrm>
          <a:off x="394498" y="798185"/>
          <a:ext cx="717269" cy="7172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356D29-B0BE-4EC6-950B-FBED404F3DF9}">
      <dsp:nvSpPr>
        <dsp:cNvPr id="0" name=""/>
        <dsp:cNvSpPr/>
      </dsp:nvSpPr>
      <dsp:spPr>
        <a:xfrm>
          <a:off x="1506266" y="504756"/>
          <a:ext cx="4282814" cy="1507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86" tIns="159586" rIns="159586" bIns="159586" numCol="1" spcCol="1270" anchor="ctr" anchorCtr="0">
          <a:noAutofit/>
        </a:bodyPr>
        <a:lstStyle/>
        <a:p>
          <a:pPr marL="0" lvl="0" indent="0" algn="l" defTabSz="622300">
            <a:lnSpc>
              <a:spcPct val="100000"/>
            </a:lnSpc>
            <a:spcBef>
              <a:spcPct val="0"/>
            </a:spcBef>
            <a:spcAft>
              <a:spcPct val="35000"/>
            </a:spcAft>
            <a:buNone/>
          </a:pPr>
          <a:r>
            <a:rPr lang="en-GB" sz="1400" kern="1200"/>
            <a:t>The second interview type is the competency-based interview (CBI). This approach evaluates a candidate’s past behaviours and experiences to assess whether they have the competencies needed for the role. Taylor and Small (2002) note that CBIs are more predictive of job success than traditional unstructured interviews.</a:t>
          </a:r>
          <a:endParaRPr lang="en-US" sz="1400" kern="1200"/>
        </a:p>
      </dsp:txBody>
      <dsp:txXfrm>
        <a:off x="1506266" y="504756"/>
        <a:ext cx="4282814" cy="1507896"/>
      </dsp:txXfrm>
    </dsp:sp>
    <dsp:sp modelId="{E8F3413A-9F1D-4DAE-BB85-783F7D2D1D21}">
      <dsp:nvSpPr>
        <dsp:cNvPr id="0" name=""/>
        <dsp:cNvSpPr/>
      </dsp:nvSpPr>
      <dsp:spPr>
        <a:xfrm>
          <a:off x="0" y="2338684"/>
          <a:ext cx="5901965" cy="13041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5F8A23-1AD8-487D-84FF-83838F0BA4CD}">
      <dsp:nvSpPr>
        <dsp:cNvPr id="0" name=""/>
        <dsp:cNvSpPr/>
      </dsp:nvSpPr>
      <dsp:spPr>
        <a:xfrm>
          <a:off x="394498" y="2632113"/>
          <a:ext cx="717269" cy="7172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9E8F18-A381-4030-B487-540333A3AB41}">
      <dsp:nvSpPr>
        <dsp:cNvPr id="0" name=""/>
        <dsp:cNvSpPr/>
      </dsp:nvSpPr>
      <dsp:spPr>
        <a:xfrm>
          <a:off x="1506266" y="2338684"/>
          <a:ext cx="4282814" cy="1507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86" tIns="159586" rIns="159586" bIns="159586" numCol="1" spcCol="1270" anchor="ctr" anchorCtr="0">
          <a:noAutofit/>
        </a:bodyPr>
        <a:lstStyle/>
        <a:p>
          <a:pPr marL="0" lvl="0" indent="0" algn="l" defTabSz="622300">
            <a:lnSpc>
              <a:spcPct val="100000"/>
            </a:lnSpc>
            <a:spcBef>
              <a:spcPct val="0"/>
            </a:spcBef>
            <a:spcAft>
              <a:spcPct val="35000"/>
            </a:spcAft>
            <a:buNone/>
          </a:pPr>
          <a:r>
            <a:rPr lang="en-GB" sz="1400" kern="1200"/>
            <a:t>Typically, candidates are encouraged to answer using the STAR method: describing a specific Situation, the Task involved, the Actions they took, and the Results achieved (CIPD, 2022). </a:t>
          </a:r>
          <a:endParaRPr lang="en-US" sz="1400" kern="1200"/>
        </a:p>
      </dsp:txBody>
      <dsp:txXfrm>
        <a:off x="1506266" y="2338684"/>
        <a:ext cx="4282814" cy="15078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D6C45-B47D-4E88-A532-700AA215B831}">
      <dsp:nvSpPr>
        <dsp:cNvPr id="0" name=""/>
        <dsp:cNvSpPr/>
      </dsp:nvSpPr>
      <dsp:spPr>
        <a:xfrm>
          <a:off x="0" y="791619"/>
          <a:ext cx="5976777" cy="388490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face-to-face interview remains one of the most widely used selection methods. It involves direct in-person interaction between the candidate and the interviewer or panel. Chapman and Rowe (2001) note that face-to-face interviews allow stronger rapport-building, which can help candidates feel more comfortable and provide richer responses. They also make it possible to observe body language, tone, and other non-verbal cues that are often missed in virtual interviews. However, there are also limitations.</a:t>
          </a:r>
          <a:endParaRPr lang="en-US" sz="2200" kern="1200"/>
        </a:p>
      </dsp:txBody>
      <dsp:txXfrm>
        <a:off x="189645" y="981264"/>
        <a:ext cx="5597487" cy="350561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3E5020-659C-4A0B-AF36-19FEE372E3B8}"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96BDAC-9042-41DE-A408-1FCAA2135682}" type="slidenum">
              <a:rPr lang="en-GB" smtClean="0"/>
              <a:t>‹#›</a:t>
            </a:fld>
            <a:endParaRPr lang="en-GB"/>
          </a:p>
        </p:txBody>
      </p:sp>
    </p:spTree>
    <p:extLst>
      <p:ext uri="{BB962C8B-B14F-4D97-AF65-F5344CB8AC3E}">
        <p14:creationId xmlns:p14="http://schemas.microsoft.com/office/powerpoint/2010/main" val="451991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592EB0-5A84-4E3E-BDCD-79DA76354ADD}" type="datetime1">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981759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4CA5B2-C1C1-4895-B1E9-84904DFC936F}" type="datetime1">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251230002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2B687A-27A2-4606-BCAB-E97E1EFE1BAE}" type="datetime1">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3133159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351636013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4CA5B2-C1C1-4895-B1E9-84904DFC936F}" type="datetime1">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86899797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0C6A9C0-427A-4388-8491-BC92F7E4583A}" type="datetime1">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2213055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D08E243-364D-4011-AB0F-8554088A3C35}" type="datetime1">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2966036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57994082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56A071D-6E2B-4857-886D-E8E0F238DC0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053852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374863868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64037845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95793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74CA5B2-C1C1-4895-B1E9-84904DFC936F}" type="datetime1">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38339587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74CA5B2-C1C1-4895-B1E9-84904DFC936F}" type="datetime1">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52398510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74CA5B2-C1C1-4895-B1E9-84904DFC936F}" type="datetime1">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39112600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4CA5B2-C1C1-4895-B1E9-84904DFC936F}" type="datetime1">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290250290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4CA5B2-C1C1-4895-B1E9-84904DFC936F}" type="datetime1">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174702695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A4F8-80ED-DC7B-35F7-A9A7DCF136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5587EA-AD4D-4005-458A-2961972464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9AEF0A-3E77-BFA1-9C67-BF17E615753F}"/>
              </a:ext>
            </a:extLst>
          </p:cNvPr>
          <p:cNvSpPr>
            <a:spLocks noGrp="1"/>
          </p:cNvSpPr>
          <p:nvPr>
            <p:ph type="dt" sz="half" idx="10"/>
          </p:nvPr>
        </p:nvSpPr>
        <p:spPr/>
        <p:txBody>
          <a:bodyPr/>
          <a:lstStyle/>
          <a:p>
            <a:fld id="{72CD4C67-7767-4FF8-8DDA-2259678923A6}" type="datetime1">
              <a:rPr lang="en-GB" smtClean="0"/>
              <a:t>10/10/2025</a:t>
            </a:fld>
            <a:endParaRPr lang="en-GB"/>
          </a:p>
        </p:txBody>
      </p:sp>
      <p:sp>
        <p:nvSpPr>
          <p:cNvPr id="5" name="Footer Placeholder 4">
            <a:extLst>
              <a:ext uri="{FF2B5EF4-FFF2-40B4-BE49-F238E27FC236}">
                <a16:creationId xmlns:a16="http://schemas.microsoft.com/office/drawing/2014/main" id="{A396B37A-D368-BDB0-8174-2B21683301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DD0A0-8631-1021-CE1E-2847B854AB64}"/>
              </a:ext>
            </a:extLst>
          </p:cNvPr>
          <p:cNvSpPr>
            <a:spLocks noGrp="1"/>
          </p:cNvSpPr>
          <p:nvPr>
            <p:ph type="sldNum" sz="quarter" idx="12"/>
          </p:nvPr>
        </p:nvSpPr>
        <p:spPr/>
        <p:txBody>
          <a:bodyPr/>
          <a:lstStyle/>
          <a:p>
            <a:fld id="{1C79C259-6996-47DB-876C-B201A66F1258}" type="slidenum">
              <a:rPr lang="en-GB" smtClean="0"/>
              <a:t>‹#›</a:t>
            </a:fld>
            <a:endParaRPr lang="en-GB"/>
          </a:p>
        </p:txBody>
      </p:sp>
    </p:spTree>
    <p:extLst>
      <p:ext uri="{BB962C8B-B14F-4D97-AF65-F5344CB8AC3E}">
        <p14:creationId xmlns:p14="http://schemas.microsoft.com/office/powerpoint/2010/main" val="3532987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74CA5B2-C1C1-4895-B1E9-84904DFC936F}" type="datetime1">
              <a:rPr lang="en-GB" smtClean="0"/>
              <a:t>10/10/2025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C79C259-6996-47DB-876C-B201A66F1258}" type="slidenum">
              <a:rPr lang="en-GB" smtClean="0"/>
              <a:t>‹#›</a:t>
            </a:fld>
            <a:endParaRPr lang="en-GB"/>
          </a:p>
        </p:txBody>
      </p:sp>
    </p:spTree>
    <p:extLst>
      <p:ext uri="{BB962C8B-B14F-4D97-AF65-F5344CB8AC3E}">
        <p14:creationId xmlns:p14="http://schemas.microsoft.com/office/powerpoint/2010/main" val="1747066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chrisyarzab/49900068067/in/photolist-6snqB6-r7jaEM-r7jb7t-r9521S-2j2uTKa-vTJWhu-pfcCGL-eKu1DJ-8xPYr-GdXjA8-4p7s9z-4p7rVF-GdXj34-4p7seH-fuQNQG-H9jRDx-oj9EpN-8xPYq-q1TiT2-H112Mb-ySgQV4-GdXhyn-5Cd7K-3YcnN5-yPXrNw-u8g9P-GdXkuT-GdXjWZ-GdXhTF-8M6djv-GdXkf4-u8gbM-ySgRo8-GdXjhT-5Cd71-5Cd8o-5Cd7w-u8g7L-5Cd83-5Cda3-5Cd6P-u8gdA-5Cd6t-5Cd7S-u8g6k-5Cd99-5Cdad-5Cd7D-5Cd7k-5Cd9k" TargetMode="External"/><Relationship Id="rId2" Type="http://schemas.openxmlformats.org/officeDocument/2006/relationships/image" Target="../media/image5.jp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0.jpg"/><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completebusinessnews.com/benefits-of-hiring-a-recruiting-agency/" TargetMode="External"/><Relationship Id="rId2" Type="http://schemas.openxmlformats.org/officeDocument/2006/relationships/image" Target="../media/image21.jp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hyperlink" Target="https://egyotletbolmillio.blog.hu/2020/03/16/5_lepeses_problemamegoldas" TargetMode="External"/><Relationship Id="rId2" Type="http://schemas.openxmlformats.org/officeDocument/2006/relationships/image" Target="../media/image22.jp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flatworldknowledge.lardbucket.org/books/a-primer-on-communication-studies/s09-02-researching-and-supporting-you.html" TargetMode="External"/><Relationship Id="rId3" Type="http://schemas.openxmlformats.org/officeDocument/2006/relationships/diagramLayout" Target="../diagrams/layout5.xml"/><Relationship Id="rId7" Type="http://schemas.openxmlformats.org/officeDocument/2006/relationships/image" Target="../media/image23.jpeg"/><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uilding with cars parked in front of it">
            <a:extLst>
              <a:ext uri="{FF2B5EF4-FFF2-40B4-BE49-F238E27FC236}">
                <a16:creationId xmlns:a16="http://schemas.microsoft.com/office/drawing/2014/main" id="{114CC840-469B-C64B-B7D7-D84100FAEDFB}"/>
              </a:ext>
            </a:extLst>
          </p:cNvPr>
          <p:cNvPicPr>
            <a:picLocks noChangeAspect="1"/>
          </p:cNvPicPr>
          <p:nvPr/>
        </p:nvPicPr>
        <p:blipFill>
          <a:blip r:embed="rId2">
            <a:extLst>
              <a:ext uri="{28A0092B-C50C-407E-A947-70E740481C1C}">
                <a14:useLocalDpi xmlns:a14="http://schemas.microsoft.com/office/drawing/2010/main" val="0"/>
              </a:ext>
            </a:extLst>
          </a:blip>
          <a:srcRect l="14818" r="18797"/>
          <a:stretch>
            <a:fillRect/>
          </a:stretch>
        </p:blipFill>
        <p:spPr>
          <a:xfrm>
            <a:off x="8860" y="10"/>
            <a:ext cx="6924201" cy="6857990"/>
          </a:xfrm>
          <a:prstGeom prst="rect">
            <a:avLst/>
          </a:prstGeom>
        </p:spPr>
      </p:pic>
      <p:sp>
        <p:nvSpPr>
          <p:cNvPr id="14" name="Rectangle 13">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1D02D2-32C9-DFCB-47AD-8C16BF8C8131}"/>
              </a:ext>
            </a:extLst>
          </p:cNvPr>
          <p:cNvSpPr>
            <a:spLocks noGrp="1"/>
          </p:cNvSpPr>
          <p:nvPr>
            <p:ph type="ctrTitle"/>
          </p:nvPr>
        </p:nvSpPr>
        <p:spPr>
          <a:xfrm>
            <a:off x="7570382" y="1358901"/>
            <a:ext cx="3707844" cy="2730498"/>
          </a:xfrm>
        </p:spPr>
        <p:txBody>
          <a:bodyPr>
            <a:normAutofit fontScale="90000"/>
          </a:bodyPr>
          <a:lstStyle/>
          <a:p>
            <a:r>
              <a:rPr lang="en-GB" sz="2600" dirty="0">
                <a:latin typeface="Arial" panose="020B0604020202020204" pitchFamily="34" charset="0"/>
                <a:cs typeface="Arial" panose="020B0604020202020204" pitchFamily="34" charset="0"/>
              </a:rPr>
              <a:t>STUDENT NAME :</a:t>
            </a:r>
            <a:r>
              <a:rPr lang="es-419" sz="2600" dirty="0">
                <a:latin typeface="Arial" panose="020B0604020202020204" pitchFamily="34" charset="0"/>
                <a:cs typeface="Arial" panose="020B0604020202020204" pitchFamily="34" charset="0"/>
              </a:rPr>
              <a:t>Ana mihailescu </a:t>
            </a: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STUDENT ID :</a:t>
            </a:r>
            <a:r>
              <a:rPr lang="es-419" sz="2600" dirty="0">
                <a:latin typeface="Arial" panose="020B0604020202020204" pitchFamily="34" charset="0"/>
                <a:cs typeface="Arial" panose="020B0604020202020204" pitchFamily="34" charset="0"/>
              </a:rPr>
              <a:t>2413169</a:t>
            </a: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TITLE : DELOITTE BIRMINGHAM </a:t>
            </a: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MODULE CODE : LCLM5002</a:t>
            </a:r>
            <a:br>
              <a:rPr lang="en-GB" sz="2600" dirty="0">
                <a:latin typeface="Arial" panose="020B0604020202020204" pitchFamily="34" charset="0"/>
                <a:cs typeface="Arial" panose="020B0604020202020204" pitchFamily="34" charset="0"/>
              </a:rPr>
            </a:br>
            <a:r>
              <a:rPr lang="en-GB" sz="2600" dirty="0">
                <a:latin typeface="Arial" panose="020B0604020202020204" pitchFamily="34" charset="0"/>
                <a:cs typeface="Arial" panose="020B0604020202020204" pitchFamily="34" charset="0"/>
              </a:rPr>
              <a:t>LECTURE NAME :</a:t>
            </a:r>
            <a:r>
              <a:rPr lang="es-419" sz="2600">
                <a:latin typeface="Arial" panose="020B0604020202020204" pitchFamily="34" charset="0"/>
                <a:cs typeface="Arial" panose="020B0604020202020204" pitchFamily="34" charset="0"/>
              </a:rPr>
              <a:t>mudassar hasan </a:t>
            </a:r>
            <a:endParaRPr lang="en-GB" sz="26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982A9FF-0E7D-7174-2DA5-B8E6F000AD72}"/>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1</a:t>
            </a:fld>
            <a:endParaRPr lang="en-GB"/>
          </a:p>
        </p:txBody>
      </p:sp>
    </p:spTree>
    <p:extLst>
      <p:ext uri="{BB962C8B-B14F-4D97-AF65-F5344CB8AC3E}">
        <p14:creationId xmlns:p14="http://schemas.microsoft.com/office/powerpoint/2010/main" val="8609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6A66A-0576-7C27-3939-F1941B471DB0}"/>
              </a:ext>
            </a:extLst>
          </p:cNvPr>
          <p:cNvSpPr>
            <a:spLocks noGrp="1"/>
          </p:cNvSpPr>
          <p:nvPr>
            <p:ph type="title"/>
          </p:nvPr>
        </p:nvSpPr>
        <p:spPr>
          <a:xfrm>
            <a:off x="641074" y="1314450"/>
            <a:ext cx="2844002" cy="3680244"/>
          </a:xfrm>
        </p:spPr>
        <p:txBody>
          <a:bodyPr>
            <a:normAutofit/>
          </a:bodyPr>
          <a:lstStyle/>
          <a:p>
            <a:pPr algn="l"/>
            <a:r>
              <a:rPr lang="en-GB" sz="4400"/>
              <a:t>TABLE CONTENT :</a:t>
            </a:r>
          </a:p>
        </p:txBody>
      </p:sp>
      <p:pic>
        <p:nvPicPr>
          <p:cNvPr id="14" name="Picture 13">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4" name="Slide Number Placeholder 3">
            <a:extLst>
              <a:ext uri="{FF2B5EF4-FFF2-40B4-BE49-F238E27FC236}">
                <a16:creationId xmlns:a16="http://schemas.microsoft.com/office/drawing/2014/main" id="{E5406B21-BBA6-9FCD-43DC-3128FBAD2FCB}"/>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2</a:t>
            </a:fld>
            <a:endParaRPr lang="en-GB"/>
          </a:p>
        </p:txBody>
      </p:sp>
      <p:graphicFrame>
        <p:nvGraphicFramePr>
          <p:cNvPr id="6" name="Content Placeholder 2">
            <a:extLst>
              <a:ext uri="{FF2B5EF4-FFF2-40B4-BE49-F238E27FC236}">
                <a16:creationId xmlns:a16="http://schemas.microsoft.com/office/drawing/2014/main" id="{3767995F-CB68-E6D6-6AF6-0662111F4DBC}"/>
              </a:ext>
            </a:extLst>
          </p:cNvPr>
          <p:cNvGraphicFramePr>
            <a:graphicFrameLocks noGrp="1"/>
          </p:cNvGraphicFramePr>
          <p:nvPr>
            <p:ph idx="1"/>
            <p:extLst>
              <p:ext uri="{D42A27DB-BD31-4B8C-83A1-F6EECF244321}">
                <p14:modId xmlns:p14="http://schemas.microsoft.com/office/powerpoint/2010/main" val="127642710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9920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all building with a glass top">
            <a:extLst>
              <a:ext uri="{FF2B5EF4-FFF2-40B4-BE49-F238E27FC236}">
                <a16:creationId xmlns:a16="http://schemas.microsoft.com/office/drawing/2014/main" id="{8B33298B-04EB-5951-281E-CF3927BA32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601" r="25225" b="-1"/>
          <a:stretch>
            <a:fillRect/>
          </a:stretch>
        </p:blipFill>
        <p:spPr>
          <a:xfrm>
            <a:off x="20" y="10"/>
            <a:ext cx="4024741" cy="6857990"/>
          </a:xfrm>
          <a:prstGeom prst="rect">
            <a:avLst/>
          </a:prstGeom>
        </p:spPr>
      </p:pic>
      <p:sp>
        <p:nvSpPr>
          <p:cNvPr id="22" name="Rectangle 2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01A34D6-3C41-63A1-D87B-EAEA13BAEA83}"/>
              </a:ext>
            </a:extLst>
          </p:cNvPr>
          <p:cNvSpPr>
            <a:spLocks noGrp="1"/>
          </p:cNvSpPr>
          <p:nvPr>
            <p:ph type="title"/>
          </p:nvPr>
        </p:nvSpPr>
        <p:spPr>
          <a:xfrm>
            <a:off x="4465049" y="100357"/>
            <a:ext cx="6672886" cy="1596177"/>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F197A218-E815-DDBB-88EF-726CE44FF5D4}"/>
              </a:ext>
            </a:extLst>
          </p:cNvPr>
          <p:cNvSpPr>
            <a:spLocks noGrp="1"/>
          </p:cNvSpPr>
          <p:nvPr>
            <p:ph idx="1"/>
          </p:nvPr>
        </p:nvSpPr>
        <p:spPr>
          <a:xfrm>
            <a:off x="4465049" y="1417040"/>
            <a:ext cx="6672887" cy="4466235"/>
          </a:xfrm>
        </p:spPr>
        <p:txBody>
          <a:bodyPr>
            <a:noAutofit/>
          </a:bodyPr>
          <a:lstStyle/>
          <a:p>
            <a:pPr>
              <a:lnSpc>
                <a:spcPct val="110000"/>
              </a:lnSpc>
              <a:buFont typeface="Wingdings" panose="05000000000000000000" pitchFamily="2" charset="2"/>
              <a:buChar char="q"/>
            </a:pPr>
            <a:r>
              <a:rPr lang="en-GB" sz="1800" i="1" cap="none" dirty="0">
                <a:latin typeface="Arial" panose="020B0604020202020204" pitchFamily="34" charset="0"/>
                <a:cs typeface="Arial" panose="020B0604020202020204" pitchFamily="34" charset="0"/>
              </a:rPr>
              <a:t>In this presentation, </a:t>
            </a:r>
            <a:r>
              <a:rPr lang="en-GB" sz="1800" i="1" cap="none" dirty="0" err="1">
                <a:latin typeface="Arial" panose="020B0604020202020204" pitchFamily="34" charset="0"/>
                <a:cs typeface="Arial" panose="020B0604020202020204" pitchFamily="34" charset="0"/>
              </a:rPr>
              <a:t>i</a:t>
            </a:r>
            <a:r>
              <a:rPr lang="en-GB" sz="1800" i="1" cap="none" dirty="0">
                <a:latin typeface="Arial" panose="020B0604020202020204" pitchFamily="34" charset="0"/>
                <a:cs typeface="Arial" panose="020B0604020202020204" pitchFamily="34" charset="0"/>
              </a:rPr>
              <a:t> will use Deloitte Birmingham as an example. Deloitte is one of the big four professional services firms, with a strong presence in the Uk and a dedicated office in Birmingham. The firm works on large-scale business transformation projects that require highly skilled and motivated employees (Deloitte, 2023). </a:t>
            </a:r>
          </a:p>
          <a:p>
            <a:pPr>
              <a:lnSpc>
                <a:spcPct val="110000"/>
              </a:lnSpc>
              <a:buFont typeface="Wingdings" panose="05000000000000000000" pitchFamily="2" charset="2"/>
              <a:buChar char="q"/>
            </a:pPr>
            <a:r>
              <a:rPr lang="en-GB" sz="1800" i="1" cap="none" dirty="0">
                <a:latin typeface="Arial" panose="020B0604020202020204" pitchFamily="34" charset="0"/>
                <a:cs typeface="Arial" panose="020B0604020202020204" pitchFamily="34" charset="0"/>
              </a:rPr>
              <a:t>For such projects, effective recruitment and selection are essential, as the success of transformation depends on having the right people in the right roles (Armstrong &amp; Taylor, 2020). Furthermore, as Simon Sinek (2009) emphasises, hiring individuals who share the company’s vision and values leads to greater commitment and long-term success.</a:t>
            </a:r>
          </a:p>
        </p:txBody>
      </p:sp>
      <p:sp>
        <p:nvSpPr>
          <p:cNvPr id="4" name="Slide Number Placeholder 3">
            <a:extLst>
              <a:ext uri="{FF2B5EF4-FFF2-40B4-BE49-F238E27FC236}">
                <a16:creationId xmlns:a16="http://schemas.microsoft.com/office/drawing/2014/main" id="{3EF994EC-1606-DF92-EF7F-30E08485810A}"/>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3</a:t>
            </a:fld>
            <a:endParaRPr lang="en-GB"/>
          </a:p>
        </p:txBody>
      </p:sp>
    </p:spTree>
    <p:extLst>
      <p:ext uri="{BB962C8B-B14F-4D97-AF65-F5344CB8AC3E}">
        <p14:creationId xmlns:p14="http://schemas.microsoft.com/office/powerpoint/2010/main" val="699036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011BF-A92B-0DD1-F68B-AE01FAF50500}"/>
              </a:ext>
            </a:extLst>
          </p:cNvPr>
          <p:cNvSpPr>
            <a:spLocks noGrp="1"/>
          </p:cNvSpPr>
          <p:nvPr>
            <p:ph type="title"/>
          </p:nvPr>
        </p:nvSpPr>
        <p:spPr>
          <a:xfrm>
            <a:off x="3152774" y="136525"/>
            <a:ext cx="8886825" cy="1325563"/>
          </a:xfrm>
        </p:spPr>
        <p:txBody>
          <a:bodyPr>
            <a:normAutofit/>
          </a:bodyPr>
          <a:lstStyle/>
          <a:p>
            <a:r>
              <a:rPr lang="en-GB" sz="2800" dirty="0">
                <a:latin typeface="Arial" panose="020B0604020202020204" pitchFamily="34" charset="0"/>
                <a:cs typeface="Arial" panose="020B0604020202020204" pitchFamily="34" charset="0"/>
              </a:rPr>
              <a:t>Recruitment Process (Overview)</a:t>
            </a:r>
          </a:p>
        </p:txBody>
      </p:sp>
      <p:graphicFrame>
        <p:nvGraphicFramePr>
          <p:cNvPr id="11" name="Content Placeholder 2">
            <a:extLst>
              <a:ext uri="{FF2B5EF4-FFF2-40B4-BE49-F238E27FC236}">
                <a16:creationId xmlns:a16="http://schemas.microsoft.com/office/drawing/2014/main" id="{ACD4B98D-0645-D90A-A18B-792B07E1D16C}"/>
              </a:ext>
            </a:extLst>
          </p:cNvPr>
          <p:cNvGraphicFramePr>
            <a:graphicFrameLocks noGrp="1"/>
          </p:cNvGraphicFramePr>
          <p:nvPr>
            <p:ph idx="1"/>
          </p:nvPr>
        </p:nvGraphicFramePr>
        <p:xfrm>
          <a:off x="315504" y="1090613"/>
          <a:ext cx="6380571" cy="5472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FB56FEB-6B38-1FEA-EDE7-1B1D794058A5}"/>
              </a:ext>
            </a:extLst>
          </p:cNvPr>
          <p:cNvSpPr>
            <a:spLocks noGrp="1"/>
          </p:cNvSpPr>
          <p:nvPr>
            <p:ph type="sldNum" sz="quarter" idx="12"/>
          </p:nvPr>
        </p:nvSpPr>
        <p:spPr/>
        <p:txBody>
          <a:bodyPr/>
          <a:lstStyle/>
          <a:p>
            <a:fld id="{1C79C259-6996-47DB-876C-B201A66F1258}" type="slidenum">
              <a:rPr lang="en-GB" smtClean="0"/>
              <a:t>4</a:t>
            </a:fld>
            <a:endParaRPr lang="en-GB"/>
          </a:p>
        </p:txBody>
      </p:sp>
      <p:pic>
        <p:nvPicPr>
          <p:cNvPr id="9" name="Picture 8" descr="A screenshot of a web page">
            <a:extLst>
              <a:ext uri="{FF2B5EF4-FFF2-40B4-BE49-F238E27FC236}">
                <a16:creationId xmlns:a16="http://schemas.microsoft.com/office/drawing/2014/main" id="{88142BDE-E517-54A3-B754-3B9B8F13C26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39269" y="961533"/>
            <a:ext cx="3388151" cy="5064787"/>
          </a:xfrm>
          <a:prstGeom prst="rect">
            <a:avLst/>
          </a:prstGeom>
        </p:spPr>
      </p:pic>
    </p:spTree>
    <p:extLst>
      <p:ext uri="{BB962C8B-B14F-4D97-AF65-F5344CB8AC3E}">
        <p14:creationId xmlns:p14="http://schemas.microsoft.com/office/powerpoint/2010/main" val="1202771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20EF05B-48CD-41DE-82FE-C25A5A300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C9DFF8EB-B522-4773-B8CF-C10622C1F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887150"/>
            <a:ext cx="410428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6" name="Picture 5" descr="A person and person sitting at a table looking at a computer">
            <a:extLst>
              <a:ext uri="{FF2B5EF4-FFF2-40B4-BE49-F238E27FC236}">
                <a16:creationId xmlns:a16="http://schemas.microsoft.com/office/drawing/2014/main" id="{D58B7313-AFA4-62B3-E6FE-4436C197F4B2}"/>
              </a:ext>
            </a:extLst>
          </p:cNvPr>
          <p:cNvPicPr>
            <a:picLocks noChangeAspect="1"/>
          </p:cNvPicPr>
          <p:nvPr/>
        </p:nvPicPr>
        <p:blipFill>
          <a:blip r:embed="rId2">
            <a:extLst>
              <a:ext uri="{28A0092B-C50C-407E-A947-70E740481C1C}">
                <a14:useLocalDpi xmlns:a14="http://schemas.microsoft.com/office/drawing/2010/main" val="0"/>
              </a:ext>
            </a:extLst>
          </a:blip>
          <a:srcRect l="14337" r="2" b="2"/>
          <a:stretch>
            <a:fillRect/>
          </a:stretch>
        </p:blipFill>
        <p:spPr>
          <a:xfrm>
            <a:off x="7756448" y="1349992"/>
            <a:ext cx="3155366" cy="4014710"/>
          </a:xfrm>
          <a:prstGeom prst="rect">
            <a:avLst/>
          </a:prstGeom>
        </p:spPr>
      </p:pic>
      <p:pic>
        <p:nvPicPr>
          <p:cNvPr id="15" name="Picture 14">
            <a:extLst>
              <a:ext uri="{FF2B5EF4-FFF2-40B4-BE49-F238E27FC236}">
                <a16:creationId xmlns:a16="http://schemas.microsoft.com/office/drawing/2014/main" id="{6EA99E25-F57B-4182-929C-D5A100153A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0DB313-4576-6F95-A216-E53A81A79EF7}"/>
              </a:ext>
            </a:extLst>
          </p:cNvPr>
          <p:cNvSpPr>
            <a:spLocks noGrp="1"/>
          </p:cNvSpPr>
          <p:nvPr>
            <p:ph type="title"/>
          </p:nvPr>
        </p:nvSpPr>
        <p:spPr>
          <a:xfrm>
            <a:off x="913776" y="618517"/>
            <a:ext cx="5910272" cy="1596177"/>
          </a:xfrm>
        </p:spPr>
        <p:txBody>
          <a:bodyPr>
            <a:normAutofit/>
          </a:bodyPr>
          <a:lstStyle/>
          <a:p>
            <a:r>
              <a:rPr lang="en-GB" dirty="0"/>
              <a:t>JOB ANALYSIS </a:t>
            </a:r>
          </a:p>
        </p:txBody>
      </p:sp>
      <p:sp>
        <p:nvSpPr>
          <p:cNvPr id="3" name="Content Placeholder 2">
            <a:extLst>
              <a:ext uri="{FF2B5EF4-FFF2-40B4-BE49-F238E27FC236}">
                <a16:creationId xmlns:a16="http://schemas.microsoft.com/office/drawing/2014/main" id="{7BC8CC2B-C2C3-6371-85B2-329C7F8E683B}"/>
              </a:ext>
            </a:extLst>
          </p:cNvPr>
          <p:cNvSpPr>
            <a:spLocks noGrp="1"/>
          </p:cNvSpPr>
          <p:nvPr>
            <p:ph idx="1"/>
          </p:nvPr>
        </p:nvSpPr>
        <p:spPr>
          <a:xfrm>
            <a:off x="185726" y="1716946"/>
            <a:ext cx="5910274" cy="3424107"/>
          </a:xfrm>
        </p:spPr>
        <p:txBody>
          <a:bodyPr>
            <a:noAutofit/>
          </a:bodyPr>
          <a:lstStyle/>
          <a:p>
            <a:pPr>
              <a:lnSpc>
                <a:spcPct val="110000"/>
              </a:lnSpc>
            </a:pPr>
            <a:r>
              <a:rPr lang="en-GB" sz="1600" i="1" cap="none" dirty="0">
                <a:latin typeface="Arial" panose="020B0604020202020204" pitchFamily="34" charset="0"/>
                <a:cs typeface="Arial" panose="020B0604020202020204" pitchFamily="34" charset="0"/>
              </a:rPr>
              <a:t>Job analysis is the structured process of collecting detailed information about the tasks, responsibilities, and skills required for a particular role. Brannick et al. (2019) argue that job analysis is fundamental in linking HR practices to organisational effectiveness. For Deloitte Birmingham, conducting a thorough job analysis ensures that roles in transformation projects are designed in line with business goals and client needs. The output of job analysis is used to prepare a job description and a person specification, which form the basis of effective recruitment and selection.</a:t>
            </a:r>
          </a:p>
          <a:p>
            <a:pPr>
              <a:lnSpc>
                <a:spcPct val="110000"/>
              </a:lnSpc>
            </a:pPr>
            <a:r>
              <a:rPr lang="en-GB" sz="1600" i="1" cap="none" dirty="0">
                <a:latin typeface="Arial" panose="020B0604020202020204" pitchFamily="34" charset="0"/>
                <a:cs typeface="Arial" panose="020B0604020202020204" pitchFamily="34" charset="0"/>
              </a:rPr>
              <a:t> For example, in a business transformation project, a job analysis of the change manager role would reveal responsibilities such as stakeholder engagement, training design, and monitoring adoption of new processes. This ensures that the right skills and attributes are identified before recruitment begins (Armstrong &amp; Taylor, 2020).</a:t>
            </a:r>
          </a:p>
        </p:txBody>
      </p:sp>
      <p:sp>
        <p:nvSpPr>
          <p:cNvPr id="4" name="Slide Number Placeholder 3">
            <a:extLst>
              <a:ext uri="{FF2B5EF4-FFF2-40B4-BE49-F238E27FC236}">
                <a16:creationId xmlns:a16="http://schemas.microsoft.com/office/drawing/2014/main" id="{CA2546B0-238C-C362-2AA0-2EFA8CCEBDDD}"/>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5</a:t>
            </a:fld>
            <a:endParaRPr lang="en-GB"/>
          </a:p>
        </p:txBody>
      </p:sp>
    </p:spTree>
    <p:extLst>
      <p:ext uri="{BB962C8B-B14F-4D97-AF65-F5344CB8AC3E}">
        <p14:creationId xmlns:p14="http://schemas.microsoft.com/office/powerpoint/2010/main" val="1904325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91789-0A0E-0FF9-3D3B-65D3A506AB70}"/>
              </a:ext>
            </a:extLst>
          </p:cNvPr>
          <p:cNvSpPr>
            <a:spLocks noGrp="1"/>
          </p:cNvSpPr>
          <p:nvPr>
            <p:ph type="title"/>
          </p:nvPr>
        </p:nvSpPr>
        <p:spPr>
          <a:xfrm>
            <a:off x="641074" y="1314450"/>
            <a:ext cx="2844002" cy="3680244"/>
          </a:xfrm>
        </p:spPr>
        <p:txBody>
          <a:bodyPr>
            <a:normAutofit/>
          </a:bodyPr>
          <a:lstStyle/>
          <a:p>
            <a:pPr algn="l"/>
            <a:r>
              <a:rPr lang="en-GB" sz="3100"/>
              <a:t> Job Description &amp; Person Specification</a:t>
            </a:r>
          </a:p>
        </p:txBody>
      </p:sp>
      <p:pic>
        <p:nvPicPr>
          <p:cNvPr id="14" name="Picture 13">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4" name="Slide Number Placeholder 3">
            <a:extLst>
              <a:ext uri="{FF2B5EF4-FFF2-40B4-BE49-F238E27FC236}">
                <a16:creationId xmlns:a16="http://schemas.microsoft.com/office/drawing/2014/main" id="{129079EB-29C3-287C-FDE9-CDE108CA4936}"/>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6</a:t>
            </a:fld>
            <a:endParaRPr lang="en-GB"/>
          </a:p>
        </p:txBody>
      </p:sp>
      <p:graphicFrame>
        <p:nvGraphicFramePr>
          <p:cNvPr id="6" name="Content Placeholder 2">
            <a:extLst>
              <a:ext uri="{FF2B5EF4-FFF2-40B4-BE49-F238E27FC236}">
                <a16:creationId xmlns:a16="http://schemas.microsoft.com/office/drawing/2014/main" id="{12A81852-D8AF-E725-7C3A-751BD64EFA65}"/>
              </a:ext>
            </a:extLst>
          </p:cNvPr>
          <p:cNvGraphicFramePr>
            <a:graphicFrameLocks noGrp="1"/>
          </p:cNvGraphicFramePr>
          <p:nvPr>
            <p:ph idx="1"/>
            <p:extLst>
              <p:ext uri="{D42A27DB-BD31-4B8C-83A1-F6EECF244321}">
                <p14:modId xmlns:p14="http://schemas.microsoft.com/office/powerpoint/2010/main" val="262272865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0355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F6A6-C296-A984-1B51-504C43FB6C1B}"/>
              </a:ext>
            </a:extLst>
          </p:cNvPr>
          <p:cNvSpPr>
            <a:spLocks noGrp="1"/>
          </p:cNvSpPr>
          <p:nvPr>
            <p:ph type="title"/>
          </p:nvPr>
        </p:nvSpPr>
        <p:spPr>
          <a:xfrm>
            <a:off x="3553905" y="0"/>
            <a:ext cx="7799895" cy="1325563"/>
          </a:xfrm>
        </p:spPr>
        <p:txBody>
          <a:bodyPr>
            <a:normAutofit/>
          </a:bodyPr>
          <a:lstStyle/>
          <a:p>
            <a:r>
              <a:rPr lang="en-GB" sz="2800" dirty="0">
                <a:latin typeface="Arial" panose="020B0604020202020204" pitchFamily="34" charset="0"/>
                <a:cs typeface="Arial" panose="020B0604020202020204" pitchFamily="34" charset="0"/>
              </a:rPr>
              <a:t>STRUCTURED INTERVIEW </a:t>
            </a:r>
          </a:p>
        </p:txBody>
      </p:sp>
      <p:sp>
        <p:nvSpPr>
          <p:cNvPr id="3" name="Content Placeholder 2">
            <a:extLst>
              <a:ext uri="{FF2B5EF4-FFF2-40B4-BE49-F238E27FC236}">
                <a16:creationId xmlns:a16="http://schemas.microsoft.com/office/drawing/2014/main" id="{FAC01AD0-47B5-4038-3A1C-5ECA63BE4CF7}"/>
              </a:ext>
            </a:extLst>
          </p:cNvPr>
          <p:cNvSpPr>
            <a:spLocks noGrp="1"/>
          </p:cNvSpPr>
          <p:nvPr>
            <p:ph idx="1"/>
          </p:nvPr>
        </p:nvSpPr>
        <p:spPr>
          <a:xfrm>
            <a:off x="5836767" y="1111928"/>
            <a:ext cx="6312822" cy="3752304"/>
          </a:xfrm>
        </p:spPr>
        <p:txBody>
          <a:bodyPr>
            <a:normAutofit/>
          </a:bodyPr>
          <a:lstStyle/>
          <a:p>
            <a:pPr marL="0" indent="0">
              <a:buNone/>
            </a:pPr>
            <a:r>
              <a:rPr lang="en-GB" sz="1800" cap="none" dirty="0">
                <a:latin typeface="Arial" panose="020B0604020202020204" pitchFamily="34" charset="0"/>
                <a:cs typeface="Arial" panose="020B0604020202020204" pitchFamily="34" charset="0"/>
              </a:rPr>
              <a:t>The first </a:t>
            </a:r>
            <a:r>
              <a:rPr lang="en-GB" sz="1800" b="1" cap="none" dirty="0">
                <a:latin typeface="Arial" panose="020B0604020202020204" pitchFamily="34" charset="0"/>
                <a:cs typeface="Arial" panose="020B0604020202020204" pitchFamily="34" charset="0"/>
              </a:rPr>
              <a:t>t</a:t>
            </a:r>
            <a:r>
              <a:rPr lang="en-GB" sz="1800" cap="none" dirty="0">
                <a:latin typeface="Arial" panose="020B0604020202020204" pitchFamily="34" charset="0"/>
                <a:cs typeface="Arial" panose="020B0604020202020204" pitchFamily="34" charset="0"/>
              </a:rPr>
              <a:t>ype of interview is the structured interview. This format involves asking every candidate the same set of pre-determined questions, in the same order, with scoring criteria applied consistently. Campion et al. (1997) highlight that structured interviews increase reliability and validity by reducing interviewer bias. Similarly, </a:t>
            </a:r>
            <a:r>
              <a:rPr lang="en-GB" sz="1800" cap="none" dirty="0" err="1">
                <a:latin typeface="Arial" panose="020B0604020202020204" pitchFamily="34" charset="0"/>
                <a:cs typeface="Arial" panose="020B0604020202020204" pitchFamily="34" charset="0"/>
              </a:rPr>
              <a:t>armstrong</a:t>
            </a:r>
            <a:r>
              <a:rPr lang="en-GB" sz="1800" cap="none" dirty="0">
                <a:latin typeface="Arial" panose="020B0604020202020204" pitchFamily="34" charset="0"/>
                <a:cs typeface="Arial" panose="020B0604020202020204" pitchFamily="34" charset="0"/>
              </a:rPr>
              <a:t> and </a:t>
            </a:r>
            <a:r>
              <a:rPr lang="en-GB" sz="1800" cap="none" dirty="0" err="1">
                <a:latin typeface="Arial" panose="020B0604020202020204" pitchFamily="34" charset="0"/>
                <a:cs typeface="Arial" panose="020B0604020202020204" pitchFamily="34" charset="0"/>
              </a:rPr>
              <a:t>taylor</a:t>
            </a:r>
            <a:r>
              <a:rPr lang="en-GB" sz="1800" cap="none" dirty="0">
                <a:latin typeface="Arial" panose="020B0604020202020204" pitchFamily="34" charset="0"/>
                <a:cs typeface="Arial" panose="020B0604020202020204" pitchFamily="34" charset="0"/>
              </a:rPr>
              <a:t> (2020) argue that this approach ensures fairness and enables easier comparison between candidates</a:t>
            </a:r>
          </a:p>
        </p:txBody>
      </p:sp>
      <p:sp>
        <p:nvSpPr>
          <p:cNvPr id="4" name="Slide Number Placeholder 3">
            <a:extLst>
              <a:ext uri="{FF2B5EF4-FFF2-40B4-BE49-F238E27FC236}">
                <a16:creationId xmlns:a16="http://schemas.microsoft.com/office/drawing/2014/main" id="{261C2717-B9BC-7AD2-A999-4778845C2FC3}"/>
              </a:ext>
            </a:extLst>
          </p:cNvPr>
          <p:cNvSpPr>
            <a:spLocks noGrp="1"/>
          </p:cNvSpPr>
          <p:nvPr>
            <p:ph type="sldNum" sz="quarter" idx="12"/>
          </p:nvPr>
        </p:nvSpPr>
        <p:spPr/>
        <p:txBody>
          <a:bodyPr/>
          <a:lstStyle/>
          <a:p>
            <a:fld id="{1C79C259-6996-47DB-876C-B201A66F1258}" type="slidenum">
              <a:rPr lang="en-GB" smtClean="0"/>
              <a:t>7</a:t>
            </a:fld>
            <a:endParaRPr lang="en-GB"/>
          </a:p>
        </p:txBody>
      </p:sp>
      <p:pic>
        <p:nvPicPr>
          <p:cNvPr id="6" name="Picture 5" descr="A person and person sitting at a desk">
            <a:extLst>
              <a:ext uri="{FF2B5EF4-FFF2-40B4-BE49-F238E27FC236}">
                <a16:creationId xmlns:a16="http://schemas.microsoft.com/office/drawing/2014/main" id="{0CB57535-BB08-E740-C7F1-D6190B7BFC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177" y="264236"/>
            <a:ext cx="3001647" cy="2526262"/>
          </a:xfrm>
          <a:prstGeom prst="rect">
            <a:avLst/>
          </a:prstGeom>
        </p:spPr>
      </p:pic>
      <p:sp>
        <p:nvSpPr>
          <p:cNvPr id="7" name="TextBox 6">
            <a:extLst>
              <a:ext uri="{FF2B5EF4-FFF2-40B4-BE49-F238E27FC236}">
                <a16:creationId xmlns:a16="http://schemas.microsoft.com/office/drawing/2014/main" id="{78438BF6-FC3D-BC22-886A-DBF905CE53BD}"/>
              </a:ext>
            </a:extLst>
          </p:cNvPr>
          <p:cNvSpPr txBox="1"/>
          <p:nvPr/>
        </p:nvSpPr>
        <p:spPr>
          <a:xfrm>
            <a:off x="197177" y="3110629"/>
            <a:ext cx="5158027" cy="4524315"/>
          </a:xfrm>
          <a:prstGeom prst="rect">
            <a:avLst/>
          </a:prstGeom>
          <a:noFill/>
        </p:spPr>
        <p:txBody>
          <a:bodyPr wrap="square" rtlCol="0">
            <a:spAutoFit/>
          </a:bodyPr>
          <a:lstStyle/>
          <a:p>
            <a:endParaRPr lang="en-GB" dirty="0"/>
          </a:p>
          <a:p>
            <a:r>
              <a:rPr lang="en-GB" dirty="0">
                <a:latin typeface="Arial" panose="020B0604020202020204" pitchFamily="34" charset="0"/>
                <a:cs typeface="Arial" panose="020B0604020202020204" pitchFamily="34" charset="0"/>
              </a:rPr>
              <a:t>At Deloitte Birmingham, structured interviews are often used for roles such as Project Managers in business transformation projects. Candidates may be asked standardised questions about their project management experience, leadership skills, and ability to deliver results within budget and deadlines. The structured nature of the interview ensures that each applicant is evaluated on the same criteria, which enhances objectivity in the selection process.</a:t>
            </a: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8232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43B7-0AD9-98AB-F4ED-C6385A5707D6}"/>
              </a:ext>
            </a:extLst>
          </p:cNvPr>
          <p:cNvSpPr>
            <a:spLocks noGrp="1"/>
          </p:cNvSpPr>
          <p:nvPr>
            <p:ph type="title"/>
          </p:nvPr>
        </p:nvSpPr>
        <p:spPr>
          <a:xfrm>
            <a:off x="2997724" y="365125"/>
            <a:ext cx="8356076" cy="1325563"/>
          </a:xfrm>
        </p:spPr>
        <p:txBody>
          <a:bodyPr/>
          <a:lstStyle/>
          <a:p>
            <a:r>
              <a:rPr lang="en-GB" dirty="0"/>
              <a:t>Competency-Based Interview</a:t>
            </a:r>
          </a:p>
        </p:txBody>
      </p:sp>
      <p:graphicFrame>
        <p:nvGraphicFramePr>
          <p:cNvPr id="7" name="Content Placeholder 2">
            <a:extLst>
              <a:ext uri="{FF2B5EF4-FFF2-40B4-BE49-F238E27FC236}">
                <a16:creationId xmlns:a16="http://schemas.microsoft.com/office/drawing/2014/main" id="{F94D90A1-775F-CBE2-E3D9-19DAFA2E82F9}"/>
              </a:ext>
            </a:extLst>
          </p:cNvPr>
          <p:cNvGraphicFramePr>
            <a:graphicFrameLocks noGrp="1"/>
          </p:cNvGraphicFramePr>
          <p:nvPr>
            <p:ph idx="1"/>
          </p:nvPr>
        </p:nvGraphicFramePr>
        <p:xfrm>
          <a:off x="-179110" y="2465126"/>
          <a:ext cx="590196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E5CDD7EE-0346-FBE1-6D59-2D95B1DA7C5E}"/>
              </a:ext>
            </a:extLst>
          </p:cNvPr>
          <p:cNvSpPr>
            <a:spLocks noGrp="1"/>
          </p:cNvSpPr>
          <p:nvPr>
            <p:ph type="sldNum" sz="quarter" idx="12"/>
          </p:nvPr>
        </p:nvSpPr>
        <p:spPr/>
        <p:txBody>
          <a:bodyPr/>
          <a:lstStyle/>
          <a:p>
            <a:fld id="{1C79C259-6996-47DB-876C-B201A66F1258}" type="slidenum">
              <a:rPr lang="en-GB" smtClean="0"/>
              <a:t>8</a:t>
            </a:fld>
            <a:endParaRPr lang="en-GB"/>
          </a:p>
        </p:txBody>
      </p:sp>
      <p:sp>
        <p:nvSpPr>
          <p:cNvPr id="5" name="TextBox 4">
            <a:extLst>
              <a:ext uri="{FF2B5EF4-FFF2-40B4-BE49-F238E27FC236}">
                <a16:creationId xmlns:a16="http://schemas.microsoft.com/office/drawing/2014/main" id="{856C5589-5E55-4F8F-2718-92B1CFB62637}"/>
              </a:ext>
            </a:extLst>
          </p:cNvPr>
          <p:cNvSpPr txBox="1"/>
          <p:nvPr/>
        </p:nvSpPr>
        <p:spPr>
          <a:xfrm>
            <a:off x="6096000" y="1404594"/>
            <a:ext cx="5662368" cy="6186309"/>
          </a:xfrm>
          <a:prstGeom prst="rect">
            <a:avLst/>
          </a:prstGeom>
          <a:noFill/>
        </p:spPr>
        <p:txBody>
          <a:bodyPr wrap="square" rtlCol="0">
            <a:spAutoFit/>
          </a:bodyPr>
          <a:lstStyle/>
          <a:p>
            <a:endParaRPr lang="en-GB" dirty="0"/>
          </a:p>
          <a:p>
            <a:r>
              <a:rPr lang="en-GB" dirty="0">
                <a:latin typeface="Arial" panose="020B0604020202020204" pitchFamily="34" charset="0"/>
                <a:cs typeface="Arial" panose="020B0604020202020204" pitchFamily="34" charset="0"/>
              </a:rPr>
              <a:t>Lievens and De Soete (2012) also emphasise that competency-based interviews are strong predictors of future job performance because they test how candidates apply skills in real situations. At Deloitte Birmingham, competency-based interviews are often used for transformation-related roles. For example, a Change Manager candidate may be asked to describe a time when they had to overcome resistance to change. Their response would demonstrate key competencies such as adaptability, leadership, and stakeholder management.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35114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sitting at a table">
            <a:extLst>
              <a:ext uri="{FF2B5EF4-FFF2-40B4-BE49-F238E27FC236}">
                <a16:creationId xmlns:a16="http://schemas.microsoft.com/office/drawing/2014/main" id="{773A10E1-5096-0876-EB4C-F87EBF638F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063" r="20763" b="-1"/>
          <a:stretch>
            <a:fillRect/>
          </a:stretch>
        </p:blipFill>
        <p:spPr>
          <a:xfrm>
            <a:off x="20" y="10"/>
            <a:ext cx="4024741" cy="6857990"/>
          </a:xfrm>
          <a:prstGeom prst="rect">
            <a:avLst/>
          </a:prstGeom>
        </p:spPr>
      </p:pic>
      <p:sp>
        <p:nvSpPr>
          <p:cNvPr id="13" name="Rectangle 12">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125596-A925-6E7E-EAFE-911AB76A5B16}"/>
              </a:ext>
            </a:extLst>
          </p:cNvPr>
          <p:cNvSpPr>
            <a:spLocks noGrp="1"/>
          </p:cNvSpPr>
          <p:nvPr>
            <p:ph type="title"/>
          </p:nvPr>
        </p:nvSpPr>
        <p:spPr>
          <a:xfrm>
            <a:off x="4465050" y="618517"/>
            <a:ext cx="6672886" cy="1596177"/>
          </a:xfrm>
        </p:spPr>
        <p:txBody>
          <a:bodyPr>
            <a:normAutofit/>
          </a:bodyPr>
          <a:lstStyle/>
          <a:p>
            <a:r>
              <a:rPr lang="en-GB" dirty="0"/>
              <a:t>PANNEL / INTERVIEW </a:t>
            </a:r>
          </a:p>
        </p:txBody>
      </p:sp>
      <p:sp>
        <p:nvSpPr>
          <p:cNvPr id="3" name="Content Placeholder 2">
            <a:extLst>
              <a:ext uri="{FF2B5EF4-FFF2-40B4-BE49-F238E27FC236}">
                <a16:creationId xmlns:a16="http://schemas.microsoft.com/office/drawing/2014/main" id="{EDD15C1B-B86D-5817-58AA-1987284B0A06}"/>
              </a:ext>
            </a:extLst>
          </p:cNvPr>
          <p:cNvSpPr>
            <a:spLocks noGrp="1"/>
          </p:cNvSpPr>
          <p:nvPr>
            <p:ph idx="1"/>
          </p:nvPr>
        </p:nvSpPr>
        <p:spPr>
          <a:xfrm>
            <a:off x="4383737" y="2026640"/>
            <a:ext cx="6672887" cy="3856635"/>
          </a:xfrm>
        </p:spPr>
        <p:txBody>
          <a:bodyPr>
            <a:noAutofit/>
          </a:bodyPr>
          <a:lstStyle/>
          <a:p>
            <a:pP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The third type of interview is the panel or assessment interview. In a panel interview, a group of interviewers evaluates the candidate simultaneously, often representing different functions within the organisation. This approach reduces bias and provides a more holistic evaluation of the candidate (Armstrong &amp; Taylor, 2020).</a:t>
            </a:r>
          </a:p>
          <a:p>
            <a:pP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In addition, assessment centres are commonly used in large organisations, especially for graduate recruitment or senior roles. These combine structured interviews with activities such as psychometric tests, group exercises, and case study analysis (moses, 2020). Such methods allow recruiters to assess teamwork, leadership, communication, and problem-solving in simulated real-world settings. For example, at Deloitte Birmingham, candidates applying for business transformation consultant roles may face a panel interview followed by a case study presentation. This approach tests not only technical knowledge but also their ability to collaborate, think critically, and deliver solutions under pressure.</a:t>
            </a:r>
          </a:p>
        </p:txBody>
      </p:sp>
      <p:sp>
        <p:nvSpPr>
          <p:cNvPr id="4" name="Slide Number Placeholder 3">
            <a:extLst>
              <a:ext uri="{FF2B5EF4-FFF2-40B4-BE49-F238E27FC236}">
                <a16:creationId xmlns:a16="http://schemas.microsoft.com/office/drawing/2014/main" id="{F2BB76F7-35AE-3FB7-D1AC-FB9211900239}"/>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9</a:t>
            </a:fld>
            <a:endParaRPr lang="en-GB"/>
          </a:p>
        </p:txBody>
      </p:sp>
    </p:spTree>
    <p:extLst>
      <p:ext uri="{BB962C8B-B14F-4D97-AF65-F5344CB8AC3E}">
        <p14:creationId xmlns:p14="http://schemas.microsoft.com/office/powerpoint/2010/main" val="2422731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placing a block on a stack of wood blocks">
            <a:extLst>
              <a:ext uri="{FF2B5EF4-FFF2-40B4-BE49-F238E27FC236}">
                <a16:creationId xmlns:a16="http://schemas.microsoft.com/office/drawing/2014/main" id="{40AF6551-F3E0-4B53-7E12-ECADA78A62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7734" y="2487084"/>
            <a:ext cx="4770219" cy="3184121"/>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191DEB-EEE9-E0F3-86AA-A4C5E43CEFEC}"/>
              </a:ext>
            </a:extLst>
          </p:cNvPr>
          <p:cNvSpPr>
            <a:spLocks noGrp="1"/>
          </p:cNvSpPr>
          <p:nvPr>
            <p:ph type="title"/>
          </p:nvPr>
        </p:nvSpPr>
        <p:spPr>
          <a:xfrm>
            <a:off x="913775" y="618517"/>
            <a:ext cx="10364451" cy="1596177"/>
          </a:xfrm>
        </p:spPr>
        <p:txBody>
          <a:bodyPr>
            <a:normAutofit/>
          </a:bodyPr>
          <a:lstStyle/>
          <a:p>
            <a:r>
              <a:rPr lang="en-GB" dirty="0"/>
              <a:t> Questioning Techniques</a:t>
            </a:r>
          </a:p>
        </p:txBody>
      </p:sp>
      <p:sp>
        <p:nvSpPr>
          <p:cNvPr id="3" name="Content Placeholder 2">
            <a:extLst>
              <a:ext uri="{FF2B5EF4-FFF2-40B4-BE49-F238E27FC236}">
                <a16:creationId xmlns:a16="http://schemas.microsoft.com/office/drawing/2014/main" id="{63BB5B41-97BD-68D5-1AD5-F9C75A0C9CD8}"/>
              </a:ext>
            </a:extLst>
          </p:cNvPr>
          <p:cNvSpPr>
            <a:spLocks noGrp="1"/>
          </p:cNvSpPr>
          <p:nvPr>
            <p:ph idx="1"/>
          </p:nvPr>
        </p:nvSpPr>
        <p:spPr>
          <a:xfrm>
            <a:off x="913774" y="1981012"/>
            <a:ext cx="4860493" cy="4466922"/>
          </a:xfrm>
        </p:spPr>
        <p:txBody>
          <a:bodyPr>
            <a:normAutofit lnSpcReduction="10000"/>
          </a:bodyPr>
          <a:lstStyle/>
          <a:p>
            <a:pP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Leading questions, by contrast, suggest an expected answer and may bias candidate responses. While sometimes useful for encouraging nervous candidates, they can reduce the reliability of results (Armstrong &amp; Taylor, 2020).</a:t>
            </a:r>
          </a:p>
          <a:p>
            <a:pP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Socratic questioning encourages reflection and critical thinking, pushing candidates to explain reasoning and decision-making (Paul &amp; elder, 2014). For business transformation roles at Deloitte Birmingham, where adaptability and problem-solving are critical, a combination of probing and Socratic questioning is most effective. This approach helps assess both technical ability and alignment with organisational values</a:t>
            </a:r>
            <a:r>
              <a:rPr lang="en-GB" sz="11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01CFEE30-6246-831F-7BDE-20C97E18F0C9}"/>
              </a:ext>
            </a:extLst>
          </p:cNvPr>
          <p:cNvSpPr>
            <a:spLocks noGrp="1"/>
          </p:cNvSpPr>
          <p:nvPr>
            <p:ph type="sldNum" sz="quarter" idx="12"/>
          </p:nvPr>
        </p:nvSpPr>
        <p:spPr>
          <a:xfrm>
            <a:off x="10514011" y="5883275"/>
            <a:ext cx="764215" cy="365125"/>
          </a:xfrm>
        </p:spPr>
        <p:txBody>
          <a:bodyPr>
            <a:normAutofit/>
          </a:bodyPr>
          <a:lstStyle/>
          <a:p>
            <a:pPr>
              <a:spcAft>
                <a:spcPts val="600"/>
              </a:spcAft>
            </a:pPr>
            <a:fld id="{1C79C259-6996-47DB-876C-B201A66F1258}" type="slidenum">
              <a:rPr lang="en-GB" smtClean="0"/>
              <a:pPr>
                <a:spcAft>
                  <a:spcPts val="600"/>
                </a:spcAft>
              </a:pPr>
              <a:t>10</a:t>
            </a:fld>
            <a:endParaRPr lang="en-GB"/>
          </a:p>
        </p:txBody>
      </p:sp>
    </p:spTree>
    <p:extLst>
      <p:ext uri="{BB962C8B-B14F-4D97-AF65-F5344CB8AC3E}">
        <p14:creationId xmlns:p14="http://schemas.microsoft.com/office/powerpoint/2010/main" val="3651974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BA0C-0811-D4F7-CB21-C69CD9AF3CB8}"/>
              </a:ext>
            </a:extLst>
          </p:cNvPr>
          <p:cNvSpPr>
            <a:spLocks noGrp="1"/>
          </p:cNvSpPr>
          <p:nvPr>
            <p:ph type="title"/>
          </p:nvPr>
        </p:nvSpPr>
        <p:spPr>
          <a:xfrm>
            <a:off x="2318208" y="136525"/>
            <a:ext cx="10515600" cy="1325563"/>
          </a:xfrm>
        </p:spPr>
        <p:txBody>
          <a:bodyPr/>
          <a:lstStyle/>
          <a:p>
            <a:r>
              <a:rPr lang="en-GB" dirty="0"/>
              <a:t>FACE- TO -FACE INTERVIEW </a:t>
            </a:r>
          </a:p>
        </p:txBody>
      </p:sp>
      <p:graphicFrame>
        <p:nvGraphicFramePr>
          <p:cNvPr id="10" name="Content Placeholder 2">
            <a:extLst>
              <a:ext uri="{FF2B5EF4-FFF2-40B4-BE49-F238E27FC236}">
                <a16:creationId xmlns:a16="http://schemas.microsoft.com/office/drawing/2014/main" id="{249711DE-BF32-8242-33FA-F0067C757F77}"/>
              </a:ext>
            </a:extLst>
          </p:cNvPr>
          <p:cNvGraphicFramePr>
            <a:graphicFrameLocks noGrp="1"/>
          </p:cNvGraphicFramePr>
          <p:nvPr>
            <p:ph idx="1"/>
          </p:nvPr>
        </p:nvGraphicFramePr>
        <p:xfrm>
          <a:off x="404567" y="1253331"/>
          <a:ext cx="5976778" cy="546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0FFD8580-F61F-ACD3-0DE3-4D29EC4E6512}"/>
              </a:ext>
            </a:extLst>
          </p:cNvPr>
          <p:cNvSpPr>
            <a:spLocks noGrp="1"/>
          </p:cNvSpPr>
          <p:nvPr>
            <p:ph type="sldNum" sz="quarter" idx="12"/>
          </p:nvPr>
        </p:nvSpPr>
        <p:spPr/>
        <p:txBody>
          <a:bodyPr/>
          <a:lstStyle/>
          <a:p>
            <a:fld id="{1C79C259-6996-47DB-876C-B201A66F1258}" type="slidenum">
              <a:rPr lang="en-GB" smtClean="0"/>
              <a:t>11</a:t>
            </a:fld>
            <a:endParaRPr lang="en-GB"/>
          </a:p>
        </p:txBody>
      </p:sp>
      <p:pic>
        <p:nvPicPr>
          <p:cNvPr id="6" name="Picture 5" descr="A person signing a document">
            <a:extLst>
              <a:ext uri="{FF2B5EF4-FFF2-40B4-BE49-F238E27FC236}">
                <a16:creationId xmlns:a16="http://schemas.microsoft.com/office/drawing/2014/main" id="{466DBD72-68C7-6F11-EC4E-45A97F9FFFE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52553" y="1253331"/>
            <a:ext cx="4007795" cy="2397606"/>
          </a:xfrm>
          <a:prstGeom prst="rect">
            <a:avLst/>
          </a:prstGeom>
        </p:spPr>
      </p:pic>
      <p:sp>
        <p:nvSpPr>
          <p:cNvPr id="8" name="TextBox 7">
            <a:extLst>
              <a:ext uri="{FF2B5EF4-FFF2-40B4-BE49-F238E27FC236}">
                <a16:creationId xmlns:a16="http://schemas.microsoft.com/office/drawing/2014/main" id="{B7BBDD4C-B410-778B-67DC-BAE685BF3FBD}"/>
              </a:ext>
            </a:extLst>
          </p:cNvPr>
          <p:cNvSpPr txBox="1"/>
          <p:nvPr/>
        </p:nvSpPr>
        <p:spPr>
          <a:xfrm>
            <a:off x="7052554" y="3774332"/>
            <a:ext cx="4396902" cy="286232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Face-to-face interviews are more expensive to organise, particularly if candidates travel from outside the region, and they restrict the candidate pool to those who can attend physically (Armstrong &amp; Taylor, 2020). At Deloitte Birmingham, face-to-face interviews are often reserved for senior leadership or final-stage interviews, where personal presence and cultural fit are critical</a:t>
            </a:r>
            <a:r>
              <a:rPr lang="en-GB"/>
              <a:t>.</a:t>
            </a:r>
            <a:endParaRPr lang="en-GB" dirty="0"/>
          </a:p>
        </p:txBody>
      </p:sp>
    </p:spTree>
    <p:extLst>
      <p:ext uri="{BB962C8B-B14F-4D97-AF65-F5344CB8AC3E}">
        <p14:creationId xmlns:p14="http://schemas.microsoft.com/office/powerpoint/2010/main" val="682820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D6BB-08B8-0734-5083-F85DF0627B0A}"/>
              </a:ext>
            </a:extLst>
          </p:cNvPr>
          <p:cNvSpPr>
            <a:spLocks noGrp="1"/>
          </p:cNvSpPr>
          <p:nvPr>
            <p:ph type="title"/>
          </p:nvPr>
        </p:nvSpPr>
        <p:spPr>
          <a:xfrm>
            <a:off x="2573518" y="-174073"/>
            <a:ext cx="8214674" cy="1325563"/>
          </a:xfrm>
        </p:spPr>
        <p:txBody>
          <a:bodyPr/>
          <a:lstStyle/>
          <a:p>
            <a:r>
              <a:rPr lang="en-GB" dirty="0"/>
              <a:t>ONLINE INTERVIEW </a:t>
            </a:r>
          </a:p>
        </p:txBody>
      </p:sp>
      <p:sp>
        <p:nvSpPr>
          <p:cNvPr id="3" name="Content Placeholder 2">
            <a:extLst>
              <a:ext uri="{FF2B5EF4-FFF2-40B4-BE49-F238E27FC236}">
                <a16:creationId xmlns:a16="http://schemas.microsoft.com/office/drawing/2014/main" id="{962D1138-3D85-5395-6C1A-C4B7DEC41E67}"/>
              </a:ext>
            </a:extLst>
          </p:cNvPr>
          <p:cNvSpPr>
            <a:spLocks noGrp="1"/>
          </p:cNvSpPr>
          <p:nvPr>
            <p:ph idx="1"/>
          </p:nvPr>
        </p:nvSpPr>
        <p:spPr>
          <a:xfrm>
            <a:off x="583676" y="1561674"/>
            <a:ext cx="4912249" cy="4351338"/>
          </a:xfrm>
        </p:spPr>
        <p:txBody>
          <a:bodyPr>
            <a:normAutofit/>
          </a:bodyPr>
          <a:lstStyle/>
          <a:p>
            <a:r>
              <a:rPr lang="en-GB" sz="1800" cap="none" dirty="0">
                <a:latin typeface="Arial" panose="020B0604020202020204" pitchFamily="34" charset="0"/>
                <a:cs typeface="Arial" panose="020B0604020202020204" pitchFamily="34" charset="0"/>
              </a:rPr>
              <a:t>The online interview has become increasingly popular, particularly after the COVID-19 pandemic. It is typically conducted via platforms such as zoom, </a:t>
            </a:r>
            <a:r>
              <a:rPr lang="en-GB" sz="1800" cap="none" dirty="0" err="1">
                <a:latin typeface="Arial" panose="020B0604020202020204" pitchFamily="34" charset="0"/>
                <a:cs typeface="Arial" panose="020B0604020202020204" pitchFamily="34" charset="0"/>
              </a:rPr>
              <a:t>microsoft</a:t>
            </a:r>
            <a:r>
              <a:rPr lang="en-GB" sz="1800" cap="none" dirty="0">
                <a:latin typeface="Arial" panose="020B0604020202020204" pitchFamily="34" charset="0"/>
                <a:cs typeface="Arial" panose="020B0604020202020204" pitchFamily="34" charset="0"/>
              </a:rPr>
              <a:t> teams, or skype. Blacksmith et al. (2016) highlight that online interviews are effective for reaching a much wider candidate pool, enabling </a:t>
            </a:r>
            <a:r>
              <a:rPr lang="en-GB" sz="1800" cap="none" dirty="0" err="1">
                <a:latin typeface="Arial" panose="020B0604020202020204" pitchFamily="34" charset="0"/>
                <a:cs typeface="Arial" panose="020B0604020202020204" pitchFamily="34" charset="0"/>
              </a:rPr>
              <a:t>deloitte</a:t>
            </a:r>
            <a:r>
              <a:rPr lang="en-GB" sz="1800" cap="none" dirty="0">
                <a:latin typeface="Arial" panose="020B0604020202020204" pitchFamily="34" charset="0"/>
                <a:cs typeface="Arial" panose="020B0604020202020204" pitchFamily="34" charset="0"/>
              </a:rPr>
              <a:t> </a:t>
            </a:r>
            <a:r>
              <a:rPr lang="en-GB" sz="1800" cap="none" dirty="0" err="1">
                <a:latin typeface="Arial" panose="020B0604020202020204" pitchFamily="34" charset="0"/>
                <a:cs typeface="Arial" panose="020B0604020202020204" pitchFamily="34" charset="0"/>
              </a:rPr>
              <a:t>birmingham</a:t>
            </a:r>
            <a:r>
              <a:rPr lang="en-GB" sz="1800" cap="none" dirty="0">
                <a:latin typeface="Arial" panose="020B0604020202020204" pitchFamily="34" charset="0"/>
                <a:cs typeface="Arial" panose="020B0604020202020204" pitchFamily="34" charset="0"/>
              </a:rPr>
              <a:t> and similar firms to access talent globally. They are also cost-efficient and time-saving, especially for early-stage screening interviews</a:t>
            </a:r>
            <a:r>
              <a:rPr lang="en-GB" sz="1800" dirty="0">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9E7DE141-7793-CE08-3872-6D2C6E028065}"/>
              </a:ext>
            </a:extLst>
          </p:cNvPr>
          <p:cNvSpPr>
            <a:spLocks noGrp="1"/>
          </p:cNvSpPr>
          <p:nvPr>
            <p:ph type="sldNum" sz="quarter" idx="12"/>
          </p:nvPr>
        </p:nvSpPr>
        <p:spPr/>
        <p:txBody>
          <a:bodyPr/>
          <a:lstStyle/>
          <a:p>
            <a:fld id="{1C79C259-6996-47DB-876C-B201A66F1258}" type="slidenum">
              <a:rPr lang="en-GB" smtClean="0"/>
              <a:t>12</a:t>
            </a:fld>
            <a:endParaRPr lang="en-GB"/>
          </a:p>
        </p:txBody>
      </p:sp>
      <p:pic>
        <p:nvPicPr>
          <p:cNvPr id="6" name="Picture 5" descr="A person sitting at a desk looking at a computer screen">
            <a:extLst>
              <a:ext uri="{FF2B5EF4-FFF2-40B4-BE49-F238E27FC236}">
                <a16:creationId xmlns:a16="http://schemas.microsoft.com/office/drawing/2014/main" id="{4CFD1265-1060-AD96-52AB-7A772BA35D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2953" y="1312116"/>
            <a:ext cx="3723395" cy="2425227"/>
          </a:xfrm>
          <a:prstGeom prst="rect">
            <a:avLst/>
          </a:prstGeom>
        </p:spPr>
      </p:pic>
      <p:sp>
        <p:nvSpPr>
          <p:cNvPr id="7" name="TextBox 6">
            <a:extLst>
              <a:ext uri="{FF2B5EF4-FFF2-40B4-BE49-F238E27FC236}">
                <a16:creationId xmlns:a16="http://schemas.microsoft.com/office/drawing/2014/main" id="{D6504D27-EDED-CC92-FA26-02AB0BAEFC7E}"/>
              </a:ext>
            </a:extLst>
          </p:cNvPr>
          <p:cNvSpPr txBox="1"/>
          <p:nvPr/>
        </p:nvSpPr>
        <p:spPr>
          <a:xfrm>
            <a:off x="5829300" y="3429000"/>
            <a:ext cx="6105525" cy="3970318"/>
          </a:xfrm>
          <a:prstGeom prst="rect">
            <a:avLst/>
          </a:prstGeom>
          <a:noFill/>
        </p:spPr>
        <p:txBody>
          <a:bodyPr wrap="square" rtlCol="0">
            <a:spAutoFit/>
          </a:bodyPr>
          <a:lstStyle/>
          <a:p>
            <a:endParaRPr lang="en-GB" dirty="0"/>
          </a:p>
          <a:p>
            <a:r>
              <a:rPr lang="en-GB" dirty="0">
                <a:latin typeface="Arial" panose="020B0604020202020204" pitchFamily="34" charset="0"/>
                <a:cs typeface="Arial" panose="020B0604020202020204" pitchFamily="34" charset="0"/>
              </a:rPr>
              <a:t>However, there are some drawbacks. Chapman and Rowe (2001) emphasise that online formats limit the observation of non-verbal cues, making it harder to fully evaluate interpersonal skills. Technical issues, such as poor connectivity, can also affect the candidate’s performance unfairly. Furthermore, rapport and engagement can sometimes be weaker compared to face-to-face settings. Deloitte Birmingham therefore often uses online interviews for initial screening but reserves face-to-face interviews for final decision-making</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4001263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837A-40AF-24DA-676E-114B2C208E19}"/>
              </a:ext>
            </a:extLst>
          </p:cNvPr>
          <p:cNvSpPr>
            <a:spLocks noGrp="1"/>
          </p:cNvSpPr>
          <p:nvPr>
            <p:ph type="title"/>
          </p:nvPr>
        </p:nvSpPr>
        <p:spPr>
          <a:xfrm>
            <a:off x="2469675" y="-207452"/>
            <a:ext cx="8902831" cy="1325563"/>
          </a:xfrm>
        </p:spPr>
        <p:txBody>
          <a:bodyPr>
            <a:normAutofit/>
          </a:bodyPr>
          <a:lstStyle/>
          <a:p>
            <a:r>
              <a:rPr lang="en-GB" sz="2000" dirty="0">
                <a:latin typeface="Arial" panose="020B0604020202020204" pitchFamily="34" charset="0"/>
                <a:cs typeface="Arial" panose="020B0604020202020204" pitchFamily="34" charset="0"/>
              </a:rPr>
              <a:t>FACE –TO- FACE INTERVIUEW VS ONLINE INTERVIEW </a:t>
            </a:r>
          </a:p>
        </p:txBody>
      </p:sp>
      <p:sp>
        <p:nvSpPr>
          <p:cNvPr id="3" name="Content Placeholder 2">
            <a:extLst>
              <a:ext uri="{FF2B5EF4-FFF2-40B4-BE49-F238E27FC236}">
                <a16:creationId xmlns:a16="http://schemas.microsoft.com/office/drawing/2014/main" id="{81008CBF-1AC5-4A61-361D-74C9BDAC7E2A}"/>
              </a:ext>
            </a:extLst>
          </p:cNvPr>
          <p:cNvSpPr>
            <a:spLocks noGrp="1"/>
          </p:cNvSpPr>
          <p:nvPr>
            <p:ph idx="1"/>
          </p:nvPr>
        </p:nvSpPr>
        <p:spPr>
          <a:xfrm>
            <a:off x="319726" y="1448553"/>
            <a:ext cx="4299899" cy="5272922"/>
          </a:xfrm>
        </p:spPr>
        <p:txBody>
          <a:bodyPr>
            <a:normAutofit/>
          </a:bodyPr>
          <a:lstStyle/>
          <a:p>
            <a:r>
              <a:rPr lang="en-GB" sz="1800" cap="none" dirty="0">
                <a:latin typeface="Arial" panose="020B0604020202020204" pitchFamily="34" charset="0"/>
                <a:cs typeface="Arial" panose="020B0604020202020204" pitchFamily="34" charset="0"/>
              </a:rPr>
              <a:t>Both face-to-face and online interviews have distinct advantages and disadvantages. Face-to-face interviews allow stronger rapport-building and provide opportunities to observe non-verbal cues, which are crucial for evaluating leadership and interpersonal skills. However, they are more expensive and restrict the candidate pool to those who can attend physically (chapman &amp; </a:t>
            </a:r>
            <a:r>
              <a:rPr lang="en-GB" sz="1800" cap="none" dirty="0" err="1">
                <a:latin typeface="Arial" panose="020B0604020202020204" pitchFamily="34" charset="0"/>
                <a:cs typeface="Arial" panose="020B0604020202020204" pitchFamily="34" charset="0"/>
              </a:rPr>
              <a:t>rowe</a:t>
            </a:r>
            <a:r>
              <a:rPr lang="en-GB" sz="1800" cap="none" dirty="0">
                <a:latin typeface="Arial" panose="020B0604020202020204" pitchFamily="34" charset="0"/>
                <a:cs typeface="Arial" panose="020B0604020202020204" pitchFamily="34" charset="0"/>
              </a:rPr>
              <a:t>, 2001).</a:t>
            </a:r>
          </a:p>
        </p:txBody>
      </p:sp>
      <p:sp>
        <p:nvSpPr>
          <p:cNvPr id="4" name="Slide Number Placeholder 3">
            <a:extLst>
              <a:ext uri="{FF2B5EF4-FFF2-40B4-BE49-F238E27FC236}">
                <a16:creationId xmlns:a16="http://schemas.microsoft.com/office/drawing/2014/main" id="{F4726058-8B37-C0F6-33BE-4867D9A435CF}"/>
              </a:ext>
            </a:extLst>
          </p:cNvPr>
          <p:cNvSpPr>
            <a:spLocks noGrp="1"/>
          </p:cNvSpPr>
          <p:nvPr>
            <p:ph type="sldNum" sz="quarter" idx="12"/>
          </p:nvPr>
        </p:nvSpPr>
        <p:spPr/>
        <p:txBody>
          <a:bodyPr/>
          <a:lstStyle/>
          <a:p>
            <a:fld id="{1C79C259-6996-47DB-876C-B201A66F1258}" type="slidenum">
              <a:rPr lang="en-GB" smtClean="0"/>
              <a:t>13</a:t>
            </a:fld>
            <a:endParaRPr lang="en-GB"/>
          </a:p>
        </p:txBody>
      </p:sp>
      <p:pic>
        <p:nvPicPr>
          <p:cNvPr id="6" name="Picture 5" descr="A comparison of two hands holding a paper and a pen">
            <a:extLst>
              <a:ext uri="{FF2B5EF4-FFF2-40B4-BE49-F238E27FC236}">
                <a16:creationId xmlns:a16="http://schemas.microsoft.com/office/drawing/2014/main" id="{CD9DDA02-B18D-85CC-62C3-CA9CF76764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8729" y="1690687"/>
            <a:ext cx="3150371" cy="2225645"/>
          </a:xfrm>
          <a:prstGeom prst="rect">
            <a:avLst/>
          </a:prstGeom>
        </p:spPr>
      </p:pic>
      <p:sp>
        <p:nvSpPr>
          <p:cNvPr id="7" name="TextBox 6">
            <a:extLst>
              <a:ext uri="{FF2B5EF4-FFF2-40B4-BE49-F238E27FC236}">
                <a16:creationId xmlns:a16="http://schemas.microsoft.com/office/drawing/2014/main" id="{58D6A34B-FCF6-B736-B59E-047CB06BE827}"/>
              </a:ext>
            </a:extLst>
          </p:cNvPr>
          <p:cNvSpPr txBox="1"/>
          <p:nvPr/>
        </p:nvSpPr>
        <p:spPr>
          <a:xfrm>
            <a:off x="8269813" y="2682443"/>
            <a:ext cx="3922187" cy="4801314"/>
          </a:xfrm>
          <a:prstGeom prst="rect">
            <a:avLst/>
          </a:prstGeom>
          <a:noFill/>
        </p:spPr>
        <p:txBody>
          <a:bodyPr wrap="square" rtlCol="0">
            <a:spAutoFit/>
          </a:bodyPr>
          <a:lstStyle/>
          <a:p>
            <a:endParaRPr lang="en-GB" dirty="0"/>
          </a:p>
          <a:p>
            <a:r>
              <a:rPr lang="en-GB" dirty="0">
                <a:latin typeface="Arial" panose="020B0604020202020204" pitchFamily="34" charset="0"/>
                <a:cs typeface="Arial" panose="020B0604020202020204" pitchFamily="34" charset="0"/>
              </a:rPr>
              <a:t>Online interviews, by contrast, are cost-efficient and allow Deloitte Birmingham to access a much wider candidate pool. They are ideal for initial stages of recruitment but can suffer from technical issues and limited opportunities to evaluate non-verbal communication (Blacksmith et al., 2016). For this reason, many organisations adopt a hybrid model online for screening, face-to-face for final assessment.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66605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Cheers">
            <a:extLst>
              <a:ext uri="{FF2B5EF4-FFF2-40B4-BE49-F238E27FC236}">
                <a16:creationId xmlns:a16="http://schemas.microsoft.com/office/drawing/2014/main" id="{BA2293E2-5900-A0AA-94CD-4BF9D740C8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7704" y="1524495"/>
            <a:ext cx="3840815" cy="3840815"/>
          </a:xfrm>
          <a:prstGeom prst="rect">
            <a:avLst/>
          </a:prstGeom>
        </p:spPr>
      </p:pic>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Slide Number Placeholder 3">
            <a:extLst>
              <a:ext uri="{FF2B5EF4-FFF2-40B4-BE49-F238E27FC236}">
                <a16:creationId xmlns:a16="http://schemas.microsoft.com/office/drawing/2014/main" id="{EDCAC588-41E4-3295-6800-706B519774D6}"/>
              </a:ext>
            </a:extLst>
          </p:cNvPr>
          <p:cNvSpPr>
            <a:spLocks noGrp="1"/>
          </p:cNvSpPr>
          <p:nvPr>
            <p:ph type="sldNum" sz="quarter" idx="12"/>
          </p:nvPr>
        </p:nvSpPr>
        <p:spPr>
          <a:xfrm>
            <a:off x="10514011" y="6171142"/>
            <a:ext cx="764215" cy="365125"/>
          </a:xfrm>
        </p:spPr>
        <p:txBody>
          <a:bodyPr>
            <a:normAutofit/>
          </a:bodyPr>
          <a:lstStyle/>
          <a:p>
            <a:pPr>
              <a:spcAft>
                <a:spcPts val="600"/>
              </a:spcAft>
            </a:pPr>
            <a:fld id="{1C79C259-6996-47DB-876C-B201A66F1258}" type="slidenum">
              <a:rPr lang="en-GB" smtClean="0"/>
              <a:pPr>
                <a:spcAft>
                  <a:spcPts val="600"/>
                </a:spcAft>
              </a:pPr>
              <a:t>14</a:t>
            </a:fld>
            <a:endParaRPr lang="en-GB"/>
          </a:p>
        </p:txBody>
      </p:sp>
      <p:sp>
        <p:nvSpPr>
          <p:cNvPr id="3" name="Content Placeholder 2">
            <a:extLst>
              <a:ext uri="{FF2B5EF4-FFF2-40B4-BE49-F238E27FC236}">
                <a16:creationId xmlns:a16="http://schemas.microsoft.com/office/drawing/2014/main" id="{04A96F08-B124-6072-71D0-55947F3E1C14}"/>
              </a:ext>
            </a:extLst>
          </p:cNvPr>
          <p:cNvSpPr>
            <a:spLocks noGrp="1"/>
          </p:cNvSpPr>
          <p:nvPr>
            <p:ph idx="1"/>
          </p:nvPr>
        </p:nvSpPr>
        <p:spPr>
          <a:xfrm>
            <a:off x="767618" y="1848931"/>
            <a:ext cx="5855415" cy="4561295"/>
          </a:xfrm>
        </p:spPr>
        <p:txBody>
          <a:bodyPr>
            <a:noAutofit/>
          </a:bodyPr>
          <a:lstStyle/>
          <a:p>
            <a:pPr>
              <a:lnSpc>
                <a:spcPct val="110000"/>
              </a:lnSpc>
            </a:pPr>
            <a:r>
              <a:rPr lang="en-GB" sz="1400" cap="none" dirty="0">
                <a:latin typeface="Arial" panose="020B0604020202020204" pitchFamily="34" charset="0"/>
                <a:cs typeface="Arial" panose="020B0604020202020204" pitchFamily="34" charset="0"/>
              </a:rPr>
              <a:t>In conclusion ,effective recruitment and selection are critical to the success of business transformation projects. As Armstrong and Taylor (2020) highlight, the process begins with clear job analysis, job description, and person specification, which form the foundation of fair and consistent hiring.</a:t>
            </a:r>
          </a:p>
          <a:p>
            <a:pPr>
              <a:lnSpc>
                <a:spcPct val="110000"/>
              </a:lnSpc>
            </a:pPr>
            <a:r>
              <a:rPr lang="en-GB" sz="1400" cap="none" dirty="0">
                <a:latin typeface="Arial" panose="020B0604020202020204" pitchFamily="34" charset="0"/>
                <a:cs typeface="Arial" panose="020B0604020202020204" pitchFamily="34" charset="0"/>
              </a:rPr>
              <a:t>Structured and competency-based interviews are highly reliable, offering fairness and stronger prediction of future performance (campion et al., 1997; Lievens &amp; de Soete, 2012). </a:t>
            </a:r>
          </a:p>
          <a:p>
            <a:pPr>
              <a:lnSpc>
                <a:spcPct val="110000"/>
              </a:lnSpc>
            </a:pPr>
            <a:r>
              <a:rPr lang="en-GB" sz="1400" cap="none" dirty="0">
                <a:latin typeface="Arial" panose="020B0604020202020204" pitchFamily="34" charset="0"/>
                <a:cs typeface="Arial" panose="020B0604020202020204" pitchFamily="34" charset="0"/>
              </a:rPr>
              <a:t>Questioning techniques such as probing and Socratic questioning allow interviewers to assess both technical ability and reflective thinking, which are crucial in transformation contexts.</a:t>
            </a:r>
          </a:p>
          <a:p>
            <a:pPr>
              <a:lnSpc>
                <a:spcPct val="110000"/>
              </a:lnSpc>
            </a:pPr>
            <a:r>
              <a:rPr lang="en-GB" sz="1400" cap="none" dirty="0">
                <a:latin typeface="Arial" panose="020B0604020202020204" pitchFamily="34" charset="0"/>
                <a:cs typeface="Arial" panose="020B0604020202020204" pitchFamily="34" charset="0"/>
              </a:rPr>
              <a:t>A hybrid approach, where online interviews are used for initial screening and face-to-face interviews for final decision-making, ensures efficiency while maintaining quality (blacksmith et al., 2016). This aligns with Simon Sinek’s (2009) principle that organisations should hire individuals not only for their skills but also for their values and alignment with organisational purpose</a:t>
            </a:r>
          </a:p>
        </p:txBody>
      </p:sp>
      <p:sp>
        <p:nvSpPr>
          <p:cNvPr id="2" name="Title 1">
            <a:extLst>
              <a:ext uri="{FF2B5EF4-FFF2-40B4-BE49-F238E27FC236}">
                <a16:creationId xmlns:a16="http://schemas.microsoft.com/office/drawing/2014/main" id="{3BCB866D-BC2A-9A30-0656-A5D7036EEC8F}"/>
              </a:ext>
            </a:extLst>
          </p:cNvPr>
          <p:cNvSpPr>
            <a:spLocks noGrp="1"/>
          </p:cNvSpPr>
          <p:nvPr>
            <p:ph type="title"/>
          </p:nvPr>
        </p:nvSpPr>
        <p:spPr>
          <a:xfrm>
            <a:off x="1054064" y="618517"/>
            <a:ext cx="5855416" cy="1596177"/>
          </a:xfrm>
        </p:spPr>
        <p:txBody>
          <a:bodyPr>
            <a:normAutofit/>
          </a:bodyPr>
          <a:lstStyle/>
          <a:p>
            <a:r>
              <a:rPr lang="en-GB" dirty="0"/>
              <a:t>CONCLUSION </a:t>
            </a:r>
          </a:p>
        </p:txBody>
      </p:sp>
    </p:spTree>
    <p:extLst>
      <p:ext uri="{BB962C8B-B14F-4D97-AF65-F5344CB8AC3E}">
        <p14:creationId xmlns:p14="http://schemas.microsoft.com/office/powerpoint/2010/main" val="1335134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Cheers">
            <a:extLst>
              <a:ext uri="{FF2B5EF4-FFF2-40B4-BE49-F238E27FC236}">
                <a16:creationId xmlns:a16="http://schemas.microsoft.com/office/drawing/2014/main" id="{739DA692-E8E9-F3FE-8511-CF1A112514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7704" y="1524495"/>
            <a:ext cx="3840815" cy="3840815"/>
          </a:xfrm>
          <a:prstGeom prst="rect">
            <a:avLst/>
          </a:prstGeom>
        </p:spPr>
      </p:pic>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Slide Number Placeholder 3">
            <a:extLst>
              <a:ext uri="{FF2B5EF4-FFF2-40B4-BE49-F238E27FC236}">
                <a16:creationId xmlns:a16="http://schemas.microsoft.com/office/drawing/2014/main" id="{2DA8AAA1-EEB5-8657-2C12-A39FAEAB1A0F}"/>
              </a:ext>
            </a:extLst>
          </p:cNvPr>
          <p:cNvSpPr>
            <a:spLocks noGrp="1"/>
          </p:cNvSpPr>
          <p:nvPr>
            <p:ph type="sldNum" sz="quarter" idx="12"/>
          </p:nvPr>
        </p:nvSpPr>
        <p:spPr>
          <a:xfrm>
            <a:off x="10514011" y="6171142"/>
            <a:ext cx="764215" cy="365125"/>
          </a:xfrm>
        </p:spPr>
        <p:txBody>
          <a:bodyPr>
            <a:normAutofit/>
          </a:bodyPr>
          <a:lstStyle/>
          <a:p>
            <a:pPr>
              <a:spcAft>
                <a:spcPts val="600"/>
              </a:spcAft>
            </a:pPr>
            <a:fld id="{1C79C259-6996-47DB-876C-B201A66F1258}" type="slidenum">
              <a:rPr lang="en-GB" smtClean="0"/>
              <a:pPr>
                <a:spcAft>
                  <a:spcPts val="600"/>
                </a:spcAft>
              </a:pPr>
              <a:t>15</a:t>
            </a:fld>
            <a:endParaRPr lang="en-GB"/>
          </a:p>
        </p:txBody>
      </p:sp>
      <p:sp>
        <p:nvSpPr>
          <p:cNvPr id="3" name="Content Placeholder 2">
            <a:extLst>
              <a:ext uri="{FF2B5EF4-FFF2-40B4-BE49-F238E27FC236}">
                <a16:creationId xmlns:a16="http://schemas.microsoft.com/office/drawing/2014/main" id="{165D4B24-5BA6-38D3-223F-CE4D7008EF6F}"/>
              </a:ext>
            </a:extLst>
          </p:cNvPr>
          <p:cNvSpPr>
            <a:spLocks noGrp="1"/>
          </p:cNvSpPr>
          <p:nvPr>
            <p:ph idx="1"/>
          </p:nvPr>
        </p:nvSpPr>
        <p:spPr>
          <a:xfrm>
            <a:off x="767618" y="1524495"/>
            <a:ext cx="5855415" cy="4902859"/>
          </a:xfrm>
        </p:spPr>
        <p:txBody>
          <a:bodyPr>
            <a:normAutofit lnSpcReduction="10000"/>
          </a:bodyPr>
          <a:lstStyle/>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Armstrong, M. &amp; Taylor, S. (2020). Armstrong’s handbook of human resource management practice. 15th ed. London: </a:t>
            </a:r>
            <a:r>
              <a:rPr lang="en-GB" sz="1100" cap="none" dirty="0" err="1">
                <a:latin typeface="Arial" panose="020B0604020202020204" pitchFamily="34" charset="0"/>
                <a:cs typeface="Arial" panose="020B0604020202020204" pitchFamily="34" charset="0"/>
              </a:rPr>
              <a:t>kogan</a:t>
            </a:r>
            <a:r>
              <a:rPr lang="en-GB" sz="1100" cap="none" dirty="0">
                <a:latin typeface="Arial" panose="020B0604020202020204" pitchFamily="34" charset="0"/>
                <a:cs typeface="Arial" panose="020B0604020202020204" pitchFamily="34" charset="0"/>
              </a:rPr>
              <a:t> page.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Blacksmith, n., Willford, J.C. &amp; Behrend, T.S. (2016). ‘Technology in the employment interview: A meta-analysis and future research agenda’, personnel assessment and decisions, 2(1), pp. 12–20.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Brannick, </a:t>
            </a:r>
            <a:r>
              <a:rPr lang="en-GB" sz="1100" cap="none" dirty="0" err="1">
                <a:latin typeface="Arial" panose="020B0604020202020204" pitchFamily="34" charset="0"/>
                <a:cs typeface="Arial" panose="020B0604020202020204" pitchFamily="34" charset="0"/>
              </a:rPr>
              <a:t>m.T.</a:t>
            </a:r>
            <a:r>
              <a:rPr lang="en-GB" sz="1100" cap="none" dirty="0">
                <a:latin typeface="Arial" panose="020B0604020202020204" pitchFamily="34" charset="0"/>
                <a:cs typeface="Arial" panose="020B0604020202020204" pitchFamily="34" charset="0"/>
              </a:rPr>
              <a:t>, Levine, E.L. &amp; Morgeson, F.P. (2019). Job and work analysis: methods, research, and applications for human resource management. 3rd ed. Thousand oaks, CA: sage.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Campion, </a:t>
            </a:r>
            <a:r>
              <a:rPr lang="en-GB" sz="1100" cap="none" dirty="0" err="1">
                <a:latin typeface="Arial" panose="020B0604020202020204" pitchFamily="34" charset="0"/>
                <a:cs typeface="Arial" panose="020B0604020202020204" pitchFamily="34" charset="0"/>
              </a:rPr>
              <a:t>m.A.</a:t>
            </a:r>
            <a:r>
              <a:rPr lang="en-GB" sz="1100" cap="none" dirty="0">
                <a:latin typeface="Arial" panose="020B0604020202020204" pitchFamily="34" charset="0"/>
                <a:cs typeface="Arial" panose="020B0604020202020204" pitchFamily="34" charset="0"/>
              </a:rPr>
              <a:t>, Palmer, D.K. &amp; Campion, J.E. (1997). ‘A review of structure in the selection interview’, personnel psychology, 50(3), pp. 655–702.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Chapman, </a:t>
            </a:r>
            <a:r>
              <a:rPr lang="en-GB" sz="1100" cap="none" dirty="0" err="1">
                <a:latin typeface="Arial" panose="020B0604020202020204" pitchFamily="34" charset="0"/>
                <a:cs typeface="Arial" panose="020B0604020202020204" pitchFamily="34" charset="0"/>
              </a:rPr>
              <a:t>d.S.</a:t>
            </a:r>
            <a:r>
              <a:rPr lang="en-GB" sz="1100" cap="none" dirty="0">
                <a:latin typeface="Arial" panose="020B0604020202020204" pitchFamily="34" charset="0"/>
                <a:cs typeface="Arial" panose="020B0604020202020204" pitchFamily="34" charset="0"/>
              </a:rPr>
              <a:t> &amp; Rowe, P.M. (2001). ‘The impact of videoconference technology, interview structure, and interviewer gender on interview outcomes’, journal of occupational and organizational psychology, 74(3), pp. 279–298.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a:t>
            </a:r>
            <a:r>
              <a:rPr lang="en-GB" sz="1100" cap="none" dirty="0" err="1">
                <a:latin typeface="Arial" panose="020B0604020202020204" pitchFamily="34" charset="0"/>
                <a:cs typeface="Arial" panose="020B0604020202020204" pitchFamily="34" charset="0"/>
              </a:rPr>
              <a:t>Cipd</a:t>
            </a:r>
            <a:r>
              <a:rPr lang="en-GB" sz="1100" cap="none" dirty="0">
                <a:latin typeface="Arial" panose="020B0604020202020204" pitchFamily="34" charset="0"/>
                <a:cs typeface="Arial" panose="020B0604020202020204" pitchFamily="34" charset="0"/>
              </a:rPr>
              <a:t> (2022). Job descriptions and person specifications. Chartered institute of personnel and development.</a:t>
            </a:r>
          </a:p>
          <a:p>
            <a:pPr>
              <a:lnSpc>
                <a:spcPct val="110000"/>
              </a:lnSpc>
              <a:buFont typeface="Wingdings" panose="05000000000000000000" pitchFamily="2" charset="2"/>
              <a:buChar char="q"/>
            </a:pPr>
            <a:r>
              <a:rPr lang="en-GB" sz="1100" cap="none" dirty="0" err="1">
                <a:latin typeface="Arial" panose="020B0604020202020204" pitchFamily="34" charset="0"/>
                <a:cs typeface="Arial" panose="020B0604020202020204" pitchFamily="34" charset="0"/>
              </a:rPr>
              <a:t>Cipd</a:t>
            </a:r>
            <a:r>
              <a:rPr lang="en-GB" sz="1100" cap="none" dirty="0">
                <a:latin typeface="Arial" panose="020B0604020202020204" pitchFamily="34" charset="0"/>
                <a:cs typeface="Arial" panose="020B0604020202020204" pitchFamily="34" charset="0"/>
              </a:rPr>
              <a:t> (2022). Interviews. Chartered institute of personnel and development.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Deloitte (2023). Deloitte UK offices: Birmingham.</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a:t>
            </a:r>
            <a:r>
              <a:rPr lang="en-GB" sz="1100" cap="none" dirty="0" err="1">
                <a:latin typeface="Arial" panose="020B0604020202020204" pitchFamily="34" charset="0"/>
                <a:cs typeface="Arial" panose="020B0604020202020204" pitchFamily="34" charset="0"/>
              </a:rPr>
              <a:t>Klehe</a:t>
            </a:r>
            <a:r>
              <a:rPr lang="en-GB" sz="1100" cap="none" dirty="0">
                <a:latin typeface="Arial" panose="020B0604020202020204" pitchFamily="34" charset="0"/>
                <a:cs typeface="Arial" panose="020B0604020202020204" pitchFamily="34" charset="0"/>
              </a:rPr>
              <a:t>, </a:t>
            </a:r>
            <a:r>
              <a:rPr lang="en-GB" sz="1100" cap="none" dirty="0" err="1">
                <a:latin typeface="Arial" panose="020B0604020202020204" pitchFamily="34" charset="0"/>
                <a:cs typeface="Arial" panose="020B0604020202020204" pitchFamily="34" charset="0"/>
              </a:rPr>
              <a:t>u.C.</a:t>
            </a:r>
            <a:r>
              <a:rPr lang="en-GB" sz="1100" cap="none" dirty="0">
                <a:latin typeface="Arial" panose="020B0604020202020204" pitchFamily="34" charset="0"/>
                <a:cs typeface="Arial" panose="020B0604020202020204" pitchFamily="34" charset="0"/>
              </a:rPr>
              <a:t> &amp; Latham, G.P. (2006). </a:t>
            </a:r>
          </a:p>
          <a:p>
            <a:pPr>
              <a:lnSpc>
                <a:spcPct val="110000"/>
              </a:lnSpc>
              <a:buFont typeface="Wingdings" panose="05000000000000000000" pitchFamily="2" charset="2"/>
              <a:buChar char="q"/>
            </a:pPr>
            <a:r>
              <a:rPr lang="en-GB" sz="1100" cap="none" dirty="0">
                <a:latin typeface="Arial" panose="020B0604020202020204" pitchFamily="34" charset="0"/>
                <a:cs typeface="Arial" panose="020B0604020202020204" pitchFamily="34" charset="0"/>
              </a:rPr>
              <a:t>	Lievens, f. &amp; De </a:t>
            </a:r>
            <a:r>
              <a:rPr lang="en-GB" sz="1100" cap="none" dirty="0" err="1">
                <a:latin typeface="Arial" panose="020B0604020202020204" pitchFamily="34" charset="0"/>
                <a:cs typeface="Arial" panose="020B0604020202020204" pitchFamily="34" charset="0"/>
              </a:rPr>
              <a:t>soete</a:t>
            </a:r>
            <a:r>
              <a:rPr lang="en-GB" sz="1100" cap="none" dirty="0">
                <a:latin typeface="Arial" panose="020B0604020202020204" pitchFamily="34" charset="0"/>
                <a:cs typeface="Arial" panose="020B0604020202020204" pitchFamily="34" charset="0"/>
              </a:rPr>
              <a:t>, B. (2012). ‘Simulations and selection’. In: Schmitt, N. (Ed.) The oxford handbook of personnel assessment and selection. Oxford: oxford university press, pp. 383–410.</a:t>
            </a:r>
            <a:r>
              <a:rPr lang="en-GB" sz="700" dirty="0">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F5BE9D85-7A90-8228-6CF0-CEDC34E83A12}"/>
              </a:ext>
            </a:extLst>
          </p:cNvPr>
          <p:cNvSpPr>
            <a:spLocks noGrp="1"/>
          </p:cNvSpPr>
          <p:nvPr>
            <p:ph type="title"/>
          </p:nvPr>
        </p:nvSpPr>
        <p:spPr>
          <a:xfrm>
            <a:off x="1054064" y="618518"/>
            <a:ext cx="5855416" cy="1063243"/>
          </a:xfrm>
        </p:spPr>
        <p:txBody>
          <a:bodyPr>
            <a:normAutofit fontScale="90000"/>
          </a:bodyPr>
          <a:lstStyle/>
          <a:p>
            <a:r>
              <a:rPr lang="en-GB" dirty="0"/>
              <a:t>References :</a:t>
            </a:r>
            <a:br>
              <a:rPr lang="en-GB" dirty="0"/>
            </a:br>
            <a:endParaRPr lang="en-GB" dirty="0"/>
          </a:p>
        </p:txBody>
      </p:sp>
    </p:spTree>
    <p:extLst>
      <p:ext uri="{BB962C8B-B14F-4D97-AF65-F5344CB8AC3E}">
        <p14:creationId xmlns:p14="http://schemas.microsoft.com/office/powerpoint/2010/main" val="373456111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0</TotalTime>
  <Words>2214</Words>
  <Application>Microsoft Office PowerPoint</Application>
  <PresentationFormat>Widescreen</PresentationFormat>
  <Paragraphs>94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Droplet</vt:lpstr>
      <vt:lpstr>STUDENT NAME :Ana mihailescu  STUDENT ID :2413169 TITLE : DELOITTE BIRMINGHAM  MODULE CODE : LCLM5002 LECTURE NAME :mudassar hasan </vt:lpstr>
      <vt:lpstr>TABLE CONTENT :</vt:lpstr>
      <vt:lpstr>INTRODUCTION </vt:lpstr>
      <vt:lpstr>Recruitment Process (Overview)</vt:lpstr>
      <vt:lpstr>JOB ANALYSIS </vt:lpstr>
      <vt:lpstr> Job Description &amp; Person Specification</vt:lpstr>
      <vt:lpstr>STRUCTURED INTERVIEW </vt:lpstr>
      <vt:lpstr>Competency-Based Interview</vt:lpstr>
      <vt:lpstr>PANNEL / INTERVIEW </vt:lpstr>
      <vt:lpstr> Questioning Techniques</vt:lpstr>
      <vt:lpstr>FACE- TO -FACE INTERVIEW </vt:lpstr>
      <vt:lpstr>ONLINE INTERVIEW </vt:lpstr>
      <vt:lpstr>FACE –TO- FACE INTERVIUEW VS ONLINE INTERVIEW </vt:lpstr>
      <vt:lpstr>CONCLUSION </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:Ana mihailescu  STUDENT ID : TITLE : DELOITTE BIRMINGHAM  MODULE CODE : LCLM5002 LECTURE NAME :</dc:title>
  <dc:creator>ANA BEATRICE MIHAILESCU</dc:creator>
  <cp:lastModifiedBy>Ana Beatrice Mihailescu (2413169)</cp:lastModifiedBy>
  <cp:revision>6</cp:revision>
  <dcterms:created xsi:type="dcterms:W3CDTF">2025-10-05T13:25:02Z</dcterms:created>
  <dcterms:modified xsi:type="dcterms:W3CDTF">2025-10-10T10:00:26Z</dcterms:modified>
</cp:coreProperties>
</file>