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4"/>
  </p:handoutMasterIdLst>
  <p:sldIdLst>
    <p:sldId id="256" r:id="rId5"/>
    <p:sldId id="258" r:id="rId6"/>
    <p:sldId id="257" r:id="rId7"/>
    <p:sldId id="280" r:id="rId8"/>
    <p:sldId id="281" r:id="rId9"/>
    <p:sldId id="282" r:id="rId10"/>
    <p:sldId id="283" r:id="rId11"/>
    <p:sldId id="284" r:id="rId12"/>
    <p:sldId id="285" r:id="rId13"/>
    <p:sldId id="286" r:id="rId14"/>
    <p:sldId id="287" r:id="rId15"/>
    <p:sldId id="288" r:id="rId16"/>
    <p:sldId id="289" r:id="rId17"/>
    <p:sldId id="290" r:id="rId18"/>
    <p:sldId id="291" r:id="rId19"/>
    <p:sldId id="292" r:id="rId20"/>
    <p:sldId id="293" r:id="rId21"/>
    <p:sldId id="294" r:id="rId22"/>
    <p:sldId id="295" r:id="rId23"/>
    <p:sldId id="296" r:id="rId24"/>
    <p:sldId id="297" r:id="rId25"/>
    <p:sldId id="298" r:id="rId26"/>
    <p:sldId id="299" r:id="rId27"/>
    <p:sldId id="300" r:id="rId28"/>
    <p:sldId id="301" r:id="rId29"/>
    <p:sldId id="302" r:id="rId30"/>
    <p:sldId id="303" r:id="rId31"/>
    <p:sldId id="304" r:id="rId32"/>
    <p:sldId id="279"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5" d="100"/>
          <a:sy n="105" d="100"/>
        </p:scale>
        <p:origin x="1794" y="11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11/09/2024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11/09/2024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11/09/2024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11/09/2024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11/09/2024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11/09/2024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guru99.com/data-modelling-conceptual-logical.htm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dirty="0">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ACCA4023 - </a:t>
            </a:r>
            <a:r>
              <a:rPr lang="en-US" sz="3000" b="1" i="1" dirty="0">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Introduction to Web and Database Concepts</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2051720" y="5471646"/>
            <a:ext cx="5184576" cy="954107"/>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Presenter : Sadhana Jha/Mubashir Ali</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954107"/>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02 : </a:t>
            </a:r>
            <a:r>
              <a:rPr lang="en-GB" sz="2800" b="1" i="1" dirty="0">
                <a:solidFill>
                  <a:srgbClr val="FFFF00"/>
                </a:solidFill>
                <a:effectLst>
                  <a:outerShdw blurRad="38100" dist="38100" dir="2700000" algn="tl">
                    <a:srgbClr val="000000">
                      <a:alpha val="43137"/>
                    </a:srgbClr>
                  </a:outerShdw>
                </a:effectLst>
              </a:rPr>
              <a:t>Database design modelling techniques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gn="just">
              <a:buFont typeface="Wingdings" panose="05000000000000000000" pitchFamily="2" charset="2"/>
              <a:buChar char="Ø"/>
            </a:pPr>
            <a:r>
              <a:rPr lang="en-GB" dirty="0">
                <a:solidFill>
                  <a:srgbClr val="29A5D6"/>
                </a:solidFill>
                <a:latin typeface="Open Sans"/>
              </a:rPr>
              <a:t>Data modelling concept</a:t>
            </a:r>
          </a:p>
          <a:p>
            <a:pPr algn="just">
              <a:buFont typeface="Wingdings" panose="05000000000000000000" pitchFamily="2" charset="2"/>
              <a:buChar char="Ø"/>
            </a:pPr>
            <a:r>
              <a:rPr lang="en-GB" dirty="0">
                <a:solidFill>
                  <a:srgbClr val="29A5D6"/>
                </a:solidFill>
                <a:latin typeface="Open Sans"/>
              </a:rPr>
              <a:t>Types of data modelling techniques </a:t>
            </a:r>
          </a:p>
          <a:p>
            <a:pPr algn="just">
              <a:buFont typeface="Wingdings" panose="05000000000000000000" pitchFamily="2" charset="2"/>
              <a:buChar char="Ø"/>
            </a:pPr>
            <a:r>
              <a:rPr lang="en-GB" dirty="0">
                <a:solidFill>
                  <a:srgbClr val="29A5D6"/>
                </a:solidFill>
                <a:latin typeface="Open Sans"/>
              </a:rPr>
              <a:t>Conceptual data modelling </a:t>
            </a:r>
          </a:p>
          <a:p>
            <a:pPr algn="just">
              <a:buFont typeface="Wingdings" panose="05000000000000000000" pitchFamily="2" charset="2"/>
              <a:buChar char="Ø"/>
            </a:pPr>
            <a:r>
              <a:rPr lang="en-GB" dirty="0">
                <a:solidFill>
                  <a:srgbClr val="29A5D6"/>
                </a:solidFill>
                <a:latin typeface="Open Sans"/>
              </a:rPr>
              <a:t>Logical data modelling </a:t>
            </a:r>
          </a:p>
          <a:p>
            <a:pPr algn="just">
              <a:buFont typeface="Wingdings" panose="05000000000000000000" pitchFamily="2" charset="2"/>
              <a:buChar char="Ø"/>
            </a:pPr>
            <a:r>
              <a:rPr lang="en-GB" dirty="0">
                <a:solidFill>
                  <a:srgbClr val="29A5D6"/>
                </a:solidFill>
                <a:latin typeface="Open Sans"/>
              </a:rPr>
              <a:t>Physical data modelling </a:t>
            </a:r>
          </a:p>
          <a:p>
            <a:pPr algn="just">
              <a:buFont typeface="Wingdings" panose="05000000000000000000" pitchFamily="2" charset="2"/>
              <a:buChar char="Ø"/>
            </a:pPr>
            <a:r>
              <a:rPr lang="en-GB" dirty="0">
                <a:solidFill>
                  <a:srgbClr val="29A5D6"/>
                </a:solidFill>
                <a:latin typeface="Open Sans"/>
              </a:rPr>
              <a:t>Conclusion</a:t>
            </a:r>
          </a:p>
          <a:p>
            <a:pPr marL="0" indent="0" algn="just">
              <a:buNone/>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b="1" i="0" dirty="0">
                <a:solidFill>
                  <a:srgbClr val="222222"/>
                </a:solidFill>
                <a:effectLst/>
                <a:latin typeface="Source Sans Pro" panose="020B0503030403020204" pitchFamily="34" charset="0"/>
              </a:rPr>
              <a:t>Data Modelling</a:t>
            </a:r>
          </a:p>
        </p:txBody>
      </p:sp>
      <p:sp>
        <p:nvSpPr>
          <p:cNvPr id="6" name="TextBox 5">
            <a:extLst>
              <a:ext uri="{FF2B5EF4-FFF2-40B4-BE49-F238E27FC236}">
                <a16:creationId xmlns:a16="http://schemas.microsoft.com/office/drawing/2014/main" id="{0E142DAB-625A-4FDE-A7F5-030981695BB9}"/>
              </a:ext>
            </a:extLst>
          </p:cNvPr>
          <p:cNvSpPr txBox="1"/>
          <p:nvPr/>
        </p:nvSpPr>
        <p:spPr>
          <a:xfrm>
            <a:off x="107504" y="1052736"/>
            <a:ext cx="8928992" cy="3877985"/>
          </a:xfrm>
          <a:prstGeom prst="rect">
            <a:avLst/>
          </a:prstGeom>
          <a:noFill/>
        </p:spPr>
        <p:txBody>
          <a:bodyPr wrap="square" rtlCol="0">
            <a:spAutoFit/>
          </a:bodyPr>
          <a:lstStyle/>
          <a:p>
            <a:pPr algn="l"/>
            <a:r>
              <a:rPr lang="en-US" sz="2600" b="1" i="0" dirty="0">
                <a:solidFill>
                  <a:srgbClr val="222222"/>
                </a:solidFill>
                <a:effectLst/>
                <a:latin typeface="Source Sans Pro" panose="020B0503030403020204" pitchFamily="34" charset="0"/>
              </a:rPr>
              <a:t>What is Data Modelling?</a:t>
            </a:r>
          </a:p>
          <a:p>
            <a:pPr algn="just"/>
            <a:r>
              <a:rPr lang="en-US" sz="2000" b="1" i="0" dirty="0">
                <a:solidFill>
                  <a:srgbClr val="222222"/>
                </a:solidFill>
                <a:effectLst/>
                <a:latin typeface="Source Sans Pro" panose="020B0503030403020204" pitchFamily="34" charset="0"/>
              </a:rPr>
              <a:t>Data modeling </a:t>
            </a:r>
            <a:r>
              <a:rPr lang="en-US" sz="2000" b="0" i="0" dirty="0">
                <a:solidFill>
                  <a:srgbClr val="222222"/>
                </a:solidFill>
                <a:effectLst/>
                <a:latin typeface="Source Sans Pro" panose="020B0503030403020204" pitchFamily="34" charset="0"/>
              </a:rPr>
              <a:t>is the process of creating a data model for the data to be stored in a database. </a:t>
            </a:r>
          </a:p>
          <a:p>
            <a:pPr algn="just"/>
            <a:endParaRPr lang="en-US" sz="2000" dirty="0">
              <a:solidFill>
                <a:srgbClr val="222222"/>
              </a:solidFill>
              <a:latin typeface="Source Sans Pro" panose="020B0503030403020204" pitchFamily="34" charset="0"/>
            </a:endParaRPr>
          </a:p>
          <a:p>
            <a:pPr algn="just"/>
            <a:r>
              <a:rPr lang="en-US" sz="2000" b="0" i="0" dirty="0">
                <a:solidFill>
                  <a:srgbClr val="222222"/>
                </a:solidFill>
                <a:effectLst/>
                <a:latin typeface="Source Sans Pro" panose="020B0503030403020204" pitchFamily="34" charset="0"/>
              </a:rPr>
              <a:t>This data model is a conceptual representation of Data objects, the associations between different data objects, and the rules.</a:t>
            </a:r>
          </a:p>
          <a:p>
            <a:pPr algn="just"/>
            <a:endParaRPr lang="en-US" sz="2000" dirty="0">
              <a:solidFill>
                <a:srgbClr val="222222"/>
              </a:solidFill>
              <a:latin typeface="Source Sans Pro" panose="020B0503030403020204" pitchFamily="34" charset="0"/>
            </a:endParaRPr>
          </a:p>
          <a:p>
            <a:pPr algn="just"/>
            <a:r>
              <a:rPr lang="en-US" sz="2000" b="0" i="0" dirty="0">
                <a:solidFill>
                  <a:srgbClr val="222222"/>
                </a:solidFill>
                <a:effectLst/>
                <a:latin typeface="Source Sans Pro" panose="020B0503030403020204" pitchFamily="34" charset="0"/>
              </a:rPr>
              <a:t>Data modeling helps in the visual representation of data and enforces business rules, regulatory compliances, and government policies on the data. </a:t>
            </a:r>
          </a:p>
          <a:p>
            <a:pPr algn="just"/>
            <a:endParaRPr lang="en-US" sz="2000" dirty="0">
              <a:solidFill>
                <a:srgbClr val="222222"/>
              </a:solidFill>
              <a:latin typeface="Source Sans Pro" panose="020B0503030403020204" pitchFamily="34" charset="0"/>
            </a:endParaRPr>
          </a:p>
          <a:p>
            <a:pPr algn="just"/>
            <a:r>
              <a:rPr lang="en-US" sz="2000" b="0" i="0" dirty="0">
                <a:solidFill>
                  <a:srgbClr val="222222"/>
                </a:solidFill>
                <a:effectLst/>
                <a:latin typeface="Source Sans Pro" panose="020B0503030403020204" pitchFamily="34" charset="0"/>
              </a:rPr>
              <a:t>Data Models ensure consistency in naming conventions, default values, semantics, security while ensuring quality of the data.</a:t>
            </a:r>
          </a:p>
        </p:txBody>
      </p:sp>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829"/>
            <a:ext cx="8229600" cy="778098"/>
          </a:xfrm>
        </p:spPr>
        <p:txBody>
          <a:bodyPr>
            <a:normAutofit/>
          </a:bodyPr>
          <a:lstStyle/>
          <a:p>
            <a:r>
              <a:rPr lang="en-GB" b="1" i="0" dirty="0">
                <a:solidFill>
                  <a:srgbClr val="222222"/>
                </a:solidFill>
                <a:effectLst/>
                <a:latin typeface="Source Sans Pro" panose="020B0503030403020204" pitchFamily="34" charset="0"/>
              </a:rPr>
              <a:t>Data Modelling</a:t>
            </a:r>
          </a:p>
        </p:txBody>
      </p:sp>
      <p:sp>
        <p:nvSpPr>
          <p:cNvPr id="6" name="TextBox 5">
            <a:extLst>
              <a:ext uri="{FF2B5EF4-FFF2-40B4-BE49-F238E27FC236}">
                <a16:creationId xmlns:a16="http://schemas.microsoft.com/office/drawing/2014/main" id="{0E142DAB-625A-4FDE-A7F5-030981695BB9}"/>
              </a:ext>
            </a:extLst>
          </p:cNvPr>
          <p:cNvSpPr txBox="1"/>
          <p:nvPr/>
        </p:nvSpPr>
        <p:spPr>
          <a:xfrm>
            <a:off x="107504" y="548680"/>
            <a:ext cx="8928992" cy="4585871"/>
          </a:xfrm>
          <a:prstGeom prst="rect">
            <a:avLst/>
          </a:prstGeom>
          <a:noFill/>
        </p:spPr>
        <p:txBody>
          <a:bodyPr wrap="square" rtlCol="0">
            <a:spAutoFit/>
          </a:bodyPr>
          <a:lstStyle/>
          <a:p>
            <a:pPr algn="l"/>
            <a:r>
              <a:rPr lang="en-US" sz="2800" b="1" i="0" dirty="0">
                <a:solidFill>
                  <a:srgbClr val="222222"/>
                </a:solidFill>
                <a:effectLst/>
                <a:latin typeface="Source Sans Pro" panose="020B0503030403020204" pitchFamily="34" charset="0"/>
              </a:rPr>
              <a:t>Data Model</a:t>
            </a:r>
          </a:p>
          <a:p>
            <a:pPr algn="just"/>
            <a:r>
              <a:rPr lang="en-US" sz="2000" b="0" i="0" dirty="0">
                <a:solidFill>
                  <a:srgbClr val="222222"/>
                </a:solidFill>
                <a:effectLst/>
                <a:latin typeface="Source Sans Pro" panose="020B0503030403020204" pitchFamily="34" charset="0"/>
              </a:rPr>
              <a:t>The </a:t>
            </a:r>
            <a:r>
              <a:rPr lang="en-US" sz="2000" b="1" i="0" dirty="0">
                <a:solidFill>
                  <a:srgbClr val="222222"/>
                </a:solidFill>
                <a:effectLst/>
                <a:latin typeface="Source Sans Pro" panose="020B0503030403020204" pitchFamily="34" charset="0"/>
              </a:rPr>
              <a:t>Data Model</a:t>
            </a:r>
            <a:r>
              <a:rPr lang="en-US" sz="2000" b="0" i="0" dirty="0">
                <a:solidFill>
                  <a:srgbClr val="222222"/>
                </a:solidFill>
                <a:effectLst/>
                <a:latin typeface="Source Sans Pro" panose="020B0503030403020204" pitchFamily="34" charset="0"/>
              </a:rPr>
              <a:t> is defined as an abstract model that organizes data description, data semantics, and consistency constraints of data. </a:t>
            </a:r>
          </a:p>
          <a:p>
            <a:pPr algn="just"/>
            <a:endParaRPr lang="en-US" sz="2000" dirty="0">
              <a:solidFill>
                <a:srgbClr val="222222"/>
              </a:solidFill>
              <a:latin typeface="Source Sans Pro" panose="020B0503030403020204" pitchFamily="34" charset="0"/>
            </a:endParaRPr>
          </a:p>
          <a:p>
            <a:pPr algn="just"/>
            <a:r>
              <a:rPr lang="en-US" sz="2000" b="0" i="0" dirty="0">
                <a:solidFill>
                  <a:srgbClr val="222222"/>
                </a:solidFill>
                <a:effectLst/>
                <a:latin typeface="Source Sans Pro" panose="020B0503030403020204" pitchFamily="34" charset="0"/>
              </a:rPr>
              <a:t>The data model emphasizes on what data is needed and how it should be organized instead of what operations will be performed on data. </a:t>
            </a:r>
          </a:p>
          <a:p>
            <a:pPr algn="just"/>
            <a:endParaRPr lang="en-US" sz="2000" dirty="0">
              <a:solidFill>
                <a:srgbClr val="222222"/>
              </a:solidFill>
              <a:latin typeface="Source Sans Pro" panose="020B0503030403020204" pitchFamily="34" charset="0"/>
            </a:endParaRPr>
          </a:p>
          <a:p>
            <a:pPr algn="just"/>
            <a:r>
              <a:rPr lang="en-US" sz="2000" b="0" i="0" dirty="0">
                <a:solidFill>
                  <a:srgbClr val="222222"/>
                </a:solidFill>
                <a:effectLst/>
                <a:latin typeface="Source Sans Pro" panose="020B0503030403020204" pitchFamily="34" charset="0"/>
              </a:rPr>
              <a:t>Data Model is like an architect's building plan, which helps to build conceptual models and set a relationship between data items.</a:t>
            </a:r>
          </a:p>
          <a:p>
            <a:pPr algn="just"/>
            <a:endParaRPr lang="en-US" sz="2000" b="0" i="0" dirty="0">
              <a:solidFill>
                <a:srgbClr val="222222"/>
              </a:solidFill>
              <a:effectLst/>
              <a:latin typeface="Source Sans Pro" panose="020B0503030403020204" pitchFamily="34" charset="0"/>
            </a:endParaRPr>
          </a:p>
          <a:p>
            <a:pPr algn="l"/>
            <a:r>
              <a:rPr lang="en-US" sz="2800" b="1" i="0" dirty="0">
                <a:solidFill>
                  <a:srgbClr val="222222"/>
                </a:solidFill>
                <a:effectLst/>
                <a:latin typeface="Source Sans Pro" panose="020B0503030403020204" pitchFamily="34" charset="0"/>
              </a:rPr>
              <a:t>The two types of Data Modeling Techniques are</a:t>
            </a:r>
          </a:p>
          <a:p>
            <a:pPr algn="l">
              <a:buFont typeface="+mj-lt"/>
              <a:buAutoNum type="arabicPeriod"/>
            </a:pPr>
            <a:r>
              <a:rPr lang="en-US" sz="2800" b="1" i="0" dirty="0">
                <a:solidFill>
                  <a:srgbClr val="0070C0"/>
                </a:solidFill>
                <a:effectLst/>
                <a:latin typeface="Source Sans Pro" panose="020B0503030403020204" pitchFamily="34" charset="0"/>
              </a:rPr>
              <a:t>Entity Relationship (E-R) Model</a:t>
            </a:r>
          </a:p>
          <a:p>
            <a:pPr algn="l">
              <a:buFont typeface="+mj-lt"/>
              <a:buAutoNum type="arabicPeriod"/>
            </a:pPr>
            <a:r>
              <a:rPr lang="en-US" sz="2800" b="1" i="0" dirty="0">
                <a:solidFill>
                  <a:srgbClr val="0070C0"/>
                </a:solidFill>
                <a:effectLst/>
                <a:latin typeface="Source Sans Pro" panose="020B0503030403020204" pitchFamily="34" charset="0"/>
              </a:rPr>
              <a:t>UML (Unified Modelling Language)</a:t>
            </a:r>
          </a:p>
        </p:txBody>
      </p:sp>
    </p:spTree>
    <p:extLst>
      <p:ext uri="{BB962C8B-B14F-4D97-AF65-F5344CB8AC3E}">
        <p14:creationId xmlns:p14="http://schemas.microsoft.com/office/powerpoint/2010/main" val="2453974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829"/>
            <a:ext cx="8229600" cy="778098"/>
          </a:xfrm>
        </p:spPr>
        <p:txBody>
          <a:bodyPr>
            <a:normAutofit/>
          </a:bodyPr>
          <a:lstStyle/>
          <a:p>
            <a:r>
              <a:rPr lang="en-GB" b="1" i="0" dirty="0">
                <a:solidFill>
                  <a:srgbClr val="222222"/>
                </a:solidFill>
                <a:effectLst/>
                <a:latin typeface="Source Sans Pro" panose="020B0503030403020204" pitchFamily="34" charset="0"/>
              </a:rPr>
              <a:t>Why use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107504" y="1052736"/>
            <a:ext cx="8928992" cy="3970318"/>
          </a:xfrm>
          <a:prstGeom prst="rect">
            <a:avLst/>
          </a:prstGeom>
          <a:noFill/>
        </p:spPr>
        <p:txBody>
          <a:bodyPr wrap="square" rtlCol="0">
            <a:spAutoFit/>
          </a:bodyPr>
          <a:lstStyle/>
          <a:p>
            <a:pPr algn="l"/>
            <a:r>
              <a:rPr lang="en-US" sz="2800" b="1" i="0" dirty="0">
                <a:solidFill>
                  <a:srgbClr val="222222"/>
                </a:solidFill>
                <a:effectLst>
                  <a:outerShdw blurRad="38100" dist="38100" dir="2700000" algn="tl">
                    <a:srgbClr val="000000">
                      <a:alpha val="43137"/>
                    </a:srgbClr>
                  </a:outerShdw>
                </a:effectLst>
                <a:latin typeface="Source Sans Pro" panose="020B0503030403020204" pitchFamily="34" charset="0"/>
              </a:rPr>
              <a:t>The primary goal of using data model are:</a:t>
            </a:r>
          </a:p>
          <a:p>
            <a:pPr marL="457200" indent="-457200" algn="l">
              <a:buFont typeface="Wingdings" panose="05000000000000000000" pitchFamily="2" charset="2"/>
              <a:buChar char="Ø"/>
            </a:pPr>
            <a:r>
              <a:rPr lang="en-US" sz="2800" b="0" i="0" dirty="0">
                <a:solidFill>
                  <a:srgbClr val="222222"/>
                </a:solidFill>
                <a:effectLst/>
                <a:latin typeface="Source Sans Pro" panose="020B0503030403020204" pitchFamily="34" charset="0"/>
              </a:rPr>
              <a:t>Ensures that all data objects required by the database are accurately represented. Omission of data will lead to creation of faulty reports and produce incorrect results.</a:t>
            </a:r>
          </a:p>
          <a:p>
            <a:pPr marL="457200" indent="-457200" algn="l">
              <a:buFont typeface="Wingdings" panose="05000000000000000000" pitchFamily="2" charset="2"/>
              <a:buChar char="Ø"/>
            </a:pPr>
            <a:r>
              <a:rPr lang="en-US" sz="2800" b="0" i="0" dirty="0">
                <a:solidFill>
                  <a:srgbClr val="222222"/>
                </a:solidFill>
                <a:effectLst/>
                <a:latin typeface="Source Sans Pro" panose="020B0503030403020204" pitchFamily="34" charset="0"/>
              </a:rPr>
              <a:t>A data model helps design the database at the conceptual, physical and logical levels.</a:t>
            </a:r>
          </a:p>
          <a:p>
            <a:pPr marL="457200" indent="-457200" algn="l">
              <a:buFont typeface="Wingdings" panose="05000000000000000000" pitchFamily="2" charset="2"/>
              <a:buChar char="Ø"/>
            </a:pPr>
            <a:r>
              <a:rPr lang="en-US" sz="2800" b="0" i="0" dirty="0">
                <a:solidFill>
                  <a:srgbClr val="222222"/>
                </a:solidFill>
                <a:effectLst/>
                <a:latin typeface="Source Sans Pro" panose="020B0503030403020204" pitchFamily="34" charset="0"/>
              </a:rPr>
              <a:t>Data Model structure helps to define the relational tables, primary and foreign keys and stored procedures.</a:t>
            </a:r>
          </a:p>
        </p:txBody>
      </p:sp>
    </p:spTree>
    <p:extLst>
      <p:ext uri="{BB962C8B-B14F-4D97-AF65-F5344CB8AC3E}">
        <p14:creationId xmlns:p14="http://schemas.microsoft.com/office/powerpoint/2010/main" val="2379396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778098"/>
          </a:xfrm>
        </p:spPr>
        <p:txBody>
          <a:bodyPr>
            <a:normAutofit/>
          </a:bodyPr>
          <a:lstStyle/>
          <a:p>
            <a:r>
              <a:rPr lang="en-GB" b="1" i="0" dirty="0">
                <a:solidFill>
                  <a:srgbClr val="222222"/>
                </a:solidFill>
                <a:effectLst/>
                <a:latin typeface="Source Sans Pro" panose="020B0503030403020204" pitchFamily="34" charset="0"/>
              </a:rPr>
              <a:t>Why use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107504" y="1268760"/>
            <a:ext cx="8928992" cy="3539430"/>
          </a:xfrm>
          <a:prstGeom prst="rect">
            <a:avLst/>
          </a:prstGeom>
          <a:noFill/>
        </p:spPr>
        <p:txBody>
          <a:bodyPr wrap="square" rtlCol="0">
            <a:spAutoFit/>
          </a:bodyPr>
          <a:lstStyle/>
          <a:p>
            <a:pPr marL="457200" indent="-457200" algn="l">
              <a:buFont typeface="Wingdings" panose="05000000000000000000" pitchFamily="2" charset="2"/>
              <a:buChar char="Ø"/>
            </a:pPr>
            <a:r>
              <a:rPr lang="en-US" sz="2800" b="0" i="0" dirty="0">
                <a:solidFill>
                  <a:srgbClr val="222222"/>
                </a:solidFill>
                <a:effectLst/>
                <a:latin typeface="Source Sans Pro" panose="020B0503030403020204" pitchFamily="34" charset="0"/>
              </a:rPr>
              <a:t>It provides a clear picture of the base data and can be used by database developers to create a physical database.</a:t>
            </a:r>
          </a:p>
          <a:p>
            <a:pPr marL="457200" indent="-457200" algn="l">
              <a:buFont typeface="Wingdings" panose="05000000000000000000" pitchFamily="2" charset="2"/>
              <a:buChar char="Ø"/>
            </a:pPr>
            <a:r>
              <a:rPr lang="en-US" sz="2800" b="0" i="0" dirty="0">
                <a:solidFill>
                  <a:srgbClr val="222222"/>
                </a:solidFill>
                <a:effectLst/>
                <a:latin typeface="Source Sans Pro" panose="020B0503030403020204" pitchFamily="34" charset="0"/>
              </a:rPr>
              <a:t>It is also helpful to identify missing and redundant data.</a:t>
            </a:r>
          </a:p>
          <a:p>
            <a:pPr marL="457200" indent="-457200" algn="l">
              <a:buFont typeface="Wingdings" panose="05000000000000000000" pitchFamily="2" charset="2"/>
              <a:buChar char="Ø"/>
            </a:pPr>
            <a:r>
              <a:rPr lang="en-US" sz="2800" b="0" i="0" dirty="0">
                <a:solidFill>
                  <a:srgbClr val="222222"/>
                </a:solidFill>
                <a:effectLst/>
                <a:latin typeface="Source Sans Pro" panose="020B0503030403020204" pitchFamily="34" charset="0"/>
              </a:rPr>
              <a:t>Though the initial creation of data model is labor and time consuming, in the long run, it makes your IT infrastructure upgrade and maintenance cheaper and faster.</a:t>
            </a:r>
          </a:p>
        </p:txBody>
      </p:sp>
    </p:spTree>
    <p:extLst>
      <p:ext uri="{BB962C8B-B14F-4D97-AF65-F5344CB8AC3E}">
        <p14:creationId xmlns:p14="http://schemas.microsoft.com/office/powerpoint/2010/main" val="33179555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778098"/>
          </a:xfrm>
        </p:spPr>
        <p:txBody>
          <a:bodyPr>
            <a:normAutofit/>
          </a:bodyPr>
          <a:lstStyle/>
          <a:p>
            <a:r>
              <a:rPr lang="en-GB" b="1" i="0" dirty="0">
                <a:solidFill>
                  <a:srgbClr val="222222"/>
                </a:solidFill>
                <a:effectLst>
                  <a:outerShdw blurRad="38100" dist="38100" dir="2700000" algn="tl">
                    <a:srgbClr val="000000">
                      <a:alpha val="43137"/>
                    </a:srgbClr>
                  </a:outerShdw>
                </a:effectLst>
                <a:latin typeface="Source Sans Pro" panose="020B0503030403020204" pitchFamily="34" charset="0"/>
              </a:rPr>
              <a:t>Types of Data Models</a:t>
            </a:r>
          </a:p>
        </p:txBody>
      </p:sp>
      <p:sp>
        <p:nvSpPr>
          <p:cNvPr id="6" name="TextBox 5">
            <a:extLst>
              <a:ext uri="{FF2B5EF4-FFF2-40B4-BE49-F238E27FC236}">
                <a16:creationId xmlns:a16="http://schemas.microsoft.com/office/drawing/2014/main" id="{0E142DAB-625A-4FDE-A7F5-030981695BB9}"/>
              </a:ext>
            </a:extLst>
          </p:cNvPr>
          <p:cNvSpPr txBox="1"/>
          <p:nvPr/>
        </p:nvSpPr>
        <p:spPr>
          <a:xfrm>
            <a:off x="356077" y="1484784"/>
            <a:ext cx="8363272" cy="3970318"/>
          </a:xfrm>
          <a:prstGeom prst="rect">
            <a:avLst/>
          </a:prstGeom>
          <a:noFill/>
        </p:spPr>
        <p:txBody>
          <a:bodyPr wrap="square" rtlCol="0">
            <a:spAutoFit/>
          </a:bodyPr>
          <a:lstStyle/>
          <a:p>
            <a:pPr algn="just"/>
            <a:r>
              <a:rPr lang="en-US" sz="2800" b="1" i="0" dirty="0">
                <a:solidFill>
                  <a:srgbClr val="222222"/>
                </a:solidFill>
                <a:effectLst/>
                <a:latin typeface="Source Sans Pro" panose="020B0503030403020204" pitchFamily="34" charset="0"/>
              </a:rPr>
              <a:t>Types of Data Models</a:t>
            </a:r>
            <a:r>
              <a:rPr lang="en-US" sz="2800" b="0" i="0" dirty="0">
                <a:solidFill>
                  <a:srgbClr val="222222"/>
                </a:solidFill>
                <a:effectLst/>
                <a:latin typeface="Source Sans Pro" panose="020B0503030403020204" pitchFamily="34" charset="0"/>
              </a:rPr>
              <a:t>: There are mainly three different types of data models: </a:t>
            </a:r>
          </a:p>
          <a:p>
            <a:pPr algn="just"/>
            <a:r>
              <a:rPr lang="en-US" sz="2800" dirty="0">
                <a:solidFill>
                  <a:srgbClr val="222222"/>
                </a:solidFill>
                <a:latin typeface="Source Sans Pro" panose="020B0503030403020204" pitchFamily="34" charset="0"/>
              </a:rPr>
              <a:t>	</a:t>
            </a:r>
            <a:r>
              <a:rPr lang="en-US" sz="2800" b="1" i="0" dirty="0">
                <a:solidFill>
                  <a:srgbClr val="0070C0"/>
                </a:solidFill>
                <a:effectLst/>
                <a:latin typeface="Source Sans Pro" panose="020B0503030403020204" pitchFamily="34" charset="0"/>
              </a:rPr>
              <a:t>conceptual data models,</a:t>
            </a:r>
          </a:p>
          <a:p>
            <a:pPr algn="just"/>
            <a:r>
              <a:rPr lang="en-US" sz="2800" b="1" dirty="0">
                <a:solidFill>
                  <a:srgbClr val="0070C0"/>
                </a:solidFill>
                <a:latin typeface="Source Sans Pro" panose="020B0503030403020204" pitchFamily="34" charset="0"/>
              </a:rPr>
              <a:t>	</a:t>
            </a:r>
            <a:r>
              <a:rPr lang="en-US" sz="2800" b="1" i="0" dirty="0">
                <a:solidFill>
                  <a:srgbClr val="0070C0"/>
                </a:solidFill>
                <a:effectLst/>
                <a:latin typeface="Source Sans Pro" panose="020B0503030403020204" pitchFamily="34" charset="0"/>
              </a:rPr>
              <a:t>logical data models, and </a:t>
            </a:r>
          </a:p>
          <a:p>
            <a:pPr algn="just"/>
            <a:r>
              <a:rPr lang="en-US" sz="2800" b="1" dirty="0">
                <a:solidFill>
                  <a:srgbClr val="0070C0"/>
                </a:solidFill>
                <a:latin typeface="Source Sans Pro" panose="020B0503030403020204" pitchFamily="34" charset="0"/>
              </a:rPr>
              <a:t>	</a:t>
            </a:r>
            <a:r>
              <a:rPr lang="en-US" sz="2800" b="1" i="0" dirty="0">
                <a:solidFill>
                  <a:srgbClr val="0070C0"/>
                </a:solidFill>
                <a:effectLst/>
                <a:latin typeface="Source Sans Pro" panose="020B0503030403020204" pitchFamily="34" charset="0"/>
              </a:rPr>
              <a:t>physical data models.</a:t>
            </a:r>
          </a:p>
          <a:p>
            <a:pPr algn="just"/>
            <a:r>
              <a:rPr lang="en-US" sz="2800" b="0" i="0" dirty="0">
                <a:solidFill>
                  <a:srgbClr val="222222"/>
                </a:solidFill>
                <a:effectLst/>
                <a:latin typeface="Source Sans Pro" panose="020B0503030403020204" pitchFamily="34" charset="0"/>
              </a:rPr>
              <a:t>Each one has a specific purpose. The data models are used to represent the data and how it is stored in the database and to set the relationship between data items.</a:t>
            </a:r>
          </a:p>
        </p:txBody>
      </p:sp>
    </p:spTree>
    <p:extLst>
      <p:ext uri="{BB962C8B-B14F-4D97-AF65-F5344CB8AC3E}">
        <p14:creationId xmlns:p14="http://schemas.microsoft.com/office/powerpoint/2010/main" val="1938516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114" y="44624"/>
            <a:ext cx="8229600" cy="778098"/>
          </a:xfrm>
        </p:spPr>
        <p:txBody>
          <a:bodyPr>
            <a:normAutofit/>
          </a:bodyPr>
          <a:lstStyle/>
          <a:p>
            <a:r>
              <a:rPr lang="en-GB" b="1" i="0" dirty="0">
                <a:solidFill>
                  <a:srgbClr val="222222"/>
                </a:solidFill>
                <a:effectLst>
                  <a:outerShdw blurRad="38100" dist="38100" dir="2700000" algn="tl">
                    <a:srgbClr val="000000">
                      <a:alpha val="43137"/>
                    </a:srgbClr>
                  </a:outerShdw>
                </a:effectLst>
                <a:latin typeface="Source Sans Pro" panose="020B0503030403020204" pitchFamily="34" charset="0"/>
              </a:rPr>
              <a:t>Types of Data Models</a:t>
            </a:r>
          </a:p>
        </p:txBody>
      </p:sp>
      <p:sp>
        <p:nvSpPr>
          <p:cNvPr id="6" name="TextBox 5">
            <a:extLst>
              <a:ext uri="{FF2B5EF4-FFF2-40B4-BE49-F238E27FC236}">
                <a16:creationId xmlns:a16="http://schemas.microsoft.com/office/drawing/2014/main" id="{0E142DAB-625A-4FDE-A7F5-030981695BB9}"/>
              </a:ext>
            </a:extLst>
          </p:cNvPr>
          <p:cNvSpPr txBox="1"/>
          <p:nvPr/>
        </p:nvSpPr>
        <p:spPr>
          <a:xfrm>
            <a:off x="390364" y="822722"/>
            <a:ext cx="8363272" cy="4093428"/>
          </a:xfrm>
          <a:prstGeom prst="rect">
            <a:avLst/>
          </a:prstGeom>
          <a:noFill/>
        </p:spPr>
        <p:txBody>
          <a:bodyPr wrap="square" rtlCol="0">
            <a:spAutoFit/>
          </a:bodyPr>
          <a:lstStyle/>
          <a:p>
            <a:pPr algn="just"/>
            <a:r>
              <a:rPr lang="en-US" sz="2000" b="1" i="0" dirty="0">
                <a:solidFill>
                  <a:srgbClr val="222222"/>
                </a:solidFill>
                <a:effectLst/>
                <a:latin typeface="Source Sans Pro" panose="020B0503030403020204" pitchFamily="34" charset="0"/>
              </a:rPr>
              <a:t>Conceptual Data Model:</a:t>
            </a:r>
            <a:r>
              <a:rPr lang="en-US" sz="2000" b="0" i="0" dirty="0">
                <a:solidFill>
                  <a:srgbClr val="222222"/>
                </a:solidFill>
                <a:effectLst/>
                <a:latin typeface="Source Sans Pro" panose="020B0503030403020204" pitchFamily="34" charset="0"/>
              </a:rPr>
              <a:t> This Data Model defines </a:t>
            </a:r>
            <a:r>
              <a:rPr lang="en-US" sz="2000" b="1" i="0" dirty="0">
                <a:solidFill>
                  <a:srgbClr val="222222"/>
                </a:solidFill>
                <a:effectLst/>
                <a:latin typeface="Source Sans Pro" panose="020B0503030403020204" pitchFamily="34" charset="0"/>
              </a:rPr>
              <a:t>WHAT</a:t>
            </a:r>
            <a:r>
              <a:rPr lang="en-US" sz="2000" b="0" i="0" dirty="0">
                <a:solidFill>
                  <a:srgbClr val="222222"/>
                </a:solidFill>
                <a:effectLst/>
                <a:latin typeface="Source Sans Pro" panose="020B0503030403020204" pitchFamily="34" charset="0"/>
              </a:rPr>
              <a:t> the system contains. </a:t>
            </a:r>
          </a:p>
          <a:p>
            <a:pPr algn="just"/>
            <a:endParaRPr lang="en-US" sz="2000" dirty="0">
              <a:solidFill>
                <a:srgbClr val="222222"/>
              </a:solidFill>
              <a:latin typeface="Source Sans Pro" panose="020B0503030403020204" pitchFamily="34" charset="0"/>
            </a:endParaRPr>
          </a:p>
          <a:p>
            <a:pPr algn="just"/>
            <a:r>
              <a:rPr lang="en-US" sz="2000" b="0" i="0" dirty="0">
                <a:solidFill>
                  <a:srgbClr val="222222"/>
                </a:solidFill>
                <a:effectLst/>
                <a:latin typeface="Source Sans Pro" panose="020B0503030403020204" pitchFamily="34" charset="0"/>
              </a:rPr>
              <a:t>This model is typically created by Business stakeholders and Data Architects. </a:t>
            </a:r>
          </a:p>
          <a:p>
            <a:pPr algn="just"/>
            <a:endParaRPr lang="en-US" sz="2000" dirty="0">
              <a:solidFill>
                <a:srgbClr val="222222"/>
              </a:solidFill>
              <a:latin typeface="Source Sans Pro" panose="020B0503030403020204" pitchFamily="34" charset="0"/>
            </a:endParaRPr>
          </a:p>
          <a:p>
            <a:pPr algn="just"/>
            <a:r>
              <a:rPr lang="en-US" sz="2000" b="0" i="0" dirty="0">
                <a:solidFill>
                  <a:srgbClr val="222222"/>
                </a:solidFill>
                <a:effectLst/>
                <a:latin typeface="Source Sans Pro" panose="020B0503030403020204" pitchFamily="34" charset="0"/>
              </a:rPr>
              <a:t>The purpose is to organize, scope and define business concepts and rules.</a:t>
            </a:r>
          </a:p>
          <a:p>
            <a:pPr algn="just">
              <a:buFont typeface="+mj-lt"/>
              <a:buAutoNum type="arabicPeriod"/>
            </a:pPr>
            <a:endParaRPr lang="en-US" sz="2000" b="0" i="0" dirty="0">
              <a:solidFill>
                <a:srgbClr val="222222"/>
              </a:solidFill>
              <a:effectLst/>
              <a:latin typeface="Source Sans Pro" panose="020B0503030403020204" pitchFamily="34" charset="0"/>
            </a:endParaRPr>
          </a:p>
          <a:p>
            <a:pPr algn="just"/>
            <a:r>
              <a:rPr lang="en-US" sz="2000" b="1" dirty="0">
                <a:solidFill>
                  <a:srgbClr val="222222"/>
                </a:solidFill>
                <a:latin typeface="Source Sans Pro" panose="020B0503030403020204" pitchFamily="34" charset="0"/>
              </a:rPr>
              <a:t>Logical</a:t>
            </a:r>
            <a:r>
              <a:rPr lang="en-US" sz="2000" b="1" i="0" dirty="0">
                <a:solidFill>
                  <a:srgbClr val="222222"/>
                </a:solidFill>
                <a:effectLst/>
                <a:latin typeface="Source Sans Pro" panose="020B0503030403020204" pitchFamily="34" charset="0"/>
              </a:rPr>
              <a:t> Data Model:</a:t>
            </a:r>
            <a:r>
              <a:rPr lang="en-US" sz="2000" b="0" i="0" dirty="0">
                <a:solidFill>
                  <a:srgbClr val="222222"/>
                </a:solidFill>
                <a:effectLst/>
                <a:latin typeface="Source Sans Pro" panose="020B0503030403020204" pitchFamily="34" charset="0"/>
              </a:rPr>
              <a:t> Defines </a:t>
            </a:r>
            <a:r>
              <a:rPr lang="en-US" sz="2000" b="1" i="0" dirty="0">
                <a:solidFill>
                  <a:srgbClr val="222222"/>
                </a:solidFill>
                <a:effectLst/>
                <a:latin typeface="Source Sans Pro" panose="020B0503030403020204" pitchFamily="34" charset="0"/>
              </a:rPr>
              <a:t>HOW</a:t>
            </a:r>
            <a:r>
              <a:rPr lang="en-US" sz="2000" b="0" i="0" dirty="0">
                <a:solidFill>
                  <a:srgbClr val="222222"/>
                </a:solidFill>
                <a:effectLst/>
                <a:latin typeface="Source Sans Pro" panose="020B0503030403020204" pitchFamily="34" charset="0"/>
              </a:rPr>
              <a:t> the system should be implemented regardless of the DBMS. </a:t>
            </a:r>
          </a:p>
          <a:p>
            <a:pPr algn="just"/>
            <a:endParaRPr lang="en-US" sz="2000" dirty="0">
              <a:solidFill>
                <a:srgbClr val="222222"/>
              </a:solidFill>
              <a:latin typeface="Source Sans Pro" panose="020B0503030403020204" pitchFamily="34" charset="0"/>
            </a:endParaRPr>
          </a:p>
          <a:p>
            <a:pPr algn="just"/>
            <a:r>
              <a:rPr lang="en-US" sz="2000" b="0" i="0" dirty="0">
                <a:solidFill>
                  <a:srgbClr val="222222"/>
                </a:solidFill>
                <a:effectLst/>
                <a:latin typeface="Source Sans Pro" panose="020B0503030403020204" pitchFamily="34" charset="0"/>
              </a:rPr>
              <a:t>This model is typically created by Data Architects and Business Analysts. </a:t>
            </a:r>
          </a:p>
          <a:p>
            <a:pPr algn="just"/>
            <a:endParaRPr lang="en-US" sz="2000" dirty="0">
              <a:solidFill>
                <a:srgbClr val="222222"/>
              </a:solidFill>
              <a:latin typeface="Source Sans Pro" panose="020B0503030403020204" pitchFamily="34" charset="0"/>
            </a:endParaRPr>
          </a:p>
          <a:p>
            <a:pPr algn="just"/>
            <a:r>
              <a:rPr lang="en-US" sz="2000" b="0" i="0" dirty="0">
                <a:solidFill>
                  <a:srgbClr val="222222"/>
                </a:solidFill>
                <a:effectLst/>
                <a:latin typeface="Source Sans Pro" panose="020B0503030403020204" pitchFamily="34" charset="0"/>
              </a:rPr>
              <a:t>The purpose is to developed technical map of rules and data structures.</a:t>
            </a:r>
          </a:p>
        </p:txBody>
      </p:sp>
    </p:spTree>
    <p:extLst>
      <p:ext uri="{BB962C8B-B14F-4D97-AF65-F5344CB8AC3E}">
        <p14:creationId xmlns:p14="http://schemas.microsoft.com/office/powerpoint/2010/main" val="36311450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114" y="44624"/>
            <a:ext cx="8229600" cy="778098"/>
          </a:xfrm>
        </p:spPr>
        <p:txBody>
          <a:bodyPr>
            <a:normAutofit/>
          </a:bodyPr>
          <a:lstStyle/>
          <a:p>
            <a:r>
              <a:rPr lang="en-GB" b="1" i="0" dirty="0">
                <a:solidFill>
                  <a:srgbClr val="222222"/>
                </a:solidFill>
                <a:effectLst>
                  <a:outerShdw blurRad="38100" dist="38100" dir="2700000" algn="tl">
                    <a:srgbClr val="000000">
                      <a:alpha val="43137"/>
                    </a:srgbClr>
                  </a:outerShdw>
                </a:effectLst>
                <a:latin typeface="Source Sans Pro" panose="020B0503030403020204" pitchFamily="34" charset="0"/>
              </a:rPr>
              <a:t>Types of Data Models</a:t>
            </a:r>
          </a:p>
        </p:txBody>
      </p:sp>
      <p:sp>
        <p:nvSpPr>
          <p:cNvPr id="6" name="TextBox 5">
            <a:extLst>
              <a:ext uri="{FF2B5EF4-FFF2-40B4-BE49-F238E27FC236}">
                <a16:creationId xmlns:a16="http://schemas.microsoft.com/office/drawing/2014/main" id="{0E142DAB-625A-4FDE-A7F5-030981695BB9}"/>
              </a:ext>
            </a:extLst>
          </p:cNvPr>
          <p:cNvSpPr txBox="1"/>
          <p:nvPr/>
        </p:nvSpPr>
        <p:spPr>
          <a:xfrm>
            <a:off x="390364" y="1124744"/>
            <a:ext cx="8363272" cy="2246769"/>
          </a:xfrm>
          <a:prstGeom prst="rect">
            <a:avLst/>
          </a:prstGeom>
          <a:noFill/>
        </p:spPr>
        <p:txBody>
          <a:bodyPr wrap="square" rtlCol="0">
            <a:spAutoFit/>
          </a:bodyPr>
          <a:lstStyle/>
          <a:p>
            <a:pPr algn="just"/>
            <a:r>
              <a:rPr lang="en-US" sz="2800" dirty="0">
                <a:solidFill>
                  <a:srgbClr val="222222"/>
                </a:solidFill>
                <a:latin typeface="Source Sans Pro" panose="020B0503030403020204" pitchFamily="34" charset="0"/>
              </a:rPr>
              <a:t>3. </a:t>
            </a:r>
            <a:r>
              <a:rPr lang="en-US" sz="2800" b="1" i="0" dirty="0">
                <a:solidFill>
                  <a:srgbClr val="222222"/>
                </a:solidFill>
                <a:effectLst/>
                <a:latin typeface="Source Sans Pro" panose="020B0503030403020204" pitchFamily="34" charset="0"/>
              </a:rPr>
              <a:t>Physical Data Model</a:t>
            </a:r>
            <a:r>
              <a:rPr lang="en-US" sz="2800" b="0" i="0" dirty="0">
                <a:solidFill>
                  <a:srgbClr val="222222"/>
                </a:solidFill>
                <a:effectLst/>
                <a:latin typeface="Source Sans Pro" panose="020B0503030403020204" pitchFamily="34" charset="0"/>
              </a:rPr>
              <a:t>: This Data Model describes </a:t>
            </a:r>
            <a:r>
              <a:rPr lang="en-US" sz="2800" b="1" i="0" dirty="0">
                <a:solidFill>
                  <a:srgbClr val="222222"/>
                </a:solidFill>
                <a:effectLst/>
                <a:latin typeface="Source Sans Pro" panose="020B0503030403020204" pitchFamily="34" charset="0"/>
              </a:rPr>
              <a:t>HOW</a:t>
            </a:r>
            <a:r>
              <a:rPr lang="en-US" sz="2800" b="0" i="0" dirty="0">
                <a:solidFill>
                  <a:srgbClr val="222222"/>
                </a:solidFill>
                <a:effectLst/>
                <a:latin typeface="Source Sans Pro" panose="020B0503030403020204" pitchFamily="34" charset="0"/>
              </a:rPr>
              <a:t> the system will be implemented using a specific DBMS system. This model is typically created by DBA and developers. The purpose is actual implementation of the database.</a:t>
            </a:r>
          </a:p>
        </p:txBody>
      </p:sp>
    </p:spTree>
    <p:extLst>
      <p:ext uri="{BB962C8B-B14F-4D97-AF65-F5344CB8AC3E}">
        <p14:creationId xmlns:p14="http://schemas.microsoft.com/office/powerpoint/2010/main" val="17371933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114" y="44624"/>
            <a:ext cx="8229600" cy="778098"/>
          </a:xfrm>
        </p:spPr>
        <p:txBody>
          <a:bodyPr>
            <a:normAutofit/>
          </a:bodyPr>
          <a:lstStyle/>
          <a:p>
            <a:r>
              <a:rPr lang="en-GB" b="1" i="0" dirty="0">
                <a:solidFill>
                  <a:srgbClr val="222222"/>
                </a:solidFill>
                <a:effectLst>
                  <a:outerShdw blurRad="38100" dist="38100" dir="2700000" algn="tl">
                    <a:srgbClr val="000000">
                      <a:alpha val="43137"/>
                    </a:srgbClr>
                  </a:outerShdw>
                </a:effectLst>
                <a:latin typeface="Source Sans Pro" panose="020B0503030403020204" pitchFamily="34" charset="0"/>
              </a:rPr>
              <a:t>Types of Data Models</a:t>
            </a:r>
          </a:p>
        </p:txBody>
      </p:sp>
      <p:pic>
        <p:nvPicPr>
          <p:cNvPr id="3074" name="Picture 2" descr="Types of Data Model">
            <a:extLst>
              <a:ext uri="{FF2B5EF4-FFF2-40B4-BE49-F238E27FC236}">
                <a16:creationId xmlns:a16="http://schemas.microsoft.com/office/drawing/2014/main" id="{D2D29E6A-1A5C-4C69-BE98-BC6EB3551F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703464"/>
            <a:ext cx="7632848" cy="4957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3573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114" y="44624"/>
            <a:ext cx="8229600" cy="778098"/>
          </a:xfrm>
        </p:spPr>
        <p:txBody>
          <a:bodyPr>
            <a:normAutofit/>
          </a:bodyPr>
          <a:lstStyle/>
          <a:p>
            <a:r>
              <a:rPr lang="en-GB" b="1" i="0" dirty="0">
                <a:solidFill>
                  <a:srgbClr val="222222"/>
                </a:solidFill>
                <a:effectLst>
                  <a:outerShdw blurRad="38100" dist="38100" dir="2700000" algn="tl">
                    <a:srgbClr val="000000">
                      <a:alpha val="43137"/>
                    </a:srgbClr>
                  </a:outerShdw>
                </a:effectLst>
                <a:latin typeface="Source Sans Pro" panose="020B0503030403020204" pitchFamily="34" charset="0"/>
              </a:rPr>
              <a:t>Conceptual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384442" y="822722"/>
            <a:ext cx="8363272" cy="4832092"/>
          </a:xfrm>
          <a:prstGeom prst="rect">
            <a:avLst/>
          </a:prstGeom>
          <a:noFill/>
        </p:spPr>
        <p:txBody>
          <a:bodyPr wrap="square" rtlCol="0">
            <a:spAutoFit/>
          </a:bodyPr>
          <a:lstStyle/>
          <a:p>
            <a:pPr algn="just"/>
            <a:r>
              <a:rPr lang="en-US" sz="2800" b="0" i="0" dirty="0">
                <a:solidFill>
                  <a:srgbClr val="222222"/>
                </a:solidFill>
                <a:effectLst/>
                <a:latin typeface="Source Sans Pro" panose="020B0503030403020204" pitchFamily="34" charset="0"/>
              </a:rPr>
              <a:t>A </a:t>
            </a:r>
            <a:r>
              <a:rPr lang="en-US" sz="2800" b="1" i="0" dirty="0">
                <a:solidFill>
                  <a:srgbClr val="222222"/>
                </a:solidFill>
                <a:effectLst/>
                <a:latin typeface="Source Sans Pro" panose="020B0503030403020204" pitchFamily="34" charset="0"/>
              </a:rPr>
              <a:t>Conceptual Data Model</a:t>
            </a:r>
            <a:r>
              <a:rPr lang="en-US" sz="2800" b="0" i="0" dirty="0">
                <a:solidFill>
                  <a:srgbClr val="222222"/>
                </a:solidFill>
                <a:effectLst/>
                <a:latin typeface="Source Sans Pro" panose="020B0503030403020204" pitchFamily="34" charset="0"/>
              </a:rPr>
              <a:t> is an organized view of database concepts and their relationships. </a:t>
            </a:r>
          </a:p>
          <a:p>
            <a:pPr algn="just"/>
            <a:endParaRPr lang="en-US" sz="2800" dirty="0">
              <a:solidFill>
                <a:srgbClr val="222222"/>
              </a:solidFill>
              <a:latin typeface="Source Sans Pro" panose="020B0503030403020204" pitchFamily="34" charset="0"/>
            </a:endParaRPr>
          </a:p>
          <a:p>
            <a:pPr algn="just"/>
            <a:r>
              <a:rPr lang="en-US" sz="2800" b="0" i="0" dirty="0">
                <a:solidFill>
                  <a:srgbClr val="222222"/>
                </a:solidFill>
                <a:effectLst/>
                <a:latin typeface="Source Sans Pro" panose="020B0503030403020204" pitchFamily="34" charset="0"/>
              </a:rPr>
              <a:t>The purpose of creating a conceptual data model is to establish entities, their attributes, and relationships. </a:t>
            </a:r>
          </a:p>
          <a:p>
            <a:pPr algn="just"/>
            <a:endParaRPr lang="en-US" sz="2800" dirty="0">
              <a:solidFill>
                <a:srgbClr val="222222"/>
              </a:solidFill>
              <a:latin typeface="Source Sans Pro" panose="020B0503030403020204" pitchFamily="34" charset="0"/>
            </a:endParaRPr>
          </a:p>
          <a:p>
            <a:pPr algn="just"/>
            <a:r>
              <a:rPr lang="en-US" sz="2800" b="0" i="0" dirty="0">
                <a:solidFill>
                  <a:srgbClr val="222222"/>
                </a:solidFill>
                <a:effectLst/>
                <a:latin typeface="Source Sans Pro" panose="020B0503030403020204" pitchFamily="34" charset="0"/>
              </a:rPr>
              <a:t>In this data modeling level, there is hardly any detail available on the actual database structure. </a:t>
            </a:r>
          </a:p>
          <a:p>
            <a:pPr algn="just"/>
            <a:endParaRPr lang="en-US" sz="2800" dirty="0">
              <a:solidFill>
                <a:srgbClr val="222222"/>
              </a:solidFill>
              <a:latin typeface="Source Sans Pro" panose="020B0503030403020204" pitchFamily="34" charset="0"/>
            </a:endParaRPr>
          </a:p>
          <a:p>
            <a:pPr algn="just"/>
            <a:r>
              <a:rPr lang="en-US" sz="2800" b="0" i="0" dirty="0">
                <a:solidFill>
                  <a:srgbClr val="222222"/>
                </a:solidFill>
                <a:effectLst/>
                <a:latin typeface="Source Sans Pro" panose="020B0503030403020204" pitchFamily="34" charset="0"/>
              </a:rPr>
              <a:t>Business stakeholders and data architects typically create a conceptual data model.</a:t>
            </a:r>
          </a:p>
        </p:txBody>
      </p:sp>
    </p:spTree>
    <p:extLst>
      <p:ext uri="{BB962C8B-B14F-4D97-AF65-F5344CB8AC3E}">
        <p14:creationId xmlns:p14="http://schemas.microsoft.com/office/powerpoint/2010/main" val="13334457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114" y="44624"/>
            <a:ext cx="8229600" cy="778098"/>
          </a:xfrm>
        </p:spPr>
        <p:txBody>
          <a:bodyPr>
            <a:normAutofit/>
          </a:bodyPr>
          <a:lstStyle/>
          <a:p>
            <a:r>
              <a:rPr lang="en-GB" b="1" i="0" dirty="0">
                <a:solidFill>
                  <a:srgbClr val="222222"/>
                </a:solidFill>
                <a:effectLst>
                  <a:outerShdw blurRad="38100" dist="38100" dir="2700000" algn="tl">
                    <a:srgbClr val="000000">
                      <a:alpha val="43137"/>
                    </a:srgbClr>
                  </a:outerShdw>
                </a:effectLst>
                <a:latin typeface="Source Sans Pro" panose="020B0503030403020204" pitchFamily="34" charset="0"/>
              </a:rPr>
              <a:t>Conceptual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451278" y="1340768"/>
            <a:ext cx="8363272" cy="2677656"/>
          </a:xfrm>
          <a:prstGeom prst="rect">
            <a:avLst/>
          </a:prstGeom>
          <a:noFill/>
        </p:spPr>
        <p:txBody>
          <a:bodyPr wrap="square" rtlCol="0">
            <a:spAutoFit/>
          </a:bodyPr>
          <a:lstStyle/>
          <a:p>
            <a:pPr algn="just"/>
            <a:r>
              <a:rPr lang="en-US" sz="2800" b="0" i="0" dirty="0">
                <a:solidFill>
                  <a:srgbClr val="222222"/>
                </a:solidFill>
                <a:effectLst/>
                <a:latin typeface="Source Sans Pro" panose="020B0503030403020204" pitchFamily="34" charset="0"/>
              </a:rPr>
              <a:t>The 3 basic tenants of Conceptual Data Model are</a:t>
            </a:r>
          </a:p>
          <a:p>
            <a:pPr algn="just"/>
            <a:endParaRPr lang="en-US" sz="2800" b="0" i="0" dirty="0">
              <a:solidFill>
                <a:srgbClr val="222222"/>
              </a:solidFill>
              <a:effectLst/>
              <a:latin typeface="Source Sans Pro" panose="020B0503030403020204" pitchFamily="34" charset="0"/>
            </a:endParaRPr>
          </a:p>
          <a:p>
            <a:pPr algn="just">
              <a:buFont typeface="Arial" panose="020B0604020202020204" pitchFamily="34" charset="0"/>
              <a:buChar char="•"/>
            </a:pPr>
            <a:r>
              <a:rPr lang="en-US" sz="2800" b="1" i="0" dirty="0">
                <a:solidFill>
                  <a:srgbClr val="222222"/>
                </a:solidFill>
                <a:effectLst/>
                <a:latin typeface="Source Sans Pro" panose="020B0503030403020204" pitchFamily="34" charset="0"/>
              </a:rPr>
              <a:t>Entity</a:t>
            </a:r>
            <a:r>
              <a:rPr lang="en-US" sz="2800" b="0" i="0" dirty="0">
                <a:solidFill>
                  <a:srgbClr val="222222"/>
                </a:solidFill>
                <a:effectLst/>
                <a:latin typeface="Source Sans Pro" panose="020B0503030403020204" pitchFamily="34" charset="0"/>
              </a:rPr>
              <a:t>: A real-world thing</a:t>
            </a:r>
          </a:p>
          <a:p>
            <a:pPr algn="just">
              <a:buFont typeface="Arial" panose="020B0604020202020204" pitchFamily="34" charset="0"/>
              <a:buChar char="•"/>
            </a:pPr>
            <a:r>
              <a:rPr lang="en-US" sz="2800" b="1" i="0" dirty="0">
                <a:solidFill>
                  <a:srgbClr val="222222"/>
                </a:solidFill>
                <a:effectLst/>
                <a:latin typeface="Source Sans Pro" panose="020B0503030403020204" pitchFamily="34" charset="0"/>
              </a:rPr>
              <a:t>Attribute</a:t>
            </a:r>
            <a:r>
              <a:rPr lang="en-US" sz="2800" b="0" i="0" dirty="0">
                <a:solidFill>
                  <a:srgbClr val="222222"/>
                </a:solidFill>
                <a:effectLst/>
                <a:latin typeface="Source Sans Pro" panose="020B0503030403020204" pitchFamily="34" charset="0"/>
              </a:rPr>
              <a:t>: Characteristics or properties of an entity</a:t>
            </a:r>
          </a:p>
          <a:p>
            <a:pPr algn="just">
              <a:buFont typeface="Arial" panose="020B0604020202020204" pitchFamily="34" charset="0"/>
              <a:buChar char="•"/>
            </a:pPr>
            <a:r>
              <a:rPr lang="en-US" sz="2800" b="1" i="0" dirty="0">
                <a:solidFill>
                  <a:srgbClr val="222222"/>
                </a:solidFill>
                <a:effectLst/>
                <a:latin typeface="Source Sans Pro" panose="020B0503030403020204" pitchFamily="34" charset="0"/>
              </a:rPr>
              <a:t>Relationship</a:t>
            </a:r>
            <a:r>
              <a:rPr lang="en-US" sz="2800" b="0" i="0" dirty="0">
                <a:solidFill>
                  <a:srgbClr val="222222"/>
                </a:solidFill>
                <a:effectLst/>
                <a:latin typeface="Source Sans Pro" panose="020B0503030403020204" pitchFamily="34" charset="0"/>
              </a:rPr>
              <a:t>: Dependency or association between two entities</a:t>
            </a:r>
          </a:p>
        </p:txBody>
      </p:sp>
    </p:spTree>
    <p:extLst>
      <p:ext uri="{BB962C8B-B14F-4D97-AF65-F5344CB8AC3E}">
        <p14:creationId xmlns:p14="http://schemas.microsoft.com/office/powerpoint/2010/main" val="6506838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114" y="44624"/>
            <a:ext cx="8229600" cy="778098"/>
          </a:xfrm>
        </p:spPr>
        <p:txBody>
          <a:bodyPr>
            <a:normAutofit/>
          </a:bodyPr>
          <a:lstStyle/>
          <a:p>
            <a:r>
              <a:rPr lang="en-GB" b="1" i="0" dirty="0">
                <a:solidFill>
                  <a:srgbClr val="222222"/>
                </a:solidFill>
                <a:effectLst>
                  <a:outerShdw blurRad="38100" dist="38100" dir="2700000" algn="tl">
                    <a:srgbClr val="000000">
                      <a:alpha val="43137"/>
                    </a:srgbClr>
                  </a:outerShdw>
                </a:effectLst>
                <a:latin typeface="Source Sans Pro" panose="020B0503030403020204" pitchFamily="34" charset="0"/>
              </a:rPr>
              <a:t>Conceptual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518114" y="980728"/>
            <a:ext cx="8363272" cy="3970318"/>
          </a:xfrm>
          <a:prstGeom prst="rect">
            <a:avLst/>
          </a:prstGeom>
          <a:noFill/>
        </p:spPr>
        <p:txBody>
          <a:bodyPr wrap="square" rtlCol="0">
            <a:spAutoFit/>
          </a:bodyPr>
          <a:lstStyle/>
          <a:p>
            <a:pPr algn="l"/>
            <a:r>
              <a:rPr lang="en-US" sz="2800" b="0" i="0" dirty="0">
                <a:solidFill>
                  <a:srgbClr val="222222"/>
                </a:solidFill>
                <a:effectLst/>
                <a:latin typeface="Source Sans Pro" panose="020B0503030403020204" pitchFamily="34" charset="0"/>
              </a:rPr>
              <a:t>Data model example:</a:t>
            </a:r>
          </a:p>
          <a:p>
            <a:pPr algn="l"/>
            <a:endParaRPr lang="en-US" sz="2800" b="0" i="0" dirty="0">
              <a:solidFill>
                <a:srgbClr val="222222"/>
              </a:solidFill>
              <a:effectLst/>
              <a:latin typeface="Source Sans Pro" panose="020B0503030403020204" pitchFamily="34" charset="0"/>
            </a:endParaRPr>
          </a:p>
          <a:p>
            <a:pPr marL="457200" indent="-457200" algn="l">
              <a:buFont typeface="Wingdings" panose="05000000000000000000" pitchFamily="2" charset="2"/>
              <a:buChar char="Ø"/>
            </a:pPr>
            <a:r>
              <a:rPr lang="en-US" sz="2800" b="0" i="0" dirty="0">
                <a:solidFill>
                  <a:srgbClr val="222222"/>
                </a:solidFill>
                <a:effectLst/>
                <a:latin typeface="Source Sans Pro" panose="020B0503030403020204" pitchFamily="34" charset="0"/>
              </a:rPr>
              <a:t>Customer and Product are two entities. Customer number and name are attributes of the Customer entity</a:t>
            </a:r>
          </a:p>
          <a:p>
            <a:pPr marL="457200" indent="-457200" algn="l">
              <a:buFont typeface="Wingdings" panose="05000000000000000000" pitchFamily="2" charset="2"/>
              <a:buChar char="Ø"/>
            </a:pPr>
            <a:r>
              <a:rPr lang="en-US" sz="2800" b="0" i="0" dirty="0">
                <a:solidFill>
                  <a:srgbClr val="222222"/>
                </a:solidFill>
                <a:effectLst/>
                <a:latin typeface="Source Sans Pro" panose="020B0503030403020204" pitchFamily="34" charset="0"/>
              </a:rPr>
              <a:t>Product name and price are attributes of product entity</a:t>
            </a:r>
          </a:p>
          <a:p>
            <a:pPr marL="457200" indent="-457200" algn="l">
              <a:buFont typeface="Wingdings" panose="05000000000000000000" pitchFamily="2" charset="2"/>
              <a:buChar char="Ø"/>
            </a:pPr>
            <a:r>
              <a:rPr lang="en-US" sz="2800" b="0" i="0" dirty="0">
                <a:solidFill>
                  <a:srgbClr val="222222"/>
                </a:solidFill>
                <a:effectLst/>
                <a:latin typeface="Source Sans Pro" panose="020B0503030403020204" pitchFamily="34" charset="0"/>
              </a:rPr>
              <a:t>Sale is the relationship between the customer and product</a:t>
            </a:r>
          </a:p>
        </p:txBody>
      </p:sp>
    </p:spTree>
    <p:extLst>
      <p:ext uri="{BB962C8B-B14F-4D97-AF65-F5344CB8AC3E}">
        <p14:creationId xmlns:p14="http://schemas.microsoft.com/office/powerpoint/2010/main" val="33089950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114" y="44624"/>
            <a:ext cx="8229600" cy="778098"/>
          </a:xfrm>
        </p:spPr>
        <p:txBody>
          <a:bodyPr>
            <a:normAutofit/>
          </a:bodyPr>
          <a:lstStyle/>
          <a:p>
            <a:r>
              <a:rPr lang="en-GB" b="1" i="0" dirty="0">
                <a:solidFill>
                  <a:srgbClr val="222222"/>
                </a:solidFill>
                <a:effectLst>
                  <a:outerShdw blurRad="38100" dist="38100" dir="2700000" algn="tl">
                    <a:srgbClr val="000000">
                      <a:alpha val="43137"/>
                    </a:srgbClr>
                  </a:outerShdw>
                </a:effectLst>
                <a:latin typeface="Source Sans Pro" panose="020B0503030403020204" pitchFamily="34" charset="0"/>
              </a:rPr>
              <a:t>Conceptual Data Model</a:t>
            </a:r>
          </a:p>
        </p:txBody>
      </p:sp>
      <p:pic>
        <p:nvPicPr>
          <p:cNvPr id="4098" name="Picture 2" descr="Conceptual Data Model">
            <a:extLst>
              <a:ext uri="{FF2B5EF4-FFF2-40B4-BE49-F238E27FC236}">
                <a16:creationId xmlns:a16="http://schemas.microsoft.com/office/drawing/2014/main" id="{039B4EDD-FA86-4E99-A401-7D43197583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351" y="1772816"/>
            <a:ext cx="7953298" cy="2571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1360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114" y="44624"/>
            <a:ext cx="8229600" cy="778098"/>
          </a:xfrm>
        </p:spPr>
        <p:txBody>
          <a:bodyPr>
            <a:normAutofit/>
          </a:bodyPr>
          <a:lstStyle/>
          <a:p>
            <a:r>
              <a:rPr lang="en-GB" b="1" i="0" dirty="0">
                <a:solidFill>
                  <a:srgbClr val="222222"/>
                </a:solidFill>
                <a:effectLst>
                  <a:outerShdw blurRad="38100" dist="38100" dir="2700000" algn="tl">
                    <a:srgbClr val="000000">
                      <a:alpha val="43137"/>
                    </a:srgbClr>
                  </a:outerShdw>
                </a:effectLst>
                <a:latin typeface="Source Sans Pro" panose="020B0503030403020204" pitchFamily="34" charset="0"/>
              </a:rPr>
              <a:t>Conceptual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518114" y="980728"/>
            <a:ext cx="8363272" cy="4832092"/>
          </a:xfrm>
          <a:prstGeom prst="rect">
            <a:avLst/>
          </a:prstGeom>
          <a:noFill/>
        </p:spPr>
        <p:txBody>
          <a:bodyPr wrap="square" rtlCol="0">
            <a:spAutoFit/>
          </a:bodyPr>
          <a:lstStyle/>
          <a:p>
            <a:pPr algn="l"/>
            <a:r>
              <a:rPr lang="en-US" sz="2800" b="1" i="0" dirty="0">
                <a:solidFill>
                  <a:srgbClr val="222222"/>
                </a:solidFill>
                <a:effectLst/>
                <a:latin typeface="Source Sans Pro" panose="020B0503030403020204" pitchFamily="34" charset="0"/>
              </a:rPr>
              <a:t>Characteristics of a conceptual data model</a:t>
            </a:r>
            <a:endParaRPr lang="en-US" sz="2800" b="0" i="0" dirty="0">
              <a:solidFill>
                <a:srgbClr val="222222"/>
              </a:solidFill>
              <a:effectLst/>
              <a:latin typeface="Source Sans Pro" panose="020B0503030403020204" pitchFamily="34" charset="0"/>
            </a:endParaRPr>
          </a:p>
          <a:p>
            <a:pPr marL="457200" indent="-457200" algn="l">
              <a:buFont typeface="Wingdings" panose="05000000000000000000" pitchFamily="2" charset="2"/>
              <a:buChar char="Ø"/>
            </a:pPr>
            <a:r>
              <a:rPr lang="en-US" sz="2800" b="0" i="0" dirty="0">
                <a:solidFill>
                  <a:srgbClr val="222222"/>
                </a:solidFill>
                <a:effectLst/>
                <a:latin typeface="Source Sans Pro" panose="020B0503030403020204" pitchFamily="34" charset="0"/>
              </a:rPr>
              <a:t>Offers Organization-wide coverage of the business concepts.</a:t>
            </a:r>
          </a:p>
          <a:p>
            <a:pPr marL="457200" indent="-457200" algn="l">
              <a:buFont typeface="Wingdings" panose="05000000000000000000" pitchFamily="2" charset="2"/>
              <a:buChar char="Ø"/>
            </a:pPr>
            <a:r>
              <a:rPr lang="en-US" sz="2800" b="0" i="0" dirty="0">
                <a:solidFill>
                  <a:srgbClr val="222222"/>
                </a:solidFill>
                <a:effectLst/>
                <a:latin typeface="Source Sans Pro" panose="020B0503030403020204" pitchFamily="34" charset="0"/>
              </a:rPr>
              <a:t>This type of Data Models are designed and developed for a business audience.</a:t>
            </a:r>
          </a:p>
          <a:p>
            <a:pPr marL="457200" indent="-457200" algn="l">
              <a:buFont typeface="Wingdings" panose="05000000000000000000" pitchFamily="2" charset="2"/>
              <a:buChar char="Ø"/>
            </a:pPr>
            <a:r>
              <a:rPr lang="en-US" sz="2800" b="0" i="0" dirty="0">
                <a:solidFill>
                  <a:srgbClr val="222222"/>
                </a:solidFill>
                <a:effectLst/>
                <a:latin typeface="Source Sans Pro" panose="020B0503030403020204" pitchFamily="34" charset="0"/>
              </a:rPr>
              <a:t>The conceptual model is developed independently of hardware specifications like data storage capacity, location or software specifications like DBMS vendor and technology. The focus is to represent data as a user will see it in the "real world."</a:t>
            </a:r>
          </a:p>
        </p:txBody>
      </p:sp>
    </p:spTree>
    <p:extLst>
      <p:ext uri="{BB962C8B-B14F-4D97-AF65-F5344CB8AC3E}">
        <p14:creationId xmlns:p14="http://schemas.microsoft.com/office/powerpoint/2010/main" val="22682621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422" y="260648"/>
            <a:ext cx="8229600" cy="778098"/>
          </a:xfrm>
        </p:spPr>
        <p:txBody>
          <a:bodyPr>
            <a:normAutofit/>
          </a:bodyPr>
          <a:lstStyle/>
          <a:p>
            <a:r>
              <a:rPr lang="en-GB" b="1" i="0" dirty="0">
                <a:solidFill>
                  <a:srgbClr val="222222"/>
                </a:solidFill>
                <a:effectLst>
                  <a:outerShdw blurRad="38100" dist="38100" dir="2700000" algn="tl">
                    <a:srgbClr val="000000">
                      <a:alpha val="43137"/>
                    </a:srgbClr>
                  </a:outerShdw>
                </a:effectLst>
                <a:latin typeface="Source Sans Pro" panose="020B0503030403020204" pitchFamily="34" charset="0"/>
              </a:rPr>
              <a:t>Logical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483586" y="908720"/>
            <a:ext cx="8363272" cy="4832092"/>
          </a:xfrm>
          <a:prstGeom prst="rect">
            <a:avLst/>
          </a:prstGeom>
          <a:noFill/>
        </p:spPr>
        <p:txBody>
          <a:bodyPr wrap="square" rtlCol="0">
            <a:spAutoFit/>
          </a:bodyPr>
          <a:lstStyle/>
          <a:p>
            <a:pPr algn="just"/>
            <a:r>
              <a:rPr lang="en-US" sz="2800" b="0" i="0" dirty="0">
                <a:solidFill>
                  <a:srgbClr val="222222"/>
                </a:solidFill>
                <a:effectLst/>
                <a:latin typeface="Source Sans Pro" panose="020B0503030403020204" pitchFamily="34" charset="0"/>
              </a:rPr>
              <a:t>The </a:t>
            </a:r>
            <a:r>
              <a:rPr lang="en-US" sz="2800" b="1" i="0" dirty="0">
                <a:solidFill>
                  <a:srgbClr val="222222"/>
                </a:solidFill>
                <a:effectLst/>
                <a:latin typeface="Source Sans Pro" panose="020B0503030403020204" pitchFamily="34" charset="0"/>
              </a:rPr>
              <a:t>Logical Data Model</a:t>
            </a:r>
            <a:r>
              <a:rPr lang="en-US" sz="2800" b="0" i="0" dirty="0">
                <a:solidFill>
                  <a:srgbClr val="222222"/>
                </a:solidFill>
                <a:effectLst/>
                <a:latin typeface="Source Sans Pro" panose="020B0503030403020204" pitchFamily="34" charset="0"/>
              </a:rPr>
              <a:t> is used to define the structure of data elements and to set relationships between them. </a:t>
            </a:r>
          </a:p>
          <a:p>
            <a:pPr algn="just"/>
            <a:endParaRPr lang="en-US" sz="2800" dirty="0">
              <a:solidFill>
                <a:srgbClr val="222222"/>
              </a:solidFill>
              <a:latin typeface="Source Sans Pro" panose="020B0503030403020204" pitchFamily="34" charset="0"/>
            </a:endParaRPr>
          </a:p>
          <a:p>
            <a:pPr algn="just"/>
            <a:r>
              <a:rPr lang="en-US" sz="2800" b="0" i="0" dirty="0">
                <a:solidFill>
                  <a:srgbClr val="222222"/>
                </a:solidFill>
                <a:effectLst/>
                <a:latin typeface="Source Sans Pro" panose="020B0503030403020204" pitchFamily="34" charset="0"/>
              </a:rPr>
              <a:t>The logical data model adds further information to the conceptual data model elements. </a:t>
            </a:r>
          </a:p>
          <a:p>
            <a:pPr algn="just"/>
            <a:endParaRPr lang="en-US" sz="2800" dirty="0">
              <a:solidFill>
                <a:srgbClr val="222222"/>
              </a:solidFill>
              <a:latin typeface="Source Sans Pro" panose="020B0503030403020204" pitchFamily="34" charset="0"/>
            </a:endParaRPr>
          </a:p>
          <a:p>
            <a:pPr algn="just"/>
            <a:r>
              <a:rPr lang="en-US" sz="2800" b="0" i="0" dirty="0">
                <a:solidFill>
                  <a:srgbClr val="222222"/>
                </a:solidFill>
                <a:effectLst/>
                <a:latin typeface="Source Sans Pro" panose="020B0503030403020204" pitchFamily="34" charset="0"/>
              </a:rPr>
              <a:t>The advantage of using a Logical data model is to provide a foundation to form the base for the Physical model. However, the modeling structure remains generic.</a:t>
            </a:r>
          </a:p>
        </p:txBody>
      </p:sp>
    </p:spTree>
    <p:extLst>
      <p:ext uri="{BB962C8B-B14F-4D97-AF65-F5344CB8AC3E}">
        <p14:creationId xmlns:p14="http://schemas.microsoft.com/office/powerpoint/2010/main" val="32644141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422" y="260648"/>
            <a:ext cx="8229600" cy="778098"/>
          </a:xfrm>
        </p:spPr>
        <p:txBody>
          <a:bodyPr>
            <a:normAutofit/>
          </a:bodyPr>
          <a:lstStyle/>
          <a:p>
            <a:r>
              <a:rPr lang="en-GB" b="1" i="0" dirty="0">
                <a:solidFill>
                  <a:srgbClr val="222222"/>
                </a:solidFill>
                <a:effectLst>
                  <a:outerShdw blurRad="38100" dist="38100" dir="2700000" algn="tl">
                    <a:srgbClr val="000000">
                      <a:alpha val="43137"/>
                    </a:srgbClr>
                  </a:outerShdw>
                </a:effectLst>
                <a:latin typeface="Source Sans Pro" panose="020B0503030403020204" pitchFamily="34" charset="0"/>
              </a:rPr>
              <a:t>Logical Data Model</a:t>
            </a:r>
          </a:p>
        </p:txBody>
      </p:sp>
      <p:pic>
        <p:nvPicPr>
          <p:cNvPr id="5122" name="Picture 2" descr="Logical Data Model">
            <a:extLst>
              <a:ext uri="{FF2B5EF4-FFF2-40B4-BE49-F238E27FC236}">
                <a16:creationId xmlns:a16="http://schemas.microsoft.com/office/drawing/2014/main" id="{9518C865-7FCA-458B-A5A8-631D99B876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9322" y="1700808"/>
            <a:ext cx="8325355" cy="2725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19008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422" y="260648"/>
            <a:ext cx="8229600" cy="778098"/>
          </a:xfrm>
        </p:spPr>
        <p:txBody>
          <a:bodyPr>
            <a:normAutofit/>
          </a:bodyPr>
          <a:lstStyle/>
          <a:p>
            <a:r>
              <a:rPr lang="en-GB" b="1" i="0" dirty="0">
                <a:solidFill>
                  <a:srgbClr val="222222"/>
                </a:solidFill>
                <a:effectLst>
                  <a:outerShdw blurRad="38100" dist="38100" dir="2700000" algn="tl">
                    <a:srgbClr val="000000">
                      <a:alpha val="43137"/>
                    </a:srgbClr>
                  </a:outerShdw>
                </a:effectLst>
                <a:latin typeface="Source Sans Pro" panose="020B0503030403020204" pitchFamily="34" charset="0"/>
              </a:rPr>
              <a:t>Logical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483586" y="1556792"/>
            <a:ext cx="8363272" cy="2677656"/>
          </a:xfrm>
          <a:prstGeom prst="rect">
            <a:avLst/>
          </a:prstGeom>
          <a:noFill/>
        </p:spPr>
        <p:txBody>
          <a:bodyPr wrap="square" rtlCol="0">
            <a:spAutoFit/>
          </a:bodyPr>
          <a:lstStyle/>
          <a:p>
            <a:pPr algn="just"/>
            <a:r>
              <a:rPr lang="en-US" sz="2800" b="0" i="0" dirty="0">
                <a:solidFill>
                  <a:srgbClr val="222222"/>
                </a:solidFill>
                <a:effectLst/>
                <a:latin typeface="Source Sans Pro" panose="020B0503030403020204" pitchFamily="34" charset="0"/>
              </a:rPr>
              <a:t>At this Data Modeling level, no primary or secondary key is defined. </a:t>
            </a:r>
          </a:p>
          <a:p>
            <a:pPr algn="just"/>
            <a:endParaRPr lang="en-US" sz="2800" dirty="0">
              <a:solidFill>
                <a:srgbClr val="222222"/>
              </a:solidFill>
              <a:latin typeface="Source Sans Pro" panose="020B0503030403020204" pitchFamily="34" charset="0"/>
            </a:endParaRPr>
          </a:p>
          <a:p>
            <a:pPr algn="just"/>
            <a:r>
              <a:rPr lang="en-US" sz="2800" b="0" i="0" dirty="0">
                <a:solidFill>
                  <a:srgbClr val="222222"/>
                </a:solidFill>
                <a:effectLst/>
                <a:latin typeface="Source Sans Pro" panose="020B0503030403020204" pitchFamily="34" charset="0"/>
              </a:rPr>
              <a:t>At this Data modeling level, you need to verify and adjust the connector details that were set earlier for relationships.</a:t>
            </a:r>
          </a:p>
        </p:txBody>
      </p:sp>
    </p:spTree>
    <p:extLst>
      <p:ext uri="{BB962C8B-B14F-4D97-AF65-F5344CB8AC3E}">
        <p14:creationId xmlns:p14="http://schemas.microsoft.com/office/powerpoint/2010/main" val="25649506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422" y="260648"/>
            <a:ext cx="8229600" cy="778098"/>
          </a:xfrm>
        </p:spPr>
        <p:txBody>
          <a:bodyPr>
            <a:normAutofit/>
          </a:bodyPr>
          <a:lstStyle/>
          <a:p>
            <a:r>
              <a:rPr lang="en-GB" b="1" i="0" dirty="0">
                <a:solidFill>
                  <a:srgbClr val="222222"/>
                </a:solidFill>
                <a:effectLst>
                  <a:outerShdw blurRad="38100" dist="38100" dir="2700000" algn="tl">
                    <a:srgbClr val="000000">
                      <a:alpha val="43137"/>
                    </a:srgbClr>
                  </a:outerShdw>
                </a:effectLst>
                <a:latin typeface="Source Sans Pro" panose="020B0503030403020204" pitchFamily="34" charset="0"/>
              </a:rPr>
              <a:t>Logical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363978" y="1033068"/>
            <a:ext cx="8600510" cy="4401205"/>
          </a:xfrm>
          <a:prstGeom prst="rect">
            <a:avLst/>
          </a:prstGeom>
          <a:noFill/>
        </p:spPr>
        <p:txBody>
          <a:bodyPr wrap="square" rtlCol="0">
            <a:spAutoFit/>
          </a:bodyPr>
          <a:lstStyle/>
          <a:p>
            <a:pPr algn="l"/>
            <a:r>
              <a:rPr lang="en-US" sz="2800" b="1" i="0" dirty="0">
                <a:solidFill>
                  <a:srgbClr val="222222"/>
                </a:solidFill>
                <a:effectLst/>
                <a:latin typeface="Source Sans Pro" panose="020B0503030403020204" pitchFamily="34" charset="0"/>
              </a:rPr>
              <a:t>Characteristics of a Logical data model</a:t>
            </a:r>
            <a:endParaRPr lang="en-US" sz="2800" b="0" i="0" dirty="0">
              <a:solidFill>
                <a:srgbClr val="222222"/>
              </a:solidFill>
              <a:effectLst/>
              <a:latin typeface="Source Sans Pro" panose="020B0503030403020204" pitchFamily="34" charset="0"/>
            </a:endParaRPr>
          </a:p>
          <a:p>
            <a:pPr marL="457200" indent="-457200" algn="l">
              <a:buFont typeface="Wingdings" panose="05000000000000000000" pitchFamily="2" charset="2"/>
              <a:buChar char="Ø"/>
            </a:pPr>
            <a:r>
              <a:rPr lang="en-US" sz="2800" b="0" i="0" dirty="0">
                <a:solidFill>
                  <a:srgbClr val="222222"/>
                </a:solidFill>
                <a:effectLst/>
                <a:latin typeface="Source Sans Pro" panose="020B0503030403020204" pitchFamily="34" charset="0"/>
              </a:rPr>
              <a:t>Describes data needs for a single project but could integrate with other logical data models based on the scope of the project.</a:t>
            </a:r>
          </a:p>
          <a:p>
            <a:pPr marL="457200" indent="-457200" algn="l">
              <a:buFont typeface="Wingdings" panose="05000000000000000000" pitchFamily="2" charset="2"/>
              <a:buChar char="Ø"/>
            </a:pPr>
            <a:r>
              <a:rPr lang="en-US" sz="2800" b="0" i="0" dirty="0">
                <a:solidFill>
                  <a:srgbClr val="222222"/>
                </a:solidFill>
                <a:effectLst/>
                <a:latin typeface="Source Sans Pro" panose="020B0503030403020204" pitchFamily="34" charset="0"/>
              </a:rPr>
              <a:t>Designed and developed independently from the DBMS.</a:t>
            </a:r>
          </a:p>
          <a:p>
            <a:pPr marL="457200" indent="-457200" algn="l">
              <a:buFont typeface="Wingdings" panose="05000000000000000000" pitchFamily="2" charset="2"/>
              <a:buChar char="Ø"/>
            </a:pPr>
            <a:r>
              <a:rPr lang="en-US" sz="2800" b="0" i="0" dirty="0">
                <a:solidFill>
                  <a:srgbClr val="222222"/>
                </a:solidFill>
                <a:effectLst/>
                <a:latin typeface="Source Sans Pro" panose="020B0503030403020204" pitchFamily="34" charset="0"/>
              </a:rPr>
              <a:t>Data attributes will have datatypes with exact precisions and length.</a:t>
            </a:r>
          </a:p>
          <a:p>
            <a:pPr marL="457200" indent="-457200" algn="l">
              <a:buFont typeface="Wingdings" panose="05000000000000000000" pitchFamily="2" charset="2"/>
              <a:buChar char="Ø"/>
            </a:pPr>
            <a:r>
              <a:rPr lang="en-US" sz="2800" b="0" i="0" dirty="0">
                <a:solidFill>
                  <a:srgbClr val="222222"/>
                </a:solidFill>
                <a:effectLst/>
                <a:latin typeface="Source Sans Pro" panose="020B0503030403020204" pitchFamily="34" charset="0"/>
              </a:rPr>
              <a:t>Normalization processes to the model is applied typically till 3NF.</a:t>
            </a:r>
          </a:p>
        </p:txBody>
      </p:sp>
    </p:spTree>
    <p:extLst>
      <p:ext uri="{BB962C8B-B14F-4D97-AF65-F5344CB8AC3E}">
        <p14:creationId xmlns:p14="http://schemas.microsoft.com/office/powerpoint/2010/main" val="878659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422" y="260648"/>
            <a:ext cx="8229600" cy="778098"/>
          </a:xfrm>
        </p:spPr>
        <p:txBody>
          <a:bodyPr>
            <a:normAutofit/>
          </a:bodyPr>
          <a:lstStyle/>
          <a:p>
            <a:r>
              <a:rPr lang="en-GB" b="1" i="0" dirty="0">
                <a:solidFill>
                  <a:srgbClr val="222222"/>
                </a:solidFill>
                <a:effectLst>
                  <a:outerShdw blurRad="38100" dist="38100" dir="2700000" algn="tl">
                    <a:srgbClr val="000000">
                      <a:alpha val="43137"/>
                    </a:srgbClr>
                  </a:outerShdw>
                </a:effectLst>
                <a:latin typeface="Source Sans Pro" panose="020B0503030403020204" pitchFamily="34" charset="0"/>
              </a:rPr>
              <a:t>Physical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271745" y="1065629"/>
            <a:ext cx="8600510" cy="3816429"/>
          </a:xfrm>
          <a:prstGeom prst="rect">
            <a:avLst/>
          </a:prstGeom>
          <a:noFill/>
        </p:spPr>
        <p:txBody>
          <a:bodyPr wrap="square" rtlCol="0">
            <a:spAutoFit/>
          </a:bodyPr>
          <a:lstStyle/>
          <a:p>
            <a:pPr algn="just"/>
            <a:r>
              <a:rPr lang="en-US" sz="2200" b="0" i="0" dirty="0">
                <a:solidFill>
                  <a:srgbClr val="222222"/>
                </a:solidFill>
                <a:effectLst/>
                <a:latin typeface="Source Sans Pro" panose="020B0503030403020204" pitchFamily="34" charset="0"/>
              </a:rPr>
              <a:t>A </a:t>
            </a:r>
            <a:r>
              <a:rPr lang="en-US" sz="2200" b="1" i="0" dirty="0">
                <a:solidFill>
                  <a:srgbClr val="222222"/>
                </a:solidFill>
                <a:effectLst/>
                <a:latin typeface="Source Sans Pro" panose="020B0503030403020204" pitchFamily="34" charset="0"/>
              </a:rPr>
              <a:t>Physical Data Model</a:t>
            </a:r>
            <a:r>
              <a:rPr lang="en-US" sz="2200" b="0" i="0" dirty="0">
                <a:solidFill>
                  <a:srgbClr val="222222"/>
                </a:solidFill>
                <a:effectLst/>
                <a:latin typeface="Source Sans Pro" panose="020B0503030403020204" pitchFamily="34" charset="0"/>
              </a:rPr>
              <a:t> describes a database-specific implementation of the data model. </a:t>
            </a:r>
          </a:p>
          <a:p>
            <a:pPr algn="just"/>
            <a:endParaRPr lang="en-US" sz="2200" dirty="0">
              <a:solidFill>
                <a:srgbClr val="222222"/>
              </a:solidFill>
              <a:latin typeface="Source Sans Pro" panose="020B0503030403020204" pitchFamily="34" charset="0"/>
            </a:endParaRPr>
          </a:p>
          <a:p>
            <a:pPr algn="just"/>
            <a:r>
              <a:rPr lang="en-US" sz="2200" b="0" i="0" dirty="0">
                <a:solidFill>
                  <a:srgbClr val="222222"/>
                </a:solidFill>
                <a:effectLst/>
                <a:latin typeface="Source Sans Pro" panose="020B0503030403020204" pitchFamily="34" charset="0"/>
              </a:rPr>
              <a:t>It offers database abstraction and helps generate the schema. </a:t>
            </a:r>
          </a:p>
          <a:p>
            <a:pPr algn="just"/>
            <a:endParaRPr lang="en-US" sz="2200" dirty="0">
              <a:solidFill>
                <a:srgbClr val="222222"/>
              </a:solidFill>
              <a:latin typeface="Source Sans Pro" panose="020B0503030403020204" pitchFamily="34" charset="0"/>
            </a:endParaRPr>
          </a:p>
          <a:p>
            <a:pPr algn="just"/>
            <a:r>
              <a:rPr lang="en-US" sz="2200" b="0" i="0" dirty="0">
                <a:solidFill>
                  <a:srgbClr val="222222"/>
                </a:solidFill>
                <a:effectLst/>
                <a:latin typeface="Source Sans Pro" panose="020B0503030403020204" pitchFamily="34" charset="0"/>
              </a:rPr>
              <a:t>This is because of the richness of meta-data offered by a Physical Data Model. </a:t>
            </a:r>
          </a:p>
          <a:p>
            <a:pPr algn="just"/>
            <a:endParaRPr lang="en-US" sz="2200" dirty="0">
              <a:solidFill>
                <a:srgbClr val="222222"/>
              </a:solidFill>
              <a:latin typeface="Source Sans Pro" panose="020B0503030403020204" pitchFamily="34" charset="0"/>
            </a:endParaRPr>
          </a:p>
          <a:p>
            <a:pPr algn="just"/>
            <a:r>
              <a:rPr lang="en-US" sz="2200" b="0" i="0" dirty="0">
                <a:solidFill>
                  <a:srgbClr val="222222"/>
                </a:solidFill>
                <a:effectLst/>
                <a:latin typeface="Source Sans Pro" panose="020B0503030403020204" pitchFamily="34" charset="0"/>
              </a:rPr>
              <a:t>The physical data model also helps in visualizing database structure by replicating database column keys, constraints, indexes, triggers, and other RDBMS features.</a:t>
            </a:r>
          </a:p>
        </p:txBody>
      </p:sp>
    </p:spTree>
    <p:extLst>
      <p:ext uri="{BB962C8B-B14F-4D97-AF65-F5344CB8AC3E}">
        <p14:creationId xmlns:p14="http://schemas.microsoft.com/office/powerpoint/2010/main" val="40314853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422" y="260648"/>
            <a:ext cx="8229600" cy="778098"/>
          </a:xfrm>
        </p:spPr>
        <p:txBody>
          <a:bodyPr>
            <a:normAutofit/>
          </a:bodyPr>
          <a:lstStyle/>
          <a:p>
            <a:r>
              <a:rPr lang="en-GB" b="1" i="0" dirty="0">
                <a:solidFill>
                  <a:srgbClr val="222222"/>
                </a:solidFill>
                <a:effectLst>
                  <a:outerShdw blurRad="38100" dist="38100" dir="2700000" algn="tl">
                    <a:srgbClr val="000000">
                      <a:alpha val="43137"/>
                    </a:srgbClr>
                  </a:outerShdw>
                </a:effectLst>
                <a:latin typeface="Source Sans Pro" panose="020B0503030403020204" pitchFamily="34" charset="0"/>
              </a:rPr>
              <a:t>Physical Data Model</a:t>
            </a:r>
          </a:p>
        </p:txBody>
      </p:sp>
      <p:pic>
        <p:nvPicPr>
          <p:cNvPr id="6146" name="Picture 2" descr="Physical Data Model">
            <a:extLst>
              <a:ext uri="{FF2B5EF4-FFF2-40B4-BE49-F238E27FC236}">
                <a16:creationId xmlns:a16="http://schemas.microsoft.com/office/drawing/2014/main" id="{324A2544-C363-4B7A-9A61-3BAAAEEBCE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1922" y="1700808"/>
            <a:ext cx="8540156" cy="2897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08474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78098"/>
          </a:xfrm>
        </p:spPr>
        <p:txBody>
          <a:bodyPr>
            <a:normAutofit/>
          </a:bodyPr>
          <a:lstStyle/>
          <a:p>
            <a:r>
              <a:rPr lang="en-GB" b="1" i="0" dirty="0">
                <a:solidFill>
                  <a:srgbClr val="222222"/>
                </a:solidFill>
                <a:effectLst>
                  <a:outerShdw blurRad="38100" dist="38100" dir="2700000" algn="tl">
                    <a:srgbClr val="000000">
                      <a:alpha val="43137"/>
                    </a:srgbClr>
                  </a:outerShdw>
                </a:effectLst>
                <a:latin typeface="Source Sans Pro" panose="020B0503030403020204" pitchFamily="34" charset="0"/>
              </a:rPr>
              <a:t>Physical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271745" y="763540"/>
            <a:ext cx="8600510" cy="4708981"/>
          </a:xfrm>
          <a:prstGeom prst="rect">
            <a:avLst/>
          </a:prstGeom>
          <a:noFill/>
        </p:spPr>
        <p:txBody>
          <a:bodyPr wrap="square" rtlCol="0">
            <a:spAutoFit/>
          </a:bodyPr>
          <a:lstStyle/>
          <a:p>
            <a:pPr algn="l"/>
            <a:r>
              <a:rPr lang="en-US" sz="2600" b="1" i="0" dirty="0">
                <a:solidFill>
                  <a:srgbClr val="222222"/>
                </a:solidFill>
                <a:effectLst/>
                <a:latin typeface="Source Sans Pro" panose="020B0503030403020204" pitchFamily="34" charset="0"/>
              </a:rPr>
              <a:t>Characteristics of a physical data model:</a:t>
            </a:r>
          </a:p>
          <a:p>
            <a:pPr algn="l"/>
            <a:endParaRPr lang="en-US" sz="1000" b="1" i="0" dirty="0">
              <a:solidFill>
                <a:srgbClr val="222222"/>
              </a:solidFill>
              <a:effectLst/>
              <a:latin typeface="Source Sans Pro" panose="020B0503030403020204" pitchFamily="34" charset="0"/>
            </a:endParaRPr>
          </a:p>
          <a:p>
            <a:pPr marL="457200" indent="-457200" algn="l">
              <a:buFont typeface="Wingdings" panose="05000000000000000000" pitchFamily="2" charset="2"/>
              <a:buChar char="Ø"/>
            </a:pPr>
            <a:r>
              <a:rPr lang="en-US" sz="2400" b="0" i="0" dirty="0">
                <a:solidFill>
                  <a:srgbClr val="222222"/>
                </a:solidFill>
                <a:effectLst/>
                <a:latin typeface="Source Sans Pro" panose="020B0503030403020204" pitchFamily="34" charset="0"/>
              </a:rPr>
              <a:t>The physical data model describes data need for a single project or application though it maybe integrated with other physical data models based on project scope.</a:t>
            </a:r>
          </a:p>
          <a:p>
            <a:pPr marL="457200" indent="-457200" algn="l">
              <a:buFont typeface="Wingdings" panose="05000000000000000000" pitchFamily="2" charset="2"/>
              <a:buChar char="Ø"/>
            </a:pPr>
            <a:r>
              <a:rPr lang="en-US" sz="2400" b="0" i="0" dirty="0">
                <a:solidFill>
                  <a:srgbClr val="222222"/>
                </a:solidFill>
                <a:effectLst/>
                <a:latin typeface="Source Sans Pro" panose="020B0503030403020204" pitchFamily="34" charset="0"/>
              </a:rPr>
              <a:t>Data Model contains relationships between tables that which addresses cardinality and nullability of the relationships.</a:t>
            </a:r>
          </a:p>
          <a:p>
            <a:pPr marL="457200" indent="-457200" algn="l">
              <a:buFont typeface="Wingdings" panose="05000000000000000000" pitchFamily="2" charset="2"/>
              <a:buChar char="Ø"/>
            </a:pPr>
            <a:r>
              <a:rPr lang="en-US" sz="2400" b="0" i="0" dirty="0">
                <a:solidFill>
                  <a:srgbClr val="222222"/>
                </a:solidFill>
                <a:effectLst/>
                <a:latin typeface="Source Sans Pro" panose="020B0503030403020204" pitchFamily="34" charset="0"/>
              </a:rPr>
              <a:t>Developed for a specific version of a DBMS, location, data storage or technology to be used in the project.</a:t>
            </a:r>
          </a:p>
          <a:p>
            <a:pPr marL="457200" indent="-457200" algn="l">
              <a:buFont typeface="Wingdings" panose="05000000000000000000" pitchFamily="2" charset="2"/>
              <a:buChar char="Ø"/>
            </a:pPr>
            <a:r>
              <a:rPr lang="en-US" sz="2400" b="0" i="0" dirty="0">
                <a:solidFill>
                  <a:srgbClr val="222222"/>
                </a:solidFill>
                <a:effectLst/>
                <a:latin typeface="Source Sans Pro" panose="020B0503030403020204" pitchFamily="34" charset="0"/>
              </a:rPr>
              <a:t>Columns should have exact datatypes, lengths assigned and default values.</a:t>
            </a:r>
          </a:p>
          <a:p>
            <a:pPr marL="457200" indent="-457200" algn="l">
              <a:buFont typeface="Wingdings" panose="05000000000000000000" pitchFamily="2" charset="2"/>
              <a:buChar char="Ø"/>
            </a:pPr>
            <a:r>
              <a:rPr lang="en-US" sz="2400" b="0" i="0" dirty="0">
                <a:solidFill>
                  <a:srgbClr val="222222"/>
                </a:solidFill>
                <a:effectLst/>
                <a:latin typeface="Source Sans Pro" panose="020B0503030403020204" pitchFamily="34" charset="0"/>
              </a:rPr>
              <a:t>Primary and Foreign keys, views, indexes, access profiles, and authorizations, etc. are defined.</a:t>
            </a:r>
          </a:p>
        </p:txBody>
      </p:sp>
    </p:spTree>
    <p:extLst>
      <p:ext uri="{BB962C8B-B14F-4D97-AF65-F5344CB8AC3E}">
        <p14:creationId xmlns:p14="http://schemas.microsoft.com/office/powerpoint/2010/main" val="40346509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745" y="260648"/>
            <a:ext cx="8600510" cy="778098"/>
          </a:xfrm>
        </p:spPr>
        <p:txBody>
          <a:bodyPr>
            <a:noAutofit/>
          </a:bodyPr>
          <a:lstStyle/>
          <a:p>
            <a:r>
              <a:rPr lang="en-US" sz="4000" b="1" i="0" dirty="0">
                <a:solidFill>
                  <a:srgbClr val="222222"/>
                </a:solidFill>
                <a:effectLst/>
                <a:latin typeface="Source Sans Pro" panose="020B0503030403020204" pitchFamily="34" charset="0"/>
              </a:rPr>
              <a:t>Advantages and Disadvantages of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271745" y="1124744"/>
            <a:ext cx="8600510" cy="4278094"/>
          </a:xfrm>
          <a:prstGeom prst="rect">
            <a:avLst/>
          </a:prstGeom>
          <a:noFill/>
        </p:spPr>
        <p:txBody>
          <a:bodyPr wrap="square" rtlCol="0">
            <a:spAutoFit/>
          </a:bodyPr>
          <a:lstStyle/>
          <a:p>
            <a:pPr algn="l"/>
            <a:r>
              <a:rPr lang="en-US" sz="3200" b="1" i="0" dirty="0">
                <a:solidFill>
                  <a:srgbClr val="222222"/>
                </a:solidFill>
                <a:effectLst/>
                <a:latin typeface="Source Sans Pro" panose="020B0503030403020204" pitchFamily="34" charset="0"/>
              </a:rPr>
              <a:t>Advantages of Data model:</a:t>
            </a:r>
            <a:endParaRPr lang="en-US" sz="3200" b="0" i="0" dirty="0">
              <a:solidFill>
                <a:srgbClr val="222222"/>
              </a:solidFill>
              <a:effectLst/>
              <a:latin typeface="Source Sans Pro" panose="020B0503030403020204" pitchFamily="34" charset="0"/>
            </a:endParaRPr>
          </a:p>
          <a:p>
            <a:pPr marL="457200" indent="-457200" algn="l">
              <a:buFont typeface="Wingdings" panose="05000000000000000000" pitchFamily="2" charset="2"/>
              <a:buChar char="Ø"/>
            </a:pPr>
            <a:r>
              <a:rPr lang="en-US" sz="3000" b="0" i="0" dirty="0">
                <a:solidFill>
                  <a:srgbClr val="222222"/>
                </a:solidFill>
                <a:effectLst/>
                <a:latin typeface="Source Sans Pro" panose="020B0503030403020204" pitchFamily="34" charset="0"/>
              </a:rPr>
              <a:t>The main goal of a designing data model is to make certain that data objects offered by the functional team are represented accurately.</a:t>
            </a:r>
          </a:p>
          <a:p>
            <a:pPr marL="457200" indent="-457200" algn="l">
              <a:buFont typeface="Wingdings" panose="05000000000000000000" pitchFamily="2" charset="2"/>
              <a:buChar char="Ø"/>
            </a:pPr>
            <a:r>
              <a:rPr lang="en-US" sz="3000" b="0" i="0" dirty="0">
                <a:solidFill>
                  <a:srgbClr val="222222"/>
                </a:solidFill>
                <a:effectLst/>
                <a:latin typeface="Source Sans Pro" panose="020B0503030403020204" pitchFamily="34" charset="0"/>
              </a:rPr>
              <a:t>The data model should be detailed enough to be used for building the physical database.</a:t>
            </a:r>
          </a:p>
          <a:p>
            <a:pPr marL="457200" indent="-457200">
              <a:buFont typeface="Wingdings" panose="05000000000000000000" pitchFamily="2" charset="2"/>
              <a:buChar char="Ø"/>
            </a:pPr>
            <a:r>
              <a:rPr lang="en-US" sz="3000" b="0" i="0" dirty="0">
                <a:solidFill>
                  <a:srgbClr val="222222"/>
                </a:solidFill>
                <a:effectLst/>
                <a:latin typeface="Source Sans Pro" panose="020B0503030403020204" pitchFamily="34" charset="0"/>
              </a:rPr>
              <a:t>The information in the data model can be used for defining the relationship between tables, primary and foreign keys, and stored procedures.</a:t>
            </a:r>
          </a:p>
        </p:txBody>
      </p:sp>
    </p:spTree>
    <p:extLst>
      <p:ext uri="{BB962C8B-B14F-4D97-AF65-F5344CB8AC3E}">
        <p14:creationId xmlns:p14="http://schemas.microsoft.com/office/powerpoint/2010/main" val="24551449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745" y="260648"/>
            <a:ext cx="8600510" cy="778098"/>
          </a:xfrm>
        </p:spPr>
        <p:txBody>
          <a:bodyPr>
            <a:noAutofit/>
          </a:bodyPr>
          <a:lstStyle/>
          <a:p>
            <a:r>
              <a:rPr lang="en-US" sz="4000" b="1" i="0" dirty="0">
                <a:solidFill>
                  <a:srgbClr val="222222"/>
                </a:solidFill>
                <a:effectLst/>
                <a:latin typeface="Source Sans Pro" panose="020B0503030403020204" pitchFamily="34" charset="0"/>
              </a:rPr>
              <a:t>Advantages and Disadvantages of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271745" y="1556792"/>
            <a:ext cx="8600510" cy="3046988"/>
          </a:xfrm>
          <a:prstGeom prst="rect">
            <a:avLst/>
          </a:prstGeom>
          <a:noFill/>
        </p:spPr>
        <p:txBody>
          <a:bodyPr wrap="square" rtlCol="0">
            <a:spAutoFit/>
          </a:bodyPr>
          <a:lstStyle/>
          <a:p>
            <a:pPr marL="457200" indent="-457200" algn="l">
              <a:buFont typeface="Wingdings" panose="05000000000000000000" pitchFamily="2" charset="2"/>
              <a:buChar char="Ø"/>
            </a:pPr>
            <a:r>
              <a:rPr lang="en-US" sz="3200" b="0" i="0" dirty="0">
                <a:solidFill>
                  <a:srgbClr val="222222"/>
                </a:solidFill>
                <a:effectLst/>
                <a:latin typeface="Source Sans Pro" panose="020B0503030403020204" pitchFamily="34" charset="0"/>
              </a:rPr>
              <a:t>Data Model helps business to communicate the within and across organizations.</a:t>
            </a:r>
          </a:p>
          <a:p>
            <a:pPr marL="457200" indent="-457200" algn="l">
              <a:buFont typeface="Wingdings" panose="05000000000000000000" pitchFamily="2" charset="2"/>
              <a:buChar char="Ø"/>
            </a:pPr>
            <a:r>
              <a:rPr lang="en-US" sz="3200" b="0" i="0" dirty="0">
                <a:solidFill>
                  <a:srgbClr val="222222"/>
                </a:solidFill>
                <a:effectLst/>
                <a:latin typeface="Source Sans Pro" panose="020B0503030403020204" pitchFamily="34" charset="0"/>
              </a:rPr>
              <a:t>Data model helps to documents data mappings in ETL process</a:t>
            </a:r>
          </a:p>
          <a:p>
            <a:pPr marL="457200" indent="-457200" algn="l">
              <a:buFont typeface="Wingdings" panose="05000000000000000000" pitchFamily="2" charset="2"/>
              <a:buChar char="Ø"/>
            </a:pPr>
            <a:r>
              <a:rPr lang="en-US" sz="3200" b="0" i="0" dirty="0">
                <a:solidFill>
                  <a:srgbClr val="222222"/>
                </a:solidFill>
                <a:effectLst/>
                <a:latin typeface="Source Sans Pro" panose="020B0503030403020204" pitchFamily="34" charset="0"/>
              </a:rPr>
              <a:t>Help to recognize correct sources of data to populate the model</a:t>
            </a:r>
          </a:p>
        </p:txBody>
      </p:sp>
    </p:spTree>
    <p:extLst>
      <p:ext uri="{BB962C8B-B14F-4D97-AF65-F5344CB8AC3E}">
        <p14:creationId xmlns:p14="http://schemas.microsoft.com/office/powerpoint/2010/main" val="21270638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745" y="260648"/>
            <a:ext cx="8600510" cy="778098"/>
          </a:xfrm>
        </p:spPr>
        <p:txBody>
          <a:bodyPr>
            <a:noAutofit/>
          </a:bodyPr>
          <a:lstStyle/>
          <a:p>
            <a:r>
              <a:rPr lang="en-US" sz="4000" b="1" i="0" dirty="0">
                <a:solidFill>
                  <a:srgbClr val="222222"/>
                </a:solidFill>
                <a:effectLst/>
                <a:latin typeface="Source Sans Pro" panose="020B0503030403020204" pitchFamily="34" charset="0"/>
              </a:rPr>
              <a:t>Advantages and Disadvantages of Data Model:</a:t>
            </a: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1124744"/>
            <a:ext cx="8692743" cy="4708981"/>
          </a:xfrm>
          <a:prstGeom prst="rect">
            <a:avLst/>
          </a:prstGeom>
          <a:noFill/>
        </p:spPr>
        <p:txBody>
          <a:bodyPr wrap="square" rtlCol="0">
            <a:spAutoFit/>
          </a:bodyPr>
          <a:lstStyle/>
          <a:p>
            <a:pPr algn="l"/>
            <a:r>
              <a:rPr lang="en-US" sz="3000" b="1" i="0" dirty="0">
                <a:solidFill>
                  <a:srgbClr val="222222"/>
                </a:solidFill>
                <a:effectLst/>
                <a:latin typeface="Source Sans Pro" panose="020B0503030403020204" pitchFamily="34" charset="0"/>
              </a:rPr>
              <a:t>Disadvantages of Data model:</a:t>
            </a:r>
            <a:endParaRPr lang="en-US" sz="3000" b="0" i="0" dirty="0">
              <a:solidFill>
                <a:srgbClr val="222222"/>
              </a:solidFill>
              <a:effectLst/>
              <a:latin typeface="Source Sans Pro" panose="020B0503030403020204" pitchFamily="34" charset="0"/>
            </a:endParaRPr>
          </a:p>
          <a:p>
            <a:pPr marL="457200" indent="-457200" algn="l">
              <a:buFont typeface="Wingdings" panose="05000000000000000000" pitchFamily="2" charset="2"/>
              <a:buChar char="Ø"/>
            </a:pPr>
            <a:r>
              <a:rPr lang="en-US" sz="3000" b="0" i="0" dirty="0">
                <a:solidFill>
                  <a:srgbClr val="222222"/>
                </a:solidFill>
                <a:effectLst/>
                <a:latin typeface="Source Sans Pro" panose="020B0503030403020204" pitchFamily="34" charset="0"/>
              </a:rPr>
              <a:t>To develop Data model one should know physical data stored characteristics.</a:t>
            </a:r>
          </a:p>
          <a:p>
            <a:pPr marL="457200" indent="-457200" algn="l">
              <a:buFont typeface="Wingdings" panose="05000000000000000000" pitchFamily="2" charset="2"/>
              <a:buChar char="Ø"/>
            </a:pPr>
            <a:r>
              <a:rPr lang="en-US" sz="3000" b="0" i="0" dirty="0">
                <a:solidFill>
                  <a:srgbClr val="222222"/>
                </a:solidFill>
                <a:effectLst/>
                <a:latin typeface="Source Sans Pro" panose="020B0503030403020204" pitchFamily="34" charset="0"/>
              </a:rPr>
              <a:t>This is a navigational system produces complex application development, management. Thus, it requires a knowledge of the biographical truth.</a:t>
            </a:r>
          </a:p>
          <a:p>
            <a:pPr marL="457200" indent="-457200" algn="l">
              <a:buFont typeface="Wingdings" panose="05000000000000000000" pitchFamily="2" charset="2"/>
              <a:buChar char="Ø"/>
            </a:pPr>
            <a:r>
              <a:rPr lang="en-US" sz="3000" b="0" i="0" dirty="0">
                <a:solidFill>
                  <a:srgbClr val="222222"/>
                </a:solidFill>
                <a:effectLst/>
                <a:latin typeface="Source Sans Pro" panose="020B0503030403020204" pitchFamily="34" charset="0"/>
              </a:rPr>
              <a:t>Even smaller change made in structure require modification in the entire application.</a:t>
            </a:r>
          </a:p>
          <a:p>
            <a:pPr marL="457200" indent="-457200" algn="l">
              <a:buFont typeface="Wingdings" panose="05000000000000000000" pitchFamily="2" charset="2"/>
              <a:buChar char="Ø"/>
            </a:pPr>
            <a:r>
              <a:rPr lang="en-US" sz="3000" b="0" i="0" dirty="0">
                <a:solidFill>
                  <a:srgbClr val="222222"/>
                </a:solidFill>
                <a:effectLst/>
                <a:latin typeface="Source Sans Pro" panose="020B0503030403020204" pitchFamily="34" charset="0"/>
              </a:rPr>
              <a:t>There is no set data manipulation language in DBMS.</a:t>
            </a:r>
          </a:p>
        </p:txBody>
      </p:sp>
    </p:spTree>
    <p:extLst>
      <p:ext uri="{BB962C8B-B14F-4D97-AF65-F5344CB8AC3E}">
        <p14:creationId xmlns:p14="http://schemas.microsoft.com/office/powerpoint/2010/main" val="34512819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745" y="260648"/>
            <a:ext cx="8600510" cy="720080"/>
          </a:xfrm>
        </p:spPr>
        <p:txBody>
          <a:bodyPr>
            <a:noAutofit/>
          </a:bodyPr>
          <a:lstStyle/>
          <a:p>
            <a:r>
              <a:rPr lang="en-US" sz="4000" b="1" i="0" dirty="0">
                <a:solidFill>
                  <a:srgbClr val="222222"/>
                </a:solidFill>
                <a:effectLst>
                  <a:outerShdw blurRad="38100" dist="38100" dir="2700000" algn="tl">
                    <a:srgbClr val="000000">
                      <a:alpha val="43137"/>
                    </a:srgbClr>
                  </a:outerShdw>
                </a:effectLst>
                <a:latin typeface="Source Sans Pro" panose="020B0503030403020204" pitchFamily="34" charset="0"/>
              </a:rPr>
              <a:t>Conclusion</a:t>
            </a: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692743" cy="4524315"/>
          </a:xfrm>
          <a:prstGeom prst="rect">
            <a:avLst/>
          </a:prstGeom>
          <a:noFill/>
        </p:spPr>
        <p:txBody>
          <a:bodyPr wrap="square" rtlCol="0">
            <a:spAutoFit/>
          </a:bodyPr>
          <a:lstStyle/>
          <a:p>
            <a:pPr marL="457200" indent="-457200" algn="l">
              <a:buFont typeface="Wingdings" panose="05000000000000000000" pitchFamily="2" charset="2"/>
              <a:buChar char="Ø"/>
            </a:pPr>
            <a:r>
              <a:rPr lang="en-US" sz="3200" b="0" i="0" dirty="0">
                <a:solidFill>
                  <a:srgbClr val="222222"/>
                </a:solidFill>
                <a:effectLst/>
                <a:latin typeface="Source Sans Pro" panose="020B0503030403020204" pitchFamily="34" charset="0"/>
              </a:rPr>
              <a:t>Data modeling is the process of developing data model for the data to be stored in a Database.</a:t>
            </a:r>
          </a:p>
          <a:p>
            <a:pPr marL="457200" indent="-457200" algn="l">
              <a:buFont typeface="Wingdings" panose="05000000000000000000" pitchFamily="2" charset="2"/>
              <a:buChar char="Ø"/>
            </a:pPr>
            <a:r>
              <a:rPr lang="en-US" sz="3200" b="0" i="0" dirty="0">
                <a:solidFill>
                  <a:srgbClr val="222222"/>
                </a:solidFill>
                <a:effectLst/>
                <a:latin typeface="Source Sans Pro" panose="020B0503030403020204" pitchFamily="34" charset="0"/>
              </a:rPr>
              <a:t>Data Models ensure consistency in naming conventions, default values, semantics, security while ensuring quality of the data.</a:t>
            </a:r>
          </a:p>
          <a:p>
            <a:pPr marL="457200" indent="-457200" algn="l">
              <a:buFont typeface="Wingdings" panose="05000000000000000000" pitchFamily="2" charset="2"/>
              <a:buChar char="Ø"/>
            </a:pPr>
            <a:r>
              <a:rPr lang="en-US" sz="3200" b="0" i="0" dirty="0">
                <a:solidFill>
                  <a:srgbClr val="222222"/>
                </a:solidFill>
                <a:effectLst/>
                <a:latin typeface="Source Sans Pro" panose="020B0503030403020204" pitchFamily="34" charset="0"/>
              </a:rPr>
              <a:t>Data Model structure helps to define the relational tables, primary and foreign keys and stored procedures.</a:t>
            </a:r>
          </a:p>
        </p:txBody>
      </p:sp>
    </p:spTree>
    <p:extLst>
      <p:ext uri="{BB962C8B-B14F-4D97-AF65-F5344CB8AC3E}">
        <p14:creationId xmlns:p14="http://schemas.microsoft.com/office/powerpoint/2010/main" val="24997932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661" y="0"/>
            <a:ext cx="8600510" cy="720080"/>
          </a:xfrm>
        </p:spPr>
        <p:txBody>
          <a:bodyPr>
            <a:noAutofit/>
          </a:bodyPr>
          <a:lstStyle/>
          <a:p>
            <a:r>
              <a:rPr lang="en-US" sz="4000" b="1" i="0" dirty="0">
                <a:solidFill>
                  <a:srgbClr val="222222"/>
                </a:solidFill>
                <a:effectLst>
                  <a:outerShdw blurRad="38100" dist="38100" dir="2700000" algn="tl">
                    <a:srgbClr val="000000">
                      <a:alpha val="43137"/>
                    </a:srgbClr>
                  </a:outerShdw>
                </a:effectLst>
                <a:latin typeface="Source Sans Pro" panose="020B0503030403020204" pitchFamily="34" charset="0"/>
              </a:rPr>
              <a:t>Conclusion</a:t>
            </a: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674400"/>
            <a:ext cx="8692743" cy="5016758"/>
          </a:xfrm>
          <a:prstGeom prst="rect">
            <a:avLst/>
          </a:prstGeom>
          <a:noFill/>
        </p:spPr>
        <p:txBody>
          <a:bodyPr wrap="square" rtlCol="0">
            <a:spAutoFit/>
          </a:bodyPr>
          <a:lstStyle/>
          <a:p>
            <a:pPr marL="457200" indent="-457200" algn="l">
              <a:buFont typeface="Wingdings" panose="05000000000000000000" pitchFamily="2" charset="2"/>
              <a:buChar char="Ø"/>
            </a:pPr>
            <a:r>
              <a:rPr lang="en-US" sz="3200" b="0" i="0" dirty="0">
                <a:solidFill>
                  <a:srgbClr val="222222"/>
                </a:solidFill>
                <a:effectLst/>
                <a:latin typeface="Source Sans Pro" panose="020B0503030403020204" pitchFamily="34" charset="0"/>
              </a:rPr>
              <a:t>There are three types of conceptual, logical, and physical.</a:t>
            </a:r>
          </a:p>
          <a:p>
            <a:pPr marL="457200" indent="-457200" algn="l">
              <a:buFont typeface="Wingdings" panose="05000000000000000000" pitchFamily="2" charset="2"/>
              <a:buChar char="Ø"/>
            </a:pPr>
            <a:r>
              <a:rPr lang="en-US" sz="3200" b="0" i="0" dirty="0">
                <a:solidFill>
                  <a:srgbClr val="222222"/>
                </a:solidFill>
                <a:effectLst/>
                <a:latin typeface="Source Sans Pro" panose="020B0503030403020204" pitchFamily="34" charset="0"/>
              </a:rPr>
              <a:t>The main aim of conceptual model is to establish the entities, their attributes, and their relationships.</a:t>
            </a:r>
          </a:p>
          <a:p>
            <a:pPr marL="457200" indent="-457200" algn="l">
              <a:buFont typeface="Wingdings" panose="05000000000000000000" pitchFamily="2" charset="2"/>
              <a:buChar char="Ø"/>
            </a:pPr>
            <a:r>
              <a:rPr lang="en-US" sz="3200" b="0" i="0" dirty="0">
                <a:solidFill>
                  <a:srgbClr val="222222"/>
                </a:solidFill>
                <a:effectLst/>
                <a:latin typeface="Source Sans Pro" panose="020B0503030403020204" pitchFamily="34" charset="0"/>
              </a:rPr>
              <a:t>Logical data model defines the structure of the data elements and set the relationships between them.</a:t>
            </a:r>
          </a:p>
          <a:p>
            <a:pPr marL="457200" indent="-457200" algn="l">
              <a:buFont typeface="Wingdings" panose="05000000000000000000" pitchFamily="2" charset="2"/>
              <a:buChar char="Ø"/>
            </a:pPr>
            <a:r>
              <a:rPr lang="en-US" sz="3200" b="0" i="0" dirty="0">
                <a:solidFill>
                  <a:srgbClr val="222222"/>
                </a:solidFill>
                <a:effectLst/>
                <a:latin typeface="Source Sans Pro" panose="020B0503030403020204" pitchFamily="34" charset="0"/>
              </a:rPr>
              <a:t>A Physical Data Model describes the database specific implementation of the data model.</a:t>
            </a:r>
          </a:p>
        </p:txBody>
      </p:sp>
    </p:spTree>
    <p:extLst>
      <p:ext uri="{BB962C8B-B14F-4D97-AF65-F5344CB8AC3E}">
        <p14:creationId xmlns:p14="http://schemas.microsoft.com/office/powerpoint/2010/main" val="9145038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661" y="0"/>
            <a:ext cx="8600510" cy="720080"/>
          </a:xfrm>
        </p:spPr>
        <p:txBody>
          <a:bodyPr>
            <a:noAutofit/>
          </a:bodyPr>
          <a:lstStyle/>
          <a:p>
            <a:r>
              <a:rPr lang="en-US" sz="4000" b="1" i="0" dirty="0">
                <a:solidFill>
                  <a:srgbClr val="222222"/>
                </a:solidFill>
                <a:effectLst>
                  <a:outerShdw blurRad="38100" dist="38100" dir="2700000" algn="tl">
                    <a:srgbClr val="000000">
                      <a:alpha val="43137"/>
                    </a:srgbClr>
                  </a:outerShdw>
                </a:effectLst>
                <a:latin typeface="Source Sans Pro" panose="020B0503030403020204" pitchFamily="34" charset="0"/>
              </a:rPr>
              <a:t>Conclusion</a:t>
            </a: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674400"/>
            <a:ext cx="8692743" cy="5170646"/>
          </a:xfrm>
          <a:prstGeom prst="rect">
            <a:avLst/>
          </a:prstGeom>
          <a:noFill/>
        </p:spPr>
        <p:txBody>
          <a:bodyPr wrap="square" rtlCol="0">
            <a:spAutoFit/>
          </a:bodyPr>
          <a:lstStyle/>
          <a:p>
            <a:pPr marL="457200" indent="-457200" algn="just">
              <a:buFont typeface="Wingdings" panose="05000000000000000000" pitchFamily="2" charset="2"/>
              <a:buChar char="Ø"/>
            </a:pPr>
            <a:r>
              <a:rPr lang="en-US" sz="3000" b="0" i="0" dirty="0">
                <a:solidFill>
                  <a:srgbClr val="222222"/>
                </a:solidFill>
                <a:effectLst/>
                <a:latin typeface="Source Sans Pro" panose="020B0503030403020204" pitchFamily="34" charset="0"/>
              </a:rPr>
              <a:t>The main goal of a designing data model is to make certain that data objects offered by the functional team are represented accurately.</a:t>
            </a:r>
          </a:p>
          <a:p>
            <a:pPr marL="457200" indent="-457200" algn="just">
              <a:buFont typeface="Wingdings" panose="05000000000000000000" pitchFamily="2" charset="2"/>
              <a:buChar char="Ø"/>
            </a:pPr>
            <a:r>
              <a:rPr lang="en-US" sz="3000" b="0" i="0" dirty="0">
                <a:solidFill>
                  <a:srgbClr val="222222"/>
                </a:solidFill>
                <a:effectLst/>
                <a:latin typeface="Source Sans Pro" panose="020B0503030403020204" pitchFamily="34" charset="0"/>
              </a:rPr>
              <a:t>The biggest drawback is that even smaller change made in structure require modification in the entire application.</a:t>
            </a:r>
          </a:p>
          <a:p>
            <a:pPr marL="457200" indent="-457200" algn="just">
              <a:buFont typeface="Wingdings" panose="05000000000000000000" pitchFamily="2" charset="2"/>
              <a:buChar char="Ø"/>
            </a:pPr>
            <a:r>
              <a:rPr lang="en-US" sz="3000" b="0" i="0" dirty="0">
                <a:solidFill>
                  <a:srgbClr val="222222"/>
                </a:solidFill>
                <a:effectLst/>
                <a:latin typeface="Source Sans Pro" panose="020B0503030403020204" pitchFamily="34" charset="0"/>
              </a:rPr>
              <a:t>Reading this Data Modeling tutorial, you will learn from the basic concepts such as What is Data Model? Introduction to different types of Data Model, advantages, disadvantages, and data model example.</a:t>
            </a:r>
          </a:p>
        </p:txBody>
      </p:sp>
    </p:spTree>
    <p:extLst>
      <p:ext uri="{BB962C8B-B14F-4D97-AF65-F5344CB8AC3E}">
        <p14:creationId xmlns:p14="http://schemas.microsoft.com/office/powerpoint/2010/main" val="41197463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
        <p:nvSpPr>
          <p:cNvPr id="3" name="TextBox 2">
            <a:extLst>
              <a:ext uri="{FF2B5EF4-FFF2-40B4-BE49-F238E27FC236}">
                <a16:creationId xmlns:a16="http://schemas.microsoft.com/office/drawing/2014/main" id="{DEF50E9C-1D8F-4D68-A055-5A1B662DC428}"/>
              </a:ext>
            </a:extLst>
          </p:cNvPr>
          <p:cNvSpPr txBox="1"/>
          <p:nvPr/>
        </p:nvSpPr>
        <p:spPr>
          <a:xfrm>
            <a:off x="611560" y="3933056"/>
            <a:ext cx="7920880" cy="1107996"/>
          </a:xfrm>
          <a:prstGeom prst="rect">
            <a:avLst/>
          </a:prstGeom>
          <a:noFill/>
        </p:spPr>
        <p:txBody>
          <a:bodyPr wrap="square" rtlCol="0">
            <a:spAutoFit/>
          </a:bodyPr>
          <a:lstStyle/>
          <a:p>
            <a:r>
              <a:rPr lang="en-GB" sz="2400" b="1" dirty="0"/>
              <a:t>Reference :</a:t>
            </a:r>
            <a:r>
              <a:rPr lang="en-GB" sz="2400" dirty="0"/>
              <a:t> </a:t>
            </a:r>
            <a:r>
              <a:rPr lang="en-GB" sz="2400" dirty="0">
                <a:hlinkClick r:id="rId2"/>
              </a:rPr>
              <a:t>https://www.guru99.com/data-modelling-conceptual-logical.html</a:t>
            </a:r>
            <a:endParaRPr lang="en-GB" sz="2400" dirty="0"/>
          </a:p>
          <a:p>
            <a:endParaRPr lang="en-GB" dirty="0"/>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TotalTime>
  <Words>1556</Words>
  <Application>Microsoft Office PowerPoint</Application>
  <PresentationFormat>On-screen Show (4:3)</PresentationFormat>
  <Paragraphs>154</Paragraphs>
  <Slides>29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Arial</vt:lpstr>
      <vt:lpstr>Calibri</vt:lpstr>
      <vt:lpstr>Lato</vt:lpstr>
      <vt:lpstr>Myriad Pro</vt:lpstr>
      <vt:lpstr>Open Sans</vt:lpstr>
      <vt:lpstr>Source Sans Pro</vt:lpstr>
      <vt:lpstr>Wingdings</vt:lpstr>
      <vt:lpstr>20140311PresentationUWTSDTemplate</vt:lpstr>
      <vt:lpstr>BSc (Hons) Cloud Computing</vt:lpstr>
      <vt:lpstr>Objectives</vt:lpstr>
      <vt:lpstr>Data Modelling</vt:lpstr>
      <vt:lpstr>Data Modelling</vt:lpstr>
      <vt:lpstr>Why use Data Model?</vt:lpstr>
      <vt:lpstr>Why use Data Model?</vt:lpstr>
      <vt:lpstr>Types of Data Models</vt:lpstr>
      <vt:lpstr>Types of Data Models</vt:lpstr>
      <vt:lpstr>Types of Data Models</vt:lpstr>
      <vt:lpstr>Types of Data Models</vt:lpstr>
      <vt:lpstr>Conceptual Data Model</vt:lpstr>
      <vt:lpstr>Conceptual Data Model</vt:lpstr>
      <vt:lpstr>Conceptual Data Model</vt:lpstr>
      <vt:lpstr>Conceptual Data Model</vt:lpstr>
      <vt:lpstr>Conceptual Data Model</vt:lpstr>
      <vt:lpstr>Logical Data Model</vt:lpstr>
      <vt:lpstr>Logical Data Model</vt:lpstr>
      <vt:lpstr>Logical Data Model</vt:lpstr>
      <vt:lpstr>Logical Data Model</vt:lpstr>
      <vt:lpstr>Physical Data Model</vt:lpstr>
      <vt:lpstr>Physical Data Model</vt:lpstr>
      <vt:lpstr>Physical Data Model</vt:lpstr>
      <vt:lpstr>Advantages and Disadvantages of Data Model:</vt:lpstr>
      <vt:lpstr>Advantages and Disadvantages of Data Model:</vt:lpstr>
      <vt:lpstr>Advantages and Disadvantages of Data Model:</vt:lpstr>
      <vt:lpstr>Conclusion</vt:lpstr>
      <vt:lpstr>Conclusion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Sadhana Jha</cp:lastModifiedBy>
  <cp:revision>31</cp:revision>
  <dcterms:created xsi:type="dcterms:W3CDTF">2015-04-14T15:21:28Z</dcterms:created>
  <dcterms:modified xsi:type="dcterms:W3CDTF">2024-09-11T08:08:52Z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