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embeddedFontLst>
    <p:embeddedFont>
      <p:font typeface="黑体" pitchFamily="49" charset="-122"/>
      <p:regular r:id="rId32"/>
    </p:embeddedFont>
    <p:embeddedFont>
      <p:font typeface="Calibri" pitchFamily="34" charset="0"/>
      <p:regular r:id="rId33"/>
      <p:bold r:id="rId34"/>
      <p:italic r:id="rId35"/>
      <p:boldItalic r:id="rId36"/>
    </p:embeddedFont>
    <p:embeddedFont>
      <p:font typeface="华文细黑" pitchFamily="2" charset="-122"/>
      <p:regular r:id="rId37"/>
    </p:embeddedFont>
    <p:embeddedFont>
      <p:font typeface="GB Pinyinok-D" pitchFamily="2" charset="-122"/>
      <p:regular r:id="rId38"/>
    </p:embeddedFont>
    <p:embeddedFont>
      <p:font typeface="华文楷体" pitchFamily="2" charset="-122"/>
      <p:regular r:id="rId39"/>
    </p:embeddedFont>
    <p:embeddedFont>
      <p:font typeface="Helvetica" pitchFamily="34" charset="0"/>
      <p:regular r:id="rId40"/>
      <p:bold r:id="rId41"/>
      <p:italic r:id="rId42"/>
      <p:boldItalic r:id="rId43"/>
    </p:embeddedFont>
    <p:embeddedFont>
      <p:font typeface="Ebrima" pitchFamily="2" charset="0"/>
      <p:regular r:id="rId44"/>
      <p:bold r:id="rId45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第六课  怎么突然找不到了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3135835542,3844317343&amp;fm=21&amp;gp=0.jpg" descr="u=3135835542,3844317343&amp;fm=21&amp;gp=0.jpg"/>
          <p:cNvPicPr/>
          <p:nvPr/>
        </p:nvPicPr>
        <p:blipFill>
          <a:blip r:embed="rId2" cstate="print">
            <a:extLst/>
          </a:blip>
          <a:srcRect t="641" r="24405" b="18044"/>
          <a:stretch>
            <a:fillRect/>
          </a:stretch>
        </p:blipFill>
        <p:spPr>
          <a:xfrm>
            <a:off x="6143886" y="2362199"/>
            <a:ext cx="2676586" cy="22098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2045102903,4225331480&amp;fm=21&amp;gp=0.jpg" descr="u=2045102903,4225331480&amp;fm=21&amp;gp=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3250" y="2357437"/>
            <a:ext cx="2571750" cy="22145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645206257,1973734972&amp;fm=21&amp;gp=0.jpg" descr="u=645206257,1973734972&amp;fm=21&amp;gp=0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285750" y="2357437"/>
            <a:ext cx="2724150" cy="20955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3000743" y="1516380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下图中他们在做什么？</a:t>
            </a:r>
          </a:p>
        </p:txBody>
      </p:sp>
      <p:sp>
        <p:nvSpPr>
          <p:cNvPr id="20" name="Shape 20"/>
          <p:cNvSpPr/>
          <p:nvPr/>
        </p:nvSpPr>
        <p:spPr>
          <a:xfrm>
            <a:off x="1857375" y="22145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143250" y="234473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700087" y="5292725"/>
            <a:ext cx="25146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dōnɡxi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找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东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西</a:t>
            </a:r>
          </a:p>
        </p:txBody>
      </p:sp>
      <p:sp>
        <p:nvSpPr>
          <p:cNvPr id="23" name="Shape 23"/>
          <p:cNvSpPr/>
          <p:nvPr/>
        </p:nvSpPr>
        <p:spPr>
          <a:xfrm>
            <a:off x="3733576" y="5286375"/>
            <a:ext cx="3214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bānɡmánɡ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帮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忙</a:t>
            </a:r>
          </a:p>
        </p:txBody>
      </p:sp>
      <p:sp>
        <p:nvSpPr>
          <p:cNvPr id="24" name="Shape 24"/>
          <p:cNvSpPr/>
          <p:nvPr/>
        </p:nvSpPr>
        <p:spPr>
          <a:xfrm>
            <a:off x="6143625" y="2357437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7020272" y="5286375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líkāi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3.离开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1" animBg="1" advAuto="0"/>
      <p:bldP spid="23" grpId="2" animBg="1" advAuto="0"/>
      <p:bldP spid="25" grpId="3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676400"/>
            <a:ext cx="273646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glasses, spectacles 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6764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眼镜</a:t>
            </a:r>
          </a:p>
        </p:txBody>
      </p:sp>
      <p:sp>
        <p:nvSpPr>
          <p:cNvPr id="33" name="Shape 33"/>
          <p:cNvSpPr/>
          <p:nvPr/>
        </p:nvSpPr>
        <p:spPr>
          <a:xfrm>
            <a:off x="5072062" y="2357437"/>
            <a:ext cx="177741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suddenly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428875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突然</a:t>
            </a:r>
          </a:p>
        </p:txBody>
      </p:sp>
      <p:sp>
        <p:nvSpPr>
          <p:cNvPr id="35" name="Shape 35"/>
          <p:cNvSpPr/>
          <p:nvPr/>
        </p:nvSpPr>
        <p:spPr>
          <a:xfrm>
            <a:off x="1042987" y="3143250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离开</a:t>
            </a:r>
          </a:p>
        </p:txBody>
      </p:sp>
      <p:sp>
        <p:nvSpPr>
          <p:cNvPr id="36" name="Shape 36"/>
          <p:cNvSpPr/>
          <p:nvPr/>
        </p:nvSpPr>
        <p:spPr>
          <a:xfrm>
            <a:off x="5076825" y="4654550"/>
            <a:ext cx="152664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 just now</a:t>
            </a:r>
          </a:p>
        </p:txBody>
      </p:sp>
      <p:sp>
        <p:nvSpPr>
          <p:cNvPr id="37" name="Shape 37"/>
          <p:cNvSpPr/>
          <p:nvPr/>
        </p:nvSpPr>
        <p:spPr>
          <a:xfrm>
            <a:off x="1000125" y="3857625"/>
            <a:ext cx="9572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清楚</a:t>
            </a:r>
          </a:p>
        </p:txBody>
      </p:sp>
      <p:sp>
        <p:nvSpPr>
          <p:cNvPr id="38" name="Shape 38"/>
          <p:cNvSpPr/>
          <p:nvPr/>
        </p:nvSpPr>
        <p:spPr>
          <a:xfrm>
            <a:off x="2519362" y="1676400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yǎnjìnɡ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2514600" y="24288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tūrán</a:t>
            </a:r>
            <a:r>
              <a:rPr sz="2400" dirty="0"/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2527746" y="314325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líkāi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484437" y="385762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qīnɡchu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2" name="Shape 42"/>
          <p:cNvSpPr/>
          <p:nvPr/>
        </p:nvSpPr>
        <p:spPr>
          <a:xfrm>
            <a:off x="1000125" y="4572000"/>
            <a:ext cx="928688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刚才</a:t>
            </a:r>
          </a:p>
        </p:txBody>
      </p:sp>
      <p:sp>
        <p:nvSpPr>
          <p:cNvPr id="43" name="Shape 43"/>
          <p:cNvSpPr/>
          <p:nvPr/>
        </p:nvSpPr>
        <p:spPr>
          <a:xfrm>
            <a:off x="2500312" y="45720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ɡānɡcái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4" name="Shape 44"/>
          <p:cNvSpPr/>
          <p:nvPr/>
        </p:nvSpPr>
        <p:spPr>
          <a:xfrm>
            <a:off x="1000125" y="5286375"/>
            <a:ext cx="10715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帮忙</a:t>
            </a:r>
          </a:p>
        </p:txBody>
      </p:sp>
      <p:sp>
        <p:nvSpPr>
          <p:cNvPr id="45" name="Shape 45"/>
          <p:cNvSpPr/>
          <p:nvPr/>
        </p:nvSpPr>
        <p:spPr>
          <a:xfrm>
            <a:off x="2441575" y="52863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bānɡmánɡ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6" name="Shape 46"/>
          <p:cNvSpPr/>
          <p:nvPr/>
        </p:nvSpPr>
        <p:spPr>
          <a:xfrm>
            <a:off x="5072062" y="3143250"/>
            <a:ext cx="320780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leave, to part with    </a:t>
            </a:r>
          </a:p>
        </p:txBody>
      </p:sp>
      <p:sp>
        <p:nvSpPr>
          <p:cNvPr id="47" name="Shape 47"/>
          <p:cNvSpPr/>
          <p:nvPr/>
        </p:nvSpPr>
        <p:spPr>
          <a:xfrm>
            <a:off x="5072062" y="3929062"/>
            <a:ext cx="225857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 clear,distinct</a:t>
            </a:r>
          </a:p>
        </p:txBody>
      </p:sp>
      <p:sp>
        <p:nvSpPr>
          <p:cNvPr id="48" name="Shape 48"/>
          <p:cNvSpPr/>
          <p:nvPr/>
        </p:nvSpPr>
        <p:spPr>
          <a:xfrm>
            <a:off x="5094287" y="5357812"/>
            <a:ext cx="1303398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 to help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1" animBg="1" advAuto="0"/>
      <p:bldP spid="33" grpId="2" animBg="1" advAuto="0"/>
      <p:bldP spid="36" grpId="5" animBg="1" advAuto="0"/>
      <p:bldP spid="46" grpId="3" animBg="1" advAuto="0"/>
      <p:bldP spid="47" grpId="4" animBg="1" advAuto="0"/>
      <p:bldP spid="48" grpId="6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53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5" name="Shape 55"/>
          <p:cNvSpPr/>
          <p:nvPr/>
        </p:nvSpPr>
        <p:spPr>
          <a:xfrm>
            <a:off x="5143500" y="2643187"/>
            <a:ext cx="229774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glasses, spectacles </a:t>
            </a:r>
          </a:p>
        </p:txBody>
      </p:sp>
      <p:sp>
        <p:nvSpPr>
          <p:cNvPr id="56" name="Shape 56"/>
          <p:cNvSpPr/>
          <p:nvPr/>
        </p:nvSpPr>
        <p:spPr>
          <a:xfrm>
            <a:off x="1049337" y="1928812"/>
            <a:ext cx="1008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眼镜</a:t>
            </a:r>
          </a:p>
        </p:txBody>
      </p:sp>
      <p:sp>
        <p:nvSpPr>
          <p:cNvPr id="57" name="Shape 57"/>
          <p:cNvSpPr/>
          <p:nvPr/>
        </p:nvSpPr>
        <p:spPr>
          <a:xfrm>
            <a:off x="5143500" y="3357562"/>
            <a:ext cx="149853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suddenly</a:t>
            </a:r>
          </a:p>
        </p:txBody>
      </p:sp>
      <p:sp>
        <p:nvSpPr>
          <p:cNvPr id="58" name="Shape 58"/>
          <p:cNvSpPr/>
          <p:nvPr/>
        </p:nvSpPr>
        <p:spPr>
          <a:xfrm>
            <a:off x="1049337" y="2681287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突然</a:t>
            </a:r>
          </a:p>
        </p:txBody>
      </p:sp>
      <p:sp>
        <p:nvSpPr>
          <p:cNvPr id="59" name="Shape 59"/>
          <p:cNvSpPr/>
          <p:nvPr/>
        </p:nvSpPr>
        <p:spPr>
          <a:xfrm>
            <a:off x="1042987" y="3395662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离开</a:t>
            </a:r>
          </a:p>
        </p:txBody>
      </p:sp>
      <p:sp>
        <p:nvSpPr>
          <p:cNvPr id="60" name="Shape 60"/>
          <p:cNvSpPr/>
          <p:nvPr/>
        </p:nvSpPr>
        <p:spPr>
          <a:xfrm>
            <a:off x="5143500" y="4143375"/>
            <a:ext cx="128955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 just now</a:t>
            </a:r>
          </a:p>
        </p:txBody>
      </p:sp>
      <p:sp>
        <p:nvSpPr>
          <p:cNvPr id="61" name="Shape 61"/>
          <p:cNvSpPr/>
          <p:nvPr/>
        </p:nvSpPr>
        <p:spPr>
          <a:xfrm>
            <a:off x="1000125" y="4110037"/>
            <a:ext cx="9572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清楚</a:t>
            </a:r>
          </a:p>
        </p:txBody>
      </p:sp>
      <p:sp>
        <p:nvSpPr>
          <p:cNvPr id="62" name="Shape 62"/>
          <p:cNvSpPr/>
          <p:nvPr/>
        </p:nvSpPr>
        <p:spPr>
          <a:xfrm>
            <a:off x="2643187" y="4071937"/>
            <a:ext cx="19097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yǎnjìnɡ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2643187" y="200025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tūrán</a:t>
            </a:r>
            <a:r>
              <a:rPr sz="2000" dirty="0"/>
              <a:t> </a:t>
            </a:r>
          </a:p>
        </p:txBody>
      </p:sp>
      <p:sp>
        <p:nvSpPr>
          <p:cNvPr id="64" name="Shape 64"/>
          <p:cNvSpPr/>
          <p:nvPr/>
        </p:nvSpPr>
        <p:spPr>
          <a:xfrm>
            <a:off x="2643187" y="3357562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líkāi</a:t>
            </a:r>
            <a:r>
              <a:rPr sz="2000" dirty="0"/>
              <a:t> </a:t>
            </a:r>
          </a:p>
        </p:txBody>
      </p:sp>
      <p:sp>
        <p:nvSpPr>
          <p:cNvPr id="65" name="Shape 65"/>
          <p:cNvSpPr/>
          <p:nvPr/>
        </p:nvSpPr>
        <p:spPr>
          <a:xfrm>
            <a:off x="2643187" y="271462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qīnɡchu</a:t>
            </a:r>
            <a:r>
              <a:rPr sz="2000" dirty="0"/>
              <a:t>   </a:t>
            </a:r>
          </a:p>
        </p:txBody>
      </p:sp>
      <p:sp>
        <p:nvSpPr>
          <p:cNvPr id="66" name="Shape 66"/>
          <p:cNvSpPr/>
          <p:nvPr/>
        </p:nvSpPr>
        <p:spPr>
          <a:xfrm>
            <a:off x="1000125" y="4824412"/>
            <a:ext cx="9286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刚才</a:t>
            </a:r>
          </a:p>
        </p:txBody>
      </p:sp>
      <p:sp>
        <p:nvSpPr>
          <p:cNvPr id="67" name="Shape 67"/>
          <p:cNvSpPr/>
          <p:nvPr/>
        </p:nvSpPr>
        <p:spPr>
          <a:xfrm>
            <a:off x="2627784" y="557212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ɡānɡcái</a:t>
            </a:r>
            <a:r>
              <a:rPr sz="2000" dirty="0"/>
              <a:t> </a:t>
            </a:r>
          </a:p>
        </p:txBody>
      </p:sp>
      <p:sp>
        <p:nvSpPr>
          <p:cNvPr id="68" name="Shape 68"/>
          <p:cNvSpPr/>
          <p:nvPr/>
        </p:nvSpPr>
        <p:spPr>
          <a:xfrm>
            <a:off x="1000125" y="5538787"/>
            <a:ext cx="10715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帮忙</a:t>
            </a:r>
          </a:p>
        </p:txBody>
      </p:sp>
      <p:sp>
        <p:nvSpPr>
          <p:cNvPr id="69" name="Shape 69"/>
          <p:cNvSpPr/>
          <p:nvPr/>
        </p:nvSpPr>
        <p:spPr>
          <a:xfrm>
            <a:off x="2643187" y="485775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bānɡmánɡ</a:t>
            </a:r>
            <a:r>
              <a:rPr sz="2000" dirty="0"/>
              <a:t> </a:t>
            </a:r>
          </a:p>
        </p:txBody>
      </p:sp>
      <p:sp>
        <p:nvSpPr>
          <p:cNvPr id="70" name="Shape 70"/>
          <p:cNvSpPr/>
          <p:nvPr/>
        </p:nvSpPr>
        <p:spPr>
          <a:xfrm>
            <a:off x="5143500" y="2000250"/>
            <a:ext cx="2690525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leave, to part with    </a:t>
            </a:r>
          </a:p>
        </p:txBody>
      </p:sp>
      <p:sp>
        <p:nvSpPr>
          <p:cNvPr id="71" name="Shape 71"/>
          <p:cNvSpPr/>
          <p:nvPr/>
        </p:nvSpPr>
        <p:spPr>
          <a:xfrm>
            <a:off x="5143500" y="5572125"/>
            <a:ext cx="189950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 clear,distinct</a:t>
            </a:r>
          </a:p>
        </p:txBody>
      </p:sp>
      <p:sp>
        <p:nvSpPr>
          <p:cNvPr id="72" name="Shape 72"/>
          <p:cNvSpPr/>
          <p:nvPr/>
        </p:nvSpPr>
        <p:spPr>
          <a:xfrm>
            <a:off x="5143500" y="4857750"/>
            <a:ext cx="110352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 to help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7" name="Group 7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5" name="Shape 7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6" name="Shape 7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8" name="Shape 78"/>
          <p:cNvSpPr/>
          <p:nvPr/>
        </p:nvSpPr>
        <p:spPr>
          <a:xfrm>
            <a:off x="3199293" y="1746527"/>
            <a:ext cx="721351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lang="en-US" sz="2400" dirty="0" err="1" smtClean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N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呢</a:t>
            </a:r>
            <a:endParaRPr sz="2400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79" name="Shape 79"/>
          <p:cNvSpPr/>
          <p:nvPr/>
        </p:nvSpPr>
        <p:spPr>
          <a:xfrm>
            <a:off x="1908175" y="2742723"/>
            <a:ext cx="3919322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你的书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呢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？放在哪儿了？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B: 就在桌子上啊。</a:t>
            </a:r>
          </a:p>
        </p:txBody>
      </p:sp>
      <p:sp>
        <p:nvSpPr>
          <p:cNvPr id="80" name="Shape 80"/>
          <p:cNvSpPr/>
          <p:nvPr/>
        </p:nvSpPr>
        <p:spPr>
          <a:xfrm>
            <a:off x="1908175" y="4141311"/>
            <a:ext cx="4224122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我的眼镜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呢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？你看见了吗？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B: 我没看见啊。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85" name="Group 8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3" name="Shape 8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84" name="Shape 8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86" name="Shape 86"/>
          <p:cNvSpPr/>
          <p:nvPr/>
        </p:nvSpPr>
        <p:spPr>
          <a:xfrm>
            <a:off x="3492500" y="1475065"/>
            <a:ext cx="137698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lang="en-US" sz="2400" dirty="0" err="1" smtClean="0"/>
              <a:t>V</a:t>
            </a:r>
            <a:r>
              <a:rPr sz="2400" dirty="0" err="1" smtClean="0"/>
              <a:t>+</a:t>
            </a:r>
            <a:r>
              <a:rPr sz="2400" dirty="0" err="1">
                <a:solidFill>
                  <a:srgbClr val="4F81BD"/>
                </a:solidFill>
                <a:latin typeface="宋体"/>
                <a:ea typeface="宋体"/>
                <a:cs typeface="宋体"/>
                <a:sym typeface="宋体"/>
              </a:rPr>
              <a:t>不</a:t>
            </a:r>
            <a:r>
              <a:rPr sz="2400" dirty="0">
                <a:solidFill>
                  <a:srgbClr val="4F81BD"/>
                </a:solidFill>
              </a:rPr>
              <a:t>/</a:t>
            </a:r>
            <a:r>
              <a:rPr sz="2400" dirty="0" err="1">
                <a:solidFill>
                  <a:srgbClr val="4F81BD"/>
                </a:solidFill>
                <a:latin typeface="宋体"/>
                <a:ea typeface="宋体"/>
                <a:cs typeface="宋体"/>
                <a:sym typeface="宋体"/>
              </a:rPr>
              <a:t>得</a:t>
            </a:r>
            <a:r>
              <a:rPr sz="2400" dirty="0" err="1"/>
              <a:t>+</a:t>
            </a:r>
            <a:r>
              <a:rPr sz="2400" dirty="0" err="1">
                <a:solidFill>
                  <a:srgbClr val="FF0000"/>
                </a:solidFill>
              </a:rPr>
              <a:t>X</a:t>
            </a:r>
            <a:endParaRPr sz="2400" dirty="0">
              <a:solidFill>
                <a:srgbClr val="FF0000"/>
              </a:solidFill>
            </a:endParaRPr>
          </a:p>
        </p:txBody>
      </p:sp>
      <p:sp>
        <p:nvSpPr>
          <p:cNvPr id="87" name="Shape 87"/>
          <p:cNvSpPr/>
          <p:nvPr/>
        </p:nvSpPr>
        <p:spPr>
          <a:xfrm>
            <a:off x="500062" y="2112486"/>
            <a:ext cx="209278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/>
              <a:t>/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不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</a:p>
        </p:txBody>
      </p:sp>
      <p:sp>
        <p:nvSpPr>
          <p:cNvPr id="88" name="Shape 88"/>
          <p:cNvSpPr/>
          <p:nvPr/>
        </p:nvSpPr>
        <p:spPr>
          <a:xfrm>
            <a:off x="2095500" y="3247548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我看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清楚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那个汉子。</a:t>
            </a:r>
          </a:p>
        </p:txBody>
      </p:sp>
      <p:sp>
        <p:nvSpPr>
          <p:cNvPr id="89" name="Shape 89"/>
          <p:cNvSpPr/>
          <p:nvPr/>
        </p:nvSpPr>
        <p:spPr>
          <a:xfrm>
            <a:off x="2922587" y="2151340"/>
            <a:ext cx="1965282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听</a:t>
            </a:r>
            <a:r>
              <a:rPr sz="2400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 dirty="0"/>
              <a:t>/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听</a:t>
            </a:r>
            <a:r>
              <a:rPr sz="24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不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endParaRPr sz="2400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90" name="Shape 90"/>
          <p:cNvSpPr/>
          <p:nvPr/>
        </p:nvSpPr>
        <p:spPr>
          <a:xfrm>
            <a:off x="5429250" y="2118002"/>
            <a:ext cx="2580835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说</a:t>
            </a:r>
            <a:r>
              <a:rPr sz="2400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清楚</a:t>
            </a:r>
            <a:r>
              <a:rPr sz="2400" dirty="0"/>
              <a:t>/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说</a:t>
            </a:r>
            <a:r>
              <a:rPr sz="24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不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清楚</a:t>
            </a:r>
            <a:endParaRPr sz="2400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91" name="Shape 91"/>
          <p:cNvSpPr/>
          <p:nvPr/>
        </p:nvSpPr>
        <p:spPr>
          <a:xfrm>
            <a:off x="2071687" y="3928586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楼太高了，我上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不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去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2" name="Shape 92"/>
          <p:cNvSpPr/>
          <p:nvPr/>
        </p:nvSpPr>
        <p:spPr>
          <a:xfrm>
            <a:off x="2071687" y="4642961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我找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不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我的眼镜。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99" name="Group 9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97" name="Group 9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8" name="Shape 9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0" name="Shape 100"/>
          <p:cNvSpPr/>
          <p:nvPr/>
        </p:nvSpPr>
        <p:spPr>
          <a:xfrm>
            <a:off x="2555875" y="1700212"/>
            <a:ext cx="304185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不         得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突然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呢</a:t>
            </a:r>
          </a:p>
        </p:txBody>
      </p:sp>
      <p:sp>
        <p:nvSpPr>
          <p:cNvPr id="101" name="Shape 101"/>
          <p:cNvSpPr/>
          <p:nvPr/>
        </p:nvSpPr>
        <p:spPr>
          <a:xfrm>
            <a:off x="1835150" y="2708275"/>
            <a:ext cx="4061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 你说话太快了，我听＿＿清楚。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1835149" y="3573462"/>
            <a:ext cx="284629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508000" lvl="0" indent="-508000">
              <a:buSzPct val="100000"/>
              <a:buFont typeface="华文细黑"/>
              <a:buAutoNum type="arabicPeriod" startAt="2"/>
            </a:pP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A：我的皮包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＿＿？</a:t>
            </a:r>
          </a:p>
          <a:p>
            <a:pPr marL="457200" lvl="0" indent="-45720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：在桌子上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819275" y="4508500"/>
            <a:ext cx="489585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我自己能找＿＿到这个地方。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104" name="Shape 104"/>
          <p:cNvSpPr/>
          <p:nvPr/>
        </p:nvSpPr>
        <p:spPr>
          <a:xfrm>
            <a:off x="1785937" y="5243512"/>
            <a:ext cx="444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刚才还是晴天，怎么＿＿就下雨了？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1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6" name="Shape 106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9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3048000" y="1381442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在客厅</a:t>
            </a:r>
          </a:p>
        </p:txBody>
      </p:sp>
      <p:sp>
        <p:nvSpPr>
          <p:cNvPr id="112" name="Shape 112"/>
          <p:cNvSpPr/>
          <p:nvPr/>
        </p:nvSpPr>
        <p:spPr>
          <a:xfrm>
            <a:off x="838200" y="2057400"/>
            <a:ext cx="620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周明：我的眼镜呢？怎么突然找不到了？你看见了吗？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827087" y="2806700"/>
            <a:ext cx="265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周太太：我没看见啊。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827087" y="3527425"/>
            <a:ext cx="646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周明：我离不开眼镜，没有眼镜，我一个字也看不清楚。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827087" y="4246562"/>
            <a:ext cx="595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周太太：你去房间找找，是不是刚才放在桌子上了？</a:t>
            </a:r>
          </a:p>
        </p:txBody>
      </p:sp>
      <p:sp>
        <p:nvSpPr>
          <p:cNvPr id="116" name="Shape 116"/>
          <p:cNvSpPr/>
          <p:nvPr/>
        </p:nvSpPr>
        <p:spPr>
          <a:xfrm>
            <a:off x="827087" y="50133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周明：我怎么看得到啊？你快过来帮忙啊。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785812" y="5743575"/>
            <a:ext cx="366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周太太：好吧，我帮你去找找。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24" name="Group 124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22" name="Group 12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0" name="Shape 12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1" name="Shape 12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3" name="Shape 123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5" name="Shape 125"/>
          <p:cNvSpPr/>
          <p:nvPr/>
        </p:nvSpPr>
        <p:spPr>
          <a:xfrm>
            <a:off x="1676400" y="2105025"/>
            <a:ext cx="289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周太太得眼镜找不到了。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7" name="Shape 127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8" name="Shape 128"/>
          <p:cNvSpPr/>
          <p:nvPr/>
        </p:nvSpPr>
        <p:spPr>
          <a:xfrm>
            <a:off x="1676400" y="2897187"/>
            <a:ext cx="391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周明没有眼镜一个字也看不清楚。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0" name="Shape 130"/>
          <p:cNvSpPr/>
          <p:nvPr/>
        </p:nvSpPr>
        <p:spPr>
          <a:xfrm>
            <a:off x="1676400" y="3735387"/>
            <a:ext cx="1882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眼镜在房间里。</a:t>
            </a:r>
          </a:p>
        </p:txBody>
      </p:sp>
      <p:sp>
        <p:nvSpPr>
          <p:cNvPr id="131" name="Shape 131"/>
          <p:cNvSpPr/>
          <p:nvPr/>
        </p:nvSpPr>
        <p:spPr>
          <a:xfrm>
            <a:off x="1143000" y="45767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32" name="Shape 132"/>
          <p:cNvSpPr/>
          <p:nvPr/>
        </p:nvSpPr>
        <p:spPr>
          <a:xfrm>
            <a:off x="1676400" y="4560887"/>
            <a:ext cx="29616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周太太帮助 周明找眼镜。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normAutofit/>
          </a:bodyPr>
          <a:lstStyle>
            <a:lvl1pPr defTabSz="877823">
              <a:defRPr sz="4608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4608"/>
              <a:t>第六课  怎么突然找不到了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09662"/>
            <a:ext cx="9144002" cy="1257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199"/>
            <a:ext cx="9144002" cy="561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2704171990,2132962825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28625" y="2298700"/>
            <a:ext cx="2428875" cy="2095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3964845047,3875325070&amp;fm=15&amp;gp=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2857500" y="2298700"/>
            <a:ext cx="2967038" cy="2095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108981480,212268100&amp;fm=21&amp;gp=0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857875" y="2298700"/>
            <a:ext cx="2790826" cy="2095500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E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3531711" y="1336675"/>
            <a:ext cx="3152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下图中他们在做什么？</a:t>
            </a:r>
          </a:p>
        </p:txBody>
      </p:sp>
      <p:sp>
        <p:nvSpPr>
          <p:cNvPr id="20" name="Shape 20"/>
          <p:cNvSpPr/>
          <p:nvPr/>
        </p:nvSpPr>
        <p:spPr>
          <a:xfrm>
            <a:off x="428625" y="237013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2857500" y="22145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414337" y="5214937"/>
            <a:ext cx="25146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duànliàn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锻  炼  </a:t>
            </a:r>
          </a:p>
        </p:txBody>
      </p:sp>
      <p:sp>
        <p:nvSpPr>
          <p:cNvPr id="23" name="Shape 23"/>
          <p:cNvSpPr/>
          <p:nvPr/>
        </p:nvSpPr>
        <p:spPr>
          <a:xfrm>
            <a:off x="3395662" y="52149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jiǎnɡ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tí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讲   题</a:t>
            </a:r>
          </a:p>
        </p:txBody>
      </p:sp>
      <p:sp>
        <p:nvSpPr>
          <p:cNvPr id="24" name="Shape 24"/>
          <p:cNvSpPr/>
          <p:nvPr/>
        </p:nvSpPr>
        <p:spPr>
          <a:xfrm>
            <a:off x="5857875" y="22272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072187" y="52149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tīnɡ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yīnyuèhuì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听  音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乐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会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E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739900"/>
            <a:ext cx="248792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extraordinarily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747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特别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497137"/>
            <a:ext cx="159956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explain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098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讲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63900"/>
            <a:ext cx="122094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clear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明白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4025900"/>
            <a:ext cx="317372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do physical exercise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4033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锻炼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751012"/>
            <a:ext cx="76078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tèbié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2501900"/>
            <a:ext cx="78162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jiǎnɡ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14600" y="3263900"/>
            <a:ext cx="122725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mínɡbɑi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2" name="Shape 42"/>
          <p:cNvSpPr/>
          <p:nvPr/>
        </p:nvSpPr>
        <p:spPr>
          <a:xfrm>
            <a:off x="2483768" y="4025900"/>
            <a:ext cx="119840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duànliàn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5" name="Shape 4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E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8" name="Shape 48"/>
          <p:cNvSpPr/>
          <p:nvPr/>
        </p:nvSpPr>
        <p:spPr>
          <a:xfrm>
            <a:off x="1001712" y="1360487"/>
            <a:ext cx="5438141" cy="355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9" name="Shape 49"/>
          <p:cNvSpPr/>
          <p:nvPr/>
        </p:nvSpPr>
        <p:spPr>
          <a:xfrm>
            <a:off x="5022850" y="2030412"/>
            <a:ext cx="209062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extraordinarily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03835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特别</a:t>
            </a:r>
          </a:p>
        </p:txBody>
      </p:sp>
      <p:sp>
        <p:nvSpPr>
          <p:cNvPr id="51" name="Shape 51"/>
          <p:cNvSpPr/>
          <p:nvPr/>
        </p:nvSpPr>
        <p:spPr>
          <a:xfrm>
            <a:off x="5038725" y="2787650"/>
            <a:ext cx="135032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explain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2800350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讲</a:t>
            </a:r>
          </a:p>
        </p:txBody>
      </p:sp>
      <p:sp>
        <p:nvSpPr>
          <p:cNvPr id="53" name="Shape 53"/>
          <p:cNvSpPr/>
          <p:nvPr/>
        </p:nvSpPr>
        <p:spPr>
          <a:xfrm>
            <a:off x="5038725" y="3554412"/>
            <a:ext cx="103481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clear</a:t>
            </a:r>
          </a:p>
        </p:txBody>
      </p:sp>
      <p:sp>
        <p:nvSpPr>
          <p:cNvPr id="54" name="Shape 54"/>
          <p:cNvSpPr/>
          <p:nvPr/>
        </p:nvSpPr>
        <p:spPr>
          <a:xfrm>
            <a:off x="1049337" y="356235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明白</a:t>
            </a:r>
          </a:p>
        </p:txBody>
      </p:sp>
      <p:sp>
        <p:nvSpPr>
          <p:cNvPr id="55" name="Shape 55"/>
          <p:cNvSpPr/>
          <p:nvPr/>
        </p:nvSpPr>
        <p:spPr>
          <a:xfrm>
            <a:off x="5038725" y="4316412"/>
            <a:ext cx="266212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do physical exercise</a:t>
            </a:r>
          </a:p>
        </p:txBody>
      </p:sp>
      <p:sp>
        <p:nvSpPr>
          <p:cNvPr id="56" name="Shape 56"/>
          <p:cNvSpPr/>
          <p:nvPr/>
        </p:nvSpPr>
        <p:spPr>
          <a:xfrm>
            <a:off x="1049337" y="432435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锻炼</a:t>
            </a:r>
          </a:p>
        </p:txBody>
      </p:sp>
      <p:sp>
        <p:nvSpPr>
          <p:cNvPr id="57" name="Shape 57"/>
          <p:cNvSpPr/>
          <p:nvPr/>
        </p:nvSpPr>
        <p:spPr>
          <a:xfrm>
            <a:off x="2519362" y="4307696"/>
            <a:ext cx="64697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tèbié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2514600" y="3568761"/>
            <a:ext cx="68063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jiǎnɡ</a:t>
            </a:r>
            <a:r>
              <a:rPr sz="2000" dirty="0"/>
              <a:t> </a:t>
            </a:r>
          </a:p>
        </p:txBody>
      </p:sp>
      <p:sp>
        <p:nvSpPr>
          <p:cNvPr id="59" name="Shape 59"/>
          <p:cNvSpPr/>
          <p:nvPr/>
        </p:nvSpPr>
        <p:spPr>
          <a:xfrm>
            <a:off x="2514600" y="2780928"/>
            <a:ext cx="107817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  <a:cs typeface="Ebrima" pitchFamily="2" charset="0"/>
              </a:rPr>
              <a:t>mínɡbɑi</a:t>
            </a:r>
            <a:r>
              <a:rPr sz="2000" dirty="0"/>
              <a:t> </a:t>
            </a:r>
          </a:p>
        </p:txBody>
      </p:sp>
      <p:sp>
        <p:nvSpPr>
          <p:cNvPr id="60" name="Shape 60"/>
          <p:cNvSpPr/>
          <p:nvPr/>
        </p:nvSpPr>
        <p:spPr>
          <a:xfrm>
            <a:off x="2514600" y="2060848"/>
            <a:ext cx="101085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duànliàn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3" name="Shape 6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E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4" name="Shape 6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6" name="Shape 66"/>
          <p:cNvSpPr/>
          <p:nvPr/>
        </p:nvSpPr>
        <p:spPr>
          <a:xfrm>
            <a:off x="-1" y="1447155"/>
            <a:ext cx="914400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spAutoFit/>
          </a:bodyPr>
          <a:lstStyle/>
          <a:p>
            <a:pPr marL="342900" lvl="0" indent="-342900" algn="ctr"/>
            <a:r>
              <a:rPr sz="2400" dirty="0" smtClean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完</a:t>
            </a:r>
          </a:p>
        </p:txBody>
      </p:sp>
      <p:sp>
        <p:nvSpPr>
          <p:cNvPr id="67" name="Shape 67"/>
          <p:cNvSpPr/>
          <p:nvPr/>
        </p:nvSpPr>
        <p:spPr>
          <a:xfrm>
            <a:off x="3368020" y="2664142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今天的作业你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做</a:t>
            </a:r>
            <a:r>
              <a:rPr sz="20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完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68" name="Shape 68"/>
          <p:cNvSpPr/>
          <p:nvPr/>
        </p:nvSpPr>
        <p:spPr>
          <a:xfrm>
            <a:off x="3348970" y="4211954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0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完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饭不要马上运动。</a:t>
            </a:r>
          </a:p>
        </p:txBody>
      </p:sp>
      <p:sp>
        <p:nvSpPr>
          <p:cNvPr id="69" name="Shape 69"/>
          <p:cNvSpPr/>
          <p:nvPr/>
        </p:nvSpPr>
        <p:spPr>
          <a:xfrm>
            <a:off x="3352145" y="341979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锻炼</a:t>
            </a:r>
            <a:r>
              <a:rPr sz="20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完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了就过去。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2" name="Shape 7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E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3" name="Shape 7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5" name="Shape 75"/>
          <p:cNvSpPr/>
          <p:nvPr/>
        </p:nvSpPr>
        <p:spPr>
          <a:xfrm>
            <a:off x="-1" y="1479867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spAutoFit/>
          </a:bodyPr>
          <a:lstStyle/>
          <a:p>
            <a:pPr marL="342900" lvl="0" indent="-342900" algn="ctr"/>
            <a:r>
              <a:rPr sz="2400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		</a:t>
            </a:r>
            <a:r>
              <a:rPr sz="24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刚（adv</a:t>
            </a:r>
            <a:r>
              <a:rPr sz="2400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. ）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、</a:t>
            </a:r>
            <a:r>
              <a:rPr sz="24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刚才（n</a:t>
            </a:r>
            <a:r>
              <a:rPr sz="24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. ）</a:t>
            </a:r>
          </a:p>
        </p:txBody>
      </p:sp>
      <p:sp>
        <p:nvSpPr>
          <p:cNvPr id="76" name="Shape 76"/>
          <p:cNvSpPr/>
          <p:nvPr/>
        </p:nvSpPr>
        <p:spPr>
          <a:xfrm>
            <a:off x="1692275" y="2664142"/>
            <a:ext cx="1628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出去。</a:t>
            </a:r>
          </a:p>
        </p:txBody>
      </p:sp>
      <p:sp>
        <p:nvSpPr>
          <p:cNvPr id="77" name="Shape 77"/>
          <p:cNvSpPr/>
          <p:nvPr/>
        </p:nvSpPr>
        <p:spPr>
          <a:xfrm>
            <a:off x="4857750" y="2670492"/>
            <a:ext cx="213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0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刚才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出去了。</a:t>
            </a:r>
          </a:p>
        </p:txBody>
      </p:sp>
      <p:sp>
        <p:nvSpPr>
          <p:cNvPr id="78" name="Shape 78"/>
          <p:cNvSpPr/>
          <p:nvPr/>
        </p:nvSpPr>
        <p:spPr>
          <a:xfrm>
            <a:off x="1670050" y="3549967"/>
            <a:ext cx="239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喝完一杯咖啡。</a:t>
            </a:r>
          </a:p>
        </p:txBody>
      </p:sp>
      <p:sp>
        <p:nvSpPr>
          <p:cNvPr id="79" name="Shape 79"/>
          <p:cNvSpPr/>
          <p:nvPr/>
        </p:nvSpPr>
        <p:spPr>
          <a:xfrm>
            <a:off x="4835525" y="3556317"/>
            <a:ext cx="2644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刚才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喝了一杯咖啡。</a:t>
            </a:r>
          </a:p>
        </p:txBody>
      </p:sp>
      <p:sp>
        <p:nvSpPr>
          <p:cNvPr id="80" name="Shape 80"/>
          <p:cNvSpPr/>
          <p:nvPr/>
        </p:nvSpPr>
        <p:spPr>
          <a:xfrm>
            <a:off x="1619672" y="4478654"/>
            <a:ext cx="213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儿子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刚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做完作业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1" name="Shape 81"/>
          <p:cNvSpPr/>
          <p:nvPr/>
        </p:nvSpPr>
        <p:spPr>
          <a:xfrm>
            <a:off x="4785147" y="4485004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儿子</a:t>
            </a:r>
            <a:r>
              <a:rPr sz="20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刚才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在做作业。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8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4" name="Shape 8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E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5" name="Shape 8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7" name="Shape 87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9" name="Shape 89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刚 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刚才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" name="Shape 90"/>
          <p:cNvSpPr/>
          <p:nvPr/>
        </p:nvSpPr>
        <p:spPr>
          <a:xfrm>
            <a:off x="1908175" y="2781300"/>
            <a:ext cx="2410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＿＿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你去哪儿了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91" name="Shape 91"/>
          <p:cNvSpPr/>
          <p:nvPr/>
        </p:nvSpPr>
        <p:spPr>
          <a:xfrm>
            <a:off x="1908175" y="3573462"/>
            <a:ext cx="3426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我＿＿做完作业，真累啊。</a:t>
            </a:r>
          </a:p>
        </p:txBody>
      </p:sp>
      <p:sp>
        <p:nvSpPr>
          <p:cNvPr id="92" name="Shape 92"/>
          <p:cNvSpPr/>
          <p:nvPr/>
        </p:nvSpPr>
        <p:spPr>
          <a:xfrm>
            <a:off x="1908175" y="4365625"/>
            <a:ext cx="4760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白先生刚＿＿到到北京，还没休息呢。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9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E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8" name="Shape 9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0" name="Shape 100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讲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明白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刚才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1" name="Shape 101"/>
          <p:cNvSpPr/>
          <p:nvPr/>
        </p:nvSpPr>
        <p:spPr>
          <a:xfrm>
            <a:off x="1908174" y="2781300"/>
            <a:ext cx="257377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你＿＿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去做什么了</a:t>
            </a:r>
            <a:r>
              <a:rPr lang="en-US" sz="2000" dirty="0" smtClean="0">
                <a:latin typeface="宋体" pitchFamily="2" charset="-122"/>
                <a:ea typeface="宋体" pitchFamily="2" charset="-122"/>
                <a:cs typeface="华文细黑"/>
                <a:sym typeface="华文细黑"/>
              </a:rPr>
              <a:t>?</a:t>
            </a:r>
            <a:endParaRPr sz="2000" dirty="0">
              <a:latin typeface="宋体" pitchFamily="2" charset="-122"/>
              <a:ea typeface="宋体" pitchFamily="2" charset="-122"/>
              <a:cs typeface="华文细黑"/>
              <a:sym typeface="华文细黑"/>
            </a:endParaRPr>
          </a:p>
        </p:txBody>
      </p:sp>
      <p:sp>
        <p:nvSpPr>
          <p:cNvPr id="102" name="Shape 102"/>
          <p:cNvSpPr/>
          <p:nvPr/>
        </p:nvSpPr>
        <p:spPr>
          <a:xfrm>
            <a:off x="1908175" y="3573462"/>
            <a:ext cx="5458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今天的语法课我没去，你给我＿＿讲一下吧。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908175" y="4365625"/>
            <a:ext cx="3490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你的意思我已经听＿＿了。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9"/>
          <p:cNvGrpSpPr/>
          <p:nvPr/>
        </p:nvGrpSpPr>
        <p:grpSpPr>
          <a:xfrm>
            <a:off x="287922" y="227733"/>
            <a:ext cx="8698916" cy="920848"/>
            <a:chOff x="0" y="0"/>
            <a:chExt cx="8698914" cy="920847"/>
          </a:xfrm>
        </p:grpSpPr>
        <p:sp>
          <p:nvSpPr>
            <p:cNvPr id="105" name="Shape 105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8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6" name="Shape 106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E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7" name="Shape 107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0" name="Shape 110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在打电话</a:t>
            </a:r>
          </a:p>
        </p:txBody>
      </p:sp>
      <p:sp>
        <p:nvSpPr>
          <p:cNvPr id="111" name="Shape 111"/>
          <p:cNvSpPr/>
          <p:nvPr/>
        </p:nvSpPr>
        <p:spPr>
          <a:xfrm>
            <a:off x="838200" y="2057400"/>
            <a:ext cx="366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19999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同学：今天的作业你做完了吗？</a:t>
            </a:r>
          </a:p>
        </p:txBody>
      </p:sp>
      <p:sp>
        <p:nvSpPr>
          <p:cNvPr id="112" name="Shape 112"/>
          <p:cNvSpPr/>
          <p:nvPr/>
        </p:nvSpPr>
        <p:spPr>
          <a:xfrm>
            <a:off x="827087" y="2806700"/>
            <a:ext cx="265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19999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儿子：刚做完，你呢？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827087" y="3527425"/>
            <a:ext cx="697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19999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同学：今天这些题特别难，我看不懂，不会做，你能帮我吗？</a:t>
            </a:r>
          </a:p>
        </p:txBody>
      </p:sp>
      <p:sp>
        <p:nvSpPr>
          <p:cNvPr id="114" name="Shape 114"/>
          <p:cNvSpPr/>
          <p:nvPr/>
        </p:nvSpPr>
        <p:spPr>
          <a:xfrm>
            <a:off x="827087" y="5013325"/>
            <a:ext cx="392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19999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同学：好啊，我锻炼完了就过去。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827087" y="4221162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19999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儿子：电话里讲不明白，你来我家吧，我给你讲讲。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8" name="Shape 11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E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9" name="Shape 11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1" name="Shape 12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Helvetica"/>
                  <a:ea typeface="Helvetica"/>
                  <a:cs typeface="Helvetica"/>
                  <a:sym typeface="Helvetica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3" name="Shape 123"/>
          <p:cNvSpPr/>
          <p:nvPr/>
        </p:nvSpPr>
        <p:spPr>
          <a:xfrm>
            <a:off x="1692275" y="2060575"/>
            <a:ext cx="2399666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儿子作业还没做完。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5" name="Shape 125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6" name="Shape 126"/>
          <p:cNvSpPr/>
          <p:nvPr/>
        </p:nvSpPr>
        <p:spPr>
          <a:xfrm>
            <a:off x="1692275" y="2852737"/>
            <a:ext cx="417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儿子的同学觉得今天的作业特别难。</a:t>
            </a:r>
          </a:p>
        </p:txBody>
      </p:sp>
      <p:sp>
        <p:nvSpPr>
          <p:cNvPr id="127" name="Shape 127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8" name="Shape 128"/>
          <p:cNvSpPr/>
          <p:nvPr/>
        </p:nvSpPr>
        <p:spPr>
          <a:xfrm>
            <a:off x="1692275" y="3573462"/>
            <a:ext cx="265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儿子等会儿要去锻炼。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1723628" y="4357687"/>
            <a:ext cx="290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同学等会儿回来儿子家</a:t>
            </a:r>
            <a:r>
              <a:rPr sz="2000" dirty="0"/>
              <a:t>。</a:t>
            </a:r>
          </a:p>
        </p:txBody>
      </p:sp>
      <p:sp>
        <p:nvSpPr>
          <p:cNvPr id="130" name="Shape 130"/>
          <p:cNvSpPr/>
          <p:nvPr/>
        </p:nvSpPr>
        <p:spPr>
          <a:xfrm>
            <a:off x="1115616" y="4379912"/>
            <a:ext cx="32473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第六课  怎么突然找不到了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、</a:t>
            </a:r>
            <a:r>
              <a:rPr sz="3200">
                <a:solidFill>
                  <a:srgbClr val="A6A6A6"/>
                </a:solidFill>
              </a:rPr>
              <a:t>4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686050" y="1352550"/>
            <a:ext cx="34569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你知道这句话的意思吗？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3159794" y="5214937"/>
            <a:ext cx="3500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kāitóu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nán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万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事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开头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难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18" name="u=4015923720,1140778735&amp;fm=21&amp;gp=0.jpg"/>
          <p:cNvPicPr/>
          <p:nvPr/>
        </p:nvPicPr>
        <p:blipFill>
          <a:blip r:embed="rId2" cstate="print">
            <a:extLst/>
          </a:blip>
          <a:srcRect t="234" b="9196"/>
          <a:stretch>
            <a:fillRect/>
          </a:stretch>
        </p:blipFill>
        <p:spPr>
          <a:xfrm>
            <a:off x="1807033" y="1850429"/>
            <a:ext cx="5228905" cy="31571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03800" y="1857375"/>
            <a:ext cx="113700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music</a:t>
            </a:r>
          </a:p>
        </p:txBody>
      </p:sp>
      <p:sp>
        <p:nvSpPr>
          <p:cNvPr id="25" name="Shape 25"/>
          <p:cNvSpPr/>
          <p:nvPr/>
        </p:nvSpPr>
        <p:spPr>
          <a:xfrm>
            <a:off x="1042987" y="17859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音乐</a:t>
            </a:r>
          </a:p>
        </p:txBody>
      </p:sp>
      <p:sp>
        <p:nvSpPr>
          <p:cNvPr id="26" name="Shape 26"/>
          <p:cNvSpPr/>
          <p:nvPr/>
        </p:nvSpPr>
        <p:spPr>
          <a:xfrm>
            <a:off x="5003800" y="2865437"/>
            <a:ext cx="95052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park</a:t>
            </a:r>
          </a:p>
        </p:txBody>
      </p:sp>
      <p:sp>
        <p:nvSpPr>
          <p:cNvPr id="27" name="Shape 27"/>
          <p:cNvSpPr/>
          <p:nvPr/>
        </p:nvSpPr>
        <p:spPr>
          <a:xfrm>
            <a:off x="1043608" y="2865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公园</a:t>
            </a:r>
            <a:endParaRPr sz="2400" dirty="0"/>
          </a:p>
        </p:txBody>
      </p:sp>
      <p:sp>
        <p:nvSpPr>
          <p:cNvPr id="28" name="Shape 28"/>
          <p:cNvSpPr/>
          <p:nvPr/>
        </p:nvSpPr>
        <p:spPr>
          <a:xfrm>
            <a:off x="2516294" y="1785937"/>
            <a:ext cx="97558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yīnyuè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9" name="Shape 29"/>
          <p:cNvSpPr/>
          <p:nvPr/>
        </p:nvSpPr>
        <p:spPr>
          <a:xfrm>
            <a:off x="2483768" y="2865437"/>
            <a:ext cx="137954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ɡōnɡyuán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0" name="Shape 30"/>
          <p:cNvSpPr/>
          <p:nvPr/>
        </p:nvSpPr>
        <p:spPr>
          <a:xfrm>
            <a:off x="4960937" y="3892550"/>
            <a:ext cx="121008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chat</a:t>
            </a:r>
          </a:p>
        </p:txBody>
      </p:sp>
      <p:sp>
        <p:nvSpPr>
          <p:cNvPr id="31" name="Shape 31"/>
          <p:cNvSpPr/>
          <p:nvPr/>
        </p:nvSpPr>
        <p:spPr>
          <a:xfrm>
            <a:off x="1024261" y="3821112"/>
            <a:ext cx="124348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聊天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(儿)</a:t>
            </a:r>
          </a:p>
        </p:txBody>
      </p:sp>
      <p:sp>
        <p:nvSpPr>
          <p:cNvPr id="32" name="Shape 32"/>
          <p:cNvSpPr/>
          <p:nvPr/>
        </p:nvSpPr>
        <p:spPr>
          <a:xfrm>
            <a:off x="4960937" y="4900612"/>
            <a:ext cx="194633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fall asleep</a:t>
            </a:r>
          </a:p>
        </p:txBody>
      </p:sp>
      <p:sp>
        <p:nvSpPr>
          <p:cNvPr id="33" name="Shape 33"/>
          <p:cNvSpPr/>
          <p:nvPr/>
        </p:nvSpPr>
        <p:spPr>
          <a:xfrm>
            <a:off x="1049948" y="4900612"/>
            <a:ext cx="713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睡着</a:t>
            </a:r>
            <a:endParaRPr sz="2400" dirty="0"/>
          </a:p>
        </p:txBody>
      </p:sp>
      <p:sp>
        <p:nvSpPr>
          <p:cNvPr id="34" name="Shape 34"/>
          <p:cNvSpPr/>
          <p:nvPr/>
        </p:nvSpPr>
        <p:spPr>
          <a:xfrm>
            <a:off x="2483768" y="3821112"/>
            <a:ext cx="15735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lang="en-US" sz="24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liáotiān</a:t>
            </a:r>
            <a:r>
              <a:rPr lang="en-US" sz="2400" dirty="0" smtClean="0">
                <a:latin typeface="华文细黑"/>
                <a:ea typeface="华文细黑"/>
                <a:cs typeface="华文细黑"/>
                <a:sym typeface="华文细黑"/>
              </a:rPr>
              <a:t>(</a:t>
            </a:r>
            <a:r>
              <a:rPr sz="24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ér</a:t>
            </a:r>
            <a:r>
              <a:rPr lang="en-US" sz="2400" dirty="0" smtClean="0">
                <a:latin typeface="华文细黑"/>
                <a:ea typeface="华文细黑"/>
                <a:cs typeface="华文细黑"/>
                <a:sym typeface="华文细黑"/>
              </a:rPr>
              <a:t>)</a:t>
            </a:r>
            <a:endParaRPr sz="24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513012" y="4900612"/>
            <a:ext cx="127695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shuìzháo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4921250" y="5829300"/>
            <a:ext cx="273333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more, even more</a:t>
            </a:r>
          </a:p>
        </p:txBody>
      </p:sp>
      <p:sp>
        <p:nvSpPr>
          <p:cNvPr id="37" name="Shape 37"/>
          <p:cNvSpPr/>
          <p:nvPr/>
        </p:nvSpPr>
        <p:spPr>
          <a:xfrm>
            <a:off x="990515" y="5829300"/>
            <a:ext cx="485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/>
              <a:t>更 </a:t>
            </a:r>
          </a:p>
        </p:txBody>
      </p:sp>
      <p:sp>
        <p:nvSpPr>
          <p:cNvPr id="38" name="Shape 38"/>
          <p:cNvSpPr/>
          <p:nvPr/>
        </p:nvSpPr>
        <p:spPr>
          <a:xfrm>
            <a:off x="2483768" y="5829300"/>
            <a:ext cx="74796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ɡènɡ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  <p:bldP spid="30" grpId="0" animBg="1" advAuto="0"/>
      <p:bldP spid="32" grpId="0" animBg="1" advAuto="0"/>
      <p:bldP spid="36" grpId="0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1" name="Shape 4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2" name="Shape 4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4" name="Shape 44"/>
          <p:cNvSpPr/>
          <p:nvPr/>
        </p:nvSpPr>
        <p:spPr>
          <a:xfrm>
            <a:off x="1001712" y="1360487"/>
            <a:ext cx="6784976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5" name="Shape 45"/>
          <p:cNvSpPr/>
          <p:nvPr/>
        </p:nvSpPr>
        <p:spPr>
          <a:xfrm>
            <a:off x="5220072" y="5672137"/>
            <a:ext cx="1052513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/>
              <a:t>n. music</a:t>
            </a:r>
          </a:p>
        </p:txBody>
      </p:sp>
      <p:sp>
        <p:nvSpPr>
          <p:cNvPr id="46" name="Shape 46"/>
          <p:cNvSpPr/>
          <p:nvPr/>
        </p:nvSpPr>
        <p:spPr>
          <a:xfrm>
            <a:off x="1228725" y="1985962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音乐</a:t>
            </a:r>
          </a:p>
        </p:txBody>
      </p:sp>
      <p:sp>
        <p:nvSpPr>
          <p:cNvPr id="47" name="Shape 47"/>
          <p:cNvSpPr/>
          <p:nvPr/>
        </p:nvSpPr>
        <p:spPr>
          <a:xfrm>
            <a:off x="5220072" y="4786312"/>
            <a:ext cx="80946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/>
              <a:t>n. park</a:t>
            </a:r>
          </a:p>
        </p:txBody>
      </p:sp>
      <p:sp>
        <p:nvSpPr>
          <p:cNvPr id="48" name="Shape 48"/>
          <p:cNvSpPr/>
          <p:nvPr/>
        </p:nvSpPr>
        <p:spPr>
          <a:xfrm>
            <a:off x="1301750" y="2928937"/>
            <a:ext cx="612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公园</a:t>
            </a:r>
          </a:p>
        </p:txBody>
      </p:sp>
      <p:sp>
        <p:nvSpPr>
          <p:cNvPr id="49" name="Shape 49"/>
          <p:cNvSpPr/>
          <p:nvPr/>
        </p:nvSpPr>
        <p:spPr>
          <a:xfrm>
            <a:off x="2771800" y="2928937"/>
            <a:ext cx="82490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yīnyuè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Shape 50"/>
          <p:cNvSpPr/>
          <p:nvPr/>
        </p:nvSpPr>
        <p:spPr>
          <a:xfrm>
            <a:off x="2762394" y="4757082"/>
            <a:ext cx="116153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ɡōnɡyuán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5286375" y="2071687"/>
            <a:ext cx="102575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chat</a:t>
            </a:r>
          </a:p>
        </p:txBody>
      </p:sp>
      <p:sp>
        <p:nvSpPr>
          <p:cNvPr id="52" name="Shape 52"/>
          <p:cNvSpPr/>
          <p:nvPr/>
        </p:nvSpPr>
        <p:spPr>
          <a:xfrm>
            <a:off x="1185862" y="3884612"/>
            <a:ext cx="105359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聊天(儿)</a:t>
            </a:r>
          </a:p>
        </p:txBody>
      </p:sp>
      <p:sp>
        <p:nvSpPr>
          <p:cNvPr id="53" name="Shape 53"/>
          <p:cNvSpPr/>
          <p:nvPr/>
        </p:nvSpPr>
        <p:spPr>
          <a:xfrm>
            <a:off x="5236953" y="3857625"/>
            <a:ext cx="163930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/>
              <a:t>v. to fall asleep</a:t>
            </a:r>
          </a:p>
        </p:txBody>
      </p:sp>
      <p:sp>
        <p:nvSpPr>
          <p:cNvPr id="54" name="Shape 54"/>
          <p:cNvSpPr/>
          <p:nvPr/>
        </p:nvSpPr>
        <p:spPr>
          <a:xfrm>
            <a:off x="1258887" y="478631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睡着</a:t>
            </a:r>
          </a:p>
        </p:txBody>
      </p:sp>
      <p:sp>
        <p:nvSpPr>
          <p:cNvPr id="55" name="Shape 55"/>
          <p:cNvSpPr/>
          <p:nvPr/>
        </p:nvSpPr>
        <p:spPr>
          <a:xfrm>
            <a:off x="2786062" y="2000250"/>
            <a:ext cx="164724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liáotiān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（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ér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）</a:t>
            </a:r>
          </a:p>
        </p:txBody>
      </p:sp>
      <p:sp>
        <p:nvSpPr>
          <p:cNvPr id="56" name="Shape 56"/>
          <p:cNvSpPr/>
          <p:nvPr/>
        </p:nvSpPr>
        <p:spPr>
          <a:xfrm>
            <a:off x="2773742" y="5680075"/>
            <a:ext cx="107817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shuìzháo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5229189" y="2857500"/>
            <a:ext cx="229513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more, even more</a:t>
            </a:r>
          </a:p>
        </p:txBody>
      </p:sp>
      <p:sp>
        <p:nvSpPr>
          <p:cNvPr id="58" name="Shape 58"/>
          <p:cNvSpPr/>
          <p:nvPr/>
        </p:nvSpPr>
        <p:spPr>
          <a:xfrm>
            <a:off x="1219200" y="5643562"/>
            <a:ext cx="4216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更 </a:t>
            </a:r>
          </a:p>
        </p:txBody>
      </p:sp>
      <p:sp>
        <p:nvSpPr>
          <p:cNvPr id="59" name="Shape 59"/>
          <p:cNvSpPr/>
          <p:nvPr/>
        </p:nvSpPr>
        <p:spPr>
          <a:xfrm>
            <a:off x="2771800" y="3857625"/>
            <a:ext cx="63574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ɡènɡ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2" name="Shape 6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3" name="Shape 6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5" name="Shape 65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558ED5"/>
                </a:solidFill>
              </a:rPr>
              <a:t>V</a:t>
            </a:r>
            <a:r>
              <a:rPr sz="2400"/>
              <a:t>. 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更</a:t>
            </a:r>
            <a:r>
              <a:rPr sz="2400"/>
              <a:t>+</a:t>
            </a:r>
            <a:r>
              <a:rPr sz="2400">
                <a:solidFill>
                  <a:srgbClr val="558ED5"/>
                </a:solidFill>
              </a:rPr>
              <a:t>adj</a:t>
            </a:r>
            <a:r>
              <a:rPr sz="2400"/>
              <a:t>.</a:t>
            </a:r>
          </a:p>
        </p:txBody>
      </p:sp>
      <p:sp>
        <p:nvSpPr>
          <p:cNvPr id="66" name="Shape 66"/>
          <p:cNvSpPr/>
          <p:nvPr/>
        </p:nvSpPr>
        <p:spPr>
          <a:xfrm>
            <a:off x="2521421" y="2462394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你还是喝牛奶吧，可以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睡得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更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7" name="Shape 67"/>
          <p:cNvSpPr/>
          <p:nvPr/>
        </p:nvSpPr>
        <p:spPr>
          <a:xfrm>
            <a:off x="2521421" y="325773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戴上眼镜，我可以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看得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更</a:t>
            </a:r>
            <a:r>
              <a:rPr sz="20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清楚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2521421" y="4163679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下次你一定会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考得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更</a:t>
            </a:r>
            <a:r>
              <a:rPr sz="2000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75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7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1" name="Shape 7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2" name="Shape 7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4" name="Shape 74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6" name="Shape 76"/>
          <p:cNvSpPr/>
          <p:nvPr/>
        </p:nvSpPr>
        <p:spPr>
          <a:xfrm>
            <a:off x="2231354" y="273353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请问，去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怎么走？</a:t>
            </a:r>
          </a:p>
        </p:txBody>
      </p:sp>
      <p:sp>
        <p:nvSpPr>
          <p:cNvPr id="77" name="Shape 77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78" name="Shape 78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79" name="Shape 79"/>
          <p:cNvSpPr/>
          <p:nvPr/>
        </p:nvSpPr>
        <p:spPr>
          <a:xfrm>
            <a:off x="2228179" y="3395517"/>
            <a:ext cx="5110163" cy="61555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A：你最喜欢做什么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：跟朋友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0" name="Shape 80"/>
          <p:cNvSpPr/>
          <p:nvPr/>
        </p:nvSpPr>
        <p:spPr>
          <a:xfrm>
            <a:off x="2191022" y="4382868"/>
            <a:ext cx="5365750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晚上喝一杯牛奶，可以睡得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好。</a:t>
            </a:r>
          </a:p>
        </p:txBody>
      </p:sp>
      <p:sp>
        <p:nvSpPr>
          <p:cNvPr id="81" name="Shape 81"/>
          <p:cNvSpPr/>
          <p:nvPr/>
        </p:nvSpPr>
        <p:spPr>
          <a:xfrm>
            <a:off x="2191022" y="5097243"/>
            <a:ext cx="5621338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晚上，我和小丽要一起去听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2" name="Shape 82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音乐会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公园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聊天儿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更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4" name="Shape 8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8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89" name="Shape 89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在休息室</a:t>
            </a:r>
          </a:p>
        </p:txBody>
      </p:sp>
      <p:sp>
        <p:nvSpPr>
          <p:cNvPr id="90" name="Shape 90"/>
          <p:cNvSpPr/>
          <p:nvPr/>
        </p:nvSpPr>
        <p:spPr>
          <a:xfrm>
            <a:off x="838200" y="2057400"/>
            <a:ext cx="341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同事：你怎么有点儿不高兴？</a:t>
            </a:r>
          </a:p>
        </p:txBody>
      </p:sp>
      <p:sp>
        <p:nvSpPr>
          <p:cNvPr id="91" name="Shape 91"/>
          <p:cNvSpPr/>
          <p:nvPr/>
        </p:nvSpPr>
        <p:spPr>
          <a:xfrm>
            <a:off x="850900" y="34290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同事：那你请她听音乐会吧，她喜欢听音乐。</a:t>
            </a:r>
          </a:p>
        </p:txBody>
      </p:sp>
      <p:sp>
        <p:nvSpPr>
          <p:cNvPr id="92" name="Shape 92"/>
          <p:cNvSpPr/>
          <p:nvPr/>
        </p:nvSpPr>
        <p:spPr>
          <a:xfrm>
            <a:off x="850900" y="4114800"/>
            <a:ext cx="39871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小刚：音乐会人 太多，买不到票。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2743200"/>
            <a:ext cx="519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小刚：我想请小丽吃饭，可是找不到好饭馆。</a:t>
            </a:r>
          </a:p>
        </p:txBody>
      </p:sp>
      <p:sp>
        <p:nvSpPr>
          <p:cNvPr id="94" name="Shape 94"/>
          <p:cNvSpPr/>
          <p:nvPr/>
        </p:nvSpPr>
        <p:spPr>
          <a:xfrm>
            <a:off x="830262" y="4765675"/>
            <a:ext cx="417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同事：那去公园走走，聊聊天儿吧。</a:t>
            </a:r>
          </a:p>
        </p:txBody>
      </p:sp>
      <p:sp>
        <p:nvSpPr>
          <p:cNvPr id="95" name="Shape 95"/>
          <p:cNvSpPr/>
          <p:nvPr/>
        </p:nvSpPr>
        <p:spPr>
          <a:xfrm>
            <a:off x="830262" y="5451475"/>
            <a:ext cx="316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小刚：公园太大，多累啊。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1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7" name="Shape 97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0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2" name="Shape 102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在客厅</a:t>
            </a:r>
          </a:p>
        </p:txBody>
      </p:sp>
      <p:sp>
        <p:nvSpPr>
          <p:cNvPr id="103" name="Shape 103"/>
          <p:cNvSpPr/>
          <p:nvPr/>
        </p:nvSpPr>
        <p:spPr>
          <a:xfrm>
            <a:off x="838200" y="2057400"/>
            <a:ext cx="316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周太太：你怎么还喝咖啡？</a:t>
            </a:r>
          </a:p>
        </p:txBody>
      </p:sp>
      <p:sp>
        <p:nvSpPr>
          <p:cNvPr id="104" name="Shape 104"/>
          <p:cNvSpPr/>
          <p:nvPr/>
        </p:nvSpPr>
        <p:spPr>
          <a:xfrm>
            <a:off x="850900" y="34290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周太太：你不是说晚上睡不着觉吗？</a:t>
            </a:r>
          </a:p>
        </p:txBody>
      </p:sp>
      <p:sp>
        <p:nvSpPr>
          <p:cNvPr id="105" name="Shape 105"/>
          <p:cNvSpPr/>
          <p:nvPr/>
        </p:nvSpPr>
        <p:spPr>
          <a:xfrm>
            <a:off x="850900" y="4114800"/>
            <a:ext cx="3161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周明：没事，我只喝一杯。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850900" y="2743200"/>
            <a:ext cx="1891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周明：怎么了？</a:t>
            </a:r>
          </a:p>
        </p:txBody>
      </p:sp>
      <p:sp>
        <p:nvSpPr>
          <p:cNvPr id="107" name="Shape 107"/>
          <p:cNvSpPr/>
          <p:nvPr/>
        </p:nvSpPr>
        <p:spPr>
          <a:xfrm>
            <a:off x="842962" y="4729162"/>
            <a:ext cx="5193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周太太：你还是喝牛奶吧，可以睡得更好些。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855662" y="6100762"/>
            <a:ext cx="2399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周太太：还没买呢。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55662" y="5414962"/>
            <a:ext cx="2653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周明：好吧，牛奶呢？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1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2" name="Shape 11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3" name="Shape 11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5" name="Shape 11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7" name="Shape 117"/>
          <p:cNvSpPr/>
          <p:nvPr/>
        </p:nvSpPr>
        <p:spPr>
          <a:xfrm>
            <a:off x="1639887" y="1852612"/>
            <a:ext cx="214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小丽喜欢听音乐。</a:t>
            </a:r>
          </a:p>
        </p:txBody>
      </p:sp>
      <p:sp>
        <p:nvSpPr>
          <p:cNvPr id="118" name="Shape 118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9" name="Shape 119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0" name="Shape 120"/>
          <p:cNvSpPr/>
          <p:nvPr/>
        </p:nvSpPr>
        <p:spPr>
          <a:xfrm>
            <a:off x="1639887" y="2668587"/>
            <a:ext cx="341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小刚晚上要请小丽听音乐会。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2" name="Shape 122"/>
          <p:cNvSpPr/>
          <p:nvPr/>
        </p:nvSpPr>
        <p:spPr>
          <a:xfrm>
            <a:off x="1639887" y="3494087"/>
            <a:ext cx="443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小刚要和小丽去公园走走，聊聊天儿。</a:t>
            </a:r>
          </a:p>
        </p:txBody>
      </p:sp>
      <p:sp>
        <p:nvSpPr>
          <p:cNvPr id="123" name="Shape 123"/>
          <p:cNvSpPr/>
          <p:nvPr/>
        </p:nvSpPr>
        <p:spPr>
          <a:xfrm>
            <a:off x="1081316" y="4298170"/>
            <a:ext cx="32473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4" name="Shape 124"/>
          <p:cNvSpPr/>
          <p:nvPr/>
        </p:nvSpPr>
        <p:spPr>
          <a:xfrm>
            <a:off x="1614716" y="4282295"/>
            <a:ext cx="2145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周明正在喝牛奶</a:t>
            </a:r>
            <a:r>
              <a:rPr sz="2000" dirty="0"/>
              <a:t>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3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7" name="Shape 12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8" name="Shape 12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30" name="Shape 13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2" name="Shape 132"/>
          <p:cNvSpPr/>
          <p:nvPr/>
        </p:nvSpPr>
        <p:spPr>
          <a:xfrm>
            <a:off x="1949450" y="2209800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这部电影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好看，我想请你一起去看。</a:t>
            </a:r>
          </a:p>
        </p:txBody>
      </p:sp>
      <p:sp>
        <p:nvSpPr>
          <p:cNvPr id="133" name="Shape 133"/>
          <p:cNvSpPr/>
          <p:nvPr/>
        </p:nvSpPr>
        <p:spPr>
          <a:xfrm>
            <a:off x="1416050" y="223202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34" name="Shape 134"/>
          <p:cNvSpPr/>
          <p:nvPr/>
        </p:nvSpPr>
        <p:spPr>
          <a:xfrm>
            <a:off x="1416050" y="2728912"/>
            <a:ext cx="58381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B：.</a:t>
            </a:r>
          </a:p>
        </p:txBody>
      </p:sp>
      <p:sp>
        <p:nvSpPr>
          <p:cNvPr id="135" name="Shape 135"/>
          <p:cNvSpPr/>
          <p:nvPr/>
        </p:nvSpPr>
        <p:spPr>
          <a:xfrm>
            <a:off x="1949450" y="2714625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这么多人看，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票吗？</a:t>
            </a:r>
          </a:p>
        </p:txBody>
      </p:sp>
      <p:sp>
        <p:nvSpPr>
          <p:cNvPr id="136" name="Shape 136"/>
          <p:cNvSpPr/>
          <p:nvPr/>
        </p:nvSpPr>
        <p:spPr>
          <a:xfrm>
            <a:off x="1416050" y="3228975"/>
            <a:ext cx="625983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A；.</a:t>
            </a:r>
          </a:p>
        </p:txBody>
      </p:sp>
      <p:sp>
        <p:nvSpPr>
          <p:cNvPr id="137" name="Shape 137"/>
          <p:cNvSpPr/>
          <p:nvPr/>
        </p:nvSpPr>
        <p:spPr>
          <a:xfrm>
            <a:off x="1949450" y="3214687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放心吧，我请小刚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，票已经买好了。</a:t>
            </a:r>
          </a:p>
        </p:txBody>
      </p:sp>
      <p:sp>
        <p:nvSpPr>
          <p:cNvPr id="138" name="Shape 138"/>
          <p:cNvSpPr/>
          <p:nvPr/>
        </p:nvSpPr>
        <p:spPr>
          <a:xfrm>
            <a:off x="-1" y="1500187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 smtClean="0">
                <a:latin typeface="华文楷体" pitchFamily="2" charset="-122"/>
                <a:ea typeface="华文楷体" pitchFamily="2" charset="-122"/>
              </a:rPr>
              <a:t>帮忙</a:t>
            </a:r>
            <a:r>
              <a:rPr lang="en-US" sz="2000" dirty="0" smtClean="0">
                <a:latin typeface="华文楷体" pitchFamily="2" charset="-122"/>
                <a:ea typeface="华文楷体" pitchFamily="2" charset="-122"/>
              </a:rPr>
              <a:t>  </a:t>
            </a:r>
            <a:r>
              <a:rPr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买得到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sz="2000" dirty="0" smtClean="0">
                <a:latin typeface="华文楷体" pitchFamily="2" charset="-122"/>
                <a:ea typeface="华文楷体" pitchFamily="2" charset="-122"/>
              </a:rPr>
              <a:t>  </a:t>
            </a:r>
            <a:r>
              <a:rPr sz="2000" dirty="0" smtClean="0">
                <a:latin typeface="华文楷体" pitchFamily="2" charset="-122"/>
                <a:ea typeface="华文楷体" pitchFamily="2" charset="-122"/>
              </a:rPr>
              <a:t>刚 </a:t>
            </a:r>
            <a:r>
              <a:rPr lang="en-US" sz="2000" dirty="0" smtClean="0">
                <a:latin typeface="华文楷体" pitchFamily="2" charset="-122"/>
                <a:ea typeface="华文楷体" pitchFamily="2" charset="-122"/>
              </a:rPr>
              <a:t>  </a:t>
            </a:r>
            <a:r>
              <a:rPr sz="2000" dirty="0" err="1" smtClean="0">
                <a:latin typeface="华文楷体" pitchFamily="2" charset="-122"/>
                <a:ea typeface="华文楷体" pitchFamily="2" charset="-122"/>
              </a:rPr>
              <a:t>特别</a:t>
            </a:r>
            <a:r>
              <a:rPr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sz="2000" dirty="0" err="1" smtClean="0">
                <a:latin typeface="华文楷体" pitchFamily="2" charset="-122"/>
                <a:ea typeface="华文楷体" pitchFamily="2" charset="-122"/>
              </a:rPr>
              <a:t>回得来</a:t>
            </a:r>
            <a:r>
              <a:rPr lang="en-US"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sz="2000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帮个忙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9" name="Shape 139"/>
          <p:cNvSpPr/>
          <p:nvPr/>
        </p:nvSpPr>
        <p:spPr>
          <a:xfrm>
            <a:off x="987425" y="2214562"/>
            <a:ext cx="32473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40" name="Shape 140"/>
          <p:cNvSpPr/>
          <p:nvPr/>
        </p:nvSpPr>
        <p:spPr>
          <a:xfrm>
            <a:off x="1890712" y="4071937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我能请你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</a:p>
        </p:txBody>
      </p:sp>
      <p:sp>
        <p:nvSpPr>
          <p:cNvPr id="141" name="Shape 141"/>
          <p:cNvSpPr/>
          <p:nvPr/>
        </p:nvSpPr>
        <p:spPr>
          <a:xfrm>
            <a:off x="1357312" y="4094162"/>
            <a:ext cx="55562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42" name="Shape 142"/>
          <p:cNvSpPr/>
          <p:nvPr/>
        </p:nvSpPr>
        <p:spPr>
          <a:xfrm>
            <a:off x="1357312" y="4591050"/>
            <a:ext cx="58382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B：.</a:t>
            </a:r>
          </a:p>
        </p:txBody>
      </p:sp>
      <p:sp>
        <p:nvSpPr>
          <p:cNvPr id="143" name="Shape 143"/>
          <p:cNvSpPr/>
          <p:nvPr/>
        </p:nvSpPr>
        <p:spPr>
          <a:xfrm>
            <a:off x="1890712" y="4576762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打算出去，等会回来再帮你好吗？</a:t>
            </a:r>
          </a:p>
        </p:txBody>
      </p:sp>
      <p:sp>
        <p:nvSpPr>
          <p:cNvPr id="144" name="Shape 144"/>
          <p:cNvSpPr/>
          <p:nvPr/>
        </p:nvSpPr>
        <p:spPr>
          <a:xfrm>
            <a:off x="1357312" y="5091112"/>
            <a:ext cx="625984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A；.</a:t>
            </a:r>
          </a:p>
        </p:txBody>
      </p:sp>
      <p:sp>
        <p:nvSpPr>
          <p:cNvPr id="145" name="Shape 145"/>
          <p:cNvSpPr/>
          <p:nvPr/>
        </p:nvSpPr>
        <p:spPr>
          <a:xfrm>
            <a:off x="1890712" y="5076825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好的，你两点之前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吗？</a:t>
            </a:r>
          </a:p>
        </p:txBody>
      </p:sp>
      <p:sp>
        <p:nvSpPr>
          <p:cNvPr id="146" name="Shape 146"/>
          <p:cNvSpPr/>
          <p:nvPr/>
        </p:nvSpPr>
        <p:spPr>
          <a:xfrm>
            <a:off x="928687" y="4076700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793</Words>
  <Application>Microsoft Office PowerPoint</Application>
  <PresentationFormat>全屏显示(4:3)</PresentationFormat>
  <Paragraphs>279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41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华文楷体</vt:lpstr>
      <vt:lpstr>Helvetica</vt:lpstr>
      <vt:lpstr>Ebrima</vt:lpstr>
      <vt:lpstr>Helvetica Neue</vt:lpstr>
      <vt:lpstr>Default</vt:lpstr>
      <vt:lpstr>第六课  怎么突然找不到了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第六课  怎么突然找不到了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第六课  怎么突然找不到了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第六课  怎么突然找不到了</dc:title>
  <dc:creator>888</dc:creator>
  <cp:lastModifiedBy>888</cp:lastModifiedBy>
  <cp:revision>13</cp:revision>
  <dcterms:modified xsi:type="dcterms:W3CDTF">2015-09-22T07:50:01Z</dcterms:modified>
</cp:coreProperties>
</file>