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Action1.xml" ContentType="application/vnd.ms-office.inkAction+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91" r:id="rId6"/>
    <p:sldId id="293" r:id="rId7"/>
    <p:sldId id="303" r:id="rId8"/>
    <p:sldId id="305" r:id="rId9"/>
    <p:sldId id="288" r:id="rId10"/>
    <p:sldId id="299" r:id="rId11"/>
    <p:sldId id="268" r:id="rId12"/>
    <p:sldId id="287" r:id="rId13"/>
    <p:sldId id="258" r:id="rId14"/>
    <p:sldId id="304" r:id="rId15"/>
    <p:sldId id="273" r:id="rId16"/>
    <p:sldId id="294" r:id="rId17"/>
    <p:sldId id="295" r:id="rId18"/>
    <p:sldId id="298" r:id="rId19"/>
    <p:sldId id="286" r:id="rId20"/>
    <p:sldId id="300" r:id="rId21"/>
    <p:sldId id="282" r:id="rId22"/>
    <p:sldId id="28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44" autoAdjust="0"/>
    <p:restoredTop sz="95501" autoAdjust="0"/>
  </p:normalViewPr>
  <p:slideViewPr>
    <p:cSldViewPr>
      <p:cViewPr varScale="1">
        <p:scale>
          <a:sx n="88" d="100"/>
          <a:sy n="88" d="100"/>
        </p:scale>
        <p:origin x="1020" y="84"/>
      </p:cViewPr>
      <p:guideLst>
        <p:guide orient="horz" pos="2160"/>
        <p:guide pos="2880"/>
      </p:guideLst>
    </p:cSldViewPr>
  </p:slideViewPr>
  <p:notesTextViewPr>
    <p:cViewPr>
      <p:scale>
        <a:sx n="1" d="1"/>
        <a:sy n="1" d="1"/>
      </p:scale>
      <p:origin x="0" y="0"/>
    </p:cViewPr>
  </p:notesTextViewPr>
  <p:notesViewPr>
    <p:cSldViewPr>
      <p:cViewPr>
        <p:scale>
          <a:sx n="130" d="100"/>
          <a:sy n="130" d="100"/>
        </p:scale>
        <p:origin x="1482" y="-33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1BD27-168D-4C7F-A4BA-4F9F762DDF8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AC7AAC2-ABCF-498B-AAB4-DCEBC89312E0}">
      <dgm:prSet/>
      <dgm:spPr/>
      <dgm:t>
        <a:bodyPr/>
        <a:lstStyle/>
        <a:p>
          <a:r>
            <a:rPr lang="en-GB" smtClean="0"/>
            <a:t>One  quarter of all people in Wales living in relative income poverty</a:t>
          </a:r>
          <a:endParaRPr lang="en-GB" dirty="0" smtClean="0"/>
        </a:p>
      </dgm:t>
    </dgm:pt>
    <dgm:pt modelId="{42DBA4E3-8EB7-4894-9568-DC91EE24D7DE}" type="parTrans" cxnId="{6A16C733-AE98-4D34-8CC8-9D6AC8BE4737}">
      <dgm:prSet/>
      <dgm:spPr/>
      <dgm:t>
        <a:bodyPr/>
        <a:lstStyle/>
        <a:p>
          <a:endParaRPr lang="en-GB"/>
        </a:p>
      </dgm:t>
    </dgm:pt>
    <dgm:pt modelId="{9D846153-2CBC-4E93-9A5C-A38363EEB96E}" type="sibTrans" cxnId="{6A16C733-AE98-4D34-8CC8-9D6AC8BE4737}">
      <dgm:prSet/>
      <dgm:spPr/>
      <dgm:t>
        <a:bodyPr/>
        <a:lstStyle/>
        <a:p>
          <a:endParaRPr lang="en-GB"/>
        </a:p>
      </dgm:t>
    </dgm:pt>
    <dgm:pt modelId="{34FB82AE-F8B0-40C5-BEA9-5533A804D73C}">
      <dgm:prSet/>
      <dgm:spPr/>
      <dgm:t>
        <a:bodyPr/>
        <a:lstStyle/>
        <a:p>
          <a:r>
            <a:rPr lang="en-GB" smtClean="0"/>
            <a:t>Children are the population group most likely to be in relative income poverty </a:t>
          </a:r>
          <a:endParaRPr lang="en-GB" dirty="0" smtClean="0"/>
        </a:p>
      </dgm:t>
    </dgm:pt>
    <dgm:pt modelId="{AA49AC43-9ACD-4646-B60E-D290517AACBA}" type="parTrans" cxnId="{1E4D8226-C9B8-47B4-ABB7-225EAB2BD01D}">
      <dgm:prSet/>
      <dgm:spPr/>
      <dgm:t>
        <a:bodyPr/>
        <a:lstStyle/>
        <a:p>
          <a:endParaRPr lang="en-GB"/>
        </a:p>
      </dgm:t>
    </dgm:pt>
    <dgm:pt modelId="{BE7A0735-72AF-4B1D-A32C-9961F58BDAFD}" type="sibTrans" cxnId="{1E4D8226-C9B8-47B4-ABB7-225EAB2BD01D}">
      <dgm:prSet/>
      <dgm:spPr/>
      <dgm:t>
        <a:bodyPr/>
        <a:lstStyle/>
        <a:p>
          <a:endParaRPr lang="en-GB"/>
        </a:p>
      </dgm:t>
    </dgm:pt>
    <dgm:pt modelId="{AAC87DBE-84A5-4D87-AEDA-4AC4710369EA}">
      <dgm:prSet/>
      <dgm:spPr/>
      <dgm:t>
        <a:bodyPr/>
        <a:lstStyle/>
        <a:p>
          <a:r>
            <a:rPr lang="en-GB" smtClean="0"/>
            <a:t>Percentage of pensioners in Wales living in relative poverty has been rising over  past 3 years </a:t>
          </a:r>
          <a:endParaRPr lang="en-GB" dirty="0" smtClean="0"/>
        </a:p>
      </dgm:t>
    </dgm:pt>
    <dgm:pt modelId="{455CDF59-5AEC-466B-88D0-26E75426855B}" type="parTrans" cxnId="{91255151-ED7C-4DF5-8B59-5BBE9761955B}">
      <dgm:prSet/>
      <dgm:spPr/>
      <dgm:t>
        <a:bodyPr/>
        <a:lstStyle/>
        <a:p>
          <a:endParaRPr lang="en-GB"/>
        </a:p>
      </dgm:t>
    </dgm:pt>
    <dgm:pt modelId="{CD2E6F3D-E997-4972-8BC6-11B10FA1B503}" type="sibTrans" cxnId="{91255151-ED7C-4DF5-8B59-5BBE9761955B}">
      <dgm:prSet/>
      <dgm:spPr/>
      <dgm:t>
        <a:bodyPr/>
        <a:lstStyle/>
        <a:p>
          <a:endParaRPr lang="en-GB"/>
        </a:p>
      </dgm:t>
    </dgm:pt>
    <dgm:pt modelId="{0BD9343C-2358-4206-8C8C-2DC027988738}">
      <dgm:prSet/>
      <dgm:spPr/>
      <dgm:t>
        <a:bodyPr/>
        <a:lstStyle/>
        <a:p>
          <a:r>
            <a:rPr lang="en-GB" smtClean="0"/>
            <a:t>14% of of children in material deprivation and low income households</a:t>
          </a:r>
          <a:endParaRPr lang="en-GB" dirty="0" smtClean="0"/>
        </a:p>
      </dgm:t>
    </dgm:pt>
    <dgm:pt modelId="{790AF03C-130A-417A-A1ED-37418C8A91F6}" type="parTrans" cxnId="{615C927A-C8F4-41FF-AE7F-46313AECCDA1}">
      <dgm:prSet/>
      <dgm:spPr/>
      <dgm:t>
        <a:bodyPr/>
        <a:lstStyle/>
        <a:p>
          <a:endParaRPr lang="en-GB"/>
        </a:p>
      </dgm:t>
    </dgm:pt>
    <dgm:pt modelId="{3C9CDE7A-5079-48F8-9031-82304179D6ED}" type="sibTrans" cxnId="{615C927A-C8F4-41FF-AE7F-46313AECCDA1}">
      <dgm:prSet/>
      <dgm:spPr/>
      <dgm:t>
        <a:bodyPr/>
        <a:lstStyle/>
        <a:p>
          <a:endParaRPr lang="en-GB"/>
        </a:p>
      </dgm:t>
    </dgm:pt>
    <dgm:pt modelId="{EEEC390E-9D59-4AC5-8163-7F7A089375A8}">
      <dgm:prSet/>
      <dgm:spPr/>
      <dgm:t>
        <a:bodyPr/>
        <a:lstStyle/>
        <a:p>
          <a:r>
            <a:rPr lang="en-GB" smtClean="0"/>
            <a:t>10% of pensioners in material deprivation</a:t>
          </a:r>
          <a:endParaRPr lang="en-GB" dirty="0" smtClean="0"/>
        </a:p>
      </dgm:t>
    </dgm:pt>
    <dgm:pt modelId="{367F5312-8E09-4A00-B758-975C0BDC8875}" type="parTrans" cxnId="{104ACFA5-F635-4E01-93DC-41A196C45C46}">
      <dgm:prSet/>
      <dgm:spPr/>
      <dgm:t>
        <a:bodyPr/>
        <a:lstStyle/>
        <a:p>
          <a:endParaRPr lang="en-GB"/>
        </a:p>
      </dgm:t>
    </dgm:pt>
    <dgm:pt modelId="{097C41A2-1F12-4E05-ACB4-68BF2B9D01CC}" type="sibTrans" cxnId="{104ACFA5-F635-4E01-93DC-41A196C45C46}">
      <dgm:prSet/>
      <dgm:spPr/>
      <dgm:t>
        <a:bodyPr/>
        <a:lstStyle/>
        <a:p>
          <a:endParaRPr lang="en-GB"/>
        </a:p>
      </dgm:t>
    </dgm:pt>
    <dgm:pt modelId="{C347E6B9-2FAF-4B43-9FC9-21A045F32CF3}">
      <dgm:prSet/>
      <dgm:spPr/>
      <dgm:t>
        <a:bodyPr/>
        <a:lstStyle/>
        <a:p>
          <a:r>
            <a:rPr lang="en-GB" smtClean="0"/>
            <a:t>Individuals in Wales had a 12% risk of being in persistent poverty between 2011-15</a:t>
          </a:r>
          <a:endParaRPr lang="en-GB" dirty="0" smtClean="0"/>
        </a:p>
      </dgm:t>
    </dgm:pt>
    <dgm:pt modelId="{47071E9D-7A1B-402C-86ED-2CF76A033226}" type="parTrans" cxnId="{03440777-FB41-4F31-865A-BFA9308034A5}">
      <dgm:prSet/>
      <dgm:spPr/>
      <dgm:t>
        <a:bodyPr/>
        <a:lstStyle/>
        <a:p>
          <a:endParaRPr lang="en-GB"/>
        </a:p>
      </dgm:t>
    </dgm:pt>
    <dgm:pt modelId="{C4E45B27-732D-48A3-9551-07F4CD58A7FC}" type="sibTrans" cxnId="{03440777-FB41-4F31-865A-BFA9308034A5}">
      <dgm:prSet/>
      <dgm:spPr/>
      <dgm:t>
        <a:bodyPr/>
        <a:lstStyle/>
        <a:p>
          <a:endParaRPr lang="en-GB"/>
        </a:p>
      </dgm:t>
    </dgm:pt>
    <dgm:pt modelId="{DB57039D-58ED-43A4-9BFA-0D405F0B6B85}" type="pres">
      <dgm:prSet presAssocID="{5B21BD27-168D-4C7F-A4BA-4F9F762DDF80}" presName="diagram" presStyleCnt="0">
        <dgm:presLayoutVars>
          <dgm:dir/>
          <dgm:resizeHandles val="exact"/>
        </dgm:presLayoutVars>
      </dgm:prSet>
      <dgm:spPr/>
      <dgm:t>
        <a:bodyPr/>
        <a:lstStyle/>
        <a:p>
          <a:endParaRPr lang="en-GB"/>
        </a:p>
      </dgm:t>
    </dgm:pt>
    <dgm:pt modelId="{C5296671-FDFB-43C5-A31E-F2447A39C9C8}" type="pres">
      <dgm:prSet presAssocID="{CAC7AAC2-ABCF-498B-AAB4-DCEBC89312E0}" presName="node" presStyleLbl="node1" presStyleIdx="0" presStyleCnt="6">
        <dgm:presLayoutVars>
          <dgm:bulletEnabled val="1"/>
        </dgm:presLayoutVars>
      </dgm:prSet>
      <dgm:spPr/>
      <dgm:t>
        <a:bodyPr/>
        <a:lstStyle/>
        <a:p>
          <a:endParaRPr lang="en-GB"/>
        </a:p>
      </dgm:t>
    </dgm:pt>
    <dgm:pt modelId="{EFDCE84E-4148-420D-944A-4AE7D8582407}" type="pres">
      <dgm:prSet presAssocID="{9D846153-2CBC-4E93-9A5C-A38363EEB96E}" presName="sibTrans" presStyleCnt="0"/>
      <dgm:spPr/>
    </dgm:pt>
    <dgm:pt modelId="{F6EFC662-1A27-4F98-802C-44E762E84F7B}" type="pres">
      <dgm:prSet presAssocID="{34FB82AE-F8B0-40C5-BEA9-5533A804D73C}" presName="node" presStyleLbl="node1" presStyleIdx="1" presStyleCnt="6">
        <dgm:presLayoutVars>
          <dgm:bulletEnabled val="1"/>
        </dgm:presLayoutVars>
      </dgm:prSet>
      <dgm:spPr/>
      <dgm:t>
        <a:bodyPr/>
        <a:lstStyle/>
        <a:p>
          <a:endParaRPr lang="en-GB"/>
        </a:p>
      </dgm:t>
    </dgm:pt>
    <dgm:pt modelId="{8DC31424-7D38-4B7F-B880-D7B834DCAE88}" type="pres">
      <dgm:prSet presAssocID="{BE7A0735-72AF-4B1D-A32C-9961F58BDAFD}" presName="sibTrans" presStyleCnt="0"/>
      <dgm:spPr/>
    </dgm:pt>
    <dgm:pt modelId="{06A77ECB-5DFF-437A-BDE4-544CF9C20675}" type="pres">
      <dgm:prSet presAssocID="{AAC87DBE-84A5-4D87-AEDA-4AC4710369EA}" presName="node" presStyleLbl="node1" presStyleIdx="2" presStyleCnt="6">
        <dgm:presLayoutVars>
          <dgm:bulletEnabled val="1"/>
        </dgm:presLayoutVars>
      </dgm:prSet>
      <dgm:spPr/>
      <dgm:t>
        <a:bodyPr/>
        <a:lstStyle/>
        <a:p>
          <a:endParaRPr lang="en-GB"/>
        </a:p>
      </dgm:t>
    </dgm:pt>
    <dgm:pt modelId="{45F1BEE5-115B-4387-AAC5-DD4576313302}" type="pres">
      <dgm:prSet presAssocID="{CD2E6F3D-E997-4972-8BC6-11B10FA1B503}" presName="sibTrans" presStyleCnt="0"/>
      <dgm:spPr/>
    </dgm:pt>
    <dgm:pt modelId="{A572A869-BF37-4126-B47B-6C6F73D2BFDC}" type="pres">
      <dgm:prSet presAssocID="{0BD9343C-2358-4206-8C8C-2DC027988738}" presName="node" presStyleLbl="node1" presStyleIdx="3" presStyleCnt="6">
        <dgm:presLayoutVars>
          <dgm:bulletEnabled val="1"/>
        </dgm:presLayoutVars>
      </dgm:prSet>
      <dgm:spPr/>
      <dgm:t>
        <a:bodyPr/>
        <a:lstStyle/>
        <a:p>
          <a:endParaRPr lang="en-GB"/>
        </a:p>
      </dgm:t>
    </dgm:pt>
    <dgm:pt modelId="{B4E6750E-26C9-4831-99DC-CDC0BA2DA8AE}" type="pres">
      <dgm:prSet presAssocID="{3C9CDE7A-5079-48F8-9031-82304179D6ED}" presName="sibTrans" presStyleCnt="0"/>
      <dgm:spPr/>
    </dgm:pt>
    <dgm:pt modelId="{46166978-3B96-488A-AA95-66C6A0B65E7D}" type="pres">
      <dgm:prSet presAssocID="{EEEC390E-9D59-4AC5-8163-7F7A089375A8}" presName="node" presStyleLbl="node1" presStyleIdx="4" presStyleCnt="6">
        <dgm:presLayoutVars>
          <dgm:bulletEnabled val="1"/>
        </dgm:presLayoutVars>
      </dgm:prSet>
      <dgm:spPr/>
      <dgm:t>
        <a:bodyPr/>
        <a:lstStyle/>
        <a:p>
          <a:endParaRPr lang="en-GB"/>
        </a:p>
      </dgm:t>
    </dgm:pt>
    <dgm:pt modelId="{FF6F632C-6915-4227-85A3-C00312FCA47F}" type="pres">
      <dgm:prSet presAssocID="{097C41A2-1F12-4E05-ACB4-68BF2B9D01CC}" presName="sibTrans" presStyleCnt="0"/>
      <dgm:spPr/>
    </dgm:pt>
    <dgm:pt modelId="{28D4A3F0-9C5F-41A4-BD1D-471AB809579B}" type="pres">
      <dgm:prSet presAssocID="{C347E6B9-2FAF-4B43-9FC9-21A045F32CF3}" presName="node" presStyleLbl="node1" presStyleIdx="5" presStyleCnt="6">
        <dgm:presLayoutVars>
          <dgm:bulletEnabled val="1"/>
        </dgm:presLayoutVars>
      </dgm:prSet>
      <dgm:spPr/>
      <dgm:t>
        <a:bodyPr/>
        <a:lstStyle/>
        <a:p>
          <a:endParaRPr lang="en-GB"/>
        </a:p>
      </dgm:t>
    </dgm:pt>
  </dgm:ptLst>
  <dgm:cxnLst>
    <dgm:cxn modelId="{A5784902-2E2A-45E7-A76B-C98903664FB8}" type="presOf" srcId="{0BD9343C-2358-4206-8C8C-2DC027988738}" destId="{A572A869-BF37-4126-B47B-6C6F73D2BFDC}" srcOrd="0" destOrd="0" presId="urn:microsoft.com/office/officeart/2005/8/layout/default"/>
    <dgm:cxn modelId="{FC0FC954-3972-4F95-8119-CFBBB61A3B47}" type="presOf" srcId="{C347E6B9-2FAF-4B43-9FC9-21A045F32CF3}" destId="{28D4A3F0-9C5F-41A4-BD1D-471AB809579B}" srcOrd="0" destOrd="0" presId="urn:microsoft.com/office/officeart/2005/8/layout/default"/>
    <dgm:cxn modelId="{104ACFA5-F635-4E01-93DC-41A196C45C46}" srcId="{5B21BD27-168D-4C7F-A4BA-4F9F762DDF80}" destId="{EEEC390E-9D59-4AC5-8163-7F7A089375A8}" srcOrd="4" destOrd="0" parTransId="{367F5312-8E09-4A00-B758-975C0BDC8875}" sibTransId="{097C41A2-1F12-4E05-ACB4-68BF2B9D01CC}"/>
    <dgm:cxn modelId="{49643223-D027-464C-80C8-04D8E06DFA26}" type="presOf" srcId="{34FB82AE-F8B0-40C5-BEA9-5533A804D73C}" destId="{F6EFC662-1A27-4F98-802C-44E762E84F7B}" srcOrd="0" destOrd="0" presId="urn:microsoft.com/office/officeart/2005/8/layout/default"/>
    <dgm:cxn modelId="{6235B553-1191-4B3B-8608-9765605CF1EC}" type="presOf" srcId="{5B21BD27-168D-4C7F-A4BA-4F9F762DDF80}" destId="{DB57039D-58ED-43A4-9BFA-0D405F0B6B85}" srcOrd="0" destOrd="0" presId="urn:microsoft.com/office/officeart/2005/8/layout/default"/>
    <dgm:cxn modelId="{03440777-FB41-4F31-865A-BFA9308034A5}" srcId="{5B21BD27-168D-4C7F-A4BA-4F9F762DDF80}" destId="{C347E6B9-2FAF-4B43-9FC9-21A045F32CF3}" srcOrd="5" destOrd="0" parTransId="{47071E9D-7A1B-402C-86ED-2CF76A033226}" sibTransId="{C4E45B27-732D-48A3-9551-07F4CD58A7FC}"/>
    <dgm:cxn modelId="{6A16C733-AE98-4D34-8CC8-9D6AC8BE4737}" srcId="{5B21BD27-168D-4C7F-A4BA-4F9F762DDF80}" destId="{CAC7AAC2-ABCF-498B-AAB4-DCEBC89312E0}" srcOrd="0" destOrd="0" parTransId="{42DBA4E3-8EB7-4894-9568-DC91EE24D7DE}" sibTransId="{9D846153-2CBC-4E93-9A5C-A38363EEB96E}"/>
    <dgm:cxn modelId="{1E4D8226-C9B8-47B4-ABB7-225EAB2BD01D}" srcId="{5B21BD27-168D-4C7F-A4BA-4F9F762DDF80}" destId="{34FB82AE-F8B0-40C5-BEA9-5533A804D73C}" srcOrd="1" destOrd="0" parTransId="{AA49AC43-9ACD-4646-B60E-D290517AACBA}" sibTransId="{BE7A0735-72AF-4B1D-A32C-9961F58BDAFD}"/>
    <dgm:cxn modelId="{E29DA3C3-D0CC-4716-9750-251C4544018E}" type="presOf" srcId="{CAC7AAC2-ABCF-498B-AAB4-DCEBC89312E0}" destId="{C5296671-FDFB-43C5-A31E-F2447A39C9C8}" srcOrd="0" destOrd="0" presId="urn:microsoft.com/office/officeart/2005/8/layout/default"/>
    <dgm:cxn modelId="{615C927A-C8F4-41FF-AE7F-46313AECCDA1}" srcId="{5B21BD27-168D-4C7F-A4BA-4F9F762DDF80}" destId="{0BD9343C-2358-4206-8C8C-2DC027988738}" srcOrd="3" destOrd="0" parTransId="{790AF03C-130A-417A-A1ED-37418C8A91F6}" sibTransId="{3C9CDE7A-5079-48F8-9031-82304179D6ED}"/>
    <dgm:cxn modelId="{91255151-ED7C-4DF5-8B59-5BBE9761955B}" srcId="{5B21BD27-168D-4C7F-A4BA-4F9F762DDF80}" destId="{AAC87DBE-84A5-4D87-AEDA-4AC4710369EA}" srcOrd="2" destOrd="0" parTransId="{455CDF59-5AEC-466B-88D0-26E75426855B}" sibTransId="{CD2E6F3D-E997-4972-8BC6-11B10FA1B503}"/>
    <dgm:cxn modelId="{CD0379E8-0101-4581-B56A-8F747AA9899C}" type="presOf" srcId="{AAC87DBE-84A5-4D87-AEDA-4AC4710369EA}" destId="{06A77ECB-5DFF-437A-BDE4-544CF9C20675}" srcOrd="0" destOrd="0" presId="urn:microsoft.com/office/officeart/2005/8/layout/default"/>
    <dgm:cxn modelId="{3E28D59F-3328-4D09-8B0B-4FFEE55CA4C3}" type="presOf" srcId="{EEEC390E-9D59-4AC5-8163-7F7A089375A8}" destId="{46166978-3B96-488A-AA95-66C6A0B65E7D}" srcOrd="0" destOrd="0" presId="urn:microsoft.com/office/officeart/2005/8/layout/default"/>
    <dgm:cxn modelId="{E48150F2-C3C4-40EE-B210-FF15AB1CBF06}" type="presParOf" srcId="{DB57039D-58ED-43A4-9BFA-0D405F0B6B85}" destId="{C5296671-FDFB-43C5-A31E-F2447A39C9C8}" srcOrd="0" destOrd="0" presId="urn:microsoft.com/office/officeart/2005/8/layout/default"/>
    <dgm:cxn modelId="{B31B2DC9-DBAF-433E-B7A3-EC636A9773B5}" type="presParOf" srcId="{DB57039D-58ED-43A4-9BFA-0D405F0B6B85}" destId="{EFDCE84E-4148-420D-944A-4AE7D8582407}" srcOrd="1" destOrd="0" presId="urn:microsoft.com/office/officeart/2005/8/layout/default"/>
    <dgm:cxn modelId="{E12AE36D-708E-4A22-A4D4-B118C72436AE}" type="presParOf" srcId="{DB57039D-58ED-43A4-9BFA-0D405F0B6B85}" destId="{F6EFC662-1A27-4F98-802C-44E762E84F7B}" srcOrd="2" destOrd="0" presId="urn:microsoft.com/office/officeart/2005/8/layout/default"/>
    <dgm:cxn modelId="{89E293CB-AD45-45C3-9FE4-82678035ACD4}" type="presParOf" srcId="{DB57039D-58ED-43A4-9BFA-0D405F0B6B85}" destId="{8DC31424-7D38-4B7F-B880-D7B834DCAE88}" srcOrd="3" destOrd="0" presId="urn:microsoft.com/office/officeart/2005/8/layout/default"/>
    <dgm:cxn modelId="{D6CF90B9-F179-469A-9B22-5C61A9478249}" type="presParOf" srcId="{DB57039D-58ED-43A4-9BFA-0D405F0B6B85}" destId="{06A77ECB-5DFF-437A-BDE4-544CF9C20675}" srcOrd="4" destOrd="0" presId="urn:microsoft.com/office/officeart/2005/8/layout/default"/>
    <dgm:cxn modelId="{8928A69B-BF3F-4801-BA0D-9EE018EC7D69}" type="presParOf" srcId="{DB57039D-58ED-43A4-9BFA-0D405F0B6B85}" destId="{45F1BEE5-115B-4387-AAC5-DD4576313302}" srcOrd="5" destOrd="0" presId="urn:microsoft.com/office/officeart/2005/8/layout/default"/>
    <dgm:cxn modelId="{63DB1484-EF2C-41F0-8A03-3D540BE53B1C}" type="presParOf" srcId="{DB57039D-58ED-43A4-9BFA-0D405F0B6B85}" destId="{A572A869-BF37-4126-B47B-6C6F73D2BFDC}" srcOrd="6" destOrd="0" presId="urn:microsoft.com/office/officeart/2005/8/layout/default"/>
    <dgm:cxn modelId="{7D387B09-80BB-4EB8-A6CB-2549E52CC164}" type="presParOf" srcId="{DB57039D-58ED-43A4-9BFA-0D405F0B6B85}" destId="{B4E6750E-26C9-4831-99DC-CDC0BA2DA8AE}" srcOrd="7" destOrd="0" presId="urn:microsoft.com/office/officeart/2005/8/layout/default"/>
    <dgm:cxn modelId="{8D5633DB-A396-4454-B096-ABF22DEAFB21}" type="presParOf" srcId="{DB57039D-58ED-43A4-9BFA-0D405F0B6B85}" destId="{46166978-3B96-488A-AA95-66C6A0B65E7D}" srcOrd="8" destOrd="0" presId="urn:microsoft.com/office/officeart/2005/8/layout/default"/>
    <dgm:cxn modelId="{07698873-6B44-4504-AE56-0048A02EA3D7}" type="presParOf" srcId="{DB57039D-58ED-43A4-9BFA-0D405F0B6B85}" destId="{FF6F632C-6915-4227-85A3-C00312FCA47F}" srcOrd="9" destOrd="0" presId="urn:microsoft.com/office/officeart/2005/8/layout/default"/>
    <dgm:cxn modelId="{E26D5614-291F-4F19-A950-1E4517B2E6BA}" type="presParOf" srcId="{DB57039D-58ED-43A4-9BFA-0D405F0B6B85}" destId="{28D4A3F0-9C5F-41A4-BD1D-471AB809579B}"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8C9C1B-5F48-4424-ABC1-5D4B4131B95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4DB3650-D2F2-4E8E-B09F-5598E06A558F}">
      <dgm:prSet/>
      <dgm:spPr/>
      <dgm:t>
        <a:bodyPr/>
        <a:lstStyle/>
        <a:p>
          <a:r>
            <a:rPr lang="en-GB" smtClean="0"/>
            <a:t>gender</a:t>
          </a:r>
          <a:endParaRPr lang="en-GB"/>
        </a:p>
      </dgm:t>
    </dgm:pt>
    <dgm:pt modelId="{E0683441-CAFB-46D7-BFCC-3A3E1B095ABA}" type="parTrans" cxnId="{FF185883-2898-4D92-935D-6040530C0F8F}">
      <dgm:prSet/>
      <dgm:spPr/>
      <dgm:t>
        <a:bodyPr/>
        <a:lstStyle/>
        <a:p>
          <a:endParaRPr lang="en-GB"/>
        </a:p>
      </dgm:t>
    </dgm:pt>
    <dgm:pt modelId="{D466DB65-4904-4346-B711-022DC17D017E}" type="sibTrans" cxnId="{FF185883-2898-4D92-935D-6040530C0F8F}">
      <dgm:prSet/>
      <dgm:spPr/>
      <dgm:t>
        <a:bodyPr/>
        <a:lstStyle/>
        <a:p>
          <a:endParaRPr lang="en-GB"/>
        </a:p>
      </dgm:t>
    </dgm:pt>
    <dgm:pt modelId="{D5263456-2ED2-4CCD-9CF4-A377A115584C}">
      <dgm:prSet/>
      <dgm:spPr/>
      <dgm:t>
        <a:bodyPr/>
        <a:lstStyle/>
        <a:p>
          <a:r>
            <a:rPr lang="en-GB" smtClean="0"/>
            <a:t>race</a:t>
          </a:r>
          <a:endParaRPr lang="en-GB"/>
        </a:p>
      </dgm:t>
    </dgm:pt>
    <dgm:pt modelId="{5097E02D-CB9F-42A2-8A50-87822BA45383}" type="parTrans" cxnId="{1BC668CE-7F9E-437B-A9D7-A2460EC46C80}">
      <dgm:prSet/>
      <dgm:spPr/>
      <dgm:t>
        <a:bodyPr/>
        <a:lstStyle/>
        <a:p>
          <a:endParaRPr lang="en-GB"/>
        </a:p>
      </dgm:t>
    </dgm:pt>
    <dgm:pt modelId="{C6187556-4E8D-404B-B811-266C922205B3}" type="sibTrans" cxnId="{1BC668CE-7F9E-437B-A9D7-A2460EC46C80}">
      <dgm:prSet/>
      <dgm:spPr/>
      <dgm:t>
        <a:bodyPr/>
        <a:lstStyle/>
        <a:p>
          <a:endParaRPr lang="en-GB"/>
        </a:p>
      </dgm:t>
    </dgm:pt>
    <dgm:pt modelId="{0CEB189C-D734-4882-B780-AD9836AB2290}">
      <dgm:prSet/>
      <dgm:spPr/>
      <dgm:t>
        <a:bodyPr/>
        <a:lstStyle/>
        <a:p>
          <a:r>
            <a:rPr lang="en-GB" smtClean="0"/>
            <a:t>faith or belief</a:t>
          </a:r>
          <a:endParaRPr lang="en-GB"/>
        </a:p>
      </dgm:t>
    </dgm:pt>
    <dgm:pt modelId="{0B2AF24E-2952-4CE5-ADFC-88C3D8D924B0}" type="parTrans" cxnId="{953C6C15-491E-4DBA-9D63-7CFD28F95CDB}">
      <dgm:prSet/>
      <dgm:spPr/>
      <dgm:t>
        <a:bodyPr/>
        <a:lstStyle/>
        <a:p>
          <a:endParaRPr lang="en-GB"/>
        </a:p>
      </dgm:t>
    </dgm:pt>
    <dgm:pt modelId="{FFE6CCB8-5EA9-42EF-8033-BBCD826DCF50}" type="sibTrans" cxnId="{953C6C15-491E-4DBA-9D63-7CFD28F95CDB}">
      <dgm:prSet/>
      <dgm:spPr/>
      <dgm:t>
        <a:bodyPr/>
        <a:lstStyle/>
        <a:p>
          <a:endParaRPr lang="en-GB"/>
        </a:p>
      </dgm:t>
    </dgm:pt>
    <dgm:pt modelId="{0D836761-C4A0-40CD-AE6E-90AB6890E84D}">
      <dgm:prSet/>
      <dgm:spPr/>
      <dgm:t>
        <a:bodyPr/>
        <a:lstStyle/>
        <a:p>
          <a:r>
            <a:rPr lang="en-GB" smtClean="0"/>
            <a:t>sexual orientation</a:t>
          </a:r>
          <a:endParaRPr lang="en-GB"/>
        </a:p>
      </dgm:t>
    </dgm:pt>
    <dgm:pt modelId="{BD557E7F-A490-4321-B06E-B11E79CE2DC9}" type="parTrans" cxnId="{1599C04F-2854-4D3B-9659-723BD716D7A7}">
      <dgm:prSet/>
      <dgm:spPr/>
      <dgm:t>
        <a:bodyPr/>
        <a:lstStyle/>
        <a:p>
          <a:endParaRPr lang="en-GB"/>
        </a:p>
      </dgm:t>
    </dgm:pt>
    <dgm:pt modelId="{3BD83B0B-FA85-45CF-ADAA-8920193D4346}" type="sibTrans" cxnId="{1599C04F-2854-4D3B-9659-723BD716D7A7}">
      <dgm:prSet/>
      <dgm:spPr/>
      <dgm:t>
        <a:bodyPr/>
        <a:lstStyle/>
        <a:p>
          <a:endParaRPr lang="en-GB"/>
        </a:p>
      </dgm:t>
    </dgm:pt>
    <dgm:pt modelId="{413D2041-8EA3-4567-BC2A-A54FA4588A35}">
      <dgm:prSet/>
      <dgm:spPr/>
      <dgm:t>
        <a:bodyPr/>
        <a:lstStyle/>
        <a:p>
          <a:r>
            <a:rPr lang="en-GB" smtClean="0"/>
            <a:t>age</a:t>
          </a:r>
          <a:endParaRPr lang="en-GB"/>
        </a:p>
      </dgm:t>
    </dgm:pt>
    <dgm:pt modelId="{C5A7CE6F-E583-4C12-A608-F29DA936CAA9}" type="parTrans" cxnId="{DEFA3197-29B3-40B3-8304-5B2D1D07DF6A}">
      <dgm:prSet/>
      <dgm:spPr/>
      <dgm:t>
        <a:bodyPr/>
        <a:lstStyle/>
        <a:p>
          <a:endParaRPr lang="en-GB"/>
        </a:p>
      </dgm:t>
    </dgm:pt>
    <dgm:pt modelId="{FFFC3694-690A-4FF9-A7CE-92ABB7B7FF94}" type="sibTrans" cxnId="{DEFA3197-29B3-40B3-8304-5B2D1D07DF6A}">
      <dgm:prSet/>
      <dgm:spPr/>
      <dgm:t>
        <a:bodyPr/>
        <a:lstStyle/>
        <a:p>
          <a:endParaRPr lang="en-GB"/>
        </a:p>
      </dgm:t>
    </dgm:pt>
    <dgm:pt modelId="{D8D5729E-1720-4693-984D-A281697B729A}">
      <dgm:prSet/>
      <dgm:spPr/>
      <dgm:t>
        <a:bodyPr/>
        <a:lstStyle/>
        <a:p>
          <a:r>
            <a:rPr lang="en-GB" smtClean="0"/>
            <a:t>pregnancy and maternity</a:t>
          </a:r>
          <a:endParaRPr lang="en-GB"/>
        </a:p>
      </dgm:t>
    </dgm:pt>
    <dgm:pt modelId="{C01F3177-3246-4CE5-AB9F-4823C6B1AE0A}" type="parTrans" cxnId="{81EB0C02-4D16-4E7C-A480-8FECC453D1AD}">
      <dgm:prSet/>
      <dgm:spPr/>
      <dgm:t>
        <a:bodyPr/>
        <a:lstStyle/>
        <a:p>
          <a:endParaRPr lang="en-GB"/>
        </a:p>
      </dgm:t>
    </dgm:pt>
    <dgm:pt modelId="{6EDED806-B57C-4542-BD69-3DFF86626DB9}" type="sibTrans" cxnId="{81EB0C02-4D16-4E7C-A480-8FECC453D1AD}">
      <dgm:prSet/>
      <dgm:spPr/>
      <dgm:t>
        <a:bodyPr/>
        <a:lstStyle/>
        <a:p>
          <a:endParaRPr lang="en-GB"/>
        </a:p>
      </dgm:t>
    </dgm:pt>
    <dgm:pt modelId="{858BB1AA-4378-4041-A6C4-D08427D6D418}">
      <dgm:prSet/>
      <dgm:spPr/>
      <dgm:t>
        <a:bodyPr/>
        <a:lstStyle/>
        <a:p>
          <a:r>
            <a:rPr lang="en-GB" smtClean="0"/>
            <a:t>being married or in a civil partnership</a:t>
          </a:r>
          <a:endParaRPr lang="en-GB"/>
        </a:p>
      </dgm:t>
    </dgm:pt>
    <dgm:pt modelId="{8CEA2BFE-0E83-4B20-9849-20BC825559E3}" type="parTrans" cxnId="{7C587D0C-8BB9-4311-90C3-779E1AE0C775}">
      <dgm:prSet/>
      <dgm:spPr/>
      <dgm:t>
        <a:bodyPr/>
        <a:lstStyle/>
        <a:p>
          <a:endParaRPr lang="en-GB"/>
        </a:p>
      </dgm:t>
    </dgm:pt>
    <dgm:pt modelId="{A5E7F4C0-4D30-4F61-A9DB-F958BC6ED1AD}" type="sibTrans" cxnId="{7C587D0C-8BB9-4311-90C3-779E1AE0C775}">
      <dgm:prSet/>
      <dgm:spPr/>
      <dgm:t>
        <a:bodyPr/>
        <a:lstStyle/>
        <a:p>
          <a:endParaRPr lang="en-GB"/>
        </a:p>
      </dgm:t>
    </dgm:pt>
    <dgm:pt modelId="{3DD1256D-0F6D-4E7A-8F2A-FA2E5DB12B43}">
      <dgm:prSet/>
      <dgm:spPr/>
      <dgm:t>
        <a:bodyPr/>
        <a:lstStyle/>
        <a:p>
          <a:r>
            <a:rPr lang="en-GB" smtClean="0"/>
            <a:t>being a disabled person</a:t>
          </a:r>
          <a:endParaRPr lang="en-GB"/>
        </a:p>
      </dgm:t>
    </dgm:pt>
    <dgm:pt modelId="{881BF686-79D3-4016-942E-D24B77097625}" type="parTrans" cxnId="{21731D72-C42B-4890-9CD4-FE66460A0906}">
      <dgm:prSet/>
      <dgm:spPr/>
      <dgm:t>
        <a:bodyPr/>
        <a:lstStyle/>
        <a:p>
          <a:endParaRPr lang="en-GB"/>
        </a:p>
      </dgm:t>
    </dgm:pt>
    <dgm:pt modelId="{5ECACC31-7815-43A9-B990-8115867A71F0}" type="sibTrans" cxnId="{21731D72-C42B-4890-9CD4-FE66460A0906}">
      <dgm:prSet/>
      <dgm:spPr/>
      <dgm:t>
        <a:bodyPr/>
        <a:lstStyle/>
        <a:p>
          <a:endParaRPr lang="en-GB"/>
        </a:p>
      </dgm:t>
    </dgm:pt>
    <dgm:pt modelId="{890786A9-68FE-40D7-B6A2-42C8439E680B}">
      <dgm:prSet/>
      <dgm:spPr/>
      <dgm:t>
        <a:bodyPr/>
        <a:lstStyle/>
        <a:p>
          <a:r>
            <a:rPr lang="en-GB" dirty="0" smtClean="0"/>
            <a:t>being transgender.    </a:t>
          </a:r>
          <a:endParaRPr lang="en-GB" dirty="0"/>
        </a:p>
      </dgm:t>
    </dgm:pt>
    <dgm:pt modelId="{015DD154-D29F-4372-B711-AE9E0ADAAF96}" type="parTrans" cxnId="{5B483788-F39B-48BB-9434-7E20B0C50A6C}">
      <dgm:prSet/>
      <dgm:spPr/>
      <dgm:t>
        <a:bodyPr/>
        <a:lstStyle/>
        <a:p>
          <a:endParaRPr lang="en-GB"/>
        </a:p>
      </dgm:t>
    </dgm:pt>
    <dgm:pt modelId="{0AB2F037-39B2-4C91-96CC-163DDD2E0F37}" type="sibTrans" cxnId="{5B483788-F39B-48BB-9434-7E20B0C50A6C}">
      <dgm:prSet/>
      <dgm:spPr/>
      <dgm:t>
        <a:bodyPr/>
        <a:lstStyle/>
        <a:p>
          <a:endParaRPr lang="en-GB"/>
        </a:p>
      </dgm:t>
    </dgm:pt>
    <dgm:pt modelId="{2370B25B-AE66-45AF-8531-6D4C3E012447}" type="pres">
      <dgm:prSet presAssocID="{9C8C9C1B-5F48-4424-ABC1-5D4B4131B955}" presName="diagram" presStyleCnt="0">
        <dgm:presLayoutVars>
          <dgm:dir/>
          <dgm:resizeHandles val="exact"/>
        </dgm:presLayoutVars>
      </dgm:prSet>
      <dgm:spPr/>
      <dgm:t>
        <a:bodyPr/>
        <a:lstStyle/>
        <a:p>
          <a:endParaRPr lang="en-GB"/>
        </a:p>
      </dgm:t>
    </dgm:pt>
    <dgm:pt modelId="{D0E71390-A600-454F-9A3A-B36674701EC1}" type="pres">
      <dgm:prSet presAssocID="{24DB3650-D2F2-4E8E-B09F-5598E06A558F}" presName="node" presStyleLbl="node1" presStyleIdx="0" presStyleCnt="9">
        <dgm:presLayoutVars>
          <dgm:bulletEnabled val="1"/>
        </dgm:presLayoutVars>
      </dgm:prSet>
      <dgm:spPr/>
      <dgm:t>
        <a:bodyPr/>
        <a:lstStyle/>
        <a:p>
          <a:endParaRPr lang="en-GB"/>
        </a:p>
      </dgm:t>
    </dgm:pt>
    <dgm:pt modelId="{64449BAF-FC10-4542-810B-94E5F694C83A}" type="pres">
      <dgm:prSet presAssocID="{D466DB65-4904-4346-B711-022DC17D017E}" presName="sibTrans" presStyleCnt="0"/>
      <dgm:spPr/>
    </dgm:pt>
    <dgm:pt modelId="{256956EB-A3C7-4225-92CC-C66296CEB0B1}" type="pres">
      <dgm:prSet presAssocID="{D5263456-2ED2-4CCD-9CF4-A377A115584C}" presName="node" presStyleLbl="node1" presStyleIdx="1" presStyleCnt="9">
        <dgm:presLayoutVars>
          <dgm:bulletEnabled val="1"/>
        </dgm:presLayoutVars>
      </dgm:prSet>
      <dgm:spPr/>
      <dgm:t>
        <a:bodyPr/>
        <a:lstStyle/>
        <a:p>
          <a:endParaRPr lang="en-GB"/>
        </a:p>
      </dgm:t>
    </dgm:pt>
    <dgm:pt modelId="{A7D61129-7CBF-4F12-9F33-3A4E0CB6154E}" type="pres">
      <dgm:prSet presAssocID="{C6187556-4E8D-404B-B811-266C922205B3}" presName="sibTrans" presStyleCnt="0"/>
      <dgm:spPr/>
    </dgm:pt>
    <dgm:pt modelId="{0BB76B5D-BF51-4401-BF6F-C14060307A9B}" type="pres">
      <dgm:prSet presAssocID="{0CEB189C-D734-4882-B780-AD9836AB2290}" presName="node" presStyleLbl="node1" presStyleIdx="2" presStyleCnt="9">
        <dgm:presLayoutVars>
          <dgm:bulletEnabled val="1"/>
        </dgm:presLayoutVars>
      </dgm:prSet>
      <dgm:spPr/>
      <dgm:t>
        <a:bodyPr/>
        <a:lstStyle/>
        <a:p>
          <a:endParaRPr lang="en-GB"/>
        </a:p>
      </dgm:t>
    </dgm:pt>
    <dgm:pt modelId="{66743D4E-6ADE-4B7A-BD39-762564B42F2B}" type="pres">
      <dgm:prSet presAssocID="{FFE6CCB8-5EA9-42EF-8033-BBCD826DCF50}" presName="sibTrans" presStyleCnt="0"/>
      <dgm:spPr/>
    </dgm:pt>
    <dgm:pt modelId="{C7F377FB-13BF-4EAF-BCC2-83E6942897AF}" type="pres">
      <dgm:prSet presAssocID="{0D836761-C4A0-40CD-AE6E-90AB6890E84D}" presName="node" presStyleLbl="node1" presStyleIdx="3" presStyleCnt="9">
        <dgm:presLayoutVars>
          <dgm:bulletEnabled val="1"/>
        </dgm:presLayoutVars>
      </dgm:prSet>
      <dgm:spPr/>
      <dgm:t>
        <a:bodyPr/>
        <a:lstStyle/>
        <a:p>
          <a:endParaRPr lang="en-GB"/>
        </a:p>
      </dgm:t>
    </dgm:pt>
    <dgm:pt modelId="{744982DF-E530-490B-B8CB-96E3CC2545C3}" type="pres">
      <dgm:prSet presAssocID="{3BD83B0B-FA85-45CF-ADAA-8920193D4346}" presName="sibTrans" presStyleCnt="0"/>
      <dgm:spPr/>
    </dgm:pt>
    <dgm:pt modelId="{89B0F38C-CD4E-4DC3-8FDB-05C867538944}" type="pres">
      <dgm:prSet presAssocID="{413D2041-8EA3-4567-BC2A-A54FA4588A35}" presName="node" presStyleLbl="node1" presStyleIdx="4" presStyleCnt="9">
        <dgm:presLayoutVars>
          <dgm:bulletEnabled val="1"/>
        </dgm:presLayoutVars>
      </dgm:prSet>
      <dgm:spPr/>
      <dgm:t>
        <a:bodyPr/>
        <a:lstStyle/>
        <a:p>
          <a:endParaRPr lang="en-GB"/>
        </a:p>
      </dgm:t>
    </dgm:pt>
    <dgm:pt modelId="{77CF64FB-B26D-4AAF-823B-60FDC42B0A5E}" type="pres">
      <dgm:prSet presAssocID="{FFFC3694-690A-4FF9-A7CE-92ABB7B7FF94}" presName="sibTrans" presStyleCnt="0"/>
      <dgm:spPr/>
    </dgm:pt>
    <dgm:pt modelId="{11A68D38-9BEE-4C73-96FF-60E0AB7F1A0C}" type="pres">
      <dgm:prSet presAssocID="{D8D5729E-1720-4693-984D-A281697B729A}" presName="node" presStyleLbl="node1" presStyleIdx="5" presStyleCnt="9">
        <dgm:presLayoutVars>
          <dgm:bulletEnabled val="1"/>
        </dgm:presLayoutVars>
      </dgm:prSet>
      <dgm:spPr/>
      <dgm:t>
        <a:bodyPr/>
        <a:lstStyle/>
        <a:p>
          <a:endParaRPr lang="en-GB"/>
        </a:p>
      </dgm:t>
    </dgm:pt>
    <dgm:pt modelId="{5F8E1338-1D20-4681-9104-579AD0537E3C}" type="pres">
      <dgm:prSet presAssocID="{6EDED806-B57C-4542-BD69-3DFF86626DB9}" presName="sibTrans" presStyleCnt="0"/>
      <dgm:spPr/>
    </dgm:pt>
    <dgm:pt modelId="{6A3C48B3-D458-4C20-B87B-035C234674EE}" type="pres">
      <dgm:prSet presAssocID="{858BB1AA-4378-4041-A6C4-D08427D6D418}" presName="node" presStyleLbl="node1" presStyleIdx="6" presStyleCnt="9">
        <dgm:presLayoutVars>
          <dgm:bulletEnabled val="1"/>
        </dgm:presLayoutVars>
      </dgm:prSet>
      <dgm:spPr/>
      <dgm:t>
        <a:bodyPr/>
        <a:lstStyle/>
        <a:p>
          <a:endParaRPr lang="en-GB"/>
        </a:p>
      </dgm:t>
    </dgm:pt>
    <dgm:pt modelId="{C9D773AD-8244-46D7-9FB1-8DEB640A6348}" type="pres">
      <dgm:prSet presAssocID="{A5E7F4C0-4D30-4F61-A9DB-F958BC6ED1AD}" presName="sibTrans" presStyleCnt="0"/>
      <dgm:spPr/>
    </dgm:pt>
    <dgm:pt modelId="{8A1E5EBD-884E-48C3-B3D9-7D5194F55395}" type="pres">
      <dgm:prSet presAssocID="{3DD1256D-0F6D-4E7A-8F2A-FA2E5DB12B43}" presName="node" presStyleLbl="node1" presStyleIdx="7" presStyleCnt="9">
        <dgm:presLayoutVars>
          <dgm:bulletEnabled val="1"/>
        </dgm:presLayoutVars>
      </dgm:prSet>
      <dgm:spPr/>
      <dgm:t>
        <a:bodyPr/>
        <a:lstStyle/>
        <a:p>
          <a:endParaRPr lang="en-GB"/>
        </a:p>
      </dgm:t>
    </dgm:pt>
    <dgm:pt modelId="{C256814A-9628-4199-BF3D-43FBDF30CDA9}" type="pres">
      <dgm:prSet presAssocID="{5ECACC31-7815-43A9-B990-8115867A71F0}" presName="sibTrans" presStyleCnt="0"/>
      <dgm:spPr/>
    </dgm:pt>
    <dgm:pt modelId="{BDE4E6F0-2FD2-4BAC-B9A4-F9DA3D7B7442}" type="pres">
      <dgm:prSet presAssocID="{890786A9-68FE-40D7-B6A2-42C8439E680B}" presName="node" presStyleLbl="node1" presStyleIdx="8" presStyleCnt="9">
        <dgm:presLayoutVars>
          <dgm:bulletEnabled val="1"/>
        </dgm:presLayoutVars>
      </dgm:prSet>
      <dgm:spPr/>
      <dgm:t>
        <a:bodyPr/>
        <a:lstStyle/>
        <a:p>
          <a:endParaRPr lang="en-GB"/>
        </a:p>
      </dgm:t>
    </dgm:pt>
  </dgm:ptLst>
  <dgm:cxnLst>
    <dgm:cxn modelId="{6B16A2C0-A9AF-4172-8D4D-2136BAD824E3}" type="presOf" srcId="{9C8C9C1B-5F48-4424-ABC1-5D4B4131B955}" destId="{2370B25B-AE66-45AF-8531-6D4C3E012447}" srcOrd="0" destOrd="0" presId="urn:microsoft.com/office/officeart/2005/8/layout/default"/>
    <dgm:cxn modelId="{FF4D18C3-F9D9-4199-B3EE-697F59BFFCD6}" type="presOf" srcId="{D8D5729E-1720-4693-984D-A281697B729A}" destId="{11A68D38-9BEE-4C73-96FF-60E0AB7F1A0C}" srcOrd="0" destOrd="0" presId="urn:microsoft.com/office/officeart/2005/8/layout/default"/>
    <dgm:cxn modelId="{DEFA3197-29B3-40B3-8304-5B2D1D07DF6A}" srcId="{9C8C9C1B-5F48-4424-ABC1-5D4B4131B955}" destId="{413D2041-8EA3-4567-BC2A-A54FA4588A35}" srcOrd="4" destOrd="0" parTransId="{C5A7CE6F-E583-4C12-A608-F29DA936CAA9}" sibTransId="{FFFC3694-690A-4FF9-A7CE-92ABB7B7FF94}"/>
    <dgm:cxn modelId="{C26A3756-91AA-4172-B40A-5B476C88C39E}" type="presOf" srcId="{890786A9-68FE-40D7-B6A2-42C8439E680B}" destId="{BDE4E6F0-2FD2-4BAC-B9A4-F9DA3D7B7442}" srcOrd="0" destOrd="0" presId="urn:microsoft.com/office/officeart/2005/8/layout/default"/>
    <dgm:cxn modelId="{1599C04F-2854-4D3B-9659-723BD716D7A7}" srcId="{9C8C9C1B-5F48-4424-ABC1-5D4B4131B955}" destId="{0D836761-C4A0-40CD-AE6E-90AB6890E84D}" srcOrd="3" destOrd="0" parTransId="{BD557E7F-A490-4321-B06E-B11E79CE2DC9}" sibTransId="{3BD83B0B-FA85-45CF-ADAA-8920193D4346}"/>
    <dgm:cxn modelId="{953C6C15-491E-4DBA-9D63-7CFD28F95CDB}" srcId="{9C8C9C1B-5F48-4424-ABC1-5D4B4131B955}" destId="{0CEB189C-D734-4882-B780-AD9836AB2290}" srcOrd="2" destOrd="0" parTransId="{0B2AF24E-2952-4CE5-ADFC-88C3D8D924B0}" sibTransId="{FFE6CCB8-5EA9-42EF-8033-BBCD826DCF50}"/>
    <dgm:cxn modelId="{1BC668CE-7F9E-437B-A9D7-A2460EC46C80}" srcId="{9C8C9C1B-5F48-4424-ABC1-5D4B4131B955}" destId="{D5263456-2ED2-4CCD-9CF4-A377A115584C}" srcOrd="1" destOrd="0" parTransId="{5097E02D-CB9F-42A2-8A50-87822BA45383}" sibTransId="{C6187556-4E8D-404B-B811-266C922205B3}"/>
    <dgm:cxn modelId="{81EB0C02-4D16-4E7C-A480-8FECC453D1AD}" srcId="{9C8C9C1B-5F48-4424-ABC1-5D4B4131B955}" destId="{D8D5729E-1720-4693-984D-A281697B729A}" srcOrd="5" destOrd="0" parTransId="{C01F3177-3246-4CE5-AB9F-4823C6B1AE0A}" sibTransId="{6EDED806-B57C-4542-BD69-3DFF86626DB9}"/>
    <dgm:cxn modelId="{5B483788-F39B-48BB-9434-7E20B0C50A6C}" srcId="{9C8C9C1B-5F48-4424-ABC1-5D4B4131B955}" destId="{890786A9-68FE-40D7-B6A2-42C8439E680B}" srcOrd="8" destOrd="0" parTransId="{015DD154-D29F-4372-B711-AE9E0ADAAF96}" sibTransId="{0AB2F037-39B2-4C91-96CC-163DDD2E0F37}"/>
    <dgm:cxn modelId="{A747BE73-AB9C-47A5-B95A-FF8629C7A54C}" type="presOf" srcId="{0D836761-C4A0-40CD-AE6E-90AB6890E84D}" destId="{C7F377FB-13BF-4EAF-BCC2-83E6942897AF}" srcOrd="0" destOrd="0" presId="urn:microsoft.com/office/officeart/2005/8/layout/default"/>
    <dgm:cxn modelId="{10F63AE2-57AF-41F3-9090-BABD673B70BC}" type="presOf" srcId="{858BB1AA-4378-4041-A6C4-D08427D6D418}" destId="{6A3C48B3-D458-4C20-B87B-035C234674EE}" srcOrd="0" destOrd="0" presId="urn:microsoft.com/office/officeart/2005/8/layout/default"/>
    <dgm:cxn modelId="{75731DAA-EBED-422A-AF54-31F5A090330D}" type="presOf" srcId="{0CEB189C-D734-4882-B780-AD9836AB2290}" destId="{0BB76B5D-BF51-4401-BF6F-C14060307A9B}" srcOrd="0" destOrd="0" presId="urn:microsoft.com/office/officeart/2005/8/layout/default"/>
    <dgm:cxn modelId="{45348FB4-1A71-4DA1-B1E5-E53256A8F719}" type="presOf" srcId="{413D2041-8EA3-4567-BC2A-A54FA4588A35}" destId="{89B0F38C-CD4E-4DC3-8FDB-05C867538944}" srcOrd="0" destOrd="0" presId="urn:microsoft.com/office/officeart/2005/8/layout/default"/>
    <dgm:cxn modelId="{7C587D0C-8BB9-4311-90C3-779E1AE0C775}" srcId="{9C8C9C1B-5F48-4424-ABC1-5D4B4131B955}" destId="{858BB1AA-4378-4041-A6C4-D08427D6D418}" srcOrd="6" destOrd="0" parTransId="{8CEA2BFE-0E83-4B20-9849-20BC825559E3}" sibTransId="{A5E7F4C0-4D30-4F61-A9DB-F958BC6ED1AD}"/>
    <dgm:cxn modelId="{D4A7D6C2-17BE-49F2-BCFA-2A0550B04923}" type="presOf" srcId="{D5263456-2ED2-4CCD-9CF4-A377A115584C}" destId="{256956EB-A3C7-4225-92CC-C66296CEB0B1}" srcOrd="0" destOrd="0" presId="urn:microsoft.com/office/officeart/2005/8/layout/default"/>
    <dgm:cxn modelId="{7468F2FD-4030-4E2E-9A6D-4E42771E94E5}" type="presOf" srcId="{24DB3650-D2F2-4E8E-B09F-5598E06A558F}" destId="{D0E71390-A600-454F-9A3A-B36674701EC1}" srcOrd="0" destOrd="0" presId="urn:microsoft.com/office/officeart/2005/8/layout/default"/>
    <dgm:cxn modelId="{FF185883-2898-4D92-935D-6040530C0F8F}" srcId="{9C8C9C1B-5F48-4424-ABC1-5D4B4131B955}" destId="{24DB3650-D2F2-4E8E-B09F-5598E06A558F}" srcOrd="0" destOrd="0" parTransId="{E0683441-CAFB-46D7-BFCC-3A3E1B095ABA}" sibTransId="{D466DB65-4904-4346-B711-022DC17D017E}"/>
    <dgm:cxn modelId="{21731D72-C42B-4890-9CD4-FE66460A0906}" srcId="{9C8C9C1B-5F48-4424-ABC1-5D4B4131B955}" destId="{3DD1256D-0F6D-4E7A-8F2A-FA2E5DB12B43}" srcOrd="7" destOrd="0" parTransId="{881BF686-79D3-4016-942E-D24B77097625}" sibTransId="{5ECACC31-7815-43A9-B990-8115867A71F0}"/>
    <dgm:cxn modelId="{1372E311-D201-434E-AFD6-FC0A66524D0D}" type="presOf" srcId="{3DD1256D-0F6D-4E7A-8F2A-FA2E5DB12B43}" destId="{8A1E5EBD-884E-48C3-B3D9-7D5194F55395}" srcOrd="0" destOrd="0" presId="urn:microsoft.com/office/officeart/2005/8/layout/default"/>
    <dgm:cxn modelId="{F283C348-4B8B-45F8-B91B-0ACA972238D3}" type="presParOf" srcId="{2370B25B-AE66-45AF-8531-6D4C3E012447}" destId="{D0E71390-A600-454F-9A3A-B36674701EC1}" srcOrd="0" destOrd="0" presId="urn:microsoft.com/office/officeart/2005/8/layout/default"/>
    <dgm:cxn modelId="{083563D3-293D-4E5F-AF57-0E2431DD9249}" type="presParOf" srcId="{2370B25B-AE66-45AF-8531-6D4C3E012447}" destId="{64449BAF-FC10-4542-810B-94E5F694C83A}" srcOrd="1" destOrd="0" presId="urn:microsoft.com/office/officeart/2005/8/layout/default"/>
    <dgm:cxn modelId="{01A0C5A3-D482-4C31-A1A7-423B869C2BD8}" type="presParOf" srcId="{2370B25B-AE66-45AF-8531-6D4C3E012447}" destId="{256956EB-A3C7-4225-92CC-C66296CEB0B1}" srcOrd="2" destOrd="0" presId="urn:microsoft.com/office/officeart/2005/8/layout/default"/>
    <dgm:cxn modelId="{0365FB93-30AE-44DE-B438-6AE72CC91AD4}" type="presParOf" srcId="{2370B25B-AE66-45AF-8531-6D4C3E012447}" destId="{A7D61129-7CBF-4F12-9F33-3A4E0CB6154E}" srcOrd="3" destOrd="0" presId="urn:microsoft.com/office/officeart/2005/8/layout/default"/>
    <dgm:cxn modelId="{A4D632A5-0FAD-4733-9654-F4990B889437}" type="presParOf" srcId="{2370B25B-AE66-45AF-8531-6D4C3E012447}" destId="{0BB76B5D-BF51-4401-BF6F-C14060307A9B}" srcOrd="4" destOrd="0" presId="urn:microsoft.com/office/officeart/2005/8/layout/default"/>
    <dgm:cxn modelId="{43EC83D9-26CB-4156-A85A-2DE39711FC54}" type="presParOf" srcId="{2370B25B-AE66-45AF-8531-6D4C3E012447}" destId="{66743D4E-6ADE-4B7A-BD39-762564B42F2B}" srcOrd="5" destOrd="0" presId="urn:microsoft.com/office/officeart/2005/8/layout/default"/>
    <dgm:cxn modelId="{FB08B28E-CC27-4620-8F77-67AB6CF0E5AF}" type="presParOf" srcId="{2370B25B-AE66-45AF-8531-6D4C3E012447}" destId="{C7F377FB-13BF-4EAF-BCC2-83E6942897AF}" srcOrd="6" destOrd="0" presId="urn:microsoft.com/office/officeart/2005/8/layout/default"/>
    <dgm:cxn modelId="{22E8D0D5-37A2-4356-AF78-8DC2AF6110BF}" type="presParOf" srcId="{2370B25B-AE66-45AF-8531-6D4C3E012447}" destId="{744982DF-E530-490B-B8CB-96E3CC2545C3}" srcOrd="7" destOrd="0" presId="urn:microsoft.com/office/officeart/2005/8/layout/default"/>
    <dgm:cxn modelId="{AB8270E8-5B9C-4B65-986F-77727957D461}" type="presParOf" srcId="{2370B25B-AE66-45AF-8531-6D4C3E012447}" destId="{89B0F38C-CD4E-4DC3-8FDB-05C867538944}" srcOrd="8" destOrd="0" presId="urn:microsoft.com/office/officeart/2005/8/layout/default"/>
    <dgm:cxn modelId="{A24FFB5A-3081-4457-953B-61966F4FF207}" type="presParOf" srcId="{2370B25B-AE66-45AF-8531-6D4C3E012447}" destId="{77CF64FB-B26D-4AAF-823B-60FDC42B0A5E}" srcOrd="9" destOrd="0" presId="urn:microsoft.com/office/officeart/2005/8/layout/default"/>
    <dgm:cxn modelId="{8BB708DF-ADE8-4AD9-BB3E-1CF0D8A61602}" type="presParOf" srcId="{2370B25B-AE66-45AF-8531-6D4C3E012447}" destId="{11A68D38-9BEE-4C73-96FF-60E0AB7F1A0C}" srcOrd="10" destOrd="0" presId="urn:microsoft.com/office/officeart/2005/8/layout/default"/>
    <dgm:cxn modelId="{07D12BE0-744C-4353-AA76-223A00933712}" type="presParOf" srcId="{2370B25B-AE66-45AF-8531-6D4C3E012447}" destId="{5F8E1338-1D20-4681-9104-579AD0537E3C}" srcOrd="11" destOrd="0" presId="urn:microsoft.com/office/officeart/2005/8/layout/default"/>
    <dgm:cxn modelId="{4D461672-2015-419A-8E8F-8A6B7A82266E}" type="presParOf" srcId="{2370B25B-AE66-45AF-8531-6D4C3E012447}" destId="{6A3C48B3-D458-4C20-B87B-035C234674EE}" srcOrd="12" destOrd="0" presId="urn:microsoft.com/office/officeart/2005/8/layout/default"/>
    <dgm:cxn modelId="{7A45868D-BF19-4491-8706-CBABD84F3C30}" type="presParOf" srcId="{2370B25B-AE66-45AF-8531-6D4C3E012447}" destId="{C9D773AD-8244-46D7-9FB1-8DEB640A6348}" srcOrd="13" destOrd="0" presId="urn:microsoft.com/office/officeart/2005/8/layout/default"/>
    <dgm:cxn modelId="{5DAFB3FF-B559-4CB8-94F9-3FAB53641E7B}" type="presParOf" srcId="{2370B25B-AE66-45AF-8531-6D4C3E012447}" destId="{8A1E5EBD-884E-48C3-B3D9-7D5194F55395}" srcOrd="14" destOrd="0" presId="urn:microsoft.com/office/officeart/2005/8/layout/default"/>
    <dgm:cxn modelId="{E093CFF4-9F9C-4B73-A443-A5437C696769}" type="presParOf" srcId="{2370B25B-AE66-45AF-8531-6D4C3E012447}" destId="{C256814A-9628-4199-BF3D-43FBDF30CDA9}" srcOrd="15" destOrd="0" presId="urn:microsoft.com/office/officeart/2005/8/layout/default"/>
    <dgm:cxn modelId="{EACFE15D-BA97-4FB2-BBD8-396B240776DC}" type="presParOf" srcId="{2370B25B-AE66-45AF-8531-6D4C3E012447}" destId="{BDE4E6F0-2FD2-4BAC-B9A4-F9DA3D7B7442}" srcOrd="1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0CA7FC-0FAF-4437-816B-32CAF8BA7DC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EE65015-E386-4933-9D89-4C5D636F4E81}">
      <dgm:prSet phldrT="[Text]"/>
      <dgm:spPr/>
      <dgm:t>
        <a:bodyPr/>
        <a:lstStyle/>
        <a:p>
          <a:r>
            <a:rPr lang="en-GB" dirty="0" err="1" smtClean="0"/>
            <a:t>Technocentrics</a:t>
          </a:r>
          <a:r>
            <a:rPr lang="en-GB" dirty="0" smtClean="0"/>
            <a:t> </a:t>
          </a:r>
          <a:endParaRPr lang="en-GB" dirty="0"/>
        </a:p>
      </dgm:t>
    </dgm:pt>
    <dgm:pt modelId="{9E93DF9C-3A68-4BF2-B387-72CF35C89675}" type="parTrans" cxnId="{F9349FCB-2A6F-44D7-86EF-6760BE1990C9}">
      <dgm:prSet/>
      <dgm:spPr/>
      <dgm:t>
        <a:bodyPr/>
        <a:lstStyle/>
        <a:p>
          <a:endParaRPr lang="en-GB"/>
        </a:p>
      </dgm:t>
    </dgm:pt>
    <dgm:pt modelId="{C53040AE-2B9A-4019-BB1D-2C37FFB68BCC}" type="sibTrans" cxnId="{F9349FCB-2A6F-44D7-86EF-6760BE1990C9}">
      <dgm:prSet/>
      <dgm:spPr/>
      <dgm:t>
        <a:bodyPr/>
        <a:lstStyle/>
        <a:p>
          <a:endParaRPr lang="en-GB"/>
        </a:p>
      </dgm:t>
    </dgm:pt>
    <dgm:pt modelId="{FF7413BA-D1B1-44B1-B944-E33EEAFF988F}">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AU" altLang="en-US" dirty="0" smtClean="0"/>
            <a:t>Gives prime importance to people and technology: </a:t>
          </a:r>
          <a:endParaRPr lang="en-GB" dirty="0"/>
        </a:p>
      </dgm:t>
    </dgm:pt>
    <dgm:pt modelId="{28BE3837-C167-43EA-B6EE-670305690344}" type="parTrans" cxnId="{9C6AC4D5-3ED6-41A0-A39B-53EB408CFB7E}">
      <dgm:prSet/>
      <dgm:spPr/>
      <dgm:t>
        <a:bodyPr/>
        <a:lstStyle/>
        <a:p>
          <a:endParaRPr lang="en-GB"/>
        </a:p>
      </dgm:t>
    </dgm:pt>
    <dgm:pt modelId="{366EADBE-F31B-4DD5-B7AF-2F4945CB073A}" type="sibTrans" cxnId="{9C6AC4D5-3ED6-41A0-A39B-53EB408CFB7E}">
      <dgm:prSet/>
      <dgm:spPr/>
      <dgm:t>
        <a:bodyPr/>
        <a:lstStyle/>
        <a:p>
          <a:endParaRPr lang="en-GB"/>
        </a:p>
      </dgm:t>
    </dgm:pt>
    <dgm:pt modelId="{9CEFB391-A91B-47EF-B4B7-F246EC4FAE4D}">
      <dgm:prSet/>
      <dgm:spPr/>
      <dgm:t>
        <a:bodyPr/>
        <a:lstStyle/>
        <a:p>
          <a:r>
            <a:rPr lang="en-AU" altLang="en-US" b="1" dirty="0" smtClean="0"/>
            <a:t>1. Interventionists’ </a:t>
          </a:r>
        </a:p>
      </dgm:t>
    </dgm:pt>
    <dgm:pt modelId="{E5622538-4717-46E1-A663-559ADF4E7633}" type="parTrans" cxnId="{356F3CA4-3CCD-4609-B44C-C98D282BACA2}">
      <dgm:prSet/>
      <dgm:spPr/>
      <dgm:t>
        <a:bodyPr/>
        <a:lstStyle/>
        <a:p>
          <a:endParaRPr lang="en-GB"/>
        </a:p>
      </dgm:t>
    </dgm:pt>
    <dgm:pt modelId="{0AC4B423-AA18-4275-B7F5-E30035FA67E5}" type="sibTrans" cxnId="{356F3CA4-3CCD-4609-B44C-C98D282BACA2}">
      <dgm:prSet/>
      <dgm:spPr/>
      <dgm:t>
        <a:bodyPr/>
        <a:lstStyle/>
        <a:p>
          <a:endParaRPr lang="en-GB"/>
        </a:p>
      </dgm:t>
    </dgm:pt>
    <dgm:pt modelId="{1C568C88-DBB9-4E5E-9AD8-8CD024404DA7}">
      <dgm:prSet/>
      <dgm:spPr/>
      <dgm:t>
        <a:bodyPr/>
        <a:lstStyle/>
        <a:p>
          <a:r>
            <a:rPr lang="en-AU" altLang="en-US" smtClean="0"/>
            <a:t>have complete faith in human ingenuity, science, and the market to solve all problems and ‘improve’ the quality of the environment.  </a:t>
          </a:r>
          <a:endParaRPr lang="en-AU" altLang="en-US" dirty="0" smtClean="0"/>
        </a:p>
      </dgm:t>
    </dgm:pt>
    <dgm:pt modelId="{FA192A6C-62DB-4194-80E6-FCDE8078FC83}" type="parTrans" cxnId="{473B3804-5917-40AB-9BFC-8F7AF226C7C8}">
      <dgm:prSet/>
      <dgm:spPr/>
      <dgm:t>
        <a:bodyPr/>
        <a:lstStyle/>
        <a:p>
          <a:endParaRPr lang="en-GB"/>
        </a:p>
      </dgm:t>
    </dgm:pt>
    <dgm:pt modelId="{2AED3D19-8A15-491C-9269-C36A367DD2D8}" type="sibTrans" cxnId="{473B3804-5917-40AB-9BFC-8F7AF226C7C8}">
      <dgm:prSet/>
      <dgm:spPr/>
      <dgm:t>
        <a:bodyPr/>
        <a:lstStyle/>
        <a:p>
          <a:endParaRPr lang="en-GB"/>
        </a:p>
      </dgm:t>
    </dgm:pt>
    <dgm:pt modelId="{75F76707-B99C-41A3-9561-571666ECF4EA}">
      <dgm:prSet/>
      <dgm:spPr/>
      <dgm:t>
        <a:bodyPr/>
        <a:lstStyle/>
        <a:p>
          <a:r>
            <a:rPr lang="en-AU" altLang="en-US" b="1" dirty="0" smtClean="0"/>
            <a:t>2. </a:t>
          </a:r>
          <a:r>
            <a:rPr lang="en-AU" altLang="en-US" b="1" dirty="0" err="1" smtClean="0"/>
            <a:t>Accomodationists</a:t>
          </a:r>
          <a:r>
            <a:rPr lang="en-AU" altLang="en-US" b="1" dirty="0" smtClean="0"/>
            <a:t> </a:t>
          </a:r>
        </a:p>
      </dgm:t>
    </dgm:pt>
    <dgm:pt modelId="{5B76FF04-9315-42D4-9D1E-FDA9981CF214}" type="parTrans" cxnId="{61B6D652-0B54-44C0-B567-C909B61C2C90}">
      <dgm:prSet/>
      <dgm:spPr/>
      <dgm:t>
        <a:bodyPr/>
        <a:lstStyle/>
        <a:p>
          <a:endParaRPr lang="en-GB"/>
        </a:p>
      </dgm:t>
    </dgm:pt>
    <dgm:pt modelId="{3E088ED8-D15C-4AA7-A7BE-DE4E8C70C96A}" type="sibTrans" cxnId="{61B6D652-0B54-44C0-B567-C909B61C2C90}">
      <dgm:prSet/>
      <dgm:spPr/>
      <dgm:t>
        <a:bodyPr/>
        <a:lstStyle/>
        <a:p>
          <a:endParaRPr lang="en-GB"/>
        </a:p>
      </dgm:t>
    </dgm:pt>
    <dgm:pt modelId="{CB65D732-4DE3-4BEB-98CD-0D00089AE6F7}">
      <dgm:prSet/>
      <dgm:spPr/>
      <dgm:t>
        <a:bodyPr/>
        <a:lstStyle/>
        <a:p>
          <a:r>
            <a:rPr lang="en-AU" altLang="en-US" dirty="0" smtClean="0"/>
            <a:t>largely follow this view but are more moderate and express a note of caution.  They believe some accommodations are needed to mitigate the impact of humans on the on the environment. </a:t>
          </a:r>
          <a:endParaRPr lang="en-GB" dirty="0"/>
        </a:p>
      </dgm:t>
    </dgm:pt>
    <dgm:pt modelId="{92BEEC89-2CB6-4EC8-9225-C0E75863805F}" type="parTrans" cxnId="{462629FF-8197-4BB0-AE48-044CC6D8D300}">
      <dgm:prSet/>
      <dgm:spPr/>
      <dgm:t>
        <a:bodyPr/>
        <a:lstStyle/>
        <a:p>
          <a:endParaRPr lang="en-GB"/>
        </a:p>
      </dgm:t>
    </dgm:pt>
    <dgm:pt modelId="{86631116-1294-4D0B-AE8E-DA98D8F45ED0}" type="sibTrans" cxnId="{462629FF-8197-4BB0-AE48-044CC6D8D300}">
      <dgm:prSet/>
      <dgm:spPr/>
      <dgm:t>
        <a:bodyPr/>
        <a:lstStyle/>
        <a:p>
          <a:endParaRPr lang="en-GB"/>
        </a:p>
      </dgm:t>
    </dgm:pt>
    <dgm:pt modelId="{FF74473F-9DC2-477B-82F5-A00173EE372C}">
      <dgm:prSet/>
      <dgm:spPr/>
      <dgm:t>
        <a:bodyPr/>
        <a:lstStyle/>
        <a:p>
          <a:r>
            <a:rPr lang="en-AU" altLang="en-US" smtClean="0"/>
            <a:t>(Blacksell, 2006) </a:t>
          </a:r>
          <a:endParaRPr lang="en-AU" altLang="en-US" dirty="0" smtClean="0"/>
        </a:p>
      </dgm:t>
    </dgm:pt>
    <dgm:pt modelId="{8B93B8EB-EC6F-4F64-87EC-DEFB6F967EF9}" type="parTrans" cxnId="{5505994D-54EC-4903-AD88-BFC920A208D1}">
      <dgm:prSet/>
      <dgm:spPr/>
      <dgm:t>
        <a:bodyPr/>
        <a:lstStyle/>
        <a:p>
          <a:endParaRPr lang="en-GB"/>
        </a:p>
      </dgm:t>
    </dgm:pt>
    <dgm:pt modelId="{B64E9865-4550-476E-AD2D-5DFC58F956BD}" type="sibTrans" cxnId="{5505994D-54EC-4903-AD88-BFC920A208D1}">
      <dgm:prSet/>
      <dgm:spPr/>
      <dgm:t>
        <a:bodyPr/>
        <a:lstStyle/>
        <a:p>
          <a:endParaRPr lang="en-GB"/>
        </a:p>
      </dgm:t>
    </dgm:pt>
    <dgm:pt modelId="{B6F4D723-A4DE-49FA-ACED-C1643535DECE}" type="pres">
      <dgm:prSet presAssocID="{D40CA7FC-0FAF-4437-816B-32CAF8BA7DC3}" presName="linear" presStyleCnt="0">
        <dgm:presLayoutVars>
          <dgm:animLvl val="lvl"/>
          <dgm:resizeHandles val="exact"/>
        </dgm:presLayoutVars>
      </dgm:prSet>
      <dgm:spPr/>
      <dgm:t>
        <a:bodyPr/>
        <a:lstStyle/>
        <a:p>
          <a:endParaRPr lang="en-GB"/>
        </a:p>
      </dgm:t>
    </dgm:pt>
    <dgm:pt modelId="{1505F1EA-0261-4EA8-9835-B0911AADE4CA}" type="pres">
      <dgm:prSet presAssocID="{DEE65015-E386-4933-9D89-4C5D636F4E81}" presName="parentText" presStyleLbl="node1" presStyleIdx="0" presStyleCnt="4">
        <dgm:presLayoutVars>
          <dgm:chMax val="0"/>
          <dgm:bulletEnabled val="1"/>
        </dgm:presLayoutVars>
      </dgm:prSet>
      <dgm:spPr/>
      <dgm:t>
        <a:bodyPr/>
        <a:lstStyle/>
        <a:p>
          <a:endParaRPr lang="en-GB"/>
        </a:p>
      </dgm:t>
    </dgm:pt>
    <dgm:pt modelId="{88ACA5AE-DA02-45DC-AD8B-E0410311EB65}" type="pres">
      <dgm:prSet presAssocID="{DEE65015-E386-4933-9D89-4C5D636F4E81}" presName="childText" presStyleLbl="revTx" presStyleIdx="0" presStyleCnt="3">
        <dgm:presLayoutVars>
          <dgm:bulletEnabled val="1"/>
        </dgm:presLayoutVars>
      </dgm:prSet>
      <dgm:spPr/>
      <dgm:t>
        <a:bodyPr/>
        <a:lstStyle/>
        <a:p>
          <a:endParaRPr lang="en-GB"/>
        </a:p>
      </dgm:t>
    </dgm:pt>
    <dgm:pt modelId="{90C128A2-5911-4541-B07C-3C3B46F80964}" type="pres">
      <dgm:prSet presAssocID="{9CEFB391-A91B-47EF-B4B7-F246EC4FAE4D}" presName="parentText" presStyleLbl="node1" presStyleIdx="1" presStyleCnt="4">
        <dgm:presLayoutVars>
          <dgm:chMax val="0"/>
          <dgm:bulletEnabled val="1"/>
        </dgm:presLayoutVars>
      </dgm:prSet>
      <dgm:spPr/>
      <dgm:t>
        <a:bodyPr/>
        <a:lstStyle/>
        <a:p>
          <a:endParaRPr lang="en-GB"/>
        </a:p>
      </dgm:t>
    </dgm:pt>
    <dgm:pt modelId="{82363699-7E01-4181-8EB2-6CE54DAD64AD}" type="pres">
      <dgm:prSet presAssocID="{9CEFB391-A91B-47EF-B4B7-F246EC4FAE4D}" presName="childText" presStyleLbl="revTx" presStyleIdx="1" presStyleCnt="3">
        <dgm:presLayoutVars>
          <dgm:bulletEnabled val="1"/>
        </dgm:presLayoutVars>
      </dgm:prSet>
      <dgm:spPr/>
      <dgm:t>
        <a:bodyPr/>
        <a:lstStyle/>
        <a:p>
          <a:endParaRPr lang="en-GB"/>
        </a:p>
      </dgm:t>
    </dgm:pt>
    <dgm:pt modelId="{8A9ED5B6-E873-49BC-8E7F-6DEF2CB57FE0}" type="pres">
      <dgm:prSet presAssocID="{75F76707-B99C-41A3-9561-571666ECF4EA}" presName="parentText" presStyleLbl="node1" presStyleIdx="2" presStyleCnt="4">
        <dgm:presLayoutVars>
          <dgm:chMax val="0"/>
          <dgm:bulletEnabled val="1"/>
        </dgm:presLayoutVars>
      </dgm:prSet>
      <dgm:spPr/>
      <dgm:t>
        <a:bodyPr/>
        <a:lstStyle/>
        <a:p>
          <a:endParaRPr lang="en-GB"/>
        </a:p>
      </dgm:t>
    </dgm:pt>
    <dgm:pt modelId="{952A2585-8BE3-4116-BDC5-56DAE5DA423F}" type="pres">
      <dgm:prSet presAssocID="{75F76707-B99C-41A3-9561-571666ECF4EA}" presName="childText" presStyleLbl="revTx" presStyleIdx="2" presStyleCnt="3">
        <dgm:presLayoutVars>
          <dgm:bulletEnabled val="1"/>
        </dgm:presLayoutVars>
      </dgm:prSet>
      <dgm:spPr/>
      <dgm:t>
        <a:bodyPr/>
        <a:lstStyle/>
        <a:p>
          <a:endParaRPr lang="en-GB"/>
        </a:p>
      </dgm:t>
    </dgm:pt>
    <dgm:pt modelId="{4F808CFA-7C83-4D57-A541-01D9679C04D6}" type="pres">
      <dgm:prSet presAssocID="{FF74473F-9DC2-477B-82F5-A00173EE372C}" presName="parentText" presStyleLbl="node1" presStyleIdx="3" presStyleCnt="4">
        <dgm:presLayoutVars>
          <dgm:chMax val="0"/>
          <dgm:bulletEnabled val="1"/>
        </dgm:presLayoutVars>
      </dgm:prSet>
      <dgm:spPr/>
      <dgm:t>
        <a:bodyPr/>
        <a:lstStyle/>
        <a:p>
          <a:endParaRPr lang="en-GB"/>
        </a:p>
      </dgm:t>
    </dgm:pt>
  </dgm:ptLst>
  <dgm:cxnLst>
    <dgm:cxn modelId="{4E5192FD-84B3-41A0-8EE4-EA423EC0C994}" type="presOf" srcId="{CB65D732-4DE3-4BEB-98CD-0D00089AE6F7}" destId="{952A2585-8BE3-4116-BDC5-56DAE5DA423F}" srcOrd="0" destOrd="0" presId="urn:microsoft.com/office/officeart/2005/8/layout/vList2"/>
    <dgm:cxn modelId="{F4F050AC-1FFD-4CAB-9673-0BE751584190}" type="presOf" srcId="{9CEFB391-A91B-47EF-B4B7-F246EC4FAE4D}" destId="{90C128A2-5911-4541-B07C-3C3B46F80964}" srcOrd="0" destOrd="0" presId="urn:microsoft.com/office/officeart/2005/8/layout/vList2"/>
    <dgm:cxn modelId="{6A24B07C-97BE-4BCF-9266-11E5FD165C4C}" type="presOf" srcId="{FF7413BA-D1B1-44B1-B944-E33EEAFF988F}" destId="{88ACA5AE-DA02-45DC-AD8B-E0410311EB65}" srcOrd="0" destOrd="0" presId="urn:microsoft.com/office/officeart/2005/8/layout/vList2"/>
    <dgm:cxn modelId="{5505994D-54EC-4903-AD88-BFC920A208D1}" srcId="{D40CA7FC-0FAF-4437-816B-32CAF8BA7DC3}" destId="{FF74473F-9DC2-477B-82F5-A00173EE372C}" srcOrd="3" destOrd="0" parTransId="{8B93B8EB-EC6F-4F64-87EC-DEFB6F967EF9}" sibTransId="{B64E9865-4550-476E-AD2D-5DFC58F956BD}"/>
    <dgm:cxn modelId="{E6FB00CE-CDBB-422E-8E88-34830F303806}" type="presOf" srcId="{D40CA7FC-0FAF-4437-816B-32CAF8BA7DC3}" destId="{B6F4D723-A4DE-49FA-ACED-C1643535DECE}" srcOrd="0" destOrd="0" presId="urn:microsoft.com/office/officeart/2005/8/layout/vList2"/>
    <dgm:cxn modelId="{356F3CA4-3CCD-4609-B44C-C98D282BACA2}" srcId="{D40CA7FC-0FAF-4437-816B-32CAF8BA7DC3}" destId="{9CEFB391-A91B-47EF-B4B7-F246EC4FAE4D}" srcOrd="1" destOrd="0" parTransId="{E5622538-4717-46E1-A663-559ADF4E7633}" sibTransId="{0AC4B423-AA18-4275-B7F5-E30035FA67E5}"/>
    <dgm:cxn modelId="{462629FF-8197-4BB0-AE48-044CC6D8D300}" srcId="{75F76707-B99C-41A3-9561-571666ECF4EA}" destId="{CB65D732-4DE3-4BEB-98CD-0D00089AE6F7}" srcOrd="0" destOrd="0" parTransId="{92BEEC89-2CB6-4EC8-9225-C0E75863805F}" sibTransId="{86631116-1294-4D0B-AE8E-DA98D8F45ED0}"/>
    <dgm:cxn modelId="{9C6AC4D5-3ED6-41A0-A39B-53EB408CFB7E}" srcId="{DEE65015-E386-4933-9D89-4C5D636F4E81}" destId="{FF7413BA-D1B1-44B1-B944-E33EEAFF988F}" srcOrd="0" destOrd="0" parTransId="{28BE3837-C167-43EA-B6EE-670305690344}" sibTransId="{366EADBE-F31B-4DD5-B7AF-2F4945CB073A}"/>
    <dgm:cxn modelId="{473B3804-5917-40AB-9BFC-8F7AF226C7C8}" srcId="{9CEFB391-A91B-47EF-B4B7-F246EC4FAE4D}" destId="{1C568C88-DBB9-4E5E-9AD8-8CD024404DA7}" srcOrd="0" destOrd="0" parTransId="{FA192A6C-62DB-4194-80E6-FCDE8078FC83}" sibTransId="{2AED3D19-8A15-491C-9269-C36A367DD2D8}"/>
    <dgm:cxn modelId="{D752C998-D271-45B2-9186-710A2BCD8979}" type="presOf" srcId="{1C568C88-DBB9-4E5E-9AD8-8CD024404DA7}" destId="{82363699-7E01-4181-8EB2-6CE54DAD64AD}" srcOrd="0" destOrd="0" presId="urn:microsoft.com/office/officeart/2005/8/layout/vList2"/>
    <dgm:cxn modelId="{578DC2A8-DBBD-425A-B53F-EE35FBA38D3A}" type="presOf" srcId="{DEE65015-E386-4933-9D89-4C5D636F4E81}" destId="{1505F1EA-0261-4EA8-9835-B0911AADE4CA}" srcOrd="0" destOrd="0" presId="urn:microsoft.com/office/officeart/2005/8/layout/vList2"/>
    <dgm:cxn modelId="{F9349FCB-2A6F-44D7-86EF-6760BE1990C9}" srcId="{D40CA7FC-0FAF-4437-816B-32CAF8BA7DC3}" destId="{DEE65015-E386-4933-9D89-4C5D636F4E81}" srcOrd="0" destOrd="0" parTransId="{9E93DF9C-3A68-4BF2-B387-72CF35C89675}" sibTransId="{C53040AE-2B9A-4019-BB1D-2C37FFB68BCC}"/>
    <dgm:cxn modelId="{61B6D652-0B54-44C0-B567-C909B61C2C90}" srcId="{D40CA7FC-0FAF-4437-816B-32CAF8BA7DC3}" destId="{75F76707-B99C-41A3-9561-571666ECF4EA}" srcOrd="2" destOrd="0" parTransId="{5B76FF04-9315-42D4-9D1E-FDA9981CF214}" sibTransId="{3E088ED8-D15C-4AA7-A7BE-DE4E8C70C96A}"/>
    <dgm:cxn modelId="{29648F27-C8D4-48C6-8554-FABD0B596391}" type="presOf" srcId="{FF74473F-9DC2-477B-82F5-A00173EE372C}" destId="{4F808CFA-7C83-4D57-A541-01D9679C04D6}" srcOrd="0" destOrd="0" presId="urn:microsoft.com/office/officeart/2005/8/layout/vList2"/>
    <dgm:cxn modelId="{AEABF6D2-35C3-415B-9505-06CFB3139B27}" type="presOf" srcId="{75F76707-B99C-41A3-9561-571666ECF4EA}" destId="{8A9ED5B6-E873-49BC-8E7F-6DEF2CB57FE0}" srcOrd="0" destOrd="0" presId="urn:microsoft.com/office/officeart/2005/8/layout/vList2"/>
    <dgm:cxn modelId="{C6D7849F-91C7-40BA-88ED-426CDCD06386}" type="presParOf" srcId="{B6F4D723-A4DE-49FA-ACED-C1643535DECE}" destId="{1505F1EA-0261-4EA8-9835-B0911AADE4CA}" srcOrd="0" destOrd="0" presId="urn:microsoft.com/office/officeart/2005/8/layout/vList2"/>
    <dgm:cxn modelId="{1F35A5E5-0A5C-41D2-91E7-5B49FD800667}" type="presParOf" srcId="{B6F4D723-A4DE-49FA-ACED-C1643535DECE}" destId="{88ACA5AE-DA02-45DC-AD8B-E0410311EB65}" srcOrd="1" destOrd="0" presId="urn:microsoft.com/office/officeart/2005/8/layout/vList2"/>
    <dgm:cxn modelId="{9C692E0D-6CFA-4BA1-BFDC-B6126E76809C}" type="presParOf" srcId="{B6F4D723-A4DE-49FA-ACED-C1643535DECE}" destId="{90C128A2-5911-4541-B07C-3C3B46F80964}" srcOrd="2" destOrd="0" presId="urn:microsoft.com/office/officeart/2005/8/layout/vList2"/>
    <dgm:cxn modelId="{6333A841-7F51-45E1-BD81-7044F6413EC1}" type="presParOf" srcId="{B6F4D723-A4DE-49FA-ACED-C1643535DECE}" destId="{82363699-7E01-4181-8EB2-6CE54DAD64AD}" srcOrd="3" destOrd="0" presId="urn:microsoft.com/office/officeart/2005/8/layout/vList2"/>
    <dgm:cxn modelId="{2128CE38-2ADC-422A-B4DF-59081916DA2F}" type="presParOf" srcId="{B6F4D723-A4DE-49FA-ACED-C1643535DECE}" destId="{8A9ED5B6-E873-49BC-8E7F-6DEF2CB57FE0}" srcOrd="4" destOrd="0" presId="urn:microsoft.com/office/officeart/2005/8/layout/vList2"/>
    <dgm:cxn modelId="{73E904FA-EF94-4BB0-BFE7-8FB811CFFAF4}" type="presParOf" srcId="{B6F4D723-A4DE-49FA-ACED-C1643535DECE}" destId="{952A2585-8BE3-4116-BDC5-56DAE5DA423F}" srcOrd="5" destOrd="0" presId="urn:microsoft.com/office/officeart/2005/8/layout/vList2"/>
    <dgm:cxn modelId="{90AB509E-5563-4540-A801-F177A8CF5DDF}" type="presParOf" srcId="{B6F4D723-A4DE-49FA-ACED-C1643535DECE}" destId="{4F808CFA-7C83-4D57-A541-01D9679C04D6}"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F394E-7F43-487F-8DEA-94E94D1336EA}"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BAC600AE-E489-47A5-BBA3-7E54D7551047}">
      <dgm:prSet phldrT="[Text]"/>
      <dgm:spPr/>
      <dgm:t>
        <a:bodyPr/>
        <a:lstStyle/>
        <a:p>
          <a:r>
            <a:rPr lang="en-GB" dirty="0" smtClean="0"/>
            <a:t>Equal and sustainable communities </a:t>
          </a:r>
          <a:endParaRPr lang="en-GB" dirty="0"/>
        </a:p>
      </dgm:t>
    </dgm:pt>
    <dgm:pt modelId="{4BDF5CC2-8B89-4F70-9146-2F1790F8CAE6}" type="parTrans" cxnId="{468D0944-78F2-4962-AC3F-73B561AB77CE}">
      <dgm:prSet/>
      <dgm:spPr/>
      <dgm:t>
        <a:bodyPr/>
        <a:lstStyle/>
        <a:p>
          <a:endParaRPr lang="en-GB"/>
        </a:p>
      </dgm:t>
    </dgm:pt>
    <dgm:pt modelId="{3D45799D-B5EF-460F-B2C2-249F874B37BE}" type="sibTrans" cxnId="{468D0944-78F2-4962-AC3F-73B561AB77CE}">
      <dgm:prSet/>
      <dgm:spPr/>
      <dgm:t>
        <a:bodyPr/>
        <a:lstStyle/>
        <a:p>
          <a:endParaRPr lang="en-GB"/>
        </a:p>
      </dgm:t>
    </dgm:pt>
    <dgm:pt modelId="{66782736-33E7-483D-B045-F9A1D909F7BD}">
      <dgm:prSet/>
      <dgm:spPr/>
      <dgm:t>
        <a:bodyPr/>
        <a:lstStyle/>
        <a:p>
          <a:r>
            <a:rPr lang="en-GB" i="1" dirty="0" smtClean="0"/>
            <a:t>Living within ecosystem limits (also called one planet living)</a:t>
          </a:r>
          <a:endParaRPr lang="en-GB" dirty="0"/>
        </a:p>
      </dgm:t>
    </dgm:pt>
    <dgm:pt modelId="{33627CE6-24E8-435D-9723-17812AF20448}" type="parTrans" cxnId="{43852ED1-197D-46CB-8A85-FF785D4B61C9}">
      <dgm:prSet/>
      <dgm:spPr/>
      <dgm:t>
        <a:bodyPr/>
        <a:lstStyle/>
        <a:p>
          <a:endParaRPr lang="en-GB"/>
        </a:p>
      </dgm:t>
    </dgm:pt>
    <dgm:pt modelId="{E2643152-8A66-4ADA-9DB7-0069F28CA550}" type="sibTrans" cxnId="{43852ED1-197D-46CB-8A85-FF785D4B61C9}">
      <dgm:prSet/>
      <dgm:spPr/>
      <dgm:t>
        <a:bodyPr/>
        <a:lstStyle/>
        <a:p>
          <a:endParaRPr lang="en-GB"/>
        </a:p>
      </dgm:t>
    </dgm:pt>
    <dgm:pt modelId="{25E5D8AE-735E-496C-A5D6-C6CE5C45E018}">
      <dgm:prSet/>
      <dgm:spPr/>
      <dgm:t>
        <a:bodyPr/>
        <a:lstStyle/>
        <a:p>
          <a:r>
            <a:rPr lang="en-GB" i="1" smtClean="0"/>
            <a:t>Improving our quality of life and well-being</a:t>
          </a:r>
          <a:endParaRPr lang="en-GB" dirty="0"/>
        </a:p>
      </dgm:t>
    </dgm:pt>
    <dgm:pt modelId="{3C8EA2BA-DD62-449C-9A37-DA85035F7836}" type="parTrans" cxnId="{B8F41D92-2DCD-4AED-A90E-ABED8AB51D9C}">
      <dgm:prSet/>
      <dgm:spPr/>
      <dgm:t>
        <a:bodyPr/>
        <a:lstStyle/>
        <a:p>
          <a:endParaRPr lang="en-GB"/>
        </a:p>
      </dgm:t>
    </dgm:pt>
    <dgm:pt modelId="{08E3B5FC-E7D9-456D-8112-B61511EB7443}" type="sibTrans" cxnId="{B8F41D92-2DCD-4AED-A90E-ABED8AB51D9C}">
      <dgm:prSet/>
      <dgm:spPr/>
      <dgm:t>
        <a:bodyPr/>
        <a:lstStyle/>
        <a:p>
          <a:endParaRPr lang="en-GB"/>
        </a:p>
      </dgm:t>
    </dgm:pt>
    <dgm:pt modelId="{DB22A81B-7FBF-457D-B4ED-87890848E849}">
      <dgm:prSet/>
      <dgm:spPr/>
      <dgm:t>
        <a:bodyPr/>
        <a:lstStyle/>
        <a:p>
          <a:r>
            <a:rPr lang="en-GB" i="1" dirty="0" smtClean="0"/>
            <a:t>Meeting the needs of both present and future generations (intra- and inter- generational equity);</a:t>
          </a:r>
          <a:endParaRPr lang="en-GB" dirty="0"/>
        </a:p>
      </dgm:t>
    </dgm:pt>
    <dgm:pt modelId="{3CB5E060-2114-4479-91A3-6481EA01B1B8}" type="parTrans" cxnId="{A86BE36F-DE31-4116-838D-33E5D5E73AE5}">
      <dgm:prSet/>
      <dgm:spPr/>
      <dgm:t>
        <a:bodyPr/>
        <a:lstStyle/>
        <a:p>
          <a:endParaRPr lang="en-GB"/>
        </a:p>
      </dgm:t>
    </dgm:pt>
    <dgm:pt modelId="{E36EDA39-017E-4E37-8397-A86F3446FA4C}" type="sibTrans" cxnId="{A86BE36F-DE31-4116-838D-33E5D5E73AE5}">
      <dgm:prSet/>
      <dgm:spPr/>
      <dgm:t>
        <a:bodyPr/>
        <a:lstStyle/>
        <a:p>
          <a:endParaRPr lang="en-GB"/>
        </a:p>
      </dgm:t>
    </dgm:pt>
    <dgm:pt modelId="{48239C34-FE70-4A60-A642-37246471E39E}">
      <dgm:prSet/>
      <dgm:spPr/>
      <dgm:t>
        <a:bodyPr/>
        <a:lstStyle/>
        <a:p>
          <a:r>
            <a:rPr lang="en-GB" i="1" dirty="0" smtClean="0"/>
            <a:t>Justice and equity</a:t>
          </a:r>
          <a:endParaRPr lang="en-GB" dirty="0"/>
        </a:p>
      </dgm:t>
    </dgm:pt>
    <dgm:pt modelId="{998D7114-3C59-4579-92F8-C34466DA1922}" type="parTrans" cxnId="{94B90EEC-9382-4544-B9EB-C5AAE957FA71}">
      <dgm:prSet/>
      <dgm:spPr/>
      <dgm:t>
        <a:bodyPr/>
        <a:lstStyle/>
        <a:p>
          <a:endParaRPr lang="en-GB"/>
        </a:p>
      </dgm:t>
    </dgm:pt>
    <dgm:pt modelId="{69EC3386-64E4-4488-A659-12CDA7226767}" type="sibTrans" cxnId="{94B90EEC-9382-4544-B9EB-C5AAE957FA71}">
      <dgm:prSet/>
      <dgm:spPr/>
      <dgm:t>
        <a:bodyPr/>
        <a:lstStyle/>
        <a:p>
          <a:endParaRPr lang="en-GB"/>
        </a:p>
      </dgm:t>
    </dgm:pt>
    <dgm:pt modelId="{9D182514-B38E-447D-ADD0-50ABA696E005}">
      <dgm:prSet/>
      <dgm:spPr/>
      <dgm:t>
        <a:bodyPr/>
        <a:lstStyle/>
        <a:p>
          <a:endParaRPr lang="en-GB"/>
        </a:p>
      </dgm:t>
    </dgm:pt>
    <dgm:pt modelId="{2D411FBB-8ACB-4905-84AB-5665C08EAF34}" type="parTrans" cxnId="{C17B2358-98BB-412B-B9AA-9A6D10965A6A}">
      <dgm:prSet/>
      <dgm:spPr/>
      <dgm:t>
        <a:bodyPr/>
        <a:lstStyle/>
        <a:p>
          <a:endParaRPr lang="en-GB"/>
        </a:p>
      </dgm:t>
    </dgm:pt>
    <dgm:pt modelId="{D000EAF4-18A1-4552-BC90-9B837CD5243A}" type="sibTrans" cxnId="{C17B2358-98BB-412B-B9AA-9A6D10965A6A}">
      <dgm:prSet/>
      <dgm:spPr/>
      <dgm:t>
        <a:bodyPr/>
        <a:lstStyle/>
        <a:p>
          <a:endParaRPr lang="en-GB"/>
        </a:p>
      </dgm:t>
    </dgm:pt>
    <dgm:pt modelId="{297494C1-BBAB-44A8-8971-E1B0010D5F5D}">
      <dgm:prSet/>
      <dgm:spPr/>
      <dgm:t>
        <a:bodyPr/>
        <a:lstStyle/>
        <a:p>
          <a:endParaRPr lang="en-GB"/>
        </a:p>
      </dgm:t>
    </dgm:pt>
    <dgm:pt modelId="{01906B00-291F-4B74-9E49-D3F0B1F03B1F}" type="parTrans" cxnId="{1C3ADF1E-7E27-4566-8B4D-BFDAAF0F1095}">
      <dgm:prSet/>
      <dgm:spPr/>
      <dgm:t>
        <a:bodyPr/>
        <a:lstStyle/>
        <a:p>
          <a:endParaRPr lang="en-GB"/>
        </a:p>
      </dgm:t>
    </dgm:pt>
    <dgm:pt modelId="{BFAD0652-988C-4190-8611-F359E1EEB8AC}" type="sibTrans" cxnId="{1C3ADF1E-7E27-4566-8B4D-BFDAAF0F1095}">
      <dgm:prSet/>
      <dgm:spPr/>
      <dgm:t>
        <a:bodyPr/>
        <a:lstStyle/>
        <a:p>
          <a:endParaRPr lang="en-GB"/>
        </a:p>
      </dgm:t>
    </dgm:pt>
    <dgm:pt modelId="{B9AE7D07-81D0-4C50-B611-A27F974D0E27}" type="pres">
      <dgm:prSet presAssocID="{777F394E-7F43-487F-8DEA-94E94D1336EA}" presName="cycle" presStyleCnt="0">
        <dgm:presLayoutVars>
          <dgm:chMax val="1"/>
          <dgm:dir/>
          <dgm:animLvl val="ctr"/>
          <dgm:resizeHandles val="exact"/>
        </dgm:presLayoutVars>
      </dgm:prSet>
      <dgm:spPr/>
      <dgm:t>
        <a:bodyPr/>
        <a:lstStyle/>
        <a:p>
          <a:endParaRPr lang="en-GB"/>
        </a:p>
      </dgm:t>
    </dgm:pt>
    <dgm:pt modelId="{98F89CD3-3510-4645-8801-2BA4E8195F5A}" type="pres">
      <dgm:prSet presAssocID="{BAC600AE-E489-47A5-BBA3-7E54D7551047}" presName="centerShape" presStyleLbl="node0" presStyleIdx="0" presStyleCnt="1"/>
      <dgm:spPr/>
      <dgm:t>
        <a:bodyPr/>
        <a:lstStyle/>
        <a:p>
          <a:endParaRPr lang="en-GB"/>
        </a:p>
      </dgm:t>
    </dgm:pt>
    <dgm:pt modelId="{0A125774-06D9-4B54-A3B8-3DD4FAA3DBAB}" type="pres">
      <dgm:prSet presAssocID="{3CB5E060-2114-4479-91A3-6481EA01B1B8}" presName="Name9" presStyleLbl="parChTrans1D2" presStyleIdx="0" presStyleCnt="4"/>
      <dgm:spPr/>
      <dgm:t>
        <a:bodyPr/>
        <a:lstStyle/>
        <a:p>
          <a:endParaRPr lang="en-GB"/>
        </a:p>
      </dgm:t>
    </dgm:pt>
    <dgm:pt modelId="{C62C68CE-53D3-4B16-AC4E-42546E3262DA}" type="pres">
      <dgm:prSet presAssocID="{3CB5E060-2114-4479-91A3-6481EA01B1B8}" presName="connTx" presStyleLbl="parChTrans1D2" presStyleIdx="0" presStyleCnt="4"/>
      <dgm:spPr/>
      <dgm:t>
        <a:bodyPr/>
        <a:lstStyle/>
        <a:p>
          <a:endParaRPr lang="en-GB"/>
        </a:p>
      </dgm:t>
    </dgm:pt>
    <dgm:pt modelId="{ED9530A7-F69B-4E2A-A58C-41B292B028C7}" type="pres">
      <dgm:prSet presAssocID="{DB22A81B-7FBF-457D-B4ED-87890848E849}" presName="node" presStyleLbl="node1" presStyleIdx="0" presStyleCnt="4">
        <dgm:presLayoutVars>
          <dgm:bulletEnabled val="1"/>
        </dgm:presLayoutVars>
      </dgm:prSet>
      <dgm:spPr/>
      <dgm:t>
        <a:bodyPr/>
        <a:lstStyle/>
        <a:p>
          <a:endParaRPr lang="en-GB"/>
        </a:p>
      </dgm:t>
    </dgm:pt>
    <dgm:pt modelId="{68354FBC-E7E6-463C-ADAD-98D29F31CAFD}" type="pres">
      <dgm:prSet presAssocID="{998D7114-3C59-4579-92F8-C34466DA1922}" presName="Name9" presStyleLbl="parChTrans1D2" presStyleIdx="1" presStyleCnt="4"/>
      <dgm:spPr/>
      <dgm:t>
        <a:bodyPr/>
        <a:lstStyle/>
        <a:p>
          <a:endParaRPr lang="en-GB"/>
        </a:p>
      </dgm:t>
    </dgm:pt>
    <dgm:pt modelId="{31AAEB2E-5069-4A7A-9CD3-0FD2EB39277F}" type="pres">
      <dgm:prSet presAssocID="{998D7114-3C59-4579-92F8-C34466DA1922}" presName="connTx" presStyleLbl="parChTrans1D2" presStyleIdx="1" presStyleCnt="4"/>
      <dgm:spPr/>
      <dgm:t>
        <a:bodyPr/>
        <a:lstStyle/>
        <a:p>
          <a:endParaRPr lang="en-GB"/>
        </a:p>
      </dgm:t>
    </dgm:pt>
    <dgm:pt modelId="{0AA9B185-6C68-4113-8C99-CBFEF27C614D}" type="pres">
      <dgm:prSet presAssocID="{48239C34-FE70-4A60-A642-37246471E39E}" presName="node" presStyleLbl="node1" presStyleIdx="1" presStyleCnt="4">
        <dgm:presLayoutVars>
          <dgm:bulletEnabled val="1"/>
        </dgm:presLayoutVars>
      </dgm:prSet>
      <dgm:spPr/>
      <dgm:t>
        <a:bodyPr/>
        <a:lstStyle/>
        <a:p>
          <a:endParaRPr lang="en-GB"/>
        </a:p>
      </dgm:t>
    </dgm:pt>
    <dgm:pt modelId="{7187FE8E-2248-4938-9AF2-869A28F62516}" type="pres">
      <dgm:prSet presAssocID="{33627CE6-24E8-435D-9723-17812AF20448}" presName="Name9" presStyleLbl="parChTrans1D2" presStyleIdx="2" presStyleCnt="4"/>
      <dgm:spPr/>
      <dgm:t>
        <a:bodyPr/>
        <a:lstStyle/>
        <a:p>
          <a:endParaRPr lang="en-GB"/>
        </a:p>
      </dgm:t>
    </dgm:pt>
    <dgm:pt modelId="{E052ADA1-A784-4498-B722-E67B7DBDD21C}" type="pres">
      <dgm:prSet presAssocID="{33627CE6-24E8-435D-9723-17812AF20448}" presName="connTx" presStyleLbl="parChTrans1D2" presStyleIdx="2" presStyleCnt="4"/>
      <dgm:spPr/>
      <dgm:t>
        <a:bodyPr/>
        <a:lstStyle/>
        <a:p>
          <a:endParaRPr lang="en-GB"/>
        </a:p>
      </dgm:t>
    </dgm:pt>
    <dgm:pt modelId="{512FE263-D458-4EE2-9BA5-E93558626665}" type="pres">
      <dgm:prSet presAssocID="{66782736-33E7-483D-B045-F9A1D909F7BD}" presName="node" presStyleLbl="node1" presStyleIdx="2" presStyleCnt="4">
        <dgm:presLayoutVars>
          <dgm:bulletEnabled val="1"/>
        </dgm:presLayoutVars>
      </dgm:prSet>
      <dgm:spPr/>
      <dgm:t>
        <a:bodyPr/>
        <a:lstStyle/>
        <a:p>
          <a:endParaRPr lang="en-GB"/>
        </a:p>
      </dgm:t>
    </dgm:pt>
    <dgm:pt modelId="{F6BB9886-13E7-43E9-9318-AB4A89B3848C}" type="pres">
      <dgm:prSet presAssocID="{3C8EA2BA-DD62-449C-9A37-DA85035F7836}" presName="Name9" presStyleLbl="parChTrans1D2" presStyleIdx="3" presStyleCnt="4"/>
      <dgm:spPr/>
      <dgm:t>
        <a:bodyPr/>
        <a:lstStyle/>
        <a:p>
          <a:endParaRPr lang="en-GB"/>
        </a:p>
      </dgm:t>
    </dgm:pt>
    <dgm:pt modelId="{5B32D26B-A797-4AB5-8BE9-CD2611106DB6}" type="pres">
      <dgm:prSet presAssocID="{3C8EA2BA-DD62-449C-9A37-DA85035F7836}" presName="connTx" presStyleLbl="parChTrans1D2" presStyleIdx="3" presStyleCnt="4"/>
      <dgm:spPr/>
      <dgm:t>
        <a:bodyPr/>
        <a:lstStyle/>
        <a:p>
          <a:endParaRPr lang="en-GB"/>
        </a:p>
      </dgm:t>
    </dgm:pt>
    <dgm:pt modelId="{2838AA29-0BB6-4E57-9357-35CD73EC2DE8}" type="pres">
      <dgm:prSet presAssocID="{25E5D8AE-735E-496C-A5D6-C6CE5C45E018}" presName="node" presStyleLbl="node1" presStyleIdx="3" presStyleCnt="4">
        <dgm:presLayoutVars>
          <dgm:bulletEnabled val="1"/>
        </dgm:presLayoutVars>
      </dgm:prSet>
      <dgm:spPr/>
      <dgm:t>
        <a:bodyPr/>
        <a:lstStyle/>
        <a:p>
          <a:endParaRPr lang="en-GB"/>
        </a:p>
      </dgm:t>
    </dgm:pt>
  </dgm:ptLst>
  <dgm:cxnLst>
    <dgm:cxn modelId="{C64AB5E9-76CD-49B0-8552-90AC75CF8CDE}" type="presOf" srcId="{25E5D8AE-735E-496C-A5D6-C6CE5C45E018}" destId="{2838AA29-0BB6-4E57-9357-35CD73EC2DE8}" srcOrd="0" destOrd="0" presId="urn:microsoft.com/office/officeart/2005/8/layout/radial1"/>
    <dgm:cxn modelId="{1CBBA749-931C-4495-A776-35C39D4B105E}" type="presOf" srcId="{48239C34-FE70-4A60-A642-37246471E39E}" destId="{0AA9B185-6C68-4113-8C99-CBFEF27C614D}" srcOrd="0" destOrd="0" presId="urn:microsoft.com/office/officeart/2005/8/layout/radial1"/>
    <dgm:cxn modelId="{468D0944-78F2-4962-AC3F-73B561AB77CE}" srcId="{777F394E-7F43-487F-8DEA-94E94D1336EA}" destId="{BAC600AE-E489-47A5-BBA3-7E54D7551047}" srcOrd="0" destOrd="0" parTransId="{4BDF5CC2-8B89-4F70-9146-2F1790F8CAE6}" sibTransId="{3D45799D-B5EF-460F-B2C2-249F874B37BE}"/>
    <dgm:cxn modelId="{E7475674-F460-4575-B3FF-09E3B348B139}" type="presOf" srcId="{998D7114-3C59-4579-92F8-C34466DA1922}" destId="{31AAEB2E-5069-4A7A-9CD3-0FD2EB39277F}" srcOrd="1" destOrd="0" presId="urn:microsoft.com/office/officeart/2005/8/layout/radial1"/>
    <dgm:cxn modelId="{7F307DE7-385A-4579-9AF3-0DF5A3E53705}" type="presOf" srcId="{BAC600AE-E489-47A5-BBA3-7E54D7551047}" destId="{98F89CD3-3510-4645-8801-2BA4E8195F5A}" srcOrd="0" destOrd="0" presId="urn:microsoft.com/office/officeart/2005/8/layout/radial1"/>
    <dgm:cxn modelId="{955C5191-E805-481B-8BD9-0F3AE644C687}" type="presOf" srcId="{3C8EA2BA-DD62-449C-9A37-DA85035F7836}" destId="{5B32D26B-A797-4AB5-8BE9-CD2611106DB6}" srcOrd="1" destOrd="0" presId="urn:microsoft.com/office/officeart/2005/8/layout/radial1"/>
    <dgm:cxn modelId="{71305BE1-5610-4F43-97D0-D92F2E157760}" type="presOf" srcId="{33627CE6-24E8-435D-9723-17812AF20448}" destId="{7187FE8E-2248-4938-9AF2-869A28F62516}" srcOrd="0" destOrd="0" presId="urn:microsoft.com/office/officeart/2005/8/layout/radial1"/>
    <dgm:cxn modelId="{94B90EEC-9382-4544-B9EB-C5AAE957FA71}" srcId="{BAC600AE-E489-47A5-BBA3-7E54D7551047}" destId="{48239C34-FE70-4A60-A642-37246471E39E}" srcOrd="1" destOrd="0" parTransId="{998D7114-3C59-4579-92F8-C34466DA1922}" sibTransId="{69EC3386-64E4-4488-A659-12CDA7226767}"/>
    <dgm:cxn modelId="{B8F41D92-2DCD-4AED-A90E-ABED8AB51D9C}" srcId="{BAC600AE-E489-47A5-BBA3-7E54D7551047}" destId="{25E5D8AE-735E-496C-A5D6-C6CE5C45E018}" srcOrd="3" destOrd="0" parTransId="{3C8EA2BA-DD62-449C-9A37-DA85035F7836}" sibTransId="{08E3B5FC-E7D9-456D-8112-B61511EB7443}"/>
    <dgm:cxn modelId="{1C3ADF1E-7E27-4566-8B4D-BFDAAF0F1095}" srcId="{777F394E-7F43-487F-8DEA-94E94D1336EA}" destId="{297494C1-BBAB-44A8-8971-E1B0010D5F5D}" srcOrd="1" destOrd="0" parTransId="{01906B00-291F-4B74-9E49-D3F0B1F03B1F}" sibTransId="{BFAD0652-988C-4190-8611-F359E1EEB8AC}"/>
    <dgm:cxn modelId="{EF3C278B-DD98-4AAE-B92B-629D2F47C2BA}" type="presOf" srcId="{3CB5E060-2114-4479-91A3-6481EA01B1B8}" destId="{0A125774-06D9-4B54-A3B8-3DD4FAA3DBAB}" srcOrd="0" destOrd="0" presId="urn:microsoft.com/office/officeart/2005/8/layout/radial1"/>
    <dgm:cxn modelId="{43852ED1-197D-46CB-8A85-FF785D4B61C9}" srcId="{BAC600AE-E489-47A5-BBA3-7E54D7551047}" destId="{66782736-33E7-483D-B045-F9A1D909F7BD}" srcOrd="2" destOrd="0" parTransId="{33627CE6-24E8-435D-9723-17812AF20448}" sibTransId="{E2643152-8A66-4ADA-9DB7-0069F28CA550}"/>
    <dgm:cxn modelId="{486AF6C7-3102-4F81-8648-36D0FEE34A18}" type="presOf" srcId="{66782736-33E7-483D-B045-F9A1D909F7BD}" destId="{512FE263-D458-4EE2-9BA5-E93558626665}" srcOrd="0" destOrd="0" presId="urn:microsoft.com/office/officeart/2005/8/layout/radial1"/>
    <dgm:cxn modelId="{A86BE36F-DE31-4116-838D-33E5D5E73AE5}" srcId="{BAC600AE-E489-47A5-BBA3-7E54D7551047}" destId="{DB22A81B-7FBF-457D-B4ED-87890848E849}" srcOrd="0" destOrd="0" parTransId="{3CB5E060-2114-4479-91A3-6481EA01B1B8}" sibTransId="{E36EDA39-017E-4E37-8397-A86F3446FA4C}"/>
    <dgm:cxn modelId="{B2DDA805-7D50-4EE5-852F-FC7E2C6C243C}" type="presOf" srcId="{33627CE6-24E8-435D-9723-17812AF20448}" destId="{E052ADA1-A784-4498-B722-E67B7DBDD21C}" srcOrd="1" destOrd="0" presId="urn:microsoft.com/office/officeart/2005/8/layout/radial1"/>
    <dgm:cxn modelId="{C2AEE187-1CCB-445D-B16C-A7C270AE2184}" type="presOf" srcId="{777F394E-7F43-487F-8DEA-94E94D1336EA}" destId="{B9AE7D07-81D0-4C50-B611-A27F974D0E27}" srcOrd="0" destOrd="0" presId="urn:microsoft.com/office/officeart/2005/8/layout/radial1"/>
    <dgm:cxn modelId="{DAB73375-0E62-4451-8631-44F4351651A6}" type="presOf" srcId="{998D7114-3C59-4579-92F8-C34466DA1922}" destId="{68354FBC-E7E6-463C-ADAD-98D29F31CAFD}" srcOrd="0" destOrd="0" presId="urn:microsoft.com/office/officeart/2005/8/layout/radial1"/>
    <dgm:cxn modelId="{B98DEE33-D9FD-4D07-BBE3-6E19225CF917}" type="presOf" srcId="{3CB5E060-2114-4479-91A3-6481EA01B1B8}" destId="{C62C68CE-53D3-4B16-AC4E-42546E3262DA}" srcOrd="1" destOrd="0" presId="urn:microsoft.com/office/officeart/2005/8/layout/radial1"/>
    <dgm:cxn modelId="{87870776-1714-4A40-88F6-42EC23A318CE}" type="presOf" srcId="{3C8EA2BA-DD62-449C-9A37-DA85035F7836}" destId="{F6BB9886-13E7-43E9-9318-AB4A89B3848C}" srcOrd="0" destOrd="0" presId="urn:microsoft.com/office/officeart/2005/8/layout/radial1"/>
    <dgm:cxn modelId="{ACDD59BF-A954-4993-B1B7-9EA0ABACF94C}" type="presOf" srcId="{DB22A81B-7FBF-457D-B4ED-87890848E849}" destId="{ED9530A7-F69B-4E2A-A58C-41B292B028C7}" srcOrd="0" destOrd="0" presId="urn:microsoft.com/office/officeart/2005/8/layout/radial1"/>
    <dgm:cxn modelId="{C17B2358-98BB-412B-B9AA-9A6D10965A6A}" srcId="{777F394E-7F43-487F-8DEA-94E94D1336EA}" destId="{9D182514-B38E-447D-ADD0-50ABA696E005}" srcOrd="2" destOrd="0" parTransId="{2D411FBB-8ACB-4905-84AB-5665C08EAF34}" sibTransId="{D000EAF4-18A1-4552-BC90-9B837CD5243A}"/>
    <dgm:cxn modelId="{0E8CA2FE-4C64-488F-9190-AAC629627358}" type="presParOf" srcId="{B9AE7D07-81D0-4C50-B611-A27F974D0E27}" destId="{98F89CD3-3510-4645-8801-2BA4E8195F5A}" srcOrd="0" destOrd="0" presId="urn:microsoft.com/office/officeart/2005/8/layout/radial1"/>
    <dgm:cxn modelId="{4B7F62B6-C8A0-4BA3-9906-B5CD1085DE08}" type="presParOf" srcId="{B9AE7D07-81D0-4C50-B611-A27F974D0E27}" destId="{0A125774-06D9-4B54-A3B8-3DD4FAA3DBAB}" srcOrd="1" destOrd="0" presId="urn:microsoft.com/office/officeart/2005/8/layout/radial1"/>
    <dgm:cxn modelId="{E22564C0-9ABE-4357-A2E3-E3036B8AFF5B}" type="presParOf" srcId="{0A125774-06D9-4B54-A3B8-3DD4FAA3DBAB}" destId="{C62C68CE-53D3-4B16-AC4E-42546E3262DA}" srcOrd="0" destOrd="0" presId="urn:microsoft.com/office/officeart/2005/8/layout/radial1"/>
    <dgm:cxn modelId="{58D5EF6A-FF3B-445E-835D-B2F8F05408AF}" type="presParOf" srcId="{B9AE7D07-81D0-4C50-B611-A27F974D0E27}" destId="{ED9530A7-F69B-4E2A-A58C-41B292B028C7}" srcOrd="2" destOrd="0" presId="urn:microsoft.com/office/officeart/2005/8/layout/radial1"/>
    <dgm:cxn modelId="{FBBCF222-17F7-4BFA-A9A2-BC06AE99CA91}" type="presParOf" srcId="{B9AE7D07-81D0-4C50-B611-A27F974D0E27}" destId="{68354FBC-E7E6-463C-ADAD-98D29F31CAFD}" srcOrd="3" destOrd="0" presId="urn:microsoft.com/office/officeart/2005/8/layout/radial1"/>
    <dgm:cxn modelId="{C85A64C1-FAB8-4099-86BF-2C50AB6644A9}" type="presParOf" srcId="{68354FBC-E7E6-463C-ADAD-98D29F31CAFD}" destId="{31AAEB2E-5069-4A7A-9CD3-0FD2EB39277F}" srcOrd="0" destOrd="0" presId="urn:microsoft.com/office/officeart/2005/8/layout/radial1"/>
    <dgm:cxn modelId="{3820BD48-9861-4E01-8087-749918535FA3}" type="presParOf" srcId="{B9AE7D07-81D0-4C50-B611-A27F974D0E27}" destId="{0AA9B185-6C68-4113-8C99-CBFEF27C614D}" srcOrd="4" destOrd="0" presId="urn:microsoft.com/office/officeart/2005/8/layout/radial1"/>
    <dgm:cxn modelId="{6D34C692-4E69-4B2B-8CFC-3B936FB47CE7}" type="presParOf" srcId="{B9AE7D07-81D0-4C50-B611-A27F974D0E27}" destId="{7187FE8E-2248-4938-9AF2-869A28F62516}" srcOrd="5" destOrd="0" presId="urn:microsoft.com/office/officeart/2005/8/layout/radial1"/>
    <dgm:cxn modelId="{1D57B96A-5BB2-40FF-8D3D-0D7C0E53409A}" type="presParOf" srcId="{7187FE8E-2248-4938-9AF2-869A28F62516}" destId="{E052ADA1-A784-4498-B722-E67B7DBDD21C}" srcOrd="0" destOrd="0" presId="urn:microsoft.com/office/officeart/2005/8/layout/radial1"/>
    <dgm:cxn modelId="{974BA935-8F87-431A-8150-DDA309B20EDA}" type="presParOf" srcId="{B9AE7D07-81D0-4C50-B611-A27F974D0E27}" destId="{512FE263-D458-4EE2-9BA5-E93558626665}" srcOrd="6" destOrd="0" presId="urn:microsoft.com/office/officeart/2005/8/layout/radial1"/>
    <dgm:cxn modelId="{9F031DB7-D0B9-4AB7-9AC2-F0DB25F8D875}" type="presParOf" srcId="{B9AE7D07-81D0-4C50-B611-A27F974D0E27}" destId="{F6BB9886-13E7-43E9-9318-AB4A89B3848C}" srcOrd="7" destOrd="0" presId="urn:microsoft.com/office/officeart/2005/8/layout/radial1"/>
    <dgm:cxn modelId="{0D30030D-D306-468D-A747-F45A0AFF53B0}" type="presParOf" srcId="{F6BB9886-13E7-43E9-9318-AB4A89B3848C}" destId="{5B32D26B-A797-4AB5-8BE9-CD2611106DB6}" srcOrd="0" destOrd="0" presId="urn:microsoft.com/office/officeart/2005/8/layout/radial1"/>
    <dgm:cxn modelId="{C84DFED3-992B-4B97-BD25-EFFAAE483060}" type="presParOf" srcId="{B9AE7D07-81D0-4C50-B611-A27F974D0E27}" destId="{2838AA29-0BB6-4E57-9357-35CD73EC2DE8}" srcOrd="8" destOrd="0" presId="urn:microsoft.com/office/officeart/2005/8/layout/radia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96671-FDFB-43C5-A31E-F2447A39C9C8}">
      <dsp:nvSpPr>
        <dsp:cNvPr id="0" name=""/>
        <dsp:cNvSpPr/>
      </dsp:nvSpPr>
      <dsp:spPr>
        <a:xfrm>
          <a:off x="0"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One  quarter of all people in Wales living in relative income poverty</a:t>
          </a:r>
          <a:endParaRPr lang="en-GB" sz="1800" kern="1200" dirty="0" smtClean="0"/>
        </a:p>
      </dsp:txBody>
      <dsp:txXfrm>
        <a:off x="0" y="123586"/>
        <a:ext cx="2546014" cy="1527609"/>
      </dsp:txXfrm>
    </dsp:sp>
    <dsp:sp modelId="{F6EFC662-1A27-4F98-802C-44E762E84F7B}">
      <dsp:nvSpPr>
        <dsp:cNvPr id="0" name=""/>
        <dsp:cNvSpPr/>
      </dsp:nvSpPr>
      <dsp:spPr>
        <a:xfrm>
          <a:off x="2800616"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Children are the population group most likely to be in relative income poverty </a:t>
          </a:r>
          <a:endParaRPr lang="en-GB" sz="1800" kern="1200" dirty="0" smtClean="0"/>
        </a:p>
      </dsp:txBody>
      <dsp:txXfrm>
        <a:off x="2800616" y="123586"/>
        <a:ext cx="2546014" cy="1527609"/>
      </dsp:txXfrm>
    </dsp:sp>
    <dsp:sp modelId="{06A77ECB-5DFF-437A-BDE4-544CF9C20675}">
      <dsp:nvSpPr>
        <dsp:cNvPr id="0" name=""/>
        <dsp:cNvSpPr/>
      </dsp:nvSpPr>
      <dsp:spPr>
        <a:xfrm>
          <a:off x="5601232"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Percentage of pensioners in Wales living in relative poverty has been rising over  past 3 years </a:t>
          </a:r>
          <a:endParaRPr lang="en-GB" sz="1800" kern="1200" dirty="0" smtClean="0"/>
        </a:p>
      </dsp:txBody>
      <dsp:txXfrm>
        <a:off x="5601232" y="123586"/>
        <a:ext cx="2546014" cy="1527609"/>
      </dsp:txXfrm>
    </dsp:sp>
    <dsp:sp modelId="{A572A869-BF37-4126-B47B-6C6F73D2BFDC}">
      <dsp:nvSpPr>
        <dsp:cNvPr id="0" name=""/>
        <dsp:cNvSpPr/>
      </dsp:nvSpPr>
      <dsp:spPr>
        <a:xfrm>
          <a:off x="0"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14% of of children in material deprivation and low income households</a:t>
          </a:r>
          <a:endParaRPr lang="en-GB" sz="1800" kern="1200" dirty="0" smtClean="0"/>
        </a:p>
      </dsp:txBody>
      <dsp:txXfrm>
        <a:off x="0" y="1905796"/>
        <a:ext cx="2546014" cy="1527609"/>
      </dsp:txXfrm>
    </dsp:sp>
    <dsp:sp modelId="{46166978-3B96-488A-AA95-66C6A0B65E7D}">
      <dsp:nvSpPr>
        <dsp:cNvPr id="0" name=""/>
        <dsp:cNvSpPr/>
      </dsp:nvSpPr>
      <dsp:spPr>
        <a:xfrm>
          <a:off x="2800616"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10% of pensioners in material deprivation</a:t>
          </a:r>
          <a:endParaRPr lang="en-GB" sz="1800" kern="1200" dirty="0" smtClean="0"/>
        </a:p>
      </dsp:txBody>
      <dsp:txXfrm>
        <a:off x="2800616" y="1905796"/>
        <a:ext cx="2546014" cy="1527609"/>
      </dsp:txXfrm>
    </dsp:sp>
    <dsp:sp modelId="{28D4A3F0-9C5F-41A4-BD1D-471AB809579B}">
      <dsp:nvSpPr>
        <dsp:cNvPr id="0" name=""/>
        <dsp:cNvSpPr/>
      </dsp:nvSpPr>
      <dsp:spPr>
        <a:xfrm>
          <a:off x="5601232"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Individuals in Wales had a 12% risk of being in persistent poverty between 2011-15</a:t>
          </a:r>
          <a:endParaRPr lang="en-GB" sz="1800" kern="1200" dirty="0" smtClean="0"/>
        </a:p>
      </dsp:txBody>
      <dsp:txXfrm>
        <a:off x="5601232" y="1905796"/>
        <a:ext cx="2546014" cy="1527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71390-A600-454F-9A3A-B36674701EC1}">
      <dsp:nvSpPr>
        <dsp:cNvPr id="0" name=""/>
        <dsp:cNvSpPr/>
      </dsp:nvSpPr>
      <dsp:spPr>
        <a:xfrm>
          <a:off x="983694"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gender</a:t>
          </a:r>
          <a:endParaRPr lang="en-GB" sz="2100" kern="1200"/>
        </a:p>
      </dsp:txBody>
      <dsp:txXfrm>
        <a:off x="983694" y="1240"/>
        <a:ext cx="1956941" cy="1174164"/>
      </dsp:txXfrm>
    </dsp:sp>
    <dsp:sp modelId="{256956EB-A3C7-4225-92CC-C66296CEB0B1}">
      <dsp:nvSpPr>
        <dsp:cNvPr id="0" name=""/>
        <dsp:cNvSpPr/>
      </dsp:nvSpPr>
      <dsp:spPr>
        <a:xfrm>
          <a:off x="3136329"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race</a:t>
          </a:r>
          <a:endParaRPr lang="en-GB" sz="2100" kern="1200"/>
        </a:p>
      </dsp:txBody>
      <dsp:txXfrm>
        <a:off x="3136329" y="1240"/>
        <a:ext cx="1956941" cy="1174164"/>
      </dsp:txXfrm>
    </dsp:sp>
    <dsp:sp modelId="{0BB76B5D-BF51-4401-BF6F-C14060307A9B}">
      <dsp:nvSpPr>
        <dsp:cNvPr id="0" name=""/>
        <dsp:cNvSpPr/>
      </dsp:nvSpPr>
      <dsp:spPr>
        <a:xfrm>
          <a:off x="5288964"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faith or belief</a:t>
          </a:r>
          <a:endParaRPr lang="en-GB" sz="2100" kern="1200"/>
        </a:p>
      </dsp:txBody>
      <dsp:txXfrm>
        <a:off x="5288964" y="1240"/>
        <a:ext cx="1956941" cy="1174164"/>
      </dsp:txXfrm>
    </dsp:sp>
    <dsp:sp modelId="{C7F377FB-13BF-4EAF-BCC2-83E6942897AF}">
      <dsp:nvSpPr>
        <dsp:cNvPr id="0" name=""/>
        <dsp:cNvSpPr/>
      </dsp:nvSpPr>
      <dsp:spPr>
        <a:xfrm>
          <a:off x="983694"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sexual orientation</a:t>
          </a:r>
          <a:endParaRPr lang="en-GB" sz="2100" kern="1200"/>
        </a:p>
      </dsp:txBody>
      <dsp:txXfrm>
        <a:off x="983694" y="1371099"/>
        <a:ext cx="1956941" cy="1174164"/>
      </dsp:txXfrm>
    </dsp:sp>
    <dsp:sp modelId="{89B0F38C-CD4E-4DC3-8FDB-05C867538944}">
      <dsp:nvSpPr>
        <dsp:cNvPr id="0" name=""/>
        <dsp:cNvSpPr/>
      </dsp:nvSpPr>
      <dsp:spPr>
        <a:xfrm>
          <a:off x="3136329"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age</a:t>
          </a:r>
          <a:endParaRPr lang="en-GB" sz="2100" kern="1200"/>
        </a:p>
      </dsp:txBody>
      <dsp:txXfrm>
        <a:off x="3136329" y="1371099"/>
        <a:ext cx="1956941" cy="1174164"/>
      </dsp:txXfrm>
    </dsp:sp>
    <dsp:sp modelId="{11A68D38-9BEE-4C73-96FF-60E0AB7F1A0C}">
      <dsp:nvSpPr>
        <dsp:cNvPr id="0" name=""/>
        <dsp:cNvSpPr/>
      </dsp:nvSpPr>
      <dsp:spPr>
        <a:xfrm>
          <a:off x="5288964"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pregnancy and maternity</a:t>
          </a:r>
          <a:endParaRPr lang="en-GB" sz="2100" kern="1200"/>
        </a:p>
      </dsp:txBody>
      <dsp:txXfrm>
        <a:off x="5288964" y="1371099"/>
        <a:ext cx="1956941" cy="1174164"/>
      </dsp:txXfrm>
    </dsp:sp>
    <dsp:sp modelId="{6A3C48B3-D458-4C20-B87B-035C234674EE}">
      <dsp:nvSpPr>
        <dsp:cNvPr id="0" name=""/>
        <dsp:cNvSpPr/>
      </dsp:nvSpPr>
      <dsp:spPr>
        <a:xfrm>
          <a:off x="983694"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being married or in a civil partnership</a:t>
          </a:r>
          <a:endParaRPr lang="en-GB" sz="2100" kern="1200"/>
        </a:p>
      </dsp:txBody>
      <dsp:txXfrm>
        <a:off x="983694" y="2740957"/>
        <a:ext cx="1956941" cy="1174164"/>
      </dsp:txXfrm>
    </dsp:sp>
    <dsp:sp modelId="{8A1E5EBD-884E-48C3-B3D9-7D5194F55395}">
      <dsp:nvSpPr>
        <dsp:cNvPr id="0" name=""/>
        <dsp:cNvSpPr/>
      </dsp:nvSpPr>
      <dsp:spPr>
        <a:xfrm>
          <a:off x="3136329"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being a disabled person</a:t>
          </a:r>
          <a:endParaRPr lang="en-GB" sz="2100" kern="1200"/>
        </a:p>
      </dsp:txBody>
      <dsp:txXfrm>
        <a:off x="3136329" y="2740957"/>
        <a:ext cx="1956941" cy="1174164"/>
      </dsp:txXfrm>
    </dsp:sp>
    <dsp:sp modelId="{BDE4E6F0-2FD2-4BAC-B9A4-F9DA3D7B7442}">
      <dsp:nvSpPr>
        <dsp:cNvPr id="0" name=""/>
        <dsp:cNvSpPr/>
      </dsp:nvSpPr>
      <dsp:spPr>
        <a:xfrm>
          <a:off x="5288964"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being transgender.    </a:t>
          </a:r>
          <a:endParaRPr lang="en-GB" sz="2100" kern="1200" dirty="0"/>
        </a:p>
      </dsp:txBody>
      <dsp:txXfrm>
        <a:off x="5288964" y="2740957"/>
        <a:ext cx="1956941" cy="1174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5F1EA-0261-4EA8-9835-B0911AADE4CA}">
      <dsp:nvSpPr>
        <dsp:cNvPr id="0" name=""/>
        <dsp:cNvSpPr/>
      </dsp:nvSpPr>
      <dsp:spPr>
        <a:xfrm>
          <a:off x="0" y="28962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kern="1200" dirty="0" err="1" smtClean="0"/>
            <a:t>Technocentrics</a:t>
          </a:r>
          <a:r>
            <a:rPr lang="en-GB" sz="2600" kern="1200" dirty="0" smtClean="0"/>
            <a:t> </a:t>
          </a:r>
          <a:endParaRPr lang="en-GB" sz="2600" kern="1200" dirty="0"/>
        </a:p>
      </dsp:txBody>
      <dsp:txXfrm>
        <a:off x="29700" y="319321"/>
        <a:ext cx="8170200" cy="549000"/>
      </dsp:txXfrm>
    </dsp:sp>
    <dsp:sp modelId="{88ACA5AE-DA02-45DC-AD8B-E0410311EB65}">
      <dsp:nvSpPr>
        <dsp:cNvPr id="0" name=""/>
        <dsp:cNvSpPr/>
      </dsp:nvSpPr>
      <dsp:spPr>
        <a:xfrm>
          <a:off x="0" y="898021"/>
          <a:ext cx="82296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Char char="••"/>
            <a:tabLst/>
            <a:defRPr/>
          </a:pPr>
          <a:r>
            <a:rPr lang="en-AU" altLang="en-US" sz="2000" kern="1200" dirty="0" smtClean="0"/>
            <a:t>Gives prime importance to people and technology: </a:t>
          </a:r>
          <a:endParaRPr lang="en-GB" sz="2000" kern="1200" dirty="0"/>
        </a:p>
      </dsp:txBody>
      <dsp:txXfrm>
        <a:off x="0" y="898021"/>
        <a:ext cx="8229600" cy="430560"/>
      </dsp:txXfrm>
    </dsp:sp>
    <dsp:sp modelId="{90C128A2-5911-4541-B07C-3C3B46F80964}">
      <dsp:nvSpPr>
        <dsp:cNvPr id="0" name=""/>
        <dsp:cNvSpPr/>
      </dsp:nvSpPr>
      <dsp:spPr>
        <a:xfrm>
          <a:off x="0" y="132858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AU" altLang="en-US" sz="2600" b="1" kern="1200" dirty="0" smtClean="0"/>
            <a:t>1. Interventionists’ </a:t>
          </a:r>
        </a:p>
      </dsp:txBody>
      <dsp:txXfrm>
        <a:off x="29700" y="1358281"/>
        <a:ext cx="8170200" cy="549000"/>
      </dsp:txXfrm>
    </dsp:sp>
    <dsp:sp modelId="{82363699-7E01-4181-8EB2-6CE54DAD64AD}">
      <dsp:nvSpPr>
        <dsp:cNvPr id="0" name=""/>
        <dsp:cNvSpPr/>
      </dsp:nvSpPr>
      <dsp:spPr>
        <a:xfrm>
          <a:off x="0" y="1936982"/>
          <a:ext cx="8229600"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AU" altLang="en-US" sz="2000" kern="1200" smtClean="0"/>
            <a:t>have complete faith in human ingenuity, science, and the market to solve all problems and ‘improve’ the quality of the environment.  </a:t>
          </a:r>
          <a:endParaRPr lang="en-AU" altLang="en-US" sz="2000" kern="1200" dirty="0" smtClean="0"/>
        </a:p>
      </dsp:txBody>
      <dsp:txXfrm>
        <a:off x="0" y="1936982"/>
        <a:ext cx="8229600" cy="592020"/>
      </dsp:txXfrm>
    </dsp:sp>
    <dsp:sp modelId="{8A9ED5B6-E873-49BC-8E7F-6DEF2CB57FE0}">
      <dsp:nvSpPr>
        <dsp:cNvPr id="0" name=""/>
        <dsp:cNvSpPr/>
      </dsp:nvSpPr>
      <dsp:spPr>
        <a:xfrm>
          <a:off x="0" y="252900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AU" altLang="en-US" sz="2600" b="1" kern="1200" dirty="0" smtClean="0"/>
            <a:t>2. </a:t>
          </a:r>
          <a:r>
            <a:rPr lang="en-AU" altLang="en-US" sz="2600" b="1" kern="1200" dirty="0" err="1" smtClean="0"/>
            <a:t>Accomodationists</a:t>
          </a:r>
          <a:r>
            <a:rPr lang="en-AU" altLang="en-US" sz="2600" b="1" kern="1200" dirty="0" smtClean="0"/>
            <a:t> </a:t>
          </a:r>
        </a:p>
      </dsp:txBody>
      <dsp:txXfrm>
        <a:off x="29700" y="2558701"/>
        <a:ext cx="8170200" cy="549000"/>
      </dsp:txXfrm>
    </dsp:sp>
    <dsp:sp modelId="{952A2585-8BE3-4116-BDC5-56DAE5DA423F}">
      <dsp:nvSpPr>
        <dsp:cNvPr id="0" name=""/>
        <dsp:cNvSpPr/>
      </dsp:nvSpPr>
      <dsp:spPr>
        <a:xfrm>
          <a:off x="0" y="3137402"/>
          <a:ext cx="8229600"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AU" altLang="en-US" sz="2000" kern="1200" dirty="0" smtClean="0"/>
            <a:t>largely follow this view but are more moderate and express a note of caution.  They believe some accommodations are needed to mitigate the impact of humans on the on the environment. </a:t>
          </a:r>
          <a:endParaRPr lang="en-GB" sz="2000" kern="1200" dirty="0"/>
        </a:p>
      </dsp:txBody>
      <dsp:txXfrm>
        <a:off x="0" y="3137402"/>
        <a:ext cx="8229600" cy="861120"/>
      </dsp:txXfrm>
    </dsp:sp>
    <dsp:sp modelId="{4F808CFA-7C83-4D57-A541-01D9679C04D6}">
      <dsp:nvSpPr>
        <dsp:cNvPr id="0" name=""/>
        <dsp:cNvSpPr/>
      </dsp:nvSpPr>
      <dsp:spPr>
        <a:xfrm>
          <a:off x="0" y="3998522"/>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AU" altLang="en-US" sz="2600" kern="1200" smtClean="0"/>
            <a:t>(Blacksell, 2006) </a:t>
          </a:r>
          <a:endParaRPr lang="en-AU" altLang="en-US" sz="2600" kern="1200" dirty="0" smtClean="0"/>
        </a:p>
      </dsp:txBody>
      <dsp:txXfrm>
        <a:off x="29700" y="4028222"/>
        <a:ext cx="8170200" cy="549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89CD3-3510-4645-8801-2BA4E8195F5A}">
      <dsp:nvSpPr>
        <dsp:cNvPr id="0" name=""/>
        <dsp:cNvSpPr/>
      </dsp:nvSpPr>
      <dsp:spPr>
        <a:xfrm>
          <a:off x="3712448"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Equal and sustainable communities </a:t>
          </a:r>
          <a:endParaRPr lang="en-GB" sz="1500" kern="1200" dirty="0"/>
        </a:p>
      </dsp:txBody>
      <dsp:txXfrm>
        <a:off x="3937916" y="2250292"/>
        <a:ext cx="1088655" cy="1088655"/>
      </dsp:txXfrm>
    </dsp:sp>
    <dsp:sp modelId="{0A125774-06D9-4B54-A3B8-3DD4FAA3DBAB}">
      <dsp:nvSpPr>
        <dsp:cNvPr id="0" name=""/>
        <dsp:cNvSpPr/>
      </dsp:nvSpPr>
      <dsp:spPr>
        <a:xfrm rot="16200000">
          <a:off x="4250175" y="1777298"/>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70640" y="1781152"/>
        <a:ext cx="23206" cy="23206"/>
      </dsp:txXfrm>
    </dsp:sp>
    <dsp:sp modelId="{ED9530A7-F69B-4E2A-A58C-41B292B028C7}">
      <dsp:nvSpPr>
        <dsp:cNvPr id="0" name=""/>
        <dsp:cNvSpPr/>
      </dsp:nvSpPr>
      <dsp:spPr>
        <a:xfrm>
          <a:off x="3712448" y="21095"/>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dirty="0" smtClean="0"/>
            <a:t>Meeting the needs of both present and future generations (intra- and inter- generational equity);</a:t>
          </a:r>
          <a:endParaRPr lang="en-GB" sz="1000" kern="1200" dirty="0"/>
        </a:p>
      </dsp:txBody>
      <dsp:txXfrm>
        <a:off x="3937916" y="246563"/>
        <a:ext cx="1088655" cy="1088655"/>
      </dsp:txXfrm>
    </dsp:sp>
    <dsp:sp modelId="{68354FBC-E7E6-463C-ADAD-98D29F31CAFD}">
      <dsp:nvSpPr>
        <dsp:cNvPr id="0" name=""/>
        <dsp:cNvSpPr/>
      </dsp:nvSpPr>
      <dsp:spPr>
        <a:xfrm>
          <a:off x="5252039" y="2779163"/>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472505" y="2783016"/>
        <a:ext cx="23206" cy="23206"/>
      </dsp:txXfrm>
    </dsp:sp>
    <dsp:sp modelId="{0AA9B185-6C68-4113-8C99-CBFEF27C614D}">
      <dsp:nvSpPr>
        <dsp:cNvPr id="0" name=""/>
        <dsp:cNvSpPr/>
      </dsp:nvSpPr>
      <dsp:spPr>
        <a:xfrm>
          <a:off x="5716177"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dirty="0" smtClean="0"/>
            <a:t>Justice and equity</a:t>
          </a:r>
          <a:endParaRPr lang="en-GB" sz="1000" kern="1200" dirty="0"/>
        </a:p>
      </dsp:txBody>
      <dsp:txXfrm>
        <a:off x="5941645" y="2250292"/>
        <a:ext cx="1088655" cy="1088655"/>
      </dsp:txXfrm>
    </dsp:sp>
    <dsp:sp modelId="{7187FE8E-2248-4938-9AF2-869A28F62516}">
      <dsp:nvSpPr>
        <dsp:cNvPr id="0" name=""/>
        <dsp:cNvSpPr/>
      </dsp:nvSpPr>
      <dsp:spPr>
        <a:xfrm rot="5400000">
          <a:off x="4250175" y="3781027"/>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70640" y="3784881"/>
        <a:ext cx="23206" cy="23206"/>
      </dsp:txXfrm>
    </dsp:sp>
    <dsp:sp modelId="{512FE263-D458-4EE2-9BA5-E93558626665}">
      <dsp:nvSpPr>
        <dsp:cNvPr id="0" name=""/>
        <dsp:cNvSpPr/>
      </dsp:nvSpPr>
      <dsp:spPr>
        <a:xfrm>
          <a:off x="3712448" y="4028553"/>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dirty="0" smtClean="0"/>
            <a:t>Living within ecosystem limits (also called one planet living)</a:t>
          </a:r>
          <a:endParaRPr lang="en-GB" sz="1000" kern="1200" dirty="0"/>
        </a:p>
      </dsp:txBody>
      <dsp:txXfrm>
        <a:off x="3937916" y="4254021"/>
        <a:ext cx="1088655" cy="1088655"/>
      </dsp:txXfrm>
    </dsp:sp>
    <dsp:sp modelId="{F6BB9886-13E7-43E9-9318-AB4A89B3848C}">
      <dsp:nvSpPr>
        <dsp:cNvPr id="0" name=""/>
        <dsp:cNvSpPr/>
      </dsp:nvSpPr>
      <dsp:spPr>
        <a:xfrm rot="10800000">
          <a:off x="3248310" y="2779163"/>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468776" y="2783016"/>
        <a:ext cx="23206" cy="23206"/>
      </dsp:txXfrm>
    </dsp:sp>
    <dsp:sp modelId="{2838AA29-0BB6-4E57-9357-35CD73EC2DE8}">
      <dsp:nvSpPr>
        <dsp:cNvPr id="0" name=""/>
        <dsp:cNvSpPr/>
      </dsp:nvSpPr>
      <dsp:spPr>
        <a:xfrm>
          <a:off x="1708719"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smtClean="0"/>
            <a:t>Improving our quality of life and well-being</a:t>
          </a:r>
          <a:endParaRPr lang="en-GB" sz="1000" kern="1200" dirty="0"/>
        </a:p>
      </dsp:txBody>
      <dsp:txXfrm>
        <a:off x="1934187" y="2250292"/>
        <a:ext cx="1088655" cy="10886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units="cm"/>
          <inkml:channel name="Y" type="integer" units="cm"/>
          <inkml:channel name="T" type="integer" max="2.14748E9" units="dev"/>
        </inkml:traceFormat>
        <inkml:channelProperties>
          <inkml:channelProperty channel="X" name="resolution" value="0.28222" units="1/cm"/>
          <inkml:channelProperty channel="Y" name="resolution" value="0.28222" units="1/cm"/>
          <inkml:channelProperty channel="T" name="resolution" value="1" units="1/dev"/>
        </inkml:channelProperties>
      </inkml:inkSource>
      <inkml:timestamp xml:id="ts0" timeString="2017-09-22T11:12:24.191Z"/>
    </inkml:context>
    <inkml:brush xml:id="br0">
      <inkml:brushProperty name="width" value="0.07689" units="cm"/>
      <inkml:brushProperty name="height" value="0.07689" units="cm"/>
      <inkml:brushProperty name="color" value="#000000"/>
    </inkml:brush>
    <inkml:brush xml:id="brinv">
      <inkml:brushProperty name="width" value="0.05" units="cm"/>
      <inkml:brushProperty name="height" value="0.05" units="cm"/>
      <inkml:brushProperty name="color" value="#000000"/>
      <inkml:brushProperty name="transparency" value="255"/>
    </inkml:brush>
  </inkml:definitions>
  <iact:action type="add" startTime="62517">
    <iact:property name="dataType"/>
    <iact:actionData xml:id="d0">
      <inkml:trace xmlns:inkml="http://www.w3.org/2003/InkML" xml:id="stk0" contextRef="#ctx0" brushRef="#br0">9 9 0</inkml:trace>
    </iact:actionData>
  </iact:action>
  <iact:action type="add" startTime="62518">
    <iact:property name="dataType"/>
    <iact:actionData xml:id="d1">
      <inkml:trace xmlns:inkml="http://www.w3.org/2003/InkML" xml:id="stk1" contextRef="#ctx0" brushRef="#brinv">0 0 0</inkml:trace>
    </iact:actionData>
  </iact:action>
  <iact:action type="add" startTime="62519">
    <iact:property name="dataType"/>
    <iact:actionData xml:id="d2">
      <inkml:trace xmlns:inkml="http://www.w3.org/2003/InkML" xml:id="stk2" contextRef="#ctx0" brushRef="#brinv">17 17 0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FB7C70-1341-4FA1-8AB3-8D8E53856FE6}" type="datetimeFigureOut">
              <a:rPr lang="en-GB" smtClean="0"/>
              <a:t>22/09/2017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CF390-49E0-4E6C-BFE9-E5A849E4A4C4}" type="slidenum">
              <a:rPr lang="en-GB" smtClean="0"/>
              <a:t>‹#›</a:t>
            </a:fld>
            <a:endParaRPr lang="en-GB"/>
          </a:p>
        </p:txBody>
      </p:sp>
    </p:spTree>
    <p:extLst>
      <p:ext uri="{BB962C8B-B14F-4D97-AF65-F5344CB8AC3E}">
        <p14:creationId xmlns:p14="http://schemas.microsoft.com/office/powerpoint/2010/main" val="424989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a:t>
            </a:fld>
            <a:endParaRPr lang="en-GB"/>
          </a:p>
        </p:txBody>
      </p:sp>
    </p:spTree>
    <p:extLst>
      <p:ext uri="{BB962C8B-B14F-4D97-AF65-F5344CB8AC3E}">
        <p14:creationId xmlns:p14="http://schemas.microsoft.com/office/powerpoint/2010/main" val="944856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aim of this sessions is  to explore issues of sustainability  from  the perspective of promoting a “more equal Wales”  one of the seven Well-being Goals as outlined in the “well-being of  Future Generations (Wales ) Act </a:t>
            </a:r>
            <a:r>
              <a:rPr lang="en-GB" baseline="0" dirty="0" smtClean="0"/>
              <a:t> 2015. </a:t>
            </a:r>
            <a:endParaRPr lang="en-GB" dirty="0" smtClean="0"/>
          </a:p>
          <a:p>
            <a:endParaRPr lang="en-GB" dirty="0"/>
          </a:p>
          <a:p>
            <a:r>
              <a:rPr lang="en-GB" dirty="0" smtClean="0"/>
              <a:t>We will explore how issues of equality and social justice are  central to promoting sustainability  and developing sustainability's communities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2</a:t>
            </a:fld>
            <a:endParaRPr lang="en-GB"/>
          </a:p>
        </p:txBody>
      </p:sp>
    </p:spTree>
    <p:extLst>
      <p:ext uri="{BB962C8B-B14F-4D97-AF65-F5344CB8AC3E}">
        <p14:creationId xmlns:p14="http://schemas.microsoft.com/office/powerpoint/2010/main" val="254390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Sustainability</a:t>
            </a:r>
            <a:r>
              <a:rPr lang="en-GB" baseline="0" dirty="0" smtClean="0"/>
              <a:t> </a:t>
            </a:r>
            <a:r>
              <a:rPr lang="en-GB" dirty="0" smtClean="0"/>
              <a:t>is at the heart of the Well-being</a:t>
            </a:r>
            <a:r>
              <a:rPr lang="en-GB" baseline="0" dirty="0" smtClean="0"/>
              <a:t> for Future Generations act and is defined as outlined here.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3</a:t>
            </a:fld>
            <a:endParaRPr lang="en-GB"/>
          </a:p>
        </p:txBody>
      </p:sp>
    </p:spTree>
    <p:extLst>
      <p:ext uri="{BB962C8B-B14F-4D97-AF65-F5344CB8AC3E}">
        <p14:creationId xmlns:p14="http://schemas.microsoft.com/office/powerpoint/2010/main" val="2681007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presentation focus on considering how from a sustainability perspective we can work towards a more “equal” Wales…</a:t>
            </a:r>
          </a:p>
          <a:p>
            <a:r>
              <a:rPr lang="en-GB" baseline="0" dirty="0" smtClean="0"/>
              <a:t>One aspect of equality (and there are many)  is in relation to the Poverty statistics within in Wales.  Which are outlined here, further information can be found on the links provided.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4</a:t>
            </a:fld>
            <a:endParaRPr lang="en-GB"/>
          </a:p>
        </p:txBody>
      </p:sp>
    </p:spTree>
    <p:extLst>
      <p:ext uri="{BB962C8B-B14F-4D97-AF65-F5344CB8AC3E}">
        <p14:creationId xmlns:p14="http://schemas.microsoft.com/office/powerpoint/2010/main" val="1741407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There are of course other equality issues that can and</a:t>
            </a:r>
            <a:r>
              <a:rPr lang="en-GB" baseline="0" dirty="0" smtClean="0"/>
              <a:t> should be addressed those that are outlined in the  Equality Act</a:t>
            </a:r>
            <a:r>
              <a:rPr lang="en-GB" dirty="0" smtClean="0"/>
              <a:t> 2010 (Statutory Duties (Wales) and came into force in 2011. People should not be put at a disadvantage by any of the protected characteristics outlined here including: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Equality as we will see can lie at the heart of sustainability issues . </a:t>
            </a:r>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5</a:t>
            </a:fld>
            <a:endParaRPr lang="en-GB"/>
          </a:p>
        </p:txBody>
      </p:sp>
    </p:spTree>
    <p:extLst>
      <p:ext uri="{BB962C8B-B14F-4D97-AF65-F5344CB8AC3E}">
        <p14:creationId xmlns:p14="http://schemas.microsoft.com/office/powerpoint/2010/main" val="2144481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noted by the United nations. </a:t>
            </a:r>
          </a:p>
          <a:p>
            <a:endParaRPr lang="en-GB" dirty="0"/>
          </a:p>
          <a:p>
            <a:r>
              <a:rPr lang="en-GB" dirty="0" smtClean="0"/>
              <a:t>The links is therefore being made between Equality and Sustainability.</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6</a:t>
            </a:fld>
            <a:endParaRPr lang="en-GB"/>
          </a:p>
        </p:txBody>
      </p:sp>
    </p:spTree>
    <p:extLst>
      <p:ext uri="{BB962C8B-B14F-4D97-AF65-F5344CB8AC3E}">
        <p14:creationId xmlns:p14="http://schemas.microsoft.com/office/powerpoint/2010/main" val="2180532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quote by </a:t>
            </a:r>
            <a:r>
              <a:rPr lang="en-GB" dirty="0" err="1" smtClean="0"/>
              <a:t>Agyeman</a:t>
            </a:r>
            <a:r>
              <a:rPr lang="en-GB" dirty="0" smtClean="0"/>
              <a:t> further lustrates the relationship between sustainability and equality and the issues of inequality in relation to well-being.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7</a:t>
            </a:fld>
            <a:endParaRPr lang="en-GB"/>
          </a:p>
        </p:txBody>
      </p:sp>
    </p:spTree>
    <p:extLst>
      <p:ext uri="{BB962C8B-B14F-4D97-AF65-F5344CB8AC3E}">
        <p14:creationId xmlns:p14="http://schemas.microsoft.com/office/powerpoint/2010/main" val="775581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are to consider the relationship between  sustainability and equality we need to consider the challenge of addressing both sustainability  issues and equality…</a:t>
            </a:r>
          </a:p>
          <a:p>
            <a:r>
              <a:rPr lang="en-GB" dirty="0" smtClean="0"/>
              <a:t>In the quote presented here Orr suggests a different way of looking at things?</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8</a:t>
            </a:fld>
            <a:endParaRPr lang="en-GB"/>
          </a:p>
        </p:txBody>
      </p:sp>
    </p:spTree>
    <p:extLst>
      <p:ext uri="{BB962C8B-B14F-4D97-AF65-F5344CB8AC3E}">
        <p14:creationId xmlns:p14="http://schemas.microsoft.com/office/powerpoint/2010/main" val="3887256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explore further the relationship between Sustainability and Equality e need to explore and analyse our definitions of sustainability. </a:t>
            </a:r>
          </a:p>
          <a:p>
            <a:r>
              <a:rPr lang="en-GB" dirty="0" smtClean="0"/>
              <a:t>Here two definitions, one a dominate accosted definition of sustainability and the second one that address equality .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9</a:t>
            </a:fld>
            <a:endParaRPr lang="en-GB"/>
          </a:p>
        </p:txBody>
      </p:sp>
    </p:spTree>
    <p:extLst>
      <p:ext uri="{BB962C8B-B14F-4D97-AF65-F5344CB8AC3E}">
        <p14:creationId xmlns:p14="http://schemas.microsoft.com/office/powerpoint/2010/main" val="2560179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10</a:t>
            </a:fld>
            <a:endParaRPr lang="en-GB"/>
          </a:p>
        </p:txBody>
      </p:sp>
    </p:spTree>
    <p:extLst>
      <p:ext uri="{BB962C8B-B14F-4D97-AF65-F5344CB8AC3E}">
        <p14:creationId xmlns:p14="http://schemas.microsoft.com/office/powerpoint/2010/main" val="3236621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different perspectives on sustainability : </a:t>
            </a:r>
          </a:p>
          <a:p>
            <a:r>
              <a:rPr lang="en-GB" dirty="0" smtClean="0"/>
              <a:t>Read slide </a:t>
            </a:r>
          </a:p>
          <a:p>
            <a:endParaRPr lang="en-GB" dirty="0"/>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11</a:t>
            </a:fld>
            <a:endParaRPr lang="en-GB"/>
          </a:p>
        </p:txBody>
      </p:sp>
    </p:spTree>
    <p:extLst>
      <p:ext uri="{BB962C8B-B14F-4D97-AF65-F5344CB8AC3E}">
        <p14:creationId xmlns:p14="http://schemas.microsoft.com/office/powerpoint/2010/main" val="1361671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12</a:t>
            </a:fld>
            <a:endParaRPr lang="en-GB"/>
          </a:p>
        </p:txBody>
      </p:sp>
    </p:spTree>
    <p:extLst>
      <p:ext uri="{BB962C8B-B14F-4D97-AF65-F5344CB8AC3E}">
        <p14:creationId xmlns:p14="http://schemas.microsoft.com/office/powerpoint/2010/main" val="3389667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alternative perspective a an eco-centric perspective….read slide</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13</a:t>
            </a:fld>
            <a:endParaRPr lang="en-GB"/>
          </a:p>
        </p:txBody>
      </p:sp>
    </p:spTree>
    <p:extLst>
      <p:ext uri="{BB962C8B-B14F-4D97-AF65-F5344CB8AC3E}">
        <p14:creationId xmlns:p14="http://schemas.microsoft.com/office/powerpoint/2010/main" val="1258457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explore and address both inequality and sustainability </a:t>
            </a:r>
            <a:r>
              <a:rPr lang="en-GB" dirty="0" err="1" smtClean="0"/>
              <a:t>Bookchin</a:t>
            </a:r>
            <a:r>
              <a:rPr lang="en-GB" dirty="0" smtClean="0"/>
              <a:t> provides us with a </a:t>
            </a:r>
            <a:r>
              <a:rPr lang="en-GB" dirty="0" err="1" smtClean="0"/>
              <a:t>usful</a:t>
            </a:r>
            <a:r>
              <a:rPr lang="en-GB" dirty="0" smtClean="0"/>
              <a:t> model called social-ecology</a:t>
            </a:r>
            <a:r>
              <a:rPr lang="en-GB" baseline="0" dirty="0" smtClean="0"/>
              <a:t> </a:t>
            </a:r>
          </a:p>
          <a:p>
            <a:r>
              <a:rPr lang="en-GB" baseline="0" dirty="0" smtClean="0"/>
              <a:t>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14</a:t>
            </a:fld>
            <a:endParaRPr lang="en-GB"/>
          </a:p>
        </p:txBody>
      </p:sp>
    </p:spTree>
    <p:extLst>
      <p:ext uri="{BB962C8B-B14F-4D97-AF65-F5344CB8AC3E}">
        <p14:creationId xmlns:p14="http://schemas.microsoft.com/office/powerpoint/2010/main" val="3606040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a:t>
            </a:r>
            <a:r>
              <a:rPr lang="en-GB" baseline="0" dirty="0" smtClean="0"/>
              <a:t> include activity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15</a:t>
            </a:fld>
            <a:endParaRPr lang="en-GB"/>
          </a:p>
        </p:txBody>
      </p:sp>
    </p:spTree>
    <p:extLst>
      <p:ext uri="{BB962C8B-B14F-4D97-AF65-F5344CB8AC3E}">
        <p14:creationId xmlns:p14="http://schemas.microsoft.com/office/powerpoint/2010/main" val="803660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are</a:t>
            </a:r>
            <a:r>
              <a:rPr lang="en-GB" baseline="0" dirty="0" smtClean="0"/>
              <a:t> to works towards a the Well-being of the people of Wales and look at this through a </a:t>
            </a:r>
            <a:r>
              <a:rPr lang="en-GB" baseline="0" dirty="0" err="1" smtClean="0"/>
              <a:t>sustaibility</a:t>
            </a:r>
            <a:r>
              <a:rPr lang="en-GB" baseline="0" dirty="0" smtClean="0"/>
              <a:t> perspective then we must consider the links between the two. We need to reflect and engage in action towards building more equal and resilient  communities. To this we may need to question the current structures and definitions of sustainability so as to works towards a more Just </a:t>
            </a:r>
            <a:r>
              <a:rPr lang="en-GB" baseline="0" dirty="0" err="1" smtClean="0"/>
              <a:t>sustaibility</a:t>
            </a:r>
            <a:r>
              <a:rPr lang="en-GB" baseline="0" dirty="0" smtClean="0"/>
              <a:t> paradigm.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16</a:t>
            </a:fld>
            <a:endParaRPr lang="en-GB"/>
          </a:p>
        </p:txBody>
      </p:sp>
    </p:spTree>
    <p:extLst>
      <p:ext uri="{BB962C8B-B14F-4D97-AF65-F5344CB8AC3E}">
        <p14:creationId xmlns:p14="http://schemas.microsoft.com/office/powerpoint/2010/main" val="25264731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just sustainable paradigm </a:t>
            </a:r>
            <a:r>
              <a:rPr lang="en-GB" baseline="0" dirty="0" smtClean="0"/>
              <a:t> could </a:t>
            </a:r>
            <a:r>
              <a:rPr lang="en-GB" dirty="0" smtClean="0"/>
              <a:t>incorporate </a:t>
            </a:r>
            <a:r>
              <a:rPr lang="en-GB" dirty="0"/>
              <a:t>the interlinking of the following: </a:t>
            </a:r>
          </a:p>
          <a:p>
            <a:endParaRPr lang="en-GB" dirty="0"/>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17</a:t>
            </a:fld>
            <a:endParaRPr lang="en-GB"/>
          </a:p>
        </p:txBody>
      </p:sp>
    </p:spTree>
    <p:extLst>
      <p:ext uri="{BB962C8B-B14F-4D97-AF65-F5344CB8AC3E}">
        <p14:creationId xmlns:p14="http://schemas.microsoft.com/office/powerpoint/2010/main" val="2309279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final work for reflection…..read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18</a:t>
            </a:fld>
            <a:endParaRPr lang="en-GB"/>
          </a:p>
        </p:txBody>
      </p:sp>
    </p:spTree>
    <p:extLst>
      <p:ext uri="{BB962C8B-B14F-4D97-AF65-F5344CB8AC3E}">
        <p14:creationId xmlns:p14="http://schemas.microsoft.com/office/powerpoint/2010/main" val="25736470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3.png"/><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3.png"/><Relationship Id="rId2" Type="http://schemas.openxmlformats.org/officeDocument/2006/relationships/tags" Target="../tags/tag3.xml"/><Relationship Id="rId1" Type="http://schemas.openxmlformats.org/officeDocument/2006/relationships/video" Target="NULL" TargetMode="External"/><Relationship Id="rId6" Type="http://schemas.openxmlformats.org/officeDocument/2006/relationships/image" Target="../media/image5.emf"/><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media" Target="../media/media4.mp4"/><Relationship Id="rId7" Type="http://schemas.openxmlformats.org/officeDocument/2006/relationships/diagramLayout" Target="../diagrams/layout1.xml"/><Relationship Id="rId12" Type="http://schemas.openxmlformats.org/officeDocument/2006/relationships/image" Target="../media/image3.png"/><Relationship Id="rId2" Type="http://schemas.openxmlformats.org/officeDocument/2006/relationships/tags" Target="../tags/tag4.xml"/><Relationship Id="rId1" Type="http://schemas.openxmlformats.org/officeDocument/2006/relationships/video" Target="NULL" TargetMode="External"/><Relationship Id="rId6" Type="http://schemas.openxmlformats.org/officeDocument/2006/relationships/diagramData" Target="../diagrams/data1.xml"/><Relationship Id="rId11" Type="http://schemas.openxmlformats.org/officeDocument/2006/relationships/hyperlink" Target="http://gov.wales/statistics-and-research/economic-indicators/poverty_wealth?lang=en" TargetMode="External"/><Relationship Id="rId5" Type="http://schemas.openxmlformats.org/officeDocument/2006/relationships/notesSlide" Target="../notesSlides/notesSlide4.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media" Target="../media/media5.mp4"/><Relationship Id="rId7" Type="http://schemas.openxmlformats.org/officeDocument/2006/relationships/diagramLayout" Target="../diagrams/layout2.xml"/><Relationship Id="rId2" Type="http://schemas.openxmlformats.org/officeDocument/2006/relationships/tags" Target="../tags/tag5.xml"/><Relationship Id="rId1" Type="http://schemas.openxmlformats.org/officeDocument/2006/relationships/video" Target="NULL" TargetMode="External"/><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notesSlide" Target="../notesSlides/notesSlide5.xml"/><Relationship Id="rId10" Type="http://schemas.microsoft.com/office/2007/relationships/diagramDrawing" Target="../diagrams/drawing2.xml"/><Relationship Id="rId4" Type="http://schemas.openxmlformats.org/officeDocument/2006/relationships/slideLayout" Target="../slideLayouts/slideLayout2.xm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6.mp4"/><Relationship Id="rId7" Type="http://schemas.openxmlformats.org/officeDocument/2006/relationships/image" Target="../media/image7.jpg"/><Relationship Id="rId2" Type="http://schemas.openxmlformats.org/officeDocument/2006/relationships/tags" Target="../tags/tag6.xml"/><Relationship Id="rId1" Type="http://schemas.openxmlformats.org/officeDocument/2006/relationships/video" Target="NULL" TargetMode="External"/><Relationship Id="rId6" Type="http://schemas.openxmlformats.org/officeDocument/2006/relationships/image" Target="../media/image6.jp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media" Target="../media/media7.mp4"/><Relationship Id="rId7" Type="http://schemas.openxmlformats.org/officeDocument/2006/relationships/image" Target="../media/image3.png"/><Relationship Id="rId2" Type="http://schemas.openxmlformats.org/officeDocument/2006/relationships/tags" Target="../tags/tag7.xml"/><Relationship Id="rId1" Type="http://schemas.openxmlformats.org/officeDocument/2006/relationships/video" Target="NULL" TargetMode="External"/><Relationship Id="rId6" Type="http://schemas.openxmlformats.org/officeDocument/2006/relationships/image" Target="../media/image8.jpg"/><Relationship Id="rId5" Type="http://schemas.openxmlformats.org/officeDocument/2006/relationships/notesSlide" Target="../notesSlides/notesSlide7.xml"/><Relationship Id="rId4"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07/relationships/media" Target="../media/media8.mp4"/><Relationship Id="rId2" Type="http://schemas.openxmlformats.org/officeDocument/2006/relationships/tags" Target="../tags/tag8.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media" Target="../media/media9.mp4"/><Relationship Id="rId7" Type="http://schemas.openxmlformats.org/officeDocument/2006/relationships/image" Target="../media/image3.png"/><Relationship Id="rId2" Type="http://schemas.openxmlformats.org/officeDocument/2006/relationships/tags" Target="../tags/tag9.xml"/><Relationship Id="rId1" Type="http://schemas.openxmlformats.org/officeDocument/2006/relationships/video" Target="NULL" TargetMode="External"/><Relationship Id="rId6" Type="http://schemas.openxmlformats.org/officeDocument/2006/relationships/hyperlink" Target="http://www.un.org/sustainabledevelopment/" TargetMode="External"/><Relationship Id="rId5" Type="http://schemas.openxmlformats.org/officeDocument/2006/relationships/notesSlide" Target="../notesSlides/notesSlide9.xml"/><Relationship Id="rId4"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microsoft.com/office/2007/relationships/media" Target="../media/media6.mp4"/><Relationship Id="rId2" Type="http://schemas.openxmlformats.org/officeDocument/2006/relationships/tags" Target="../tags/tag10.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3.xml"/><Relationship Id="rId13" Type="http://schemas.microsoft.com/office/2011/relationships/inkAction" Target="../ink/inkAction1.xml"/><Relationship Id="rId3" Type="http://schemas.microsoft.com/office/2007/relationships/media" Target="../media/media10.mp4"/><Relationship Id="rId7" Type="http://schemas.openxmlformats.org/officeDocument/2006/relationships/diagramData" Target="../diagrams/data3.xml"/><Relationship Id="rId12" Type="http://schemas.openxmlformats.org/officeDocument/2006/relationships/image" Target="../media/image3.png"/><Relationship Id="rId2" Type="http://schemas.openxmlformats.org/officeDocument/2006/relationships/tags" Target="../tags/tag11.xml"/><Relationship Id="rId1" Type="http://schemas.openxmlformats.org/officeDocument/2006/relationships/video" Target="NULL" TargetMode="External"/><Relationship Id="rId6" Type="http://schemas.openxmlformats.org/officeDocument/2006/relationships/notesSlide" Target="../notesSlides/notesSlide11.xml"/><Relationship Id="rId11" Type="http://schemas.microsoft.com/office/2007/relationships/diagramDrawing" Target="../diagrams/drawing3.xml"/><Relationship Id="rId5" Type="http://schemas.openxmlformats.org/officeDocument/2006/relationships/slideLayout" Target="../slideLayouts/slideLayout2.xml"/><Relationship Id="rId10" Type="http://schemas.openxmlformats.org/officeDocument/2006/relationships/diagramColors" Target="../diagrams/colors3.xml"/><Relationship Id="rId4" Type="http://schemas.openxmlformats.org/officeDocument/2006/relationships/tags" Target="../tags/tag12.xml"/><Relationship Id="rId9" Type="http://schemas.openxmlformats.org/officeDocument/2006/relationships/diagramQuickStyle" Target="../diagrams/quickStyle3.xml"/><Relationship Id="rId1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microsoft.com/office/2007/relationships/media" Target="../media/media11.mp4"/><Relationship Id="rId2" Type="http://schemas.openxmlformats.org/officeDocument/2006/relationships/tags" Target="../tags/tag13.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media" Target="../media/media12.mp4"/><Relationship Id="rId2" Type="http://schemas.openxmlformats.org/officeDocument/2006/relationships/tags" Target="../tags/tag14.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6.mp4"/><Relationship Id="rId2" Type="http://schemas.openxmlformats.org/officeDocument/2006/relationships/tags" Target="../tags/tag15.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3.png"/><Relationship Id="rId2" Type="http://schemas.openxmlformats.org/officeDocument/2006/relationships/tags" Target="../tags/tag16.xml"/><Relationship Id="rId1" Type="http://schemas.openxmlformats.org/officeDocument/2006/relationships/video" Target="NULL" TargetMode="External"/><Relationship Id="rId6" Type="http://schemas.openxmlformats.org/officeDocument/2006/relationships/image" Target="../media/image10.jpg"/><Relationship Id="rId5" Type="http://schemas.openxmlformats.org/officeDocument/2006/relationships/notesSlide" Target="../notesSlides/notesSlide15.xml"/><Relationship Id="rId4"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microsoft.com/office/2007/relationships/media" Target="../media/media13.mp4"/><Relationship Id="rId2" Type="http://schemas.openxmlformats.org/officeDocument/2006/relationships/tags" Target="../tags/tag17.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6.xml"/><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media" Target="../media/media6.mp4"/><Relationship Id="rId7" Type="http://schemas.openxmlformats.org/officeDocument/2006/relationships/diagramLayout" Target="../diagrams/layout4.xml"/><Relationship Id="rId2" Type="http://schemas.openxmlformats.org/officeDocument/2006/relationships/tags" Target="../tags/tag18.xml"/><Relationship Id="rId1" Type="http://schemas.openxmlformats.org/officeDocument/2006/relationships/video" Target="NULL" TargetMode="External"/><Relationship Id="rId6" Type="http://schemas.openxmlformats.org/officeDocument/2006/relationships/diagramData" Target="../diagrams/data4.xml"/><Relationship Id="rId11" Type="http://schemas.openxmlformats.org/officeDocument/2006/relationships/image" Target="../media/image3.png"/><Relationship Id="rId5" Type="http://schemas.openxmlformats.org/officeDocument/2006/relationships/notesSlide" Target="../notesSlides/notesSlide17.xml"/><Relationship Id="rId10" Type="http://schemas.microsoft.com/office/2007/relationships/diagramDrawing" Target="../diagrams/drawing4.xml"/><Relationship Id="rId4" Type="http://schemas.openxmlformats.org/officeDocument/2006/relationships/slideLayout" Target="../slideLayouts/slideLayout2.xml"/><Relationship Id="rId9" Type="http://schemas.openxmlformats.org/officeDocument/2006/relationships/diagramColors" Target="../diagrams/colors4.xml"/></Relationships>
</file>

<file path=ppt/slides/_rels/slide18.xml.rels><?xml version="1.0" encoding="UTF-8" standalone="yes"?>
<Relationships xmlns="http://schemas.openxmlformats.org/package/2006/relationships"><Relationship Id="rId3" Type="http://schemas.microsoft.com/office/2007/relationships/media" Target="../media/media14.mp4"/><Relationship Id="rId2" Type="http://schemas.openxmlformats.org/officeDocument/2006/relationships/tags" Target="../tags/tag19.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8.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3.png"/><Relationship Id="rId2" Type="http://schemas.openxmlformats.org/officeDocument/2006/relationships/tags" Target="../tags/tag20.xml"/><Relationship Id="rId1" Type="http://schemas.openxmlformats.org/officeDocument/2006/relationships/video" Target="NULL" TargetMode="External"/><Relationship Id="rId6" Type="http://schemas.openxmlformats.org/officeDocument/2006/relationships/hyperlink" Target="http://www.gov.uk/" TargetMode="External"/><Relationship Id="rId5" Type="http://schemas.openxmlformats.org/officeDocument/2006/relationships/hyperlink" Target="http://www.unesco.org/new/en/education/themes/leading-the-international-agenda/education-for-sustainable-development/" TargetMode="Externa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268760"/>
            <a:ext cx="7772400" cy="1470025"/>
          </a:xfrm>
        </p:spPr>
        <p:txBody>
          <a:bodyPr>
            <a:normAutofit/>
          </a:bodyPr>
          <a:lstStyle/>
          <a:p>
            <a:r>
              <a:rPr lang="en-GB" dirty="0" smtClean="0"/>
              <a:t>A more equal Wales… </a:t>
            </a:r>
            <a:endParaRPr lang="en-GB" dirty="0"/>
          </a:p>
        </p:txBody>
      </p:sp>
      <p:sp>
        <p:nvSpPr>
          <p:cNvPr id="6" name="Subtitle 5"/>
          <p:cNvSpPr>
            <a:spLocks noGrp="1"/>
          </p:cNvSpPr>
          <p:nvPr>
            <p:ph type="subTitle" idx="1"/>
          </p:nvPr>
        </p:nvSpPr>
        <p:spPr>
          <a:xfrm>
            <a:off x="2778238" y="2996952"/>
            <a:ext cx="6400800" cy="1752600"/>
          </a:xfrm>
        </p:spPr>
        <p:txBody>
          <a:bodyPr/>
          <a:lstStyle/>
          <a:p>
            <a:r>
              <a:rPr lang="en-GB" dirty="0" smtClean="0">
                <a:solidFill>
                  <a:schemeClr val="accent2"/>
                </a:solidFill>
              </a:rPr>
              <a:t>Social / Environmental Justice </a:t>
            </a:r>
          </a:p>
        </p:txBody>
      </p:sp>
      <p:pic>
        <p:nvPicPr>
          <p:cNvPr id="4" name="tmp24E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19569.306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408955283"/>
      </p:ext>
    </p:extLst>
  </p:cSld>
  <p:clrMapOvr>
    <a:masterClrMapping/>
  </p:clrMapOvr>
  <mc:AlternateContent xmlns:mc="http://schemas.openxmlformats.org/markup-compatibility/2006">
    <mc:Choice xmlns:p14="http://schemas.microsoft.com/office/powerpoint/2010/main" Requires="p14">
      <p:transition spd="slow" p14:dur="2000" advTm="5993"/>
    </mc:Choice>
    <mc:Fallback>
      <p:transition spd="slow" advTm="5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251520" y="-265033"/>
            <a:ext cx="3008313" cy="1162050"/>
          </a:xfrm>
        </p:spPr>
        <p:txBody>
          <a:bodyPr>
            <a:normAutofit/>
          </a:bodyPr>
          <a:lstStyle/>
          <a:p>
            <a:r>
              <a:rPr lang="en-GB" sz="4400" dirty="0" smtClean="0"/>
              <a:t>Aim</a:t>
            </a:r>
            <a:endParaRPr lang="en-GB" sz="4400" dirty="0"/>
          </a:p>
        </p:txBody>
      </p:sp>
      <p:pic>
        <p:nvPicPr>
          <p:cNvPr id="14" name="Dalfan Cynnwys 13"/>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3575050" y="315992"/>
            <a:ext cx="5111750" cy="5086191"/>
          </a:xfrm>
        </p:spPr>
      </p:pic>
      <p:sp>
        <p:nvSpPr>
          <p:cNvPr id="4" name="Dalfan Cynnwys 3"/>
          <p:cNvSpPr>
            <a:spLocks noGrp="1"/>
          </p:cNvSpPr>
          <p:nvPr>
            <p:ph type="body" sz="half" idx="2"/>
          </p:nvPr>
        </p:nvSpPr>
        <p:spPr>
          <a:xfrm>
            <a:off x="148679" y="1052736"/>
            <a:ext cx="3213993" cy="4412255"/>
          </a:xfrm>
          <a:solidFill>
            <a:srgbClr val="C00000"/>
          </a:solidFill>
          <a:ln>
            <a:solidFill>
              <a:srgbClr val="C00000"/>
            </a:solidFill>
          </a:ln>
        </p:spPr>
        <p:style>
          <a:lnRef idx="0">
            <a:schemeClr val="accent6"/>
          </a:lnRef>
          <a:fillRef idx="3">
            <a:schemeClr val="accent6"/>
          </a:fillRef>
          <a:effectRef idx="3">
            <a:schemeClr val="accent6"/>
          </a:effectRef>
          <a:fontRef idx="minor">
            <a:schemeClr val="lt1"/>
          </a:fontRef>
        </p:style>
        <p:txBody>
          <a:bodyPr>
            <a:normAutofit/>
          </a:bodyPr>
          <a:lstStyle/>
          <a:p>
            <a:endParaRPr lang="en-GB" sz="800" dirty="0"/>
          </a:p>
          <a:p>
            <a:r>
              <a:rPr lang="en-GB" sz="2400" dirty="0"/>
              <a:t>To explore sustainability from the perspective of promoting </a:t>
            </a:r>
            <a:r>
              <a:rPr lang="en-GB" sz="2400" b="1" i="1" dirty="0"/>
              <a:t>“a more equal Wales” </a:t>
            </a:r>
            <a:r>
              <a:rPr lang="en-GB" sz="2400" dirty="0"/>
              <a:t>one of the seven Well-being goals  as outlined in the “Well being of Future Generations (Wales) Act </a:t>
            </a:r>
            <a:r>
              <a:rPr lang="en-GB" sz="2400" dirty="0" smtClean="0"/>
              <a:t>2015 (WBFG)</a:t>
            </a:r>
            <a:endParaRPr lang="en-GB" sz="2400" dirty="0"/>
          </a:p>
          <a:p>
            <a:pPr marL="0" indent="0">
              <a:buNone/>
            </a:pPr>
            <a:endParaRPr lang="en-GB" dirty="0">
              <a:solidFill>
                <a:schemeClr val="accent2"/>
              </a:solidFill>
            </a:endParaRPr>
          </a:p>
        </p:txBody>
      </p:sp>
      <p:sp>
        <p:nvSpPr>
          <p:cNvPr id="15" name="Saeth Dde 14"/>
          <p:cNvSpPr/>
          <p:nvPr/>
        </p:nvSpPr>
        <p:spPr>
          <a:xfrm>
            <a:off x="3059832" y="4653136"/>
            <a:ext cx="2664296" cy="8118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tmpF332">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63.2879"/>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979409367"/>
      </p:ext>
    </p:extLst>
  </p:cSld>
  <p:clrMapOvr>
    <a:masterClrMapping/>
  </p:clrMapOvr>
  <mc:AlternateContent xmlns:mc="http://schemas.openxmlformats.org/markup-compatibility/2006">
    <mc:Choice xmlns:p14="http://schemas.microsoft.com/office/powerpoint/2010/main" Requires="p14">
      <p:transition spd="slow" p14:dur="2000" advTm="34790"/>
    </mc:Choice>
    <mc:Fallback>
      <p:transition spd="slow" advTm="34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Sustainable Development </a:t>
            </a:r>
            <a:endParaRPr lang="en-GB" dirty="0"/>
          </a:p>
        </p:txBody>
      </p:sp>
      <p:sp>
        <p:nvSpPr>
          <p:cNvPr id="3" name="Dalfan Cynnwys 2"/>
          <p:cNvSpPr>
            <a:spLocks noGrp="1"/>
          </p:cNvSpPr>
          <p:nvPr>
            <p:ph idx="1"/>
          </p:nvPr>
        </p:nvSpPr>
        <p:spPr/>
        <p:txBody>
          <a:bodyPr/>
          <a:lstStyle/>
          <a:p>
            <a:r>
              <a:rPr lang="en-GB" dirty="0" smtClean="0"/>
              <a:t>Welsh Government define SD in the Act as: (WG, 2015)</a:t>
            </a:r>
          </a:p>
          <a:p>
            <a:endParaRPr lang="en-GB" dirty="0" smtClean="0"/>
          </a:p>
          <a:p>
            <a:endParaRPr lang="en-GB" dirty="0"/>
          </a:p>
        </p:txBody>
      </p:sp>
      <p:pic>
        <p:nvPicPr>
          <p:cNvPr id="7" name="Llun 6"/>
          <p:cNvPicPr>
            <a:picLocks noChangeAspect="1"/>
          </p:cNvPicPr>
          <p:nvPr/>
        </p:nvPicPr>
        <p:blipFill>
          <a:blip r:embed="rId6"/>
          <a:stretch>
            <a:fillRect/>
          </a:stretch>
        </p:blipFill>
        <p:spPr>
          <a:xfrm>
            <a:off x="0" y="2924944"/>
            <a:ext cx="9154457" cy="2225329"/>
          </a:xfrm>
          <a:prstGeom prst="rect">
            <a:avLst/>
          </a:prstGeom>
        </p:spPr>
      </p:pic>
      <p:pic>
        <p:nvPicPr>
          <p:cNvPr id="5" name="tmpC61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81.954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799277683"/>
      </p:ext>
    </p:extLst>
  </p:cSld>
  <p:clrMapOvr>
    <a:masterClrMapping/>
  </p:clrMapOvr>
  <mc:AlternateContent xmlns:mc="http://schemas.openxmlformats.org/markup-compatibility/2006">
    <mc:Choice xmlns:p14="http://schemas.microsoft.com/office/powerpoint/2010/main" Requires="p14">
      <p:transition spd="slow" p14:dur="2000" advTm="15637"/>
    </mc:Choice>
    <mc:Fallback>
      <p:transition spd="slow" advTm="15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 in </a:t>
            </a:r>
            <a:r>
              <a:rPr lang="en-GB" dirty="0" smtClean="0"/>
              <a:t>Wales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22157314"/>
              </p:ext>
            </p:extLst>
          </p:nvPr>
        </p:nvGraphicFramePr>
        <p:xfrm>
          <a:off x="457200" y="1600201"/>
          <a:ext cx="8147248" cy="35569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Rectangle 5"/>
          <p:cNvSpPr/>
          <p:nvPr/>
        </p:nvSpPr>
        <p:spPr>
          <a:xfrm>
            <a:off x="179512" y="5013176"/>
            <a:ext cx="8784976" cy="461665"/>
          </a:xfrm>
          <a:prstGeom prst="rect">
            <a:avLst/>
          </a:prstGeom>
        </p:spPr>
        <p:txBody>
          <a:bodyPr wrap="square">
            <a:spAutoFit/>
          </a:bodyPr>
          <a:lstStyle/>
          <a:p>
            <a:pPr marL="0" lvl="1"/>
            <a:r>
              <a:rPr lang="en-GB" sz="1200" b="1" dirty="0"/>
              <a:t>Based on UK Government annual report March 2017</a:t>
            </a:r>
            <a:r>
              <a:rPr lang="en-GB" sz="1200" b="1" dirty="0" smtClean="0"/>
              <a:t>; Welsh </a:t>
            </a:r>
            <a:r>
              <a:rPr lang="en-GB" sz="1200" b="1" dirty="0"/>
              <a:t>Government 2017)</a:t>
            </a:r>
            <a:r>
              <a:rPr lang="en-GB" sz="1200" b="1" dirty="0">
                <a:solidFill>
                  <a:schemeClr val="accent2"/>
                </a:solidFill>
              </a:rPr>
              <a:t> </a:t>
            </a:r>
            <a:r>
              <a:rPr lang="en-GB" sz="1200" b="1" dirty="0" smtClean="0"/>
              <a:t>and </a:t>
            </a:r>
            <a:r>
              <a:rPr lang="en-GB" sz="1200" b="1" dirty="0"/>
              <a:t>Welsh index of Multiple Deprivation </a:t>
            </a:r>
            <a:r>
              <a:rPr lang="en-GB" sz="1200" b="1" dirty="0" smtClean="0"/>
              <a:t>2016 </a:t>
            </a:r>
            <a:r>
              <a:rPr lang="en-GB" sz="1200" b="1" dirty="0" smtClean="0">
                <a:hlinkClick r:id="rId11"/>
              </a:rPr>
              <a:t>http://gov.wales/statistics-and-research/economic-indicators/poverty_wealth?lang=en</a:t>
            </a:r>
            <a:endParaRPr lang="en-GB" sz="1200" b="1" dirty="0"/>
          </a:p>
        </p:txBody>
      </p:sp>
      <p:pic>
        <p:nvPicPr>
          <p:cNvPr id="7" name="tmp24C0">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5.907"/>
                </p14:media>
              </p:ext>
              <p:ext uri="{42D2F446-02D8-4167-A562-619A0277C38B}">
                <p15:isNarration xmlns:p15="http://schemas.microsoft.com/office/powerpoint/2012/main" val="1"/>
              </p:ext>
            </p:extLst>
          </p:nvPr>
        </p:nvPicPr>
        <p:blipFill>
          <a:blip r:embed="rId12"/>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293263235"/>
      </p:ext>
    </p:extLst>
  </p:cSld>
  <p:clrMapOvr>
    <a:masterClrMapping/>
  </p:clrMapOvr>
  <mc:AlternateContent xmlns:mc="http://schemas.openxmlformats.org/markup-compatibility/2006">
    <mc:Choice xmlns:p14="http://schemas.microsoft.com/office/powerpoint/2010/main" Requires="p14">
      <p:transition spd="slow" p14:dur="2000" advTm="33935"/>
    </mc:Choice>
    <mc:Fallback>
      <p:transition spd="slow" advTm="33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9600" cy="1143000"/>
          </a:xfrm>
        </p:spPr>
        <p:txBody>
          <a:bodyPr/>
          <a:lstStyle/>
          <a:p>
            <a:r>
              <a:rPr lang="en-GB" dirty="0" smtClean="0"/>
              <a:t>Equality</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620612888"/>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Rectangle 7"/>
          <p:cNvSpPr/>
          <p:nvPr/>
        </p:nvSpPr>
        <p:spPr>
          <a:xfrm>
            <a:off x="611560" y="764703"/>
            <a:ext cx="8075240" cy="1107996"/>
          </a:xfrm>
          <a:prstGeom prst="rect">
            <a:avLst/>
          </a:prstGeom>
          <a:solidFill>
            <a:schemeClr val="accent1"/>
          </a:solidFill>
        </p:spPr>
        <p:txBody>
          <a:bodyPr wrap="square">
            <a:spAutoFit/>
          </a:bodyPr>
          <a:lstStyle/>
          <a:p>
            <a:r>
              <a:rPr lang="en-GB" dirty="0">
                <a:solidFill>
                  <a:schemeClr val="bg1"/>
                </a:solidFill>
              </a:rPr>
              <a:t>People should not be put at a disadvantage by any of the following (also known as 'protected characteristics</a:t>
            </a:r>
            <a:r>
              <a:rPr lang="en-GB" dirty="0" smtClean="0">
                <a:solidFill>
                  <a:schemeClr val="bg1"/>
                </a:solidFill>
              </a:rPr>
              <a:t>'): </a:t>
            </a:r>
            <a:r>
              <a:rPr lang="en-GB" sz="1200" dirty="0" smtClean="0">
                <a:solidFill>
                  <a:schemeClr val="bg1"/>
                </a:solidFill>
              </a:rPr>
              <a:t>(Equality </a:t>
            </a:r>
            <a:r>
              <a:rPr lang="en-GB" sz="1200" dirty="0">
                <a:solidFill>
                  <a:schemeClr val="bg1"/>
                </a:solidFill>
              </a:rPr>
              <a:t>Act 2010 (Statutory Duties) (Wales) Regulations </a:t>
            </a:r>
            <a:r>
              <a:rPr lang="en-GB" sz="1200" dirty="0" smtClean="0">
                <a:solidFill>
                  <a:schemeClr val="bg1"/>
                </a:solidFill>
              </a:rPr>
              <a:t>2011)</a:t>
            </a:r>
            <a:endParaRPr lang="en-GB" sz="1200" dirty="0">
              <a:solidFill>
                <a:schemeClr val="bg1"/>
              </a:solidFill>
            </a:endParaRPr>
          </a:p>
          <a:p>
            <a:endParaRPr lang="en-GB" dirty="0"/>
          </a:p>
        </p:txBody>
      </p:sp>
      <p:pic>
        <p:nvPicPr>
          <p:cNvPr id="4" name="tmp8893">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8.1995"/>
                </p14:media>
              </p:ext>
              <p:ext uri="{42D2F446-02D8-4167-A562-619A0277C38B}">
                <p15:isNarration xmlns:p15="http://schemas.microsoft.com/office/powerpoint/2012/main" val="1"/>
              </p:ext>
            </p:extLst>
          </p:nvPr>
        </p:nvPicPr>
        <p:blipFill>
          <a:blip r:embed="rId11"/>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038249577"/>
      </p:ext>
    </p:extLst>
  </p:cSld>
  <p:clrMapOvr>
    <a:masterClrMapping/>
  </p:clrMapOvr>
  <mc:AlternateContent xmlns:mc="http://schemas.openxmlformats.org/markup-compatibility/2006">
    <mc:Choice xmlns:p14="http://schemas.microsoft.com/office/powerpoint/2010/main" Requires="p14">
      <p:transition spd="slow" p14:dur="2000" advTm="50743"/>
    </mc:Choice>
    <mc:Fallback>
      <p:transition spd="slow" advTm="50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     Sustainability Issues</a:t>
            </a:r>
            <a:endParaRPr lang="en-GB" dirty="0"/>
          </a:p>
        </p:txBody>
      </p:sp>
      <p:sp>
        <p:nvSpPr>
          <p:cNvPr id="3" name="Content Placeholder 2"/>
          <p:cNvSpPr>
            <a:spLocks noGrp="1"/>
          </p:cNvSpPr>
          <p:nvPr>
            <p:ph sz="half" idx="1"/>
          </p:nvPr>
        </p:nvSpPr>
        <p:spPr>
          <a:solidFill>
            <a:srgbClr val="C00000"/>
          </a:solidFill>
          <a:ln>
            <a:solidFill>
              <a:srgbClr val="C00000"/>
            </a:solidFill>
          </a:ln>
        </p:spPr>
        <p:txBody>
          <a:bodyPr/>
          <a:lstStyle/>
          <a:p>
            <a:pPr marL="457200" lvl="1" indent="0">
              <a:buNone/>
            </a:pPr>
            <a:r>
              <a:rPr lang="en-GB" dirty="0" smtClean="0">
                <a:solidFill>
                  <a:schemeClr val="bg1"/>
                </a:solidFill>
              </a:rPr>
              <a:t>"People who are socially, economically, culturally, politically, institutionally or otherwise marginalised are especially vulnerable to climate change,“ (UN, 2014)</a:t>
            </a:r>
          </a:p>
          <a:p>
            <a:pPr lvl="1"/>
            <a:endParaRPr lang="en-GB" dirty="0"/>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5602885" y="3104987"/>
            <a:ext cx="3083915" cy="2052205"/>
          </a:xfrm>
        </p:spPr>
      </p:pic>
      <p:pic>
        <p:nvPicPr>
          <p:cNvPr id="9" name="Llun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14862" y="1260843"/>
            <a:ext cx="3485530" cy="1885615"/>
          </a:xfrm>
          <a:prstGeom prst="rect">
            <a:avLst/>
          </a:prstGeom>
        </p:spPr>
      </p:pic>
      <p:sp>
        <p:nvSpPr>
          <p:cNvPr id="4" name="Left-Right Arrow 3"/>
          <p:cNvSpPr/>
          <p:nvPr/>
        </p:nvSpPr>
        <p:spPr>
          <a:xfrm>
            <a:off x="2627784" y="692696"/>
            <a:ext cx="792088" cy="4126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11957" end="373320.4421"/>
                </p14:media>
              </p:ext>
              <p:ext uri="{42D2F446-02D8-4167-A562-619A0277C38B}">
                <p15:isNarration xmlns:p15="http://schemas.microsoft.com/office/powerpoint/2012/main" val="1"/>
              </p:ext>
            </p:extLst>
          </p:nvPr>
        </p:nvPicPr>
        <p:blipFill>
          <a:blip r:embed="rId8"/>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805585193"/>
      </p:ext>
    </p:extLst>
  </p:cSld>
  <p:clrMapOvr>
    <a:masterClrMapping/>
  </p:clrMapOvr>
  <mc:AlternateContent xmlns:mc="http://schemas.openxmlformats.org/markup-compatibility/2006" xmlns:p14="http://schemas.microsoft.com/office/powerpoint/2010/main">
    <mc:Choice Requires="p14">
      <p:transition spd="slow" p14:dur="2000" advTm="22568"/>
    </mc:Choice>
    <mc:Fallback xmlns="">
      <p:transition spd="slow" advTm="22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p:cNvSpPr>
            <a:spLocks noGrp="1"/>
          </p:cNvSpPr>
          <p:nvPr>
            <p:ph sz="half" idx="1"/>
          </p:nvPr>
        </p:nvSpPr>
        <p:spPr>
          <a:xfrm>
            <a:off x="457200" y="1600202"/>
            <a:ext cx="3826768" cy="3989038"/>
          </a:xfrm>
          <a:solidFill>
            <a:srgbClr val="C00000"/>
          </a:solidFill>
          <a:ln>
            <a:solidFill>
              <a:srgbClr val="C00000"/>
            </a:solidFill>
          </a:ln>
        </p:spPr>
        <p:txBody>
          <a:bodyPr/>
          <a:lstStyle/>
          <a:p>
            <a:pPr marL="0" lvl="1" indent="0">
              <a:buNone/>
            </a:pPr>
            <a:r>
              <a:rPr lang="en-GB" dirty="0">
                <a:solidFill>
                  <a:schemeClr val="bg1"/>
                </a:solidFill>
              </a:rPr>
              <a:t>“External threats to the health of a community…have been shown to disproportionality  affect people of colour and low income …” (</a:t>
            </a:r>
            <a:r>
              <a:rPr lang="en-GB" dirty="0" err="1">
                <a:solidFill>
                  <a:schemeClr val="bg1"/>
                </a:solidFill>
              </a:rPr>
              <a:t>Agyeman</a:t>
            </a:r>
            <a:r>
              <a:rPr lang="en-GB" dirty="0">
                <a:solidFill>
                  <a:schemeClr val="bg1"/>
                </a:solidFill>
              </a:rPr>
              <a:t>, 2005). </a:t>
            </a:r>
          </a:p>
          <a:p>
            <a:endParaRPr lang="en-GB" dirty="0"/>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283968" y="1600202"/>
            <a:ext cx="4807914" cy="3196950"/>
          </a:xfrm>
        </p:spPr>
      </p:pic>
      <p:sp>
        <p:nvSpPr>
          <p:cNvPr id="6" name="Title 1"/>
          <p:cNvSpPr>
            <a:spLocks noGrp="1"/>
          </p:cNvSpPr>
          <p:nvPr>
            <p:ph type="title"/>
          </p:nvPr>
        </p:nvSpPr>
        <p:spPr/>
        <p:txBody>
          <a:bodyPr/>
          <a:lstStyle/>
          <a:p>
            <a:r>
              <a:rPr lang="en-GB" dirty="0" smtClean="0"/>
              <a:t>Equality     Sustainability Issues</a:t>
            </a:r>
            <a:endParaRPr lang="en-GB" dirty="0"/>
          </a:p>
        </p:txBody>
      </p:sp>
      <p:sp>
        <p:nvSpPr>
          <p:cNvPr id="7" name="Left-Right Arrow 6"/>
          <p:cNvSpPr/>
          <p:nvPr/>
        </p:nvSpPr>
        <p:spPr>
          <a:xfrm>
            <a:off x="2627784" y="692696"/>
            <a:ext cx="792088" cy="4126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tmp47D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7.91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116699991"/>
      </p:ext>
    </p:extLst>
  </p:cSld>
  <p:clrMapOvr>
    <a:masterClrMapping/>
  </p:clrMapOvr>
  <mc:AlternateContent xmlns:mc="http://schemas.openxmlformats.org/markup-compatibility/2006">
    <mc:Choice xmlns:p14="http://schemas.microsoft.com/office/powerpoint/2010/main" Requires="p14">
      <p:transition spd="slow" p14:dur="2000" advTm="13569"/>
    </mc:Choice>
    <mc:Fallback>
      <p:transition spd="slow" advTm="13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The Debate </a:t>
            </a:r>
            <a:endParaRPr lang="en-GB" dirty="0"/>
          </a:p>
        </p:txBody>
      </p:sp>
      <p:sp>
        <p:nvSpPr>
          <p:cNvPr id="5" name="Content Placeholder 4"/>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smtClean="0"/>
              <a:t>The destruction of the planet is not the work of ignorant people Rather it is largely the result of work by people with BAs, BScs, LLBs, MBAs and PhDs’ </a:t>
            </a:r>
          </a:p>
          <a:p>
            <a:pPr marL="0" indent="0" algn="r">
              <a:buNone/>
            </a:pPr>
            <a:r>
              <a:rPr lang="en-GB" dirty="0" smtClean="0"/>
              <a:t>(Orr, 1991).</a:t>
            </a:r>
          </a:p>
        </p:txBody>
      </p:sp>
      <p:pic>
        <p:nvPicPr>
          <p:cNvPr id="3" name="tmp83E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4.4829"/>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19734877"/>
      </p:ext>
    </p:extLst>
  </p:cSld>
  <p:clrMapOvr>
    <a:masterClrMapping/>
  </p:clrMapOvr>
  <mc:AlternateContent xmlns:mc="http://schemas.openxmlformats.org/markup-compatibility/2006">
    <mc:Choice xmlns:p14="http://schemas.microsoft.com/office/powerpoint/2010/main" Requires="p14">
      <p:transition spd="slow" p14:dur="2000" advTm="24381"/>
    </mc:Choice>
    <mc:Fallback>
      <p:transition spd="slow" advTm="24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The </a:t>
            </a:r>
            <a:r>
              <a:rPr lang="en-GB" dirty="0" smtClean="0"/>
              <a:t>Debate </a:t>
            </a:r>
            <a:r>
              <a:rPr lang="en-GB" dirty="0" smtClean="0"/>
              <a:t>cont.: </a:t>
            </a:r>
            <a:endParaRPr lang="en-GB" dirty="0"/>
          </a:p>
        </p:txBody>
      </p:sp>
      <p:sp>
        <p:nvSpPr>
          <p:cNvPr id="7" name="Text Placeholder 6"/>
          <p:cNvSpPr>
            <a:spLocks noGrp="1"/>
          </p:cNvSpPr>
          <p:nvPr>
            <p:ph type="body" idx="1"/>
          </p:nvPr>
        </p:nvSpPr>
        <p:spPr/>
        <p:txBody>
          <a:bodyPr/>
          <a:lstStyle/>
          <a:p>
            <a:r>
              <a:rPr lang="en-GB" dirty="0" smtClean="0"/>
              <a:t>Dominant Definitions?</a:t>
            </a:r>
            <a:endParaRPr lang="en-GB" dirty="0"/>
          </a:p>
        </p:txBody>
      </p:sp>
      <p:sp>
        <p:nvSpPr>
          <p:cNvPr id="3" name="Content Placeholder 2"/>
          <p:cNvSpPr>
            <a:spLocks noGrp="1"/>
          </p:cNvSpPr>
          <p:nvPr>
            <p:ph sz="half" idx="2"/>
          </p:nvPr>
        </p:nvSpPr>
        <p:spPr/>
        <p:txBody>
          <a:bodyPr>
            <a:normAutofit fontScale="92500" lnSpcReduction="20000"/>
          </a:bodyPr>
          <a:lstStyle/>
          <a:p>
            <a:r>
              <a:rPr lang="en-GB" dirty="0" smtClean="0"/>
              <a:t>“We </a:t>
            </a:r>
            <a:r>
              <a:rPr lang="en-GB" dirty="0"/>
              <a:t>are determined to ensure that all human beings can enjoy prosperous and fulfilling lives and that economic, social and technological progress occurs in harmony with nature</a:t>
            </a:r>
            <a:r>
              <a:rPr lang="en-GB" dirty="0" smtClean="0"/>
              <a:t>.”</a:t>
            </a:r>
          </a:p>
          <a:p>
            <a:pPr lvl="3"/>
            <a:r>
              <a:rPr lang="en-GB" dirty="0" smtClean="0"/>
              <a:t>(United </a:t>
            </a:r>
            <a:r>
              <a:rPr lang="en-GB" dirty="0"/>
              <a:t>Nations, ‘Sustainable Development Goals’, available </a:t>
            </a:r>
            <a:r>
              <a:rPr lang="en-GB" dirty="0" smtClean="0"/>
              <a:t>at </a:t>
            </a:r>
            <a:r>
              <a:rPr lang="en-GB" u="sng" dirty="0" smtClean="0">
                <a:hlinkClick r:id="rId6"/>
              </a:rPr>
              <a:t>http</a:t>
            </a:r>
            <a:r>
              <a:rPr lang="en-GB" u="sng" dirty="0">
                <a:hlinkClick r:id="rId6"/>
              </a:rPr>
              <a:t>://www.un.org/sustainabledevelopment</a:t>
            </a:r>
            <a:r>
              <a:rPr lang="en-GB" u="sng" dirty="0" smtClean="0">
                <a:hlinkClick r:id="rId6"/>
              </a:rPr>
              <a:t>/</a:t>
            </a:r>
            <a:r>
              <a:rPr lang="en-GB" u="sng" dirty="0" smtClean="0"/>
              <a:t>)</a:t>
            </a:r>
            <a:endParaRPr lang="en-GB" dirty="0"/>
          </a:p>
          <a:p>
            <a:endParaRPr lang="en-GB" dirty="0"/>
          </a:p>
        </p:txBody>
      </p:sp>
      <p:sp>
        <p:nvSpPr>
          <p:cNvPr id="8" name="Text Placeholder 7"/>
          <p:cNvSpPr>
            <a:spLocks noGrp="1"/>
          </p:cNvSpPr>
          <p:nvPr>
            <p:ph type="body" sz="quarter" idx="3"/>
          </p:nvPr>
        </p:nvSpPr>
        <p:spPr/>
        <p:txBody>
          <a:bodyPr>
            <a:normAutofit/>
          </a:bodyPr>
          <a:lstStyle/>
          <a:p>
            <a:r>
              <a:rPr lang="en-GB" dirty="0" smtClean="0"/>
              <a:t>Social Justice Paradigm?</a:t>
            </a:r>
            <a:endParaRPr lang="en-GB" dirty="0"/>
          </a:p>
        </p:txBody>
      </p:sp>
      <p:sp>
        <p:nvSpPr>
          <p:cNvPr id="9" name="Content Placeholder 8"/>
          <p:cNvSpPr>
            <a:spLocks noGrp="1"/>
          </p:cNvSpPr>
          <p:nvPr>
            <p:ph sz="quarter" idx="4"/>
          </p:nvPr>
        </p:nvSpPr>
        <p:spPr/>
        <p:txBody>
          <a:bodyPr/>
          <a:lstStyle/>
          <a:p>
            <a:r>
              <a:rPr lang="en-GB" dirty="0" smtClean="0"/>
              <a:t>“the need to ensure a better quality of life for all for now and into the future, in a just and equitable manner, whilst living within the means of supporting ecosystems”</a:t>
            </a:r>
          </a:p>
          <a:p>
            <a:pPr lvl="3"/>
            <a:r>
              <a:rPr lang="en-GB" dirty="0" smtClean="0"/>
              <a:t>(</a:t>
            </a:r>
            <a:r>
              <a:rPr lang="en-GB" dirty="0" err="1" smtClean="0"/>
              <a:t>Agyeman</a:t>
            </a:r>
            <a:r>
              <a:rPr lang="en-GB" dirty="0" smtClean="0"/>
              <a:t>, 2005, p6). </a:t>
            </a:r>
          </a:p>
          <a:p>
            <a:pPr lvl="1"/>
            <a:endParaRPr lang="en-GB" dirty="0"/>
          </a:p>
        </p:txBody>
      </p:sp>
      <p:pic>
        <p:nvPicPr>
          <p:cNvPr id="5" name="tmpD0FA">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67.36279999999999"/>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974361116"/>
      </p:ext>
    </p:extLst>
  </p:cSld>
  <p:clrMapOvr>
    <a:masterClrMapping/>
  </p:clrMapOvr>
  <mc:AlternateContent xmlns:mc="http://schemas.openxmlformats.org/markup-compatibility/2006">
    <mc:Choice xmlns:p14="http://schemas.microsoft.com/office/powerpoint/2010/main" Requires="p14">
      <p:transition spd="slow" p14:dur="2000" advTm="24451"/>
    </mc:Choice>
    <mc:Fallback>
      <p:transition spd="slow" advTm="24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Challenge . . .</a:t>
            </a:r>
            <a:endParaRPr lang="en-GB" dirty="0"/>
          </a:p>
        </p:txBody>
      </p:sp>
      <p:sp>
        <p:nvSpPr>
          <p:cNvPr id="3" name="Content Placeholder 2"/>
          <p:cNvSpPr>
            <a:spLocks noGrp="1"/>
          </p:cNvSpPr>
          <p:nvPr>
            <p:ph idx="1"/>
          </p:nvPr>
        </p:nvSpPr>
        <p:spPr>
          <a:xfrm>
            <a:off x="323528" y="1628800"/>
            <a:ext cx="8229600" cy="3917032"/>
          </a:xfrm>
        </p:spPr>
        <p:txBody>
          <a:bodyPr>
            <a:normAutofit/>
          </a:bodyPr>
          <a:lstStyle/>
          <a:p>
            <a:r>
              <a:rPr lang="en-GB" dirty="0"/>
              <a:t>T</a:t>
            </a:r>
            <a:r>
              <a:rPr lang="en-GB" dirty="0" smtClean="0"/>
              <a:t>o understand and question the link between </a:t>
            </a:r>
            <a:r>
              <a:rPr lang="en-GB" dirty="0" smtClean="0"/>
              <a:t>equality </a:t>
            </a:r>
            <a:r>
              <a:rPr lang="en-GB" dirty="0" smtClean="0"/>
              <a:t>and sustainability issues we need to consider : </a:t>
            </a:r>
          </a:p>
          <a:p>
            <a:pPr marL="1028700" lvl="1" indent="-571500">
              <a:buFont typeface="+mj-lt"/>
              <a:buAutoNum type="romanLcPeriod"/>
            </a:pPr>
            <a:r>
              <a:rPr lang="en-GB" dirty="0" smtClean="0"/>
              <a:t>Models of sustainability</a:t>
            </a:r>
            <a:endParaRPr lang="en-GB" dirty="0"/>
          </a:p>
          <a:p>
            <a:pPr marL="1028700" lvl="1" indent="-571500">
              <a:buFont typeface="+mj-lt"/>
              <a:buAutoNum type="romanLcPeriod"/>
            </a:pPr>
            <a:r>
              <a:rPr lang="en-GB" dirty="0" smtClean="0"/>
              <a:t>and </a:t>
            </a:r>
            <a:r>
              <a:rPr lang="en-GB" dirty="0" smtClean="0"/>
              <a:t>question the limitations of the current political and policy perspectives</a:t>
            </a:r>
          </a:p>
        </p:txBody>
      </p:sp>
      <p:pic>
        <p:nvPicPr>
          <p:cNvPr id="2"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216069" end="273591.442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745142855"/>
      </p:ext>
    </p:extLst>
  </p:cSld>
  <p:clrMapOvr>
    <a:masterClrMapping/>
  </p:clrMapOvr>
  <mc:AlternateContent xmlns:mc="http://schemas.openxmlformats.org/markup-compatibility/2006" xmlns:p14="http://schemas.microsoft.com/office/powerpoint/2010/main">
    <mc:Choice Requires="p14">
      <p:transition spd="slow" p14:dur="2000" advTm="18184"/>
    </mc:Choice>
    <mc:Fallback xmlns="">
      <p:transition spd="slow" advTm="18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31862985"/>
              </p:ext>
            </p:extLst>
          </p:nvPr>
        </p:nvGraphicFramePr>
        <p:xfrm>
          <a:off x="457200" y="404665"/>
          <a:ext cx="8229600" cy="48965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tmp591F">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83.69840000000001"/>
                </p14:media>
              </p:ext>
              <p:ext uri="{42D2F446-02D8-4167-A562-619A0277C38B}">
                <p15:isNarration xmlns:p15="http://schemas.microsoft.com/office/powerpoint/2012/main" val="1"/>
              </p:ext>
            </p:extLst>
          </p:nvPr>
        </p:nvPicPr>
        <p:blipFill>
          <a:blip r:embed="rId12"/>
          <a:stretch>
            <a:fillRect/>
          </a:stretch>
        </p:blipFill>
        <p:spPr>
          <a:xfrm>
            <a:off x="8813800" y="101600"/>
            <a:ext cx="228600" cy="228600"/>
          </a:xfrm>
          <a:prstGeom prst="rect">
            <a:avLst/>
          </a:prstGeom>
        </p:spPr>
      </p:pic>
      <mc:AlternateContent xmlns:mc="http://schemas.openxmlformats.org/markup-compatibility/2006">
        <mc:Choice xmlns:p14="http://schemas.microsoft.com/office/powerpoint/2010/main" xmlns:iact="http://schemas.microsoft.com/office/powerpoint/2014/inkAction" Requires="p14 iact">
          <p:contentPart p14:bwMode="auto" r:id="rId13">
            <p14:nvContentPartPr>
              <p14:cNvPr id="5" name="Ink 4"/>
              <p14:cNvContentPartPr/>
              <p14:nvPr>
                <p:custDataLst>
                  <p:tags r:id="rId4"/>
                </p:custDataLst>
                <p:extLst>
                  <p:ext uri="{42D2F446-02D8-4167-A562-619A0277C38B}">
                    <p15:isNarration xmlns:p15="http://schemas.microsoft.com/office/powerpoint/2012/main" val="1"/>
                  </p:ext>
                </p:extLst>
              </p14:nvPr>
            </p14:nvContentPartPr>
            <p14:xfrm>
              <a:off x="5591388" y="659708"/>
              <a:ext cx="27681" cy="27691"/>
            </p14:xfrm>
          </p:contentPart>
        </mc:Choice>
        <mc:Fallback>
          <p:pic>
            <p:nvPicPr>
              <p:cNvPr id="5" name="Ink 4"/>
              <p:cNvPicPr>
                <a:picLocks noGrp="1" noRot="1" noChangeAspect="1" noMove="1" noResize="1" noEditPoints="1" noAdjustHandles="1" noChangeArrowheads="1" noChangeShapeType="1"/>
              </p:cNvPicPr>
              <p:nvPr/>
            </p:nvPicPr>
            <p:blipFill>
              <a:blip r:embed="rId14"/>
              <a:stretch>
                <a:fillRect/>
              </a:stretch>
            </p:blipFill>
            <p:spPr>
              <a:xfrm>
                <a:off x="5582401" y="650717"/>
                <a:ext cx="45656" cy="45672"/>
              </a:xfrm>
              <a:prstGeom prst="rect">
                <a:avLst/>
              </a:prstGeom>
            </p:spPr>
          </p:pic>
        </mc:Fallback>
      </mc:AlternateContent>
    </p:spTree>
    <p:extLst>
      <p:ext uri="{BB962C8B-B14F-4D97-AF65-F5344CB8AC3E}">
        <p14:creationId xmlns:p14="http://schemas.microsoft.com/office/powerpoint/2010/main" val="915615325"/>
      </p:ext>
    </p:extLst>
  </p:cSld>
  <p:clrMapOvr>
    <a:masterClrMapping/>
  </p:clrMapOvr>
  <mc:AlternateContent xmlns:mc="http://schemas.openxmlformats.org/markup-compatibility/2006">
    <mc:Choice xmlns:p14="http://schemas.microsoft.com/office/powerpoint/2010/main" Requires="p14">
      <p:transition spd="slow" p14:dur="2000" advTm="64259"/>
    </mc:Choice>
    <mc:Fallback>
      <p:transition spd="slow" advTm="64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md type="call" cmd="playFrom(0.0)">
                                      <p:cBhvr>
                                        <p:cTn id="9" dur="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Technocentric:</a:t>
            </a:r>
            <a:br>
              <a:rPr lang="en-GB" dirty="0" smtClean="0"/>
            </a:br>
            <a:r>
              <a:rPr lang="en-GB" dirty="0" smtClean="0"/>
              <a:t>Accommodationists</a:t>
            </a:r>
            <a:endParaRPr lang="en-GB" dirty="0"/>
          </a:p>
        </p:txBody>
      </p:sp>
      <p:sp>
        <p:nvSpPr>
          <p:cNvPr id="4" name="Content Placeholder 3"/>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AU" altLang="en-US" dirty="0" smtClean="0"/>
              <a:t>Accommodationists are the overwhelming majority in </a:t>
            </a:r>
            <a:r>
              <a:rPr lang="en-AU" altLang="en-US" dirty="0" smtClean="0"/>
              <a:t>society</a:t>
            </a:r>
            <a:endParaRPr lang="en-AU" altLang="en-US" dirty="0" smtClean="0"/>
          </a:p>
          <a:p>
            <a:r>
              <a:rPr lang="en-AU" altLang="en-US" dirty="0" smtClean="0"/>
              <a:t>They want an undisturbed environment but also want a nice car, house, and holidays overseas (</a:t>
            </a:r>
            <a:r>
              <a:rPr lang="en-GB" altLang="en-US" dirty="0" err="1" smtClean="0"/>
              <a:t>Cudworth</a:t>
            </a:r>
            <a:r>
              <a:rPr lang="en-GB" altLang="en-US" dirty="0" smtClean="0"/>
              <a:t>, 2003)</a:t>
            </a:r>
            <a:r>
              <a:rPr lang="en-AU" altLang="en-US" dirty="0" smtClean="0"/>
              <a:t>.</a:t>
            </a:r>
          </a:p>
          <a:p>
            <a:endParaRPr lang="en-AU" altLang="en-US" dirty="0" smtClean="0"/>
          </a:p>
          <a:p>
            <a:endParaRPr lang="en-GB" dirty="0"/>
          </a:p>
        </p:txBody>
      </p:sp>
      <p:pic>
        <p:nvPicPr>
          <p:cNvPr id="5" name="tmp7A65">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53.954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546966405"/>
      </p:ext>
    </p:extLst>
  </p:cSld>
  <p:clrMapOvr>
    <a:masterClrMapping/>
  </p:clrMapOvr>
  <mc:AlternateContent xmlns:mc="http://schemas.openxmlformats.org/markup-compatibility/2006">
    <mc:Choice xmlns:p14="http://schemas.microsoft.com/office/powerpoint/2010/main" Requires="p14">
      <p:transition spd="slow" p14:dur="2000" advTm="12925"/>
    </mc:Choice>
    <mc:Fallback>
      <p:transition spd="slow" advTm="12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Eco-centric: </a:t>
            </a:r>
            <a:endParaRPr lang="en-GB" dirty="0"/>
          </a:p>
        </p:txBody>
      </p:sp>
      <p:sp>
        <p:nvSpPr>
          <p:cNvPr id="3" name="Dalfan Cynnwys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62500" lnSpcReduction="20000"/>
          </a:bodyPr>
          <a:lstStyle/>
          <a:p>
            <a:r>
              <a:rPr lang="en-GB" sz="6400" dirty="0" smtClean="0"/>
              <a:t>Eco--centric models question the dominate </a:t>
            </a:r>
            <a:r>
              <a:rPr lang="en-GB" sz="6400" dirty="0" smtClean="0"/>
              <a:t>paradigm: </a:t>
            </a:r>
            <a:endParaRPr lang="en-GB" sz="6400" dirty="0" smtClean="0"/>
          </a:p>
          <a:p>
            <a:endParaRPr lang="en-GB" dirty="0" smtClean="0"/>
          </a:p>
          <a:p>
            <a:pPr lvl="1"/>
            <a:r>
              <a:rPr lang="en-GB" sz="4100" dirty="0" smtClean="0"/>
              <a:t>to tackle both poverty / inequality and address sustainability issues we need to consider the structures in society as this is also how we relate to the environment…</a:t>
            </a:r>
          </a:p>
          <a:p>
            <a:pPr lvl="1"/>
            <a:endParaRPr lang="en-GB" dirty="0"/>
          </a:p>
          <a:p>
            <a:endParaRPr lang="en-GB" dirty="0" smtClean="0"/>
          </a:p>
          <a:p>
            <a:endParaRPr lang="en-GB" dirty="0"/>
          </a:p>
          <a:p>
            <a:pPr marL="0" indent="0">
              <a:buNone/>
            </a:pPr>
            <a:r>
              <a:rPr lang="en-GB" dirty="0" smtClean="0"/>
              <a:t> </a:t>
            </a:r>
            <a:endParaRPr lang="en-GB" dirty="0"/>
          </a:p>
        </p:txBody>
      </p:sp>
      <p:pic>
        <p:nvPicPr>
          <p:cNvPr id="5" name="tmpEBFD">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95.2947"/>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719946910"/>
      </p:ext>
    </p:extLst>
  </p:cSld>
  <p:clrMapOvr>
    <a:masterClrMapping/>
  </p:clrMapOvr>
  <mc:AlternateContent xmlns:mc="http://schemas.openxmlformats.org/markup-compatibility/2006">
    <mc:Choice xmlns:p14="http://schemas.microsoft.com/office/powerpoint/2010/main" Requires="p14">
      <p:transition spd="slow" p14:dur="2000" advTm="28534"/>
    </mc:Choice>
    <mc:Fallback>
      <p:transition spd="slow" advTm="28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Social-ecology an alternative? </a:t>
            </a:r>
            <a:endParaRPr lang="en-GB" dirty="0"/>
          </a:p>
        </p:txBody>
      </p:sp>
      <p:sp>
        <p:nvSpPr>
          <p:cNvPr id="3" name="Dalfan Cynnwys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62500" lnSpcReduction="20000"/>
          </a:bodyPr>
          <a:lstStyle/>
          <a:p>
            <a:r>
              <a:rPr lang="en-GB" dirty="0"/>
              <a:t>Social ecology is based on the conviction that nearly all of our present ecological problems originate in </a:t>
            </a:r>
            <a:r>
              <a:rPr lang="en-GB" dirty="0" smtClean="0"/>
              <a:t>deep-seated </a:t>
            </a:r>
            <a:r>
              <a:rPr lang="en-GB" dirty="0"/>
              <a:t>social problems. It follows from this view, that these ecological problems cannot be understood, let alone solved, without a careful understanding of our existing society and irrationalities that dominate it.  </a:t>
            </a:r>
          </a:p>
          <a:p>
            <a:endParaRPr lang="en-GB" dirty="0"/>
          </a:p>
          <a:p>
            <a:r>
              <a:rPr lang="en-GB" dirty="0"/>
              <a:t>To make this point more concrete: economic, </a:t>
            </a:r>
            <a:r>
              <a:rPr lang="en-GB" b="1" u="sng" dirty="0"/>
              <a:t>ethnic, cultural and gender conflicts, among many other things, lie at the core of the most ecological dislocations we face today---</a:t>
            </a:r>
            <a:r>
              <a:rPr lang="en-GB" dirty="0"/>
              <a:t>apart, to be sure, from those that are produced by natural catastrophes.”</a:t>
            </a:r>
          </a:p>
          <a:p>
            <a:endParaRPr lang="en-GB" dirty="0"/>
          </a:p>
          <a:p>
            <a:r>
              <a:rPr lang="en-GB" dirty="0"/>
              <a:t>(</a:t>
            </a:r>
            <a:r>
              <a:rPr lang="en-GB" dirty="0" err="1"/>
              <a:t>Bookchin</a:t>
            </a:r>
            <a:r>
              <a:rPr lang="en-GB" dirty="0"/>
              <a:t>, 2005)</a:t>
            </a:r>
          </a:p>
          <a:p>
            <a:endParaRPr lang="en-GB" dirty="0"/>
          </a:p>
          <a:p>
            <a:endParaRPr lang="en-GB" dirty="0"/>
          </a:p>
        </p:txBody>
      </p:sp>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29195" end="121213.442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690174618"/>
      </p:ext>
    </p:extLst>
  </p:cSld>
  <p:clrMapOvr>
    <a:masterClrMapping/>
  </p:clrMapOvr>
  <mc:AlternateContent xmlns:mc="http://schemas.openxmlformats.org/markup-compatibility/2006" xmlns:p14="http://schemas.microsoft.com/office/powerpoint/2010/main">
    <mc:Choice Requires="p14">
      <p:transition spd="slow" p14:dur="2000" advTm="57437"/>
    </mc:Choice>
    <mc:Fallback xmlns="">
      <p:transition spd="slow" advTm="57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Reflection </a:t>
            </a:r>
            <a:endParaRPr lang="en-GB" dirty="0"/>
          </a:p>
        </p:txBody>
      </p:sp>
      <p:sp>
        <p:nvSpPr>
          <p:cNvPr id="3" name="Dalfan Cynnwys 2"/>
          <p:cNvSpPr>
            <a:spLocks noGrp="1"/>
          </p:cNvSpPr>
          <p:nvPr>
            <p:ph sz="half" idx="1"/>
          </p:nvPr>
        </p:nvSpPr>
        <p:spPr>
          <a:xfrm>
            <a:off x="425935" y="1268760"/>
            <a:ext cx="4038600" cy="3989040"/>
          </a:xfrm>
          <a:solidFill>
            <a:srgbClr val="C00000"/>
          </a:solidFill>
          <a:ln>
            <a:solidFill>
              <a:srgbClr val="C00000"/>
            </a:solidFill>
          </a:ln>
        </p:spPr>
        <p:txBody>
          <a:bodyPr>
            <a:normAutofit lnSpcReduction="10000"/>
          </a:bodyPr>
          <a:lstStyle/>
          <a:p>
            <a:pPr marL="0" indent="0">
              <a:buNone/>
            </a:pPr>
            <a:r>
              <a:rPr lang="en-GB" dirty="0" smtClean="0">
                <a:solidFill>
                  <a:schemeClr val="bg1"/>
                </a:solidFill>
              </a:rPr>
              <a:t>Where would you place yourself on the continuum of sustainability theories:</a:t>
            </a:r>
          </a:p>
          <a:p>
            <a:pPr lvl="1"/>
            <a:r>
              <a:rPr lang="en-GB" dirty="0" smtClean="0">
                <a:solidFill>
                  <a:schemeClr val="bg1"/>
                </a:solidFill>
              </a:rPr>
              <a:t>Are you </a:t>
            </a:r>
            <a:r>
              <a:rPr lang="en-GB" dirty="0" err="1" smtClean="0">
                <a:solidFill>
                  <a:schemeClr val="bg1"/>
                </a:solidFill>
              </a:rPr>
              <a:t>technocentric</a:t>
            </a:r>
            <a:r>
              <a:rPr lang="en-GB" dirty="0" smtClean="0">
                <a:solidFill>
                  <a:schemeClr val="bg1"/>
                </a:solidFill>
              </a:rPr>
              <a:t>?</a:t>
            </a:r>
          </a:p>
          <a:p>
            <a:pPr lvl="1"/>
            <a:r>
              <a:rPr lang="en-GB" dirty="0" smtClean="0">
                <a:solidFill>
                  <a:schemeClr val="bg1"/>
                </a:solidFill>
              </a:rPr>
              <a:t>Are you </a:t>
            </a:r>
            <a:r>
              <a:rPr lang="en-GB" dirty="0" err="1" smtClean="0">
                <a:solidFill>
                  <a:schemeClr val="bg1"/>
                </a:solidFill>
              </a:rPr>
              <a:t>technocentric</a:t>
            </a:r>
            <a:r>
              <a:rPr lang="en-GB" dirty="0" smtClean="0">
                <a:solidFill>
                  <a:schemeClr val="bg1"/>
                </a:solidFill>
              </a:rPr>
              <a:t> </a:t>
            </a:r>
            <a:r>
              <a:rPr lang="en-GB" dirty="0" err="1" smtClean="0">
                <a:solidFill>
                  <a:schemeClr val="bg1"/>
                </a:solidFill>
              </a:rPr>
              <a:t>accomodationist</a:t>
            </a:r>
            <a:r>
              <a:rPr lang="en-GB" dirty="0" smtClean="0">
                <a:solidFill>
                  <a:schemeClr val="bg1"/>
                </a:solidFill>
              </a:rPr>
              <a:t>?</a:t>
            </a:r>
          </a:p>
          <a:p>
            <a:pPr lvl="1"/>
            <a:r>
              <a:rPr lang="en-GB" dirty="0" smtClean="0">
                <a:solidFill>
                  <a:schemeClr val="bg1"/>
                </a:solidFill>
              </a:rPr>
              <a:t>Are you an </a:t>
            </a:r>
            <a:r>
              <a:rPr lang="en-GB" dirty="0" err="1" smtClean="0">
                <a:solidFill>
                  <a:schemeClr val="bg1"/>
                </a:solidFill>
              </a:rPr>
              <a:t>ecocentric</a:t>
            </a:r>
            <a:r>
              <a:rPr lang="en-GB" dirty="0" smtClean="0">
                <a:solidFill>
                  <a:schemeClr val="bg1"/>
                </a:solidFill>
              </a:rPr>
              <a:t>? </a:t>
            </a:r>
            <a:endParaRPr lang="en-GB" dirty="0">
              <a:solidFill>
                <a:schemeClr val="bg1"/>
              </a:solidFill>
            </a:endParaRPr>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716016" y="1916832"/>
            <a:ext cx="4320480" cy="2080231"/>
          </a:xfrm>
        </p:spPr>
      </p:pic>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86632" end="97542.4421"/>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21367952"/>
      </p:ext>
    </p:extLst>
  </p:cSld>
  <p:clrMapOvr>
    <a:masterClrMapping/>
  </p:clrMapOvr>
  <mc:AlternateContent xmlns:mc="http://schemas.openxmlformats.org/markup-compatibility/2006" xmlns:p14="http://schemas.microsoft.com/office/powerpoint/2010/main">
    <mc:Choice Requires="p14">
      <p:transition spd="slow" p14:dur="2000" advTm="23670"/>
    </mc:Choice>
    <mc:Fallback xmlns="">
      <p:transition spd="slow" advTm="23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600" dirty="0" smtClean="0"/>
              <a:t>Conclusions: Building a more equal Wales? </a:t>
            </a:r>
            <a:endParaRPr lang="en-GB" sz="3600" dirty="0"/>
          </a:p>
        </p:txBody>
      </p:sp>
      <p:sp>
        <p:nvSpPr>
          <p:cNvPr id="15" name="Content Placeholder 14"/>
          <p:cNvSpPr>
            <a:spLocks noGrp="1"/>
          </p:cNvSpPr>
          <p:nvPr>
            <p:ph sz="half" idx="1"/>
          </p:nvPr>
        </p:nvSpPr>
        <p:spPr>
          <a:xfrm>
            <a:off x="533400" y="1600201"/>
            <a:ext cx="4038600" cy="3989040"/>
          </a:xfrm>
        </p:spPr>
        <p:txBody>
          <a:bodyPr>
            <a:normAutofit/>
          </a:bodyPr>
          <a:lstStyle/>
          <a:p>
            <a:r>
              <a:rPr lang="en-GB" sz="1800" dirty="0" smtClean="0"/>
              <a:t>Equality and social Justice  </a:t>
            </a:r>
            <a:r>
              <a:rPr lang="en-GB" sz="1800" dirty="0"/>
              <a:t>k</a:t>
            </a:r>
            <a:r>
              <a:rPr lang="en-GB" sz="1800" dirty="0" smtClean="0"/>
              <a:t>ey to building  Resilient Communities</a:t>
            </a:r>
            <a:endParaRPr lang="en-GB" sz="1800" b="1" i="1" dirty="0"/>
          </a:p>
        </p:txBody>
      </p:sp>
      <p:sp>
        <p:nvSpPr>
          <p:cNvPr id="16" name="Content Placeholder 15"/>
          <p:cNvSpPr>
            <a:spLocks noGrp="1"/>
          </p:cNvSpPr>
          <p:nvPr>
            <p:ph sz="half" idx="2"/>
          </p:nvPr>
        </p:nvSpPr>
        <p:spPr>
          <a:xfrm>
            <a:off x="4651412" y="1563612"/>
            <a:ext cx="4038600" cy="3989040"/>
          </a:xfrm>
        </p:spPr>
        <p:txBody>
          <a:bodyPr>
            <a:normAutofit/>
          </a:bodyPr>
          <a:lstStyle/>
          <a:p>
            <a:r>
              <a:rPr lang="en-GB" sz="1800" dirty="0" smtClean="0"/>
              <a:t>Dominant Models of Sustainability----</a:t>
            </a:r>
            <a:r>
              <a:rPr lang="en-GB" sz="1800" b="1" i="1" dirty="0" smtClean="0"/>
              <a:t>Critical of  Reductionist / Instrumental models of Sustainability </a:t>
            </a:r>
            <a:endParaRPr lang="en-GB" sz="1800" b="1" i="1" dirty="0"/>
          </a:p>
        </p:txBody>
      </p:sp>
      <p:sp>
        <p:nvSpPr>
          <p:cNvPr id="10" name="Oval 9"/>
          <p:cNvSpPr/>
          <p:nvPr/>
        </p:nvSpPr>
        <p:spPr>
          <a:xfrm>
            <a:off x="924823" y="2759546"/>
            <a:ext cx="2162336" cy="1344031"/>
          </a:xfrm>
          <a:prstGeom prst="ellipse">
            <a:avLst/>
          </a:prstGeom>
          <a:solidFill>
            <a:schemeClr val="accent3"/>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Resilient Communities  </a:t>
            </a:r>
            <a:endParaRPr lang="en-GB" dirty="0"/>
          </a:p>
        </p:txBody>
      </p:sp>
      <p:sp>
        <p:nvSpPr>
          <p:cNvPr id="12" name="Oval 11"/>
          <p:cNvSpPr/>
          <p:nvPr/>
        </p:nvSpPr>
        <p:spPr>
          <a:xfrm>
            <a:off x="5579576" y="2714213"/>
            <a:ext cx="2582263" cy="130936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Sustainability </a:t>
            </a:r>
            <a:endParaRPr lang="en-GB" dirty="0"/>
          </a:p>
        </p:txBody>
      </p:sp>
      <p:sp>
        <p:nvSpPr>
          <p:cNvPr id="14" name="7-Point Star 13"/>
          <p:cNvSpPr/>
          <p:nvPr/>
        </p:nvSpPr>
        <p:spPr>
          <a:xfrm>
            <a:off x="2998304" y="2453720"/>
            <a:ext cx="2439888" cy="1830350"/>
          </a:xfrm>
          <a:prstGeom prst="star7">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Social Justice </a:t>
            </a:r>
            <a:endParaRPr lang="en-GB" dirty="0"/>
          </a:p>
        </p:txBody>
      </p:sp>
      <p:sp>
        <p:nvSpPr>
          <p:cNvPr id="17" name="Flowchart: Punched Tape 16"/>
          <p:cNvSpPr/>
          <p:nvPr/>
        </p:nvSpPr>
        <p:spPr>
          <a:xfrm>
            <a:off x="2468904" y="3640510"/>
            <a:ext cx="3672408" cy="1080120"/>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 Just Sustainability Paradigm? </a:t>
            </a:r>
            <a:endParaRPr lang="en-GB" dirty="0"/>
          </a:p>
        </p:txBody>
      </p:sp>
      <p:pic>
        <p:nvPicPr>
          <p:cNvPr id="3" name="tmpB16E">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9.6893"/>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282986191"/>
      </p:ext>
    </p:extLst>
  </p:cSld>
  <p:clrMapOvr>
    <a:masterClrMapping/>
  </p:clrMapOvr>
  <mc:AlternateContent xmlns:mc="http://schemas.openxmlformats.org/markup-compatibility/2006">
    <mc:Choice xmlns:p14="http://schemas.microsoft.com/office/powerpoint/2010/main" Requires="p14">
      <p:transition spd="slow" p14:dur="2000" advTm="31367"/>
    </mc:Choice>
    <mc:Fallback>
      <p:transition spd="slow" advTm="31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p:cNvGraphicFramePr/>
          <p:nvPr>
            <p:extLst>
              <p:ext uri="{D42A27DB-BD31-4B8C-83A1-F6EECF244321}">
                <p14:modId xmlns:p14="http://schemas.microsoft.com/office/powerpoint/2010/main" val="2024184951"/>
              </p:ext>
            </p:extLst>
          </p:nvPr>
        </p:nvGraphicFramePr>
        <p:xfrm>
          <a:off x="0" y="0"/>
          <a:ext cx="8964488" cy="55892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45881" end="36357.4421"/>
                </p14:media>
              </p:ext>
              <p:ext uri="{42D2F446-02D8-4167-A562-619A0277C38B}">
                <p15:isNarration xmlns:p15="http://schemas.microsoft.com/office/powerpoint/2012/main" val="1"/>
              </p:ext>
            </p:extLst>
          </p:nvPr>
        </p:nvPicPr>
        <p:blipFill>
          <a:blip r:embed="rId11"/>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401951499"/>
      </p:ext>
    </p:extLst>
  </p:cSld>
  <p:clrMapOvr>
    <a:masterClrMapping/>
  </p:clrMapOvr>
  <mc:AlternateContent xmlns:mc="http://schemas.openxmlformats.org/markup-compatibility/2006" xmlns:p14="http://schemas.microsoft.com/office/powerpoint/2010/main">
    <mc:Choice Requires="p14">
      <p:transition spd="slow" p14:dur="2000" advTm="25607"/>
    </mc:Choice>
    <mc:Fallback xmlns="">
      <p:transition spd="slow" advTm="25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Final Word:</a:t>
            </a:r>
            <a:br>
              <a:rPr lang="en-GB" dirty="0" smtClean="0"/>
            </a:br>
            <a:r>
              <a:rPr lang="en-GB" dirty="0" smtClean="0"/>
              <a:t>David W Orr, 1991</a:t>
            </a:r>
            <a:endParaRPr lang="en-GB" dirty="0"/>
          </a:p>
        </p:txBody>
      </p:sp>
      <p:sp>
        <p:nvSpPr>
          <p:cNvPr id="3" name="Content Placeholder 2"/>
          <p:cNvSpPr>
            <a:spLocks noGrp="1"/>
          </p:cNvSpPr>
          <p:nvPr>
            <p:ph idx="1"/>
          </p:nvPr>
        </p:nvSpPr>
        <p:spPr/>
        <p:txBody>
          <a:bodyPr>
            <a:normAutofit fontScale="85000" lnSpcReduction="10000"/>
          </a:bodyPr>
          <a:lstStyle/>
          <a:p>
            <a:r>
              <a:rPr lang="en-GB" i="1" dirty="0" smtClean="0"/>
              <a:t>“The plain fact is that the planet does not need more successful people. But it does desperately need more peacemakers, healers, restorers, storytellers, and lovers of every kind. It needs people who live well in their places. It needs people of moral courage willing to join the fight to make the world habitable and humane. And these qualities have little to do with success as we have defined it” </a:t>
            </a:r>
          </a:p>
          <a:p>
            <a:pPr marL="0" indent="0" algn="r">
              <a:buNone/>
            </a:pPr>
            <a:r>
              <a:rPr lang="en-GB" dirty="0" smtClean="0"/>
              <a:t>(Stone </a:t>
            </a:r>
            <a:r>
              <a:rPr lang="en-GB" i="1" dirty="0" smtClean="0"/>
              <a:t>et al, </a:t>
            </a:r>
            <a:r>
              <a:rPr lang="en-GB" dirty="0" smtClean="0"/>
              <a:t>2005)</a:t>
            </a:r>
            <a:endParaRPr lang="en-GB" dirty="0"/>
          </a:p>
        </p:txBody>
      </p:sp>
      <p:pic>
        <p:nvPicPr>
          <p:cNvPr id="4" name="tmp818A">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8.399"/>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834783196"/>
      </p:ext>
    </p:extLst>
  </p:cSld>
  <p:clrMapOvr>
    <a:masterClrMapping/>
  </p:clrMapOvr>
  <mc:AlternateContent xmlns:mc="http://schemas.openxmlformats.org/markup-compatibility/2006">
    <mc:Choice xmlns:p14="http://schemas.microsoft.com/office/powerpoint/2010/main" Requires="p14">
      <p:transition spd="slow" p14:dur="2000" advTm="40726"/>
    </mc:Choice>
    <mc:Fallback>
      <p:transition spd="slow" advTm="40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32500" lnSpcReduction="20000"/>
          </a:bodyPr>
          <a:lstStyle/>
          <a:p>
            <a:r>
              <a:rPr lang="en-US" dirty="0" smtClean="0"/>
              <a:t>Agyeman</a:t>
            </a:r>
            <a:r>
              <a:rPr lang="en-US" dirty="0"/>
              <a:t>, J. (2005). </a:t>
            </a:r>
            <a:r>
              <a:rPr lang="en-US" b="1" dirty="0"/>
              <a:t>Sustainable Communities and the Challenge of Environmental Justice</a:t>
            </a:r>
            <a:r>
              <a:rPr lang="en-US" dirty="0"/>
              <a:t>. NY/London: New York University Press</a:t>
            </a:r>
            <a:r>
              <a:rPr lang="en-US" dirty="0" smtClean="0"/>
              <a:t>.</a:t>
            </a:r>
            <a:endParaRPr lang="en-GB" dirty="0" smtClean="0"/>
          </a:p>
          <a:p>
            <a:r>
              <a:rPr lang="en-GB" dirty="0" err="1" smtClean="0"/>
              <a:t>Bookchin</a:t>
            </a:r>
            <a:r>
              <a:rPr lang="en-GB" dirty="0" smtClean="0"/>
              <a:t>, M (2005). </a:t>
            </a:r>
            <a:r>
              <a:rPr lang="en-GB" b="1" i="1" dirty="0" smtClean="0"/>
              <a:t>The Ecology of Freedom: The Emergence and dissolution of </a:t>
            </a:r>
            <a:r>
              <a:rPr lang="en-GB" b="1" i="1" dirty="0" err="1" smtClean="0"/>
              <a:t>Hierachy</a:t>
            </a:r>
            <a:r>
              <a:rPr lang="en-GB" dirty="0" smtClean="0"/>
              <a:t>. </a:t>
            </a:r>
            <a:r>
              <a:rPr lang="en-GB" dirty="0" err="1" smtClean="0"/>
              <a:t>Oakland:AK</a:t>
            </a:r>
            <a:r>
              <a:rPr lang="en-GB" dirty="0"/>
              <a:t> </a:t>
            </a:r>
            <a:r>
              <a:rPr lang="en-GB" dirty="0" err="1" smtClean="0"/>
              <a:t>Ress</a:t>
            </a:r>
            <a:endParaRPr lang="en-GB" dirty="0" smtClean="0"/>
          </a:p>
          <a:p>
            <a:r>
              <a:rPr lang="en-GB" dirty="0" err="1" smtClean="0"/>
              <a:t>Blacksell</a:t>
            </a:r>
            <a:r>
              <a:rPr lang="en-GB" dirty="0" smtClean="0"/>
              <a:t> </a:t>
            </a:r>
            <a:r>
              <a:rPr lang="en-GB" dirty="0"/>
              <a:t>M (2006) </a:t>
            </a:r>
            <a:r>
              <a:rPr lang="en-GB" i="1" dirty="0"/>
              <a:t>Political Geography, </a:t>
            </a:r>
            <a:r>
              <a:rPr lang="en-GB" dirty="0"/>
              <a:t>Abingdon, Oxon: Routledge.</a:t>
            </a:r>
          </a:p>
          <a:p>
            <a:r>
              <a:rPr lang="en-GB" dirty="0" err="1"/>
              <a:t>Cudworth</a:t>
            </a:r>
            <a:r>
              <a:rPr lang="en-GB" dirty="0"/>
              <a:t> E (2003) </a:t>
            </a:r>
            <a:r>
              <a:rPr lang="en-GB" i="1" dirty="0"/>
              <a:t>Environment and Society, </a:t>
            </a:r>
            <a:r>
              <a:rPr lang="en-GB" dirty="0"/>
              <a:t>London: Routledge.</a:t>
            </a:r>
          </a:p>
          <a:p>
            <a:r>
              <a:rPr lang="en-GB" dirty="0"/>
              <a:t>Glover A, Jones Y, </a:t>
            </a:r>
            <a:r>
              <a:rPr lang="en-GB" dirty="0" err="1"/>
              <a:t>Claricoates</a:t>
            </a:r>
            <a:r>
              <a:rPr lang="en-GB" dirty="0"/>
              <a:t> J, Morgan J &amp; Peters C (2012) ‘Developing and Piloting a </a:t>
            </a:r>
            <a:r>
              <a:rPr lang="en-GB" dirty="0" err="1"/>
              <a:t>Baselining</a:t>
            </a:r>
            <a:r>
              <a:rPr lang="en-GB" dirty="0"/>
              <a:t> Tool for Education for Sustainable Development and Global Citizenship (ESDGC) in Welsh Higher Education, </a:t>
            </a:r>
            <a:r>
              <a:rPr lang="en-GB" i="1" dirty="0"/>
              <a:t>Innovative Higher Education, </a:t>
            </a:r>
            <a:r>
              <a:rPr lang="en-GB" dirty="0"/>
              <a:t>Vol. 38, pp. 75-86</a:t>
            </a:r>
            <a:r>
              <a:rPr lang="en-GB" i="1" dirty="0"/>
              <a:t>.</a:t>
            </a:r>
            <a:endParaRPr lang="en-GB" dirty="0"/>
          </a:p>
          <a:p>
            <a:r>
              <a:rPr lang="en-GB" dirty="0"/>
              <a:t>HMSO (2015) ‘The Wellbeing and Future Generations Act (2015)’, London: HMSO.</a:t>
            </a:r>
          </a:p>
          <a:p>
            <a:r>
              <a:rPr lang="en-GB" dirty="0" err="1"/>
              <a:t>Mander</a:t>
            </a:r>
            <a:r>
              <a:rPr lang="en-GB" dirty="0"/>
              <a:t> U, </a:t>
            </a:r>
            <a:r>
              <a:rPr lang="en-GB" dirty="0" err="1"/>
              <a:t>Brebbia</a:t>
            </a:r>
            <a:r>
              <a:rPr lang="en-GB" dirty="0"/>
              <a:t> CA &amp; </a:t>
            </a:r>
            <a:r>
              <a:rPr lang="en-GB" dirty="0" err="1"/>
              <a:t>Tiezzi</a:t>
            </a:r>
            <a:r>
              <a:rPr lang="en-GB" dirty="0"/>
              <a:t> E (2006) </a:t>
            </a:r>
            <a:r>
              <a:rPr lang="en-GB" i="1" dirty="0"/>
              <a:t>The Sustainable </a:t>
            </a:r>
            <a:r>
              <a:rPr lang="en-GB" i="1" dirty="0" err="1"/>
              <a:t>Cit</a:t>
            </a:r>
            <a:r>
              <a:rPr lang="en-GB" i="1" dirty="0"/>
              <a:t> IV: Urban Regeneration and Sustainability, </a:t>
            </a:r>
            <a:r>
              <a:rPr lang="en-GB" dirty="0"/>
              <a:t>Southampton: WIT </a:t>
            </a:r>
            <a:r>
              <a:rPr lang="en-GB" dirty="0" err="1"/>
              <a:t>Press.l</a:t>
            </a:r>
            <a:endParaRPr lang="en-GB" dirty="0"/>
          </a:p>
          <a:p>
            <a:r>
              <a:rPr lang="en-GB" dirty="0"/>
              <a:t>Orr  D (1991) ‘What is Education for? Assessing Education in the light of current planetary reality, The Learning Revolution: Education Innovations for Global Citizens. Winter, 1991, p. 52</a:t>
            </a:r>
            <a:r>
              <a:rPr lang="en-GB" dirty="0" smtClean="0"/>
              <a:t>.</a:t>
            </a:r>
          </a:p>
          <a:p>
            <a:r>
              <a:rPr lang="en-GB" dirty="0"/>
              <a:t>Stevens, C., Bullock, S. &amp; A, Scott (2001) </a:t>
            </a:r>
            <a:r>
              <a:rPr lang="en-GB" i="1" dirty="0"/>
              <a:t>Environmental justice: Rights and means to a healthy environment for all.</a:t>
            </a:r>
            <a:r>
              <a:rPr lang="en-GB" dirty="0"/>
              <a:t> ESRC: Special Briefing No 7 November </a:t>
            </a:r>
            <a:r>
              <a:rPr lang="en-GB" dirty="0" smtClean="0"/>
              <a:t>2001</a:t>
            </a:r>
            <a:endParaRPr lang="en-GB" dirty="0"/>
          </a:p>
          <a:p>
            <a:r>
              <a:rPr lang="en-US" dirty="0"/>
              <a:t>Stone MK, Orr DW &amp; Capra F (2005) </a:t>
            </a:r>
            <a:r>
              <a:rPr lang="en-US" i="1" dirty="0"/>
              <a:t>Ecological Literacy: Educating our Children for a Sustainable World, </a:t>
            </a:r>
            <a:r>
              <a:rPr lang="en-US" dirty="0"/>
              <a:t>London: Random House.</a:t>
            </a:r>
            <a:endParaRPr lang="en-GB" dirty="0"/>
          </a:p>
          <a:p>
            <a:r>
              <a:rPr lang="en-US" dirty="0"/>
              <a:t>UNESCO (2014) </a:t>
            </a:r>
            <a:r>
              <a:rPr lang="en-US" i="1" dirty="0"/>
              <a:t>Education, </a:t>
            </a:r>
            <a:r>
              <a:rPr lang="en-US" dirty="0"/>
              <a:t>Education for Sustainable Development (ESD) </a:t>
            </a:r>
            <a:r>
              <a:rPr lang="en-US" u="sng" dirty="0">
                <a:hlinkClick r:id="rId5"/>
              </a:rPr>
              <a:t>http://www.unesco.org/new/en/education/themes/leading-the-international-agenda/education-for-sustainable-development</a:t>
            </a:r>
            <a:r>
              <a:rPr lang="en-US" u="sng" dirty="0" smtClean="0">
                <a:hlinkClick r:id="rId5"/>
              </a:rPr>
              <a:t>/</a:t>
            </a:r>
            <a:endParaRPr lang="en-US" u="sng" dirty="0" smtClean="0"/>
          </a:p>
          <a:p>
            <a:r>
              <a:rPr lang="en-US" dirty="0" smtClean="0"/>
              <a:t>Welsh Government : </a:t>
            </a:r>
            <a:r>
              <a:rPr lang="en-US" dirty="0"/>
              <a:t>Households below average </a:t>
            </a:r>
            <a:r>
              <a:rPr lang="en-US" dirty="0" smtClean="0"/>
              <a:t>income. Available From; </a:t>
            </a:r>
            <a:r>
              <a:rPr lang="en-US" dirty="0" err="1" smtClean="0"/>
              <a:t>gov.wales</a:t>
            </a:r>
            <a:r>
              <a:rPr lang="en-US" dirty="0"/>
              <a:t> </a:t>
            </a:r>
            <a:r>
              <a:rPr lang="en-US" dirty="0" smtClean="0"/>
              <a:t>(march 2017)</a:t>
            </a:r>
          </a:p>
          <a:p>
            <a:r>
              <a:rPr lang="en-US" dirty="0" smtClean="0"/>
              <a:t>Welsh Government: Well being of Future Generations Act (Wales) 2015: Cardiff Wales. Available from : </a:t>
            </a:r>
            <a:r>
              <a:rPr lang="en-US" dirty="0" err="1" smtClean="0"/>
              <a:t>gov.Wales</a:t>
            </a:r>
            <a:r>
              <a:rPr lang="en-US" dirty="0" smtClean="0"/>
              <a:t>. (March 2017)</a:t>
            </a:r>
          </a:p>
          <a:p>
            <a:r>
              <a:rPr lang="en-US" dirty="0" smtClean="0"/>
              <a:t>Government UK : Department for Work and Pensions (March 2017) Households below average income (HBAI) Statistics. Available from </a:t>
            </a:r>
            <a:r>
              <a:rPr lang="en-US" dirty="0" smtClean="0">
                <a:hlinkClick r:id="rId6"/>
              </a:rPr>
              <a:t>www.gov.uk</a:t>
            </a:r>
            <a:r>
              <a:rPr lang="en-US" dirty="0" smtClean="0"/>
              <a:t> (March 2017) </a:t>
            </a:r>
            <a:endParaRPr lang="en-GB" dirty="0"/>
          </a:p>
          <a:p>
            <a:pPr marL="342900" lvl="1" indent="-342900">
              <a:buFont typeface="Arial" pitchFamily="34" charset="0"/>
              <a:buChar char="•"/>
            </a:pPr>
            <a:endParaRPr lang="en-GB" sz="1800" dirty="0"/>
          </a:p>
          <a:p>
            <a:endParaRPr lang="en-GB" sz="1800" dirty="0"/>
          </a:p>
        </p:txBody>
      </p:sp>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05105" end="57.4421"/>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13912269"/>
      </p:ext>
    </p:extLst>
  </p:cSld>
  <p:clrMapOvr>
    <a:masterClrMapping/>
  </p:clrMapOvr>
  <mc:AlternateContent xmlns:mc="http://schemas.openxmlformats.org/markup-compatibility/2006" xmlns:p14="http://schemas.microsoft.com/office/powerpoint/2010/main">
    <mc:Choice Requires="p14">
      <p:transition spd="slow" p14:dur="2000" advTm="2683"/>
    </mc:Choice>
    <mc:Fallback xmlns="">
      <p:transition spd="slow" advTm="2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996|recordLength=25565|start=0|end=5996|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4790|recordLength=34853|start=0|end=34790|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5638|recordLength=15719|start=0|end=15638|audioFormat={00001610-0000-0010-8000-00AA00389B71}|audioRate=44100|muted=false|volume=0.8|fadeIn=0|fadeOut=0|videoFormat={34363248-0000-0010-8000-00AA00389B71}|videoRate=15|videoWidth=256|videoHeight=256"/>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3935|recordLength=33970|start=0|end=33935|audioFormat={00001610-0000-0010-8000-00AA00389B71}|audioRate=44100|muted=false|volume=0.8|fadeIn=0|fadeOut=0|videoFormat={34363248-0000-0010-8000-00AA00389B71}|videoRate=15|videoWidth=256|videoHeight=256"/>
</p:tagLst>
</file>

<file path=ppt/tags/tag5.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0744|recordLength=50782|start=0|end=50744|audioFormat={00001610-0000-0010-8000-00AA00389B71}|audioRate=44100|muted=false|volume=0.8|fadeIn=0|fadeOut=0|videoFormat={34363248-0000-0010-8000-00AA00389B71}|videoRate=15|videoWidth=256|videoHeight=256"/>
</p:tagLst>
</file>

<file path=ppt/tags/tag6.xml><?xml version="1.0" encoding="utf-8"?>
<p:tagLst xmlns:a="http://schemas.openxmlformats.org/drawingml/2006/main" xmlns:r="http://schemas.openxmlformats.org/officeDocument/2006/relationships" xmlns:p="http://schemas.openxmlformats.org/presentationml/2006/main">
  <p:tag name="ATHENA.MIXSHAPE" val="|streamable=true|audioOnly=true|recordStart=111957|recordEnd=134525|recordLength=507845|start=111957|end=134525|audioFormat={00001610-0000-0010-8000-00AA00389B71}|audioRate=44100|muted=false|volume=0.8|fadeIn=0|fadeOut=0|videoFormat={34363248-0000-0010-8000-00AA00389B71}|videoRate=15|videoWidth=256|videoHeight=256"/>
</p:tagLst>
</file>

<file path=ppt/tags/tag7.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3569|recordLength=13606|start=0|end=13569|audioFormat={00001610-0000-0010-8000-00AA00389B71}|audioRate=44100|muted=false|volume=0.8|fadeIn=0|fadeOut=0|videoFormat={34363248-0000-0010-8000-00AA00389B71}|videoRate=15|videoWidth=256|videoHeight=256"/>
</p:tagLst>
</file>

<file path=ppt/tags/tag8.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4383|recordLength=24427|start=0|end=24383|audioFormat={00001610-0000-0010-8000-00AA00389B71}|audioRate=44100|muted=false|volume=0.8|fadeIn=0|fadeOut=0|videoFormat={34363248-0000-0010-8000-00AA00389B71}|videoRate=15|videoWidth=256|videoHeight=256"/>
</p:tagLst>
</file>

<file path=ppt/tags/tag9.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4453|recordLength=24520|start=0|end=24453|audioFormat={00001610-0000-0010-8000-00AA00389B71}|audioRate=44100|muted=false|volume=0.8|fadeIn=0|fadeOut=0|videoFormat={34363248-0000-0010-8000-00AA00389B71}|videoRate=15|videoWidth=256|videoHeight=256"/>
</p:tagLst>
</file>

<file path=ppt/tags/tag10.xml><?xml version="1.0" encoding="utf-8"?>
<p:tagLst xmlns:a="http://schemas.openxmlformats.org/drawingml/2006/main" xmlns:r="http://schemas.openxmlformats.org/officeDocument/2006/relationships" xmlns:p="http://schemas.openxmlformats.org/presentationml/2006/main">
  <p:tag name="ATHENA.MIXSHAPE" val="|streamable=true|audioOnly=true|recordStart=216069|recordEnd=234254|recordLength=507845|start=216069|end=234254|audioFormat={00001610-0000-0010-8000-00AA00389B71}|audioRate=44100|muted=false|volume=0.8|fadeIn=0|fadeOut=0|videoFormat={34363248-0000-0010-8000-00AA00389B71}|videoRate=15|videoWidth=256|videoHeight=256"/>
</p:tagLst>
</file>

<file path=ppt/tags/tag1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64259|recordLength=64342|start=0|end=64259|audioFormat={00001610-0000-0010-8000-00AA00389B71}|audioRate=44100|muted=false|volume=0.8|fadeIn=0|fadeOut=0|videoFormat={34363248-0000-0010-8000-00AA00389B71}|videoRate=15|videoWidth=256|videoHeight=256"/>
</p:tagLst>
</file>

<file path=ppt/tags/tag12.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U3MjAuMCwgQ3VsdHVyZT1uZXV0cmFsLCBQdWJsaWNLZXlUb2tlbj0zMWJmMzg1NmFkMzY0ZTM1BQEAAAALSW5rTWF0dGVyVjEEAAAABVNjYWxlDUxpc3RgMStfaXRlbXMMTGlzdGAxK19zaXplD0xpc3RgMStfdmVyc2lvbgAEAAALF1NoYXJlZC5JbmtpbmcuSW5rQXRvbVtdAgAAAAgIAgAAAHP+OT8JAwAAAAEAAAA5AAAABwMAAAAAAQAAAAQAAAAECUlua0F0b21WMQIAAAAJBAAAAA0DBQQAAAALUGVuU3Ryb2tlVjEEAAAACkF0dHJpYnV0ZXMFVHJhY2UJU3RhcnRUaW1lBFR5cGUEBAAED1BlbkF0dHJpYnV0ZXNWMQIAAAAKSW5rVHJhY2VWMQIAAAAQDEFjdGlvblR5cGVWMQIAAAACAAAACQUAAAAJBgAAADX0AAAAAAAABfn///8MQWN0aW9uVHlwZVYxAQAAAAd2YWx1ZV9fAAgCAAAAAAAAAAUFAAAAD1BlbkF0dHJpYnV0ZXNWMQoAAAAHX2NvbG9yQQdfY29sb3JSB19jb2xvckcHX2NvbG9yQgpGaXRUb0N1cnZlBkhlaWdodA5JZ25vcmVQcmVzc3VyZQ1Jc0hpZ2hsaWdodGVyBVNoYXBlBVdpZHRoAAAAAAAAAAAEAAICAgIBBgEBDEJydXNoU2hhcGVWMQIAAAAGAgAAAP8AAAAAAAAAAAAACEAAAAX4////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
</p:tagLst>
</file>

<file path=ppt/tags/tag1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2926|recordLength=12979|start=0|end=12926|audioFormat={00001610-0000-0010-8000-00AA00389B71}|audioRate=44100|muted=false|volume=0.8|fadeIn=0|fadeOut=0|videoFormat={34363248-0000-0010-8000-00AA00389B71}|videoRate=15|videoWidth=256|videoHeight=256"/>
</p:tagLst>
</file>

<file path=ppt/tags/tag1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8535|recordLength=28630|start=0|end=28535|audioFormat={00001610-0000-0010-8000-00AA00389B71}|audioRate=44100|muted=false|volume=0.8|fadeIn=0|fadeOut=0|videoFormat={34363248-0000-0010-8000-00AA00389B71}|videoRate=15|videoWidth=256|videoHeight=256"/>
</p:tagLst>
</file>

<file path=ppt/tags/tag15.xml><?xml version="1.0" encoding="utf-8"?>
<p:tagLst xmlns:a="http://schemas.openxmlformats.org/drawingml/2006/main" xmlns:r="http://schemas.openxmlformats.org/officeDocument/2006/relationships" xmlns:p="http://schemas.openxmlformats.org/presentationml/2006/main">
  <p:tag name="ATHENA.MIXSHAPE" val="|streamable=true|audioOnly=true|recordStart=329195|recordEnd=386632|recordLength=507845|start=329195|end=386632|audioFormat={00001610-0000-0010-8000-00AA00389B71}|audioRate=44100|muted=false|volume=0.8|fadeIn=0|fadeOut=0|videoFormat={34363248-0000-0010-8000-00AA00389B71}|videoRate=15|videoWidth=256|videoHeight=256"/>
</p:tagLst>
</file>

<file path=ppt/tags/tag16.xml><?xml version="1.0" encoding="utf-8"?>
<p:tagLst xmlns:a="http://schemas.openxmlformats.org/drawingml/2006/main" xmlns:r="http://schemas.openxmlformats.org/officeDocument/2006/relationships" xmlns:p="http://schemas.openxmlformats.org/presentationml/2006/main">
  <p:tag name="ATHENA.MIXSHAPE" val="|streamable=true|audioOnly=true|recordStart=386632|recordEnd=410303|recordLength=507845|start=386632|end=410303|audioFormat={00001610-0000-0010-8000-00AA00389B71}|audioRate=44100|muted=false|volume=0.8|fadeIn=0|fadeOut=0|videoFormat={34363248-0000-0010-8000-00AA00389B71}|videoRate=15|videoWidth=256|videoHeight=256"/>
</p:tagLst>
</file>

<file path=ppt/tags/tag17.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367|recordLength=31416|start=0|end=31367|audioFormat={00001610-0000-0010-8000-00AA00389B71}|audioRate=44100|muted=false|volume=0.8|fadeIn=0|fadeOut=0|videoFormat={34363248-0000-0010-8000-00AA00389B71}|videoRate=15|videoWidth=256|videoHeight=256"/>
</p:tagLst>
</file>

<file path=ppt/tags/tag18.xml><?xml version="1.0" encoding="utf-8"?>
<p:tagLst xmlns:a="http://schemas.openxmlformats.org/drawingml/2006/main" xmlns:r="http://schemas.openxmlformats.org/officeDocument/2006/relationships" xmlns:p="http://schemas.openxmlformats.org/presentationml/2006/main">
  <p:tag name="ATHENA.MIXSHAPE" val="|streamable=true|audioOnly=true|recordStart=445881|recordEnd=471488|recordLength=507845|start=445881|end=471488|audioFormat={00001610-0000-0010-8000-00AA00389B71}|audioRate=44100|muted=false|volume=0.8|fadeIn=0|fadeOut=0|videoFormat={34363248-0000-0010-8000-00AA00389B71}|videoRate=15|videoWidth=256|videoHeight=256"/>
</p:tagLst>
</file>

<file path=ppt/tags/tag19.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40726|recordLength=40774|start=0|end=40726|audioFormat={00001610-0000-0010-8000-00AA00389B71}|audioRate=44100|muted=false|volume=0.8|fadeIn=0|fadeOut=0|videoFormat={34363248-0000-0010-8000-00AA00389B71}|videoRate=15|videoWidth=256|videoHeight=256"/>
</p:tagLst>
</file>

<file path=ppt/tags/tag20.xml><?xml version="1.0" encoding="utf-8"?>
<p:tagLst xmlns:a="http://schemas.openxmlformats.org/drawingml/2006/main" xmlns:r="http://schemas.openxmlformats.org/officeDocument/2006/relationships" xmlns:p="http://schemas.openxmlformats.org/presentationml/2006/main">
  <p:tag name="ATHENA.MIXSHAPE" val="|streamable=true|audioOnly=true|recordStart=505105|recordEnd=507788|recordLength=507845|start=505105|end=507788|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2006/documentManagement/types"/>
    <ds:schemaRef ds:uri="303dbf9b-b85b-46a0-94f1-894078c07ecd"/>
    <ds:schemaRef ds:uri="http://schemas.microsoft.com/office/infopath/2007/PartnerControls"/>
    <ds:schemaRef ds:uri="http://purl.org/dc/elements/1.1/"/>
    <ds:schemaRef ds:uri="http://purl.org/dc/dcmityp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3358</TotalTime>
  <Words>1758</Words>
  <Application>Microsoft Office PowerPoint</Application>
  <PresentationFormat>On-screen Show (4:3)</PresentationFormat>
  <Paragraphs>149</Paragraphs>
  <Slides>19</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A more equal Wales… </vt:lpstr>
      <vt:lpstr>Aim</vt:lpstr>
      <vt:lpstr>Sustainable Development </vt:lpstr>
      <vt:lpstr>Poverty in Wales </vt:lpstr>
      <vt:lpstr>Equality</vt:lpstr>
      <vt:lpstr>Equality     Sustainability Issues</vt:lpstr>
      <vt:lpstr>Equality     Sustainability Issues</vt:lpstr>
      <vt:lpstr>The Debate </vt:lpstr>
      <vt:lpstr>The Debate cont.: </vt:lpstr>
      <vt:lpstr>The Challenge . . .</vt:lpstr>
      <vt:lpstr>PowerPoint Presentation</vt:lpstr>
      <vt:lpstr>Technocentric: Accommodationists</vt:lpstr>
      <vt:lpstr>Eco-centric: </vt:lpstr>
      <vt:lpstr>Social-ecology an alternative? </vt:lpstr>
      <vt:lpstr>Reflection </vt:lpstr>
      <vt:lpstr>Conclusions: Building a more equal Wales? </vt:lpstr>
      <vt:lpstr>PowerPoint Presentation</vt:lpstr>
      <vt:lpstr>Final Word: David W Orr, 1991</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Nicola Welton</cp:lastModifiedBy>
  <cp:revision>42</cp:revision>
  <dcterms:created xsi:type="dcterms:W3CDTF">2015-04-14T15:21:28Z</dcterms:created>
  <dcterms:modified xsi:type="dcterms:W3CDTF">2017-09-22T13:56:10Z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