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82" r:id="rId5"/>
    <p:sldId id="293" r:id="rId6"/>
    <p:sldId id="297" r:id="rId7"/>
    <p:sldId id="298" r:id="rId8"/>
    <p:sldId id="299" r:id="rId9"/>
    <p:sldId id="300" r:id="rId10"/>
    <p:sldId id="296" r:id="rId1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73A0DAA-6AF3-43AB-8588-CEC1D06C72B9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829" autoAdjust="0"/>
    <p:restoredTop sz="94631" autoAdjust="0"/>
  </p:normalViewPr>
  <p:slideViewPr>
    <p:cSldViewPr snapToGrid="0">
      <p:cViewPr varScale="1">
        <p:scale>
          <a:sx n="128" d="100"/>
          <a:sy n="128" d="100"/>
        </p:scale>
        <p:origin x="656" y="17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018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15FAA28-D333-4D57-AF0E-BDF53B4498B2}" type="datetime1">
              <a:rPr lang="en-GB" smtClean="0"/>
              <a:t>15/01/2023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82C0B10-7CAE-41E4-AB02-7E8B1FF2B8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D03277C-3F5C-4673-8D79-1738A329ED93}" type="datetime1">
              <a:rPr lang="en-GB" noProof="0" smtClean="0"/>
              <a:t>15/01/2023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530193B-564F-4854-8A52-728F3FB19C8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4601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8845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8150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949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Sma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837F9836-5B23-424D-8C60-AC02A8512A4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980476" y="0"/>
            <a:ext cx="2211524" cy="6858000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1904" y="4650539"/>
            <a:ext cx="3401478" cy="1192038"/>
          </a:xfrm>
          <a:solidFill>
            <a:schemeClr val="tx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34038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54ED587-2D2F-4D3F-B55B-C64465AB4EC5}"/>
              </a:ext>
            </a:extLst>
          </p:cNvPr>
          <p:cNvSpPr/>
          <p:nvPr userDrawn="1"/>
        </p:nvSpPr>
        <p:spPr>
          <a:xfrm>
            <a:off x="69274" y="66963"/>
            <a:ext cx="9911201" cy="672734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650539"/>
            <a:ext cx="2456210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98A99C-9485-48F0-8E1E-227AD1348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18115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Large Imag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069FFAE5-B16E-4571-88F7-52FA5354B1A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273" y="63691"/>
            <a:ext cx="9911201" cy="6727346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650539"/>
            <a:ext cx="2456210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98A99C-9485-48F0-8E1E-227AD1348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94738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1">
            <a:extLst>
              <a:ext uri="{FF2B5EF4-FFF2-40B4-BE49-F238E27FC236}">
                <a16:creationId xmlns:a16="http://schemas.microsoft.com/office/drawing/2014/main" id="{1599E2D7-24B3-4D66-9AFB-83C1AEC4DBBB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9980476" y="0"/>
            <a:ext cx="2211524" cy="6192000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45086" y="1807950"/>
            <a:ext cx="5184913" cy="432000"/>
          </a:xfrm>
        </p:spPr>
        <p:txBody>
          <a:bodyPr rtlCol="0"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444886" y="2383950"/>
            <a:ext cx="5184913" cy="360000"/>
          </a:xfrm>
        </p:spPr>
        <p:txBody>
          <a:bodyPr rtlCol="0"/>
          <a:lstStyle>
            <a:lvl1pPr marL="0" indent="0" algn="r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445000" y="2908300"/>
            <a:ext cx="5184800" cy="3283700"/>
          </a:xfrm>
          <a:solidFill>
            <a:schemeClr val="bg1"/>
          </a:solidFill>
        </p:spPr>
        <p:txBody>
          <a:bodyPr lIns="180000" tIns="252000" rIns="252000" rtlCol="0"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DA1E79-BA17-41C5-98B7-CFBC5859A51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50103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823393" y="1343906"/>
            <a:ext cx="3736800" cy="3933645"/>
          </a:xfrm>
          <a:solidFill>
            <a:schemeClr val="bg1"/>
          </a:solidFill>
        </p:spPr>
        <p:txBody>
          <a:bodyPr lIns="180000" tIns="180000" rIns="180000"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DA1E79-BA17-41C5-98B7-CFBC5859A51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Picture Placeholder 6">
            <a:extLst>
              <a:ext uri="{FF2B5EF4-FFF2-40B4-BE49-F238E27FC236}">
                <a16:creationId xmlns:a16="http://schemas.microsoft.com/office/drawing/2014/main" id="{492C2A1D-F7BD-46B6-BC01-15D365ACD50B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560193" y="1344803"/>
            <a:ext cx="3737526" cy="3933645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F4F1543-153D-4F77-A4A9-C9BBA1C20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9131100" cy="43200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9FAA210E-391A-499A-89D5-F222045FD1A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68959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347197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432296"/>
            <a:ext cx="4500000" cy="527076"/>
          </a:xfrm>
          <a:solidFill>
            <a:schemeClr val="tx1"/>
          </a:solidFill>
        </p:spPr>
        <p:txBody>
          <a:bodyPr lIns="180000" tIns="36000" rtlCol="0" anchor="ctr"/>
          <a:lstStyle>
            <a:lvl1pPr marL="0" indent="0">
              <a:buNone/>
              <a:defRPr sz="2400" b="1" spc="-15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0" y="2023668"/>
            <a:ext cx="4500000" cy="4168332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29800" y="1433105"/>
            <a:ext cx="4500000" cy="525283"/>
          </a:xfrm>
          <a:solidFill>
            <a:schemeClr val="tx1"/>
          </a:solidFill>
        </p:spPr>
        <p:txBody>
          <a:bodyPr lIns="180000" tIns="36000" rtlCol="0" anchor="ctr"/>
          <a:lstStyle>
            <a:lvl1pPr marL="0" indent="0">
              <a:buNone/>
              <a:defRPr sz="2400" b="1" spc="-15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29800" y="2020359"/>
            <a:ext cx="4500000" cy="417089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09955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99200" y="432000"/>
            <a:ext cx="5472113" cy="5759250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875314" y="5096632"/>
            <a:ext cx="2028686" cy="1094618"/>
          </a:xfrm>
        </p:spPr>
        <p:txBody>
          <a:bodyPr rtlCol="0" anchor="b"/>
          <a:lstStyle>
            <a:lvl1pPr marL="0" indent="0" algn="r">
              <a:buNone/>
              <a:defRPr i="1">
                <a:solidFill>
                  <a:schemeClr val="tx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Enter your caption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5951D2-91DB-40E7-95D5-4B372602DE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6EFF903-F1F3-440A-B12C-9FD51606B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87784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-you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174360" y="2112793"/>
            <a:ext cx="6798250" cy="1674470"/>
          </a:xfrm>
        </p:spPr>
        <p:txBody>
          <a:bodyPr rtlCol="0" anchor="ctr"/>
          <a:lstStyle>
            <a:lvl1pPr algn="ctr">
              <a:lnSpc>
                <a:spcPct val="100000"/>
              </a:lnSpc>
              <a:defRPr sz="6000" b="1" cap="all" spc="-30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CA3EFDD3-A9D2-4EB6-BB2A-F6999D9F7EA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74361" y="4035727"/>
            <a:ext cx="3329850" cy="382887"/>
          </a:xfrm>
        </p:spPr>
        <p:txBody>
          <a:bodyPr rtlCol="0"/>
          <a:lstStyle>
            <a:lvl1pPr marL="0" indent="0" algn="r">
              <a:buNone/>
              <a:defRPr sz="2400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Full Name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261ED1F7-B623-43D9-9BDA-8808C5CFAFF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62268" y="4150118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Phone Number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E27366FC-4115-4122-9CE2-5FA9D424AD5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62268" y="4540691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Email or Social Media Handle</a:t>
            </a:r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DEB36829-2F8B-4E22-AB6D-4111D18AF84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62268" y="4931263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Company Website</a:t>
            </a:r>
          </a:p>
        </p:txBody>
      </p:sp>
    </p:spTree>
    <p:extLst>
      <p:ext uri="{BB962C8B-B14F-4D97-AF65-F5344CB8AC3E}">
        <p14:creationId xmlns:p14="http://schemas.microsoft.com/office/powerpoint/2010/main" val="3189010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1" y="1008000"/>
            <a:ext cx="9198116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42953D-28FC-41B5-A1BB-BB3BA7CA40B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94EB5D3-F8CB-4E76-8D7E-FF441818EEC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512000"/>
            <a:ext cx="2916000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72900" y="1511476"/>
            <a:ext cx="2916000" cy="4679249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13800" y="1511475"/>
            <a:ext cx="2916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BCA97-F31B-451D-82F8-6E000DF2118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7AAC4-A657-4D75-A527-0307AFF2B1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D7ACCB5-9A86-4F46-89E2-B79F48C9EC1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512000"/>
            <a:ext cx="1764000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90450" y="1512000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148900" y="1512000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07350" y="1507535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865800" y="1507535"/>
            <a:ext cx="1764000" cy="4683715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9234E-176D-4BBF-9391-7B6F018C51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A8293F-A5B5-4FCC-BF27-A25B1BAFF245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1" y="1008000"/>
            <a:ext cx="9198116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B8C2-B6A2-4C69-8D3A-57420A034BA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801980-CBAE-4A50-886D-54D7BB2E19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EDF756E-F310-4229-ACDD-055D299A95FB}"/>
              </a:ext>
            </a:extLst>
          </p:cNvPr>
          <p:cNvSpPr/>
          <p:nvPr userDrawn="1"/>
        </p:nvSpPr>
        <p:spPr>
          <a:xfrm>
            <a:off x="6297105" y="424206"/>
            <a:ext cx="5505254" cy="573149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5951D2-91DB-40E7-95D5-4B372602DE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7666241-4AF6-458A-A571-6C6C291D7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2775" y="3639199"/>
            <a:ext cx="5053936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F4F2BBF-F210-4954-9C73-A0030AACDD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32775" y="993303"/>
            <a:ext cx="5053936" cy="2513468"/>
          </a:xfrm>
        </p:spPr>
        <p:txBody>
          <a:bodyPr rtlCol="0"/>
          <a:lstStyle>
            <a:lvl1pPr>
              <a:defRPr sz="5400" cap="none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277791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FD1EE834-4B70-4715-8346-1C0298347EE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046375"/>
            <a:ext cx="9198000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800888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AE43F4C-1A64-4197-A44B-E6EB874E243B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32000" y="1046376"/>
            <a:ext cx="4435831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D7B3F5B8-DC28-4878-AC9F-D434D7542D8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5194169" y="1046376"/>
            <a:ext cx="4435831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74397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CB97B01E-88B2-448F-BD96-A1AAFA39AC1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068420"/>
            <a:ext cx="4434840" cy="823912"/>
          </a:xfrm>
          <a:solidFill>
            <a:schemeClr val="tx1"/>
          </a:solidFill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40BADDE2-4EE6-41B4-804C-EBF680128B40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5195160" y="1068420"/>
            <a:ext cx="4434840" cy="823912"/>
          </a:xfrm>
          <a:solidFill>
            <a:schemeClr val="tx1"/>
          </a:solidFill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BB0A14E0-899D-4594-BC9E-AE89BF0D3A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1" y="2096752"/>
            <a:ext cx="4434840" cy="409291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2C699014-D902-4E9A-80CD-8D2BCFE67097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5195160" y="2096752"/>
            <a:ext cx="4434840" cy="409291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634682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32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67C685-BABE-4B77-8C5E-B39B093D3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1" y="457200"/>
            <a:ext cx="3159612" cy="1600200"/>
          </a:xfrm>
        </p:spPr>
        <p:txBody>
          <a:bodyPr rtlCol="0" anchor="b"/>
          <a:lstStyle>
            <a:lvl1pPr>
              <a:defRPr sz="2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B6B7795-36CC-459B-AE8B-7FB2F40AF37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32001" y="2057400"/>
            <a:ext cx="3159612" cy="4126584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9F53EF1-D412-467C-B7CE-30536F140AE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770722" y="457201"/>
            <a:ext cx="6023727" cy="5726784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20005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32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67C685-BABE-4B77-8C5E-B39B093D3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1" y="457200"/>
            <a:ext cx="3159612" cy="1600200"/>
          </a:xfrm>
        </p:spPr>
        <p:txBody>
          <a:bodyPr rtlCol="0" anchor="b"/>
          <a:lstStyle>
            <a:lvl1pPr>
              <a:defRPr sz="2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B6B7795-36CC-459B-AE8B-7FB2F40AF37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32001" y="2057400"/>
            <a:ext cx="3159612" cy="4126584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10319378-269C-406E-9B84-FCF22DA02E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788021" y="457201"/>
            <a:ext cx="5949868" cy="5726784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021472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37796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10D190-B83D-438A-91BC-470C41B22A29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2C8D0EF-1DB6-4ADC-8F31-5AE53BF5EAF4}"/>
              </a:ext>
            </a:extLst>
          </p:cNvPr>
          <p:cNvSpPr/>
          <p:nvPr userDrawn="1"/>
        </p:nvSpPr>
        <p:spPr>
          <a:xfrm>
            <a:off x="69274" y="66963"/>
            <a:ext cx="9911201" cy="672734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2F208ED-79A0-4B2C-A5EE-9D27466BCA3F}"/>
              </a:ext>
            </a:extLst>
          </p:cNvPr>
          <p:cNvSpPr/>
          <p:nvPr userDrawn="1"/>
        </p:nvSpPr>
        <p:spPr>
          <a:xfrm>
            <a:off x="11407775" y="6356350"/>
            <a:ext cx="784225" cy="36512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9198116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512000"/>
            <a:ext cx="9198116" cy="467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 i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47502" y="6401750"/>
            <a:ext cx="278418" cy="27432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ctr">
              <a:defRPr sz="1200" i="1">
                <a:solidFill>
                  <a:schemeClr val="bg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FDC6F9-37F9-4E25-AECA-D307B8421C73}"/>
              </a:ext>
            </a:extLst>
          </p:cNvPr>
          <p:cNvSpPr txBox="1"/>
          <p:nvPr userDrawn="1"/>
        </p:nvSpPr>
        <p:spPr>
          <a:xfrm>
            <a:off x="9630116" y="6346108"/>
            <a:ext cx="1662546" cy="404658"/>
          </a:xfrm>
          <a:prstGeom prst="rect">
            <a:avLst/>
          </a:prstGeom>
          <a:noFill/>
        </p:spPr>
        <p:txBody>
          <a:bodyPr wrap="square" lIns="0" tIns="36000" rIns="0" bIns="0" rtlCol="0">
            <a:spAutoFit/>
          </a:bodyPr>
          <a:lstStyle/>
          <a:p>
            <a:pPr algn="r" rtl="0">
              <a:lnSpc>
                <a:spcPts val="1400"/>
              </a:lnSpc>
            </a:pPr>
            <a:r>
              <a:rPr lang="en-GB" sz="1600" b="1" spc="-100" noProof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WOODGROVE</a:t>
            </a:r>
            <a:r>
              <a:rPr lang="en-GB" sz="1600" b="1" spc="-100" noProof="0">
                <a:solidFill>
                  <a:schemeClr val="accent1"/>
                </a:solidFill>
                <a:latin typeface="Corbel" panose="020B0503020204020204" pitchFamily="34" charset="0"/>
              </a:rPr>
              <a:t> </a:t>
            </a:r>
            <a:r>
              <a:rPr lang="en-GB" sz="1600" b="1" spc="-100" noProof="0">
                <a:solidFill>
                  <a:schemeClr val="tx1"/>
                </a:solidFill>
                <a:latin typeface="Corbel" panose="020B0503020204020204" pitchFamily="34" charset="0"/>
              </a:rPr>
              <a:t>BANK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B322F68-670D-45A0-A54F-7E70BCEAED3F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69B5F15-353A-4344-8D61-F4E25AA9FB6C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A0C0AA-FCE8-4A7F-928A-54C96BBA9053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2" r:id="rId2"/>
    <p:sldLayoutId id="2147483663" r:id="rId3"/>
    <p:sldLayoutId id="2147483658" r:id="rId4"/>
    <p:sldLayoutId id="2147483665" r:id="rId5"/>
    <p:sldLayoutId id="2147483659" r:id="rId6"/>
    <p:sldLayoutId id="2147483660" r:id="rId7"/>
    <p:sldLayoutId id="2147483664" r:id="rId8"/>
    <p:sldLayoutId id="2147483650" r:id="rId9"/>
    <p:sldLayoutId id="2147483656" r:id="rId10"/>
    <p:sldLayoutId id="2147483657" r:id="rId11"/>
    <p:sldLayoutId id="2147483654" r:id="rId12"/>
    <p:sldLayoutId id="2147483666" r:id="rId13"/>
    <p:sldLayoutId id="2147483667" r:id="rId14"/>
    <p:sldLayoutId id="2147483668" r:id="rId15"/>
    <p:sldLayoutId id="2147483669" r:id="rId16"/>
    <p:sldLayoutId id="2147483670" r:id="rId17"/>
    <p:sldLayoutId id="2147483671" r:id="rId18"/>
    <p:sldLayoutId id="2147483672" r:id="rId19"/>
    <p:sldLayoutId id="2147483655" r:id="rId2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all" spc="-1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4.jp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Wood piece cut through the middle">
            <a:extLst>
              <a:ext uri="{FF2B5EF4-FFF2-40B4-BE49-F238E27FC236}">
                <a16:creationId xmlns:a16="http://schemas.microsoft.com/office/drawing/2014/main" id="{C0BA96B3-F713-41B0-A2E3-15E9039E474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980476" y="0"/>
            <a:ext cx="2211524" cy="6858000"/>
          </a:xfr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2F2BFDF-E9F2-4569-A9F2-E1FFCB7FB82D}"/>
              </a:ext>
            </a:extLst>
          </p:cNvPr>
          <p:cNvSpPr txBox="1"/>
          <p:nvPr/>
        </p:nvSpPr>
        <p:spPr>
          <a:xfrm>
            <a:off x="5205663" y="3941638"/>
            <a:ext cx="1879577" cy="225121"/>
          </a:xfrm>
          <a:prstGeom prst="rect">
            <a:avLst/>
          </a:prstGeom>
          <a:noFill/>
        </p:spPr>
        <p:txBody>
          <a:bodyPr wrap="square" lIns="0" tIns="36000" rIns="0" bIns="0" rtlCol="0">
            <a:spAutoFit/>
          </a:bodyPr>
          <a:lstStyle/>
          <a:p>
            <a:pPr algn="r" rtl="0">
              <a:lnSpc>
                <a:spcPts val="1400"/>
              </a:lnSpc>
            </a:pPr>
            <a:r>
              <a:rPr lang="en-GB" sz="1600" b="1" spc="-100" dirty="0">
                <a:solidFill>
                  <a:schemeClr val="tx1"/>
                </a:solidFill>
                <a:latin typeface="Corbel" panose="020B0503020204020204" pitchFamily="34" charset="0"/>
              </a:rPr>
              <a:t>UWTSD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T he big debate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72945D-CA91-4CFE-8EB7-941C7618C99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sz="2400" b="1" dirty="0"/>
              <a:t>Tourism TAX</a:t>
            </a:r>
          </a:p>
        </p:txBody>
      </p:sp>
    </p:spTree>
    <p:extLst>
      <p:ext uri="{BB962C8B-B14F-4D97-AF65-F5344CB8AC3E}">
        <p14:creationId xmlns:p14="http://schemas.microsoft.com/office/powerpoint/2010/main" val="3899961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title"/>
          </p:nvPr>
        </p:nvSpPr>
        <p:spPr bwMode="ltGray">
          <a:xfrm>
            <a:off x="432000" y="432000"/>
            <a:ext cx="9198000" cy="432000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3000" dirty="0"/>
              <a:t>Tourism Tax ON Wales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72945D-CA91-4CFE-8EB7-941C7618C9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068420"/>
            <a:ext cx="4434840" cy="823912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A vital investment in Wales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389A529B-356C-FBC5-80B9-5CFAD6337D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95160" y="1068420"/>
            <a:ext cx="4434840" cy="823912"/>
          </a:xfrm>
        </p:spPr>
        <p:txBody>
          <a:bodyPr/>
          <a:lstStyle/>
          <a:p>
            <a:r>
              <a:rPr lang="en-US" dirty="0"/>
              <a:t>The governments Cash Cow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50BCAD-E775-AF94-F345-D2C85F6BDC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776" r="-1" b="4933"/>
          <a:stretch/>
        </p:blipFill>
        <p:spPr>
          <a:xfrm>
            <a:off x="432001" y="2096752"/>
            <a:ext cx="4434840" cy="4092911"/>
          </a:xfrm>
          <a:prstGeom prst="rect">
            <a:avLst/>
          </a:prstGeom>
          <a:noFill/>
        </p:spPr>
      </p:pic>
      <p:pic>
        <p:nvPicPr>
          <p:cNvPr id="8" name="Picture Placeholder 7" descr="Running track">
            <a:extLst>
              <a:ext uri="{FF2B5EF4-FFF2-40B4-BE49-F238E27FC236}">
                <a16:creationId xmlns:a16="http://schemas.microsoft.com/office/drawing/2014/main" id="{510AF14D-268D-4B93-96C4-26C9387AA4E2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6709" r="9608" b="-3"/>
          <a:stretch/>
        </p:blipFill>
        <p:spPr>
          <a:xfrm>
            <a:off x="5195160" y="2096752"/>
            <a:ext cx="4434840" cy="4092911"/>
          </a:xfrm>
          <a:noFill/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CF67D8D-3D50-EA2D-9BCF-5B7A72F38184}"/>
              </a:ext>
            </a:extLst>
          </p:cNvPr>
          <p:cNvSpPr/>
          <p:nvPr/>
        </p:nvSpPr>
        <p:spPr>
          <a:xfrm>
            <a:off x="10120108" y="6344702"/>
            <a:ext cx="2071892" cy="46561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picture containing logo&#10;&#10;Description automatically generated">
            <a:extLst>
              <a:ext uri="{FF2B5EF4-FFF2-40B4-BE49-F238E27FC236}">
                <a16:creationId xmlns:a16="http://schemas.microsoft.com/office/drawing/2014/main" id="{D54CC012-BA48-CABB-9442-FD4271761C7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5324"/>
          <a:stretch/>
        </p:blipFill>
        <p:spPr>
          <a:xfrm>
            <a:off x="5195160" y="2096753"/>
            <a:ext cx="4428631" cy="409291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46A60C4-1887-33FA-DA74-F738D106A57A}"/>
              </a:ext>
            </a:extLst>
          </p:cNvPr>
          <p:cNvSpPr txBox="1"/>
          <p:nvPr/>
        </p:nvSpPr>
        <p:spPr>
          <a:xfrm>
            <a:off x="425792" y="6080957"/>
            <a:ext cx="14165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(Wales 2014)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B46DEBA-B4B4-C158-7B46-E666C728E717}"/>
              </a:ext>
            </a:extLst>
          </p:cNvPr>
          <p:cNvSpPr txBox="1"/>
          <p:nvPr/>
        </p:nvSpPr>
        <p:spPr>
          <a:xfrm>
            <a:off x="5042947" y="6024751"/>
            <a:ext cx="2012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(Shutterstock 2022)</a:t>
            </a:r>
          </a:p>
        </p:txBody>
      </p:sp>
    </p:spTree>
    <p:extLst>
      <p:ext uri="{BB962C8B-B14F-4D97-AF65-F5344CB8AC3E}">
        <p14:creationId xmlns:p14="http://schemas.microsoft.com/office/powerpoint/2010/main" val="21176954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title"/>
          </p:nvPr>
        </p:nvSpPr>
        <p:spPr bwMode="ltGray">
          <a:xfrm>
            <a:off x="432000" y="432000"/>
            <a:ext cx="9198000" cy="432000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3000" dirty="0"/>
              <a:t>Tourism Tax ON Wales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72945D-CA91-4CFE-8EB7-941C7618C9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068420"/>
            <a:ext cx="4434840" cy="823912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Councils will reinvest in tourism  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389A529B-356C-FBC5-80B9-5CFAD6337D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95160" y="1068420"/>
            <a:ext cx="4434840" cy="823912"/>
          </a:xfrm>
        </p:spPr>
        <p:txBody>
          <a:bodyPr/>
          <a:lstStyle/>
          <a:p>
            <a:pPr algn="ctr"/>
            <a:r>
              <a:rPr lang="en-US" dirty="0"/>
              <a:t>Hospitality is already understaffed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CF67D8D-3D50-EA2D-9BCF-5B7A72F38184}"/>
              </a:ext>
            </a:extLst>
          </p:cNvPr>
          <p:cNvSpPr/>
          <p:nvPr/>
        </p:nvSpPr>
        <p:spPr>
          <a:xfrm>
            <a:off x="10120108" y="6344702"/>
            <a:ext cx="2071892" cy="46561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nvestments Strategy | UNWTO">
            <a:extLst>
              <a:ext uri="{FF2B5EF4-FFF2-40B4-BE49-F238E27FC236}">
                <a16:creationId xmlns:a16="http://schemas.microsoft.com/office/drawing/2014/main" id="{6387E231-58E7-706B-F943-24BC4D3E1D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416" y="2205181"/>
            <a:ext cx="4745168" cy="3584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7D84F14-4711-D349-4FB0-806F2DD77A2D}"/>
              </a:ext>
            </a:extLst>
          </p:cNvPr>
          <p:cNvSpPr txBox="1"/>
          <p:nvPr/>
        </p:nvSpPr>
        <p:spPr>
          <a:xfrm>
            <a:off x="146654" y="5604914"/>
            <a:ext cx="60976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(Investment strategies 2022)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pic>
        <p:nvPicPr>
          <p:cNvPr id="1028" name="Picture 4" descr="Service without smiles: New report reveals stress of hospitality workers -  HR News">
            <a:extLst>
              <a:ext uri="{FF2B5EF4-FFF2-40B4-BE49-F238E27FC236}">
                <a16:creationId xmlns:a16="http://schemas.microsoft.com/office/drawing/2014/main" id="{8EDF8B31-8CAA-16CD-C6DA-69ED81DECDDB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743"/>
          <a:stretch/>
        </p:blipFill>
        <p:spPr bwMode="auto">
          <a:xfrm>
            <a:off x="5195160" y="2205181"/>
            <a:ext cx="4434840" cy="358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3238F7E-3928-7917-E622-FCE287695541}"/>
              </a:ext>
            </a:extLst>
          </p:cNvPr>
          <p:cNvSpPr txBox="1"/>
          <p:nvPr/>
        </p:nvSpPr>
        <p:spPr>
          <a:xfrm>
            <a:off x="5115028" y="5604914"/>
            <a:ext cx="60976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(HR NEWS 2022)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41077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91B95-4831-4F04-3885-5889A7CA9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Tourism Tax ON Wales 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6B55A81-97CF-6EA4-8BE2-D013052AE83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 rtl="0"/>
              <a:t>4</a:t>
            </a:fld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655CF6-074D-22C9-D216-30EE405598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/>
              <a:t>120 Million in financial support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B1D267-DEA8-C596-9A08-7634DDF8C5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/>
              <a:t>IATA opposes the taxation of travel</a:t>
            </a:r>
          </a:p>
        </p:txBody>
      </p:sp>
      <p:pic>
        <p:nvPicPr>
          <p:cNvPr id="2050" name="Picture 2" descr="50% of employers have not introduced extra financial support -">
            <a:extLst>
              <a:ext uri="{FF2B5EF4-FFF2-40B4-BE49-F238E27FC236}">
                <a16:creationId xmlns:a16="http://schemas.microsoft.com/office/drawing/2014/main" id="{F75E899F-505E-F963-970B-041385BE1D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00" y="2225960"/>
            <a:ext cx="4434840" cy="3692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B93F19C-129B-DFB0-A333-9233F9F94A9D}"/>
              </a:ext>
            </a:extLst>
          </p:cNvPr>
          <p:cNvSpPr/>
          <p:nvPr/>
        </p:nvSpPr>
        <p:spPr>
          <a:xfrm>
            <a:off x="10120108" y="6344702"/>
            <a:ext cx="2071892" cy="46561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43A7FBD-E80C-0026-CF8F-82BC397BFCF0}"/>
              </a:ext>
            </a:extLst>
          </p:cNvPr>
          <p:cNvSpPr txBox="1"/>
          <p:nvPr/>
        </p:nvSpPr>
        <p:spPr>
          <a:xfrm>
            <a:off x="536712" y="5734122"/>
            <a:ext cx="2659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(Employee benefits 2022)</a:t>
            </a:r>
          </a:p>
        </p:txBody>
      </p:sp>
      <p:pic>
        <p:nvPicPr>
          <p:cNvPr id="2052" name="Picture 4" descr="IATA publishes latest Covid-19 airline information - The Loadstar">
            <a:extLst>
              <a:ext uri="{FF2B5EF4-FFF2-40B4-BE49-F238E27FC236}">
                <a16:creationId xmlns:a16="http://schemas.microsoft.com/office/drawing/2014/main" id="{FE5846F5-857E-ACC7-7E2B-450B7F82A7FF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5160" y="2225960"/>
            <a:ext cx="4434841" cy="3692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13ACD1D-327D-BC19-5D37-051C4699B459}"/>
              </a:ext>
            </a:extLst>
          </p:cNvPr>
          <p:cNvSpPr txBox="1"/>
          <p:nvPr/>
        </p:nvSpPr>
        <p:spPr>
          <a:xfrm>
            <a:off x="5313991" y="5754828"/>
            <a:ext cx="1591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(AITA2 2022) </a:t>
            </a:r>
          </a:p>
        </p:txBody>
      </p:sp>
    </p:spTree>
    <p:extLst>
      <p:ext uri="{BB962C8B-B14F-4D97-AF65-F5344CB8AC3E}">
        <p14:creationId xmlns:p14="http://schemas.microsoft.com/office/powerpoint/2010/main" val="189289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96622-BF3B-BABE-C949-7BDD3BC55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Tourism Tax ON Wales 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A73F287-B28A-522B-746D-798947814F6A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 rtl="0"/>
              <a:t>5</a:t>
            </a:fld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657AF2-E2C6-D0E6-521E-756D6D0CF2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Power to the community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EE55D2-8F01-9AF0-92A8-5B6B123560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The affect on business tourism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7DFAC07-624D-C11D-C201-EA175BB71C32}"/>
              </a:ext>
            </a:extLst>
          </p:cNvPr>
          <p:cNvSpPr/>
          <p:nvPr/>
        </p:nvSpPr>
        <p:spPr>
          <a:xfrm>
            <a:off x="10120108" y="6344702"/>
            <a:ext cx="2071892" cy="46561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Make Your Tour Business Appeal to Corporate Audiences | Bus.com Blog">
            <a:extLst>
              <a:ext uri="{FF2B5EF4-FFF2-40B4-BE49-F238E27FC236}">
                <a16:creationId xmlns:a16="http://schemas.microsoft.com/office/drawing/2014/main" id="{5307B53E-DA79-E248-DD27-C10AF976DE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8910" y="2176265"/>
            <a:ext cx="4567339" cy="3692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B5BF516-96B4-9B20-CA77-980EECE74FE6}"/>
              </a:ext>
            </a:extLst>
          </p:cNvPr>
          <p:cNvSpPr txBox="1"/>
          <p:nvPr/>
        </p:nvSpPr>
        <p:spPr>
          <a:xfrm>
            <a:off x="5585792" y="5684427"/>
            <a:ext cx="1229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(Bus 2019)</a:t>
            </a:r>
          </a:p>
        </p:txBody>
      </p:sp>
      <p:pic>
        <p:nvPicPr>
          <p:cNvPr id="3078" name="Picture 6" descr="Community' Movie on Peacock: Cast, Release Date, Spoilers | TVLine">
            <a:extLst>
              <a:ext uri="{FF2B5EF4-FFF2-40B4-BE49-F238E27FC236}">
                <a16:creationId xmlns:a16="http://schemas.microsoft.com/office/drawing/2014/main" id="{E7B4BA39-6947-B6AC-D372-93F223649F7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551" y="2255778"/>
            <a:ext cx="4500289" cy="3613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9E86BFE-6E87-C7C0-93C5-D8F5A707F799}"/>
              </a:ext>
            </a:extLst>
          </p:cNvPr>
          <p:cNvSpPr txBox="1"/>
          <p:nvPr/>
        </p:nvSpPr>
        <p:spPr>
          <a:xfrm>
            <a:off x="576469" y="5684427"/>
            <a:ext cx="154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(Tv line 2022)</a:t>
            </a:r>
          </a:p>
        </p:txBody>
      </p:sp>
    </p:spTree>
    <p:extLst>
      <p:ext uri="{BB962C8B-B14F-4D97-AF65-F5344CB8AC3E}">
        <p14:creationId xmlns:p14="http://schemas.microsoft.com/office/powerpoint/2010/main" val="19824307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For or against in-company training? - IED - Project Updates">
            <a:extLst>
              <a:ext uri="{FF2B5EF4-FFF2-40B4-BE49-F238E27FC236}">
                <a16:creationId xmlns:a16="http://schemas.microsoft.com/office/drawing/2014/main" id="{7C2E2BD0-F00C-517E-324F-F047854E48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12" y="114804"/>
            <a:ext cx="10795000" cy="6628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F1FE1D-6023-A71A-3B86-5998CED18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408" y="998531"/>
            <a:ext cx="9198000" cy="432000"/>
          </a:xfrm>
        </p:spPr>
        <p:txBody>
          <a:bodyPr/>
          <a:lstStyle/>
          <a:p>
            <a:pPr algn="ctr"/>
            <a:r>
              <a:rPr lang="en-GB" sz="3200" dirty="0"/>
              <a:t>Tourism Tax ON Wales 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C606618-3EC5-A5E9-878D-E55515A64085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 rtl="0"/>
              <a:t>6</a:t>
            </a:fld>
            <a:endParaRPr lang="en-GB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E700F1B-6E8E-6C5E-6721-03A36C2FAFA0}"/>
              </a:ext>
            </a:extLst>
          </p:cNvPr>
          <p:cNvSpPr/>
          <p:nvPr/>
        </p:nvSpPr>
        <p:spPr>
          <a:xfrm>
            <a:off x="10887212" y="6344702"/>
            <a:ext cx="1304787" cy="46561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02CC73-A651-C302-A6E5-66FA65C83321}"/>
              </a:ext>
            </a:extLst>
          </p:cNvPr>
          <p:cNvSpPr txBox="1"/>
          <p:nvPr/>
        </p:nvSpPr>
        <p:spPr>
          <a:xfrm>
            <a:off x="9153939" y="5490137"/>
            <a:ext cx="12682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(IED 2022)</a:t>
            </a:r>
          </a:p>
        </p:txBody>
      </p:sp>
    </p:spTree>
    <p:extLst>
      <p:ext uri="{BB962C8B-B14F-4D97-AF65-F5344CB8AC3E}">
        <p14:creationId xmlns:p14="http://schemas.microsoft.com/office/powerpoint/2010/main" val="19961362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F11A6B65-5A20-4F4D-ACBB-ED50132D457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u="sng" dirty="0"/>
              <a:t>THANK YOU</a:t>
            </a:r>
            <a:br>
              <a:rPr lang="en-GB" dirty="0"/>
            </a:br>
            <a:r>
              <a:rPr lang="en-GB" sz="4000" dirty="0"/>
              <a:t>ANY Questions?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828E04-9C2A-4859-8050-C2DF67A249C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586717" y="4979959"/>
            <a:ext cx="3329850" cy="382887"/>
          </a:xfrm>
        </p:spPr>
        <p:txBody>
          <a:bodyPr rtlCol="0"/>
          <a:lstStyle/>
          <a:p>
            <a:pPr algn="ctr" rtl="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Module code: BMTP4011</a:t>
            </a:r>
          </a:p>
          <a:p>
            <a:pPr algn="ctr" rtl="0"/>
            <a:r>
              <a:rPr lang="en-GB" sz="1800" dirty="0">
                <a:latin typeface="Arial" panose="020B0604020202020204" pitchFamily="34" charset="0"/>
              </a:rPr>
              <a:t>Lecturer: Deborah Jenkins</a:t>
            </a:r>
          </a:p>
          <a:p>
            <a:pPr algn="ctr" rtl="0"/>
            <a:r>
              <a:rPr lang="en-GB" sz="1800" dirty="0">
                <a:effectLst/>
                <a:latin typeface="Arial" panose="020B0604020202020204" pitchFamily="34" charset="0"/>
              </a:rPr>
              <a:t>Students</a:t>
            </a:r>
            <a:r>
              <a:rPr lang="en-GB" sz="1800" dirty="0">
                <a:latin typeface="Arial" panose="020B0604020202020204" pitchFamily="34" charset="0"/>
              </a:rPr>
              <a:t>: Jake Pearson and</a:t>
            </a:r>
          </a:p>
          <a:p>
            <a:pPr algn="ctr" rtl="0"/>
            <a:r>
              <a:rPr lang="en-GB" sz="1800" dirty="0">
                <a:effectLst/>
                <a:latin typeface="Arial" panose="020B0604020202020204" pitchFamily="34" charset="0"/>
              </a:rPr>
              <a:t>Ellie Harries</a:t>
            </a:r>
            <a:r>
              <a:rPr lang="en-GB" dirty="0">
                <a:effectLst/>
              </a:rPr>
              <a:t> </a:t>
            </a: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9352CF6-0F22-45A8-B28B-37FAFCE5C5D6}"/>
              </a:ext>
            </a:extLst>
          </p:cNvPr>
          <p:cNvSpPr txBox="1"/>
          <p:nvPr/>
        </p:nvSpPr>
        <p:spPr>
          <a:xfrm>
            <a:off x="10251642" y="182562"/>
            <a:ext cx="1662546" cy="225121"/>
          </a:xfrm>
          <a:prstGeom prst="rect">
            <a:avLst/>
          </a:prstGeom>
          <a:noFill/>
        </p:spPr>
        <p:txBody>
          <a:bodyPr wrap="square" lIns="0" tIns="36000" rIns="0" bIns="0" rtlCol="0">
            <a:spAutoFit/>
          </a:bodyPr>
          <a:lstStyle/>
          <a:p>
            <a:pPr algn="r" rtl="0">
              <a:lnSpc>
                <a:spcPts val="1400"/>
              </a:lnSpc>
            </a:pPr>
            <a:r>
              <a:rPr lang="en-GB" sz="1600" b="1" spc="-100" dirty="0">
                <a:solidFill>
                  <a:schemeClr val="tx1"/>
                </a:solidFill>
                <a:latin typeface="Corbel" panose="020B0503020204020204" pitchFamily="34" charset="0"/>
              </a:rPr>
              <a:t>UWTSD</a:t>
            </a:r>
          </a:p>
        </p:txBody>
      </p:sp>
    </p:spTree>
    <p:extLst>
      <p:ext uri="{BB962C8B-B14F-4D97-AF65-F5344CB8AC3E}">
        <p14:creationId xmlns:p14="http://schemas.microsoft.com/office/powerpoint/2010/main" val="41536783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5CB8B3"/>
      </a:accent1>
      <a:accent2>
        <a:srgbClr val="F5D66E"/>
      </a:accent2>
      <a:accent3>
        <a:srgbClr val="D78189"/>
      </a:accent3>
      <a:accent4>
        <a:srgbClr val="7030A0"/>
      </a:accent4>
      <a:accent5>
        <a:srgbClr val="0070C0"/>
      </a:accent5>
      <a:accent6>
        <a:srgbClr val="C4D36D"/>
      </a:accent6>
      <a:hlink>
        <a:srgbClr val="54C3BD"/>
      </a:hlink>
      <a:folHlink>
        <a:srgbClr val="54C3BD"/>
      </a:folHlink>
    </a:clrScheme>
    <a:fontScheme name="Custom 154">
      <a:majorFont>
        <a:latin typeface="Arial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_30677756_TF67328976" id="{8D41288C-A143-4C55-A19F-9A38F7741759}" vid="{98B99BFD-3B7E-4AE0-80A8-38C1178D3A4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BBB5711-29E1-4F8E-81A0-7947C57B208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4934E25-8442-49E9-ABDF-3146C4145F3B}">
  <ds:schemaRefs>
    <ds:schemaRef ds:uri="http://schemas.microsoft.com/sharepoint/v3"/>
    <ds:schemaRef ds:uri="http://purl.org/dc/terms/"/>
    <ds:schemaRef ds:uri="http://purl.org/dc/dcmitype/"/>
    <ds:schemaRef ds:uri="http://www.w3.org/XML/1998/namespace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fb0879af-3eba-417a-a55a-ffe6dcd6ca77"/>
    <ds:schemaRef ds:uri="6dc4bcd6-49db-4c07-9060-8acfc67cef9f"/>
  </ds:schemaRefs>
</ds:datastoreItem>
</file>

<file path=customXml/itemProps3.xml><?xml version="1.0" encoding="utf-8"?>
<ds:datastoreItem xmlns:ds="http://schemas.openxmlformats.org/officeDocument/2006/customXml" ds:itemID="{F6CB1848-D3E0-4F10-B640-720BE758B85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212</TotalTime>
  <Words>134</Words>
  <Application>Microsoft Macintosh PowerPoint</Application>
  <PresentationFormat>Widescreen</PresentationFormat>
  <Paragraphs>38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Corbel</vt:lpstr>
      <vt:lpstr>Times New Roman</vt:lpstr>
      <vt:lpstr>Office Theme</vt:lpstr>
      <vt:lpstr>T he big debate </vt:lpstr>
      <vt:lpstr>Tourism Tax ON Wales </vt:lpstr>
      <vt:lpstr>Tourism Tax ON Wales </vt:lpstr>
      <vt:lpstr>Tourism Tax ON Wales </vt:lpstr>
      <vt:lpstr>Tourism Tax ON Wales </vt:lpstr>
      <vt:lpstr>Tourism Tax ON Wales </vt:lpstr>
      <vt:lpstr>THANK YOU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 he big debate </dc:title>
  <dc:creator>Jake Pearson (2209723)</dc:creator>
  <cp:lastModifiedBy>Jake Pearson (2209723)</cp:lastModifiedBy>
  <cp:revision>2</cp:revision>
  <dcterms:created xsi:type="dcterms:W3CDTF">2023-01-15T11:00:05Z</dcterms:created>
  <dcterms:modified xsi:type="dcterms:W3CDTF">2023-01-15T16:55:22Z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