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84" r:id="rId2"/>
    <p:sldMasterId id="2147483696" r:id="rId3"/>
    <p:sldMasterId id="2147483708" r:id="rId4"/>
  </p:sldMasterIdLst>
  <p:notesMasterIdLst>
    <p:notesMasterId r:id="rId22"/>
  </p:notesMasterIdLst>
  <p:sldIdLst>
    <p:sldId id="257" r:id="rId5"/>
    <p:sldId id="258" r:id="rId6"/>
    <p:sldId id="259" r:id="rId7"/>
    <p:sldId id="260" r:id="rId8"/>
    <p:sldId id="261" r:id="rId9"/>
    <p:sldId id="262" r:id="rId10"/>
    <p:sldId id="263" r:id="rId11"/>
    <p:sldId id="265" r:id="rId12"/>
    <p:sldId id="268" r:id="rId13"/>
    <p:sldId id="269" r:id="rId14"/>
    <p:sldId id="270" r:id="rId15"/>
    <p:sldId id="271" r:id="rId16"/>
    <p:sldId id="272" r:id="rId17"/>
    <p:sldId id="274" r:id="rId18"/>
    <p:sldId id="276" r:id="rId19"/>
    <p:sldId id="275" r:id="rId20"/>
    <p:sldId id="277" r:id="rId21"/>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15" autoAdjust="0"/>
    <p:restoredTop sz="94660"/>
  </p:normalViewPr>
  <p:slideViewPr>
    <p:cSldViewPr snapToGrid="0">
      <p:cViewPr varScale="1">
        <p:scale>
          <a:sx n="74" d="100"/>
          <a:sy n="74" d="100"/>
        </p:scale>
        <p:origin x="35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slideMaster" Target="slideMasters/slideMaster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169E4B10-BCA7-4583-B1BB-33DB6BDE51CB}" type="datetimeFigureOut">
              <a:rPr lang="en-GB" smtClean="0"/>
              <a:t>05/03/2018</a:t>
            </a:fld>
            <a:endParaRPr lang="en-GB"/>
          </a:p>
        </p:txBody>
      </p:sp>
      <p:sp>
        <p:nvSpPr>
          <p:cNvPr id="4" name="Slide Image Placeholder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77F7F2DA-A9D7-4193-A42C-39533B712585}" type="slidenum">
              <a:rPr lang="en-GB" smtClean="0"/>
              <a:t>‹#›</a:t>
            </a:fld>
            <a:endParaRPr lang="en-GB"/>
          </a:p>
        </p:txBody>
      </p:sp>
    </p:spTree>
    <p:extLst>
      <p:ext uri="{BB962C8B-B14F-4D97-AF65-F5344CB8AC3E}">
        <p14:creationId xmlns:p14="http://schemas.microsoft.com/office/powerpoint/2010/main" val="16297243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FBF2A9D-7BBA-4306-8C99-4DB4A3CF5343}" type="slidenum">
              <a:rPr lang="en-GB" smtClean="0">
                <a:solidFill>
                  <a:prstClr val="black"/>
                </a:solidFill>
              </a:rPr>
              <a:pPr/>
              <a:t>1</a:t>
            </a:fld>
            <a:endParaRPr lang="en-GB" dirty="0">
              <a:solidFill>
                <a:prstClr val="black"/>
              </a:solidFill>
            </a:endParaRPr>
          </a:p>
        </p:txBody>
      </p:sp>
    </p:spTree>
    <p:extLst>
      <p:ext uri="{BB962C8B-B14F-4D97-AF65-F5344CB8AC3E}">
        <p14:creationId xmlns:p14="http://schemas.microsoft.com/office/powerpoint/2010/main" val="17560965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FFBF2A9D-7BBA-4306-8C99-4DB4A3CF5343}" type="slidenum">
              <a:rPr lang="en-GB" smtClean="0"/>
              <a:pPr/>
              <a:t>7</a:t>
            </a:fld>
            <a:endParaRPr lang="en-GB"/>
          </a:p>
        </p:txBody>
      </p:sp>
    </p:spTree>
    <p:extLst>
      <p:ext uri="{BB962C8B-B14F-4D97-AF65-F5344CB8AC3E}">
        <p14:creationId xmlns:p14="http://schemas.microsoft.com/office/powerpoint/2010/main" val="2624410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6769DD50-218B-49BA-8601-88B9A6D997B3}" type="datetimeFigureOut">
              <a:rPr lang="en-GB" smtClean="0"/>
              <a:pPr/>
              <a:t>05/03/2018</a:t>
            </a:fld>
            <a:endParaRPr lang="en-GB"/>
          </a:p>
        </p:txBody>
      </p:sp>
      <p:sp>
        <p:nvSpPr>
          <p:cNvPr id="17" name="Footer Placeholder 16"/>
          <p:cNvSpPr>
            <a:spLocks noGrp="1"/>
          </p:cNvSpPr>
          <p:nvPr>
            <p:ph type="ftr" sz="quarter" idx="11"/>
          </p:nvPr>
        </p:nvSpPr>
        <p:spPr/>
        <p:txBody>
          <a:bodyPr/>
          <a:lstStyle/>
          <a:p>
            <a:endParaRPr lang="en-GB"/>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091DF0B7-261D-4245-9DED-470947D56765}" type="slidenum">
              <a:rPr lang="en-GB" smtClean="0">
                <a:solidFill>
                  <a:srgbClr val="8CADAE">
                    <a:shade val="75000"/>
                  </a:srgbClr>
                </a:solidFill>
              </a:rPr>
              <a:pPr/>
              <a:t>‹#›</a:t>
            </a:fld>
            <a:endParaRPr lang="en-GB">
              <a:solidFill>
                <a:srgbClr val="8CADAE">
                  <a:shade val="75000"/>
                </a:srgbClr>
              </a:solidFill>
            </a:endParaRPr>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3406928950"/>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6769DD50-218B-49BA-8601-88B9A6D997B3}" type="datetimeFigureOut">
              <a:rPr lang="en-GB" smtClean="0"/>
              <a:pPr/>
              <a:t>05/03/2018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4361688" y="1026372"/>
            <a:ext cx="457200" cy="441325"/>
          </a:xfrm>
        </p:spPr>
        <p:txBody>
          <a:bodyPr/>
          <a:lstStyle/>
          <a:p>
            <a:fld id="{091DF0B7-261D-4245-9DED-470947D56765}" type="slidenum">
              <a:rPr lang="en-GB" smtClean="0">
                <a:solidFill>
                  <a:srgbClr val="8CADAE">
                    <a:shade val="75000"/>
                  </a:srgbClr>
                </a:solidFill>
              </a:rPr>
              <a:pPr/>
              <a:t>‹#›</a:t>
            </a:fld>
            <a:endParaRPr lang="en-GB">
              <a:solidFill>
                <a:srgbClr val="8CADAE">
                  <a:shade val="75000"/>
                </a:srgbClr>
              </a:solidFill>
            </a:endParaRPr>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3652577304"/>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Footer Placeholder 4"/>
          <p:cNvSpPr>
            <a:spLocks noGrp="1"/>
          </p:cNvSpPr>
          <p:nvPr>
            <p:ph type="ftr" sz="quarter" idx="11"/>
          </p:nvPr>
        </p:nvSpPr>
        <p:spPr/>
        <p:txBody>
          <a:bodyPr/>
          <a:lstStyle/>
          <a:p>
            <a:endParaRPr lang="en-GB"/>
          </a:p>
        </p:txBody>
      </p:sp>
      <p:sp>
        <p:nvSpPr>
          <p:cNvPr id="4" name="Date Placeholder 3"/>
          <p:cNvSpPr>
            <a:spLocks noGrp="1"/>
          </p:cNvSpPr>
          <p:nvPr>
            <p:ph type="dt" sz="half" idx="10"/>
          </p:nvPr>
        </p:nvSpPr>
        <p:spPr/>
        <p:txBody>
          <a:bodyPr/>
          <a:lstStyle/>
          <a:p>
            <a:fld id="{6769DD50-218B-49BA-8601-88B9A6D997B3}" type="datetimeFigureOut">
              <a:rPr lang="en-GB" smtClean="0"/>
              <a:pPr/>
              <a:t>05/03/2018</a:t>
            </a:fld>
            <a:endParaRPr lang="en-GB"/>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091DF0B7-261D-4245-9DED-470947D56765}" type="slidenum">
              <a:rPr lang="en-GB" smtClean="0">
                <a:solidFill>
                  <a:srgbClr val="8CADAE">
                    <a:shade val="75000"/>
                  </a:srgbClr>
                </a:solidFill>
              </a:rPr>
              <a:pPr/>
              <a:t>‹#›</a:t>
            </a:fld>
            <a:endParaRPr lang="en-GB">
              <a:solidFill>
                <a:srgbClr val="8CADAE">
                  <a:shade val="75000"/>
                </a:srgbClr>
              </a:solidFill>
            </a:endParaRPr>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532481227"/>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6769DD50-218B-49BA-8601-88B9A6D997B3}" type="datetimeFigureOut">
              <a:rPr lang="en-GB" smtClean="0"/>
              <a:pPr/>
              <a:t>05/03/2018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1DF0B7-261D-4245-9DED-470947D56765}" type="slidenum">
              <a:rPr lang="en-GB" smtClean="0">
                <a:solidFill>
                  <a:srgbClr val="8CADAE">
                    <a:shade val="75000"/>
                  </a:srgbClr>
                </a:solidFill>
              </a:rPr>
              <a:pPr/>
              <a:t>‹#›</a:t>
            </a:fld>
            <a:endParaRPr lang="en-GB">
              <a:solidFill>
                <a:srgbClr val="8CADAE">
                  <a:shade val="75000"/>
                </a:srgbClr>
              </a:solidFill>
            </a:endParaRPr>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2723607182"/>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6769DD50-218B-49BA-8601-88B9A6D997B3}" type="datetimeFigureOut">
              <a:rPr lang="en-GB" smtClean="0"/>
              <a:pPr/>
              <a:t>05/03/2018</a:t>
            </a:fld>
            <a:endParaRPr lang="en-GB"/>
          </a:p>
        </p:txBody>
      </p:sp>
      <p:sp>
        <p:nvSpPr>
          <p:cNvPr id="8" name="Footer Placeholder 7"/>
          <p:cNvSpPr>
            <a:spLocks noGrp="1"/>
          </p:cNvSpPr>
          <p:nvPr>
            <p:ph type="ftr" sz="quarter" idx="11"/>
          </p:nvPr>
        </p:nvSpPr>
        <p:spPr>
          <a:xfrm>
            <a:off x="304800" y="6409944"/>
            <a:ext cx="3581400" cy="365760"/>
          </a:xfrm>
        </p:spPr>
        <p:txBody>
          <a:bodyPr/>
          <a:lstStyle/>
          <a:p>
            <a:endParaRPr lang="en-GB"/>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091DF0B7-261D-4245-9DED-470947D56765}" type="slidenum">
              <a:rPr lang="en-GB" smtClean="0">
                <a:solidFill>
                  <a:srgbClr val="8CADAE">
                    <a:shade val="75000"/>
                  </a:srgbClr>
                </a:solidFill>
              </a:rPr>
              <a:pPr/>
              <a:t>‹#›</a:t>
            </a:fld>
            <a:endParaRPr lang="en-GB">
              <a:solidFill>
                <a:srgbClr val="8CADAE">
                  <a:shade val="75000"/>
                </a:srgbClr>
              </a:solidFill>
            </a:endParaRPr>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extLst>
      <p:ext uri="{BB962C8B-B14F-4D97-AF65-F5344CB8AC3E}">
        <p14:creationId xmlns:p14="http://schemas.microsoft.com/office/powerpoint/2010/main" val="430378106"/>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6769DD50-218B-49BA-8601-88B9A6D997B3}" type="datetimeFigureOut">
              <a:rPr lang="en-GB" smtClean="0"/>
              <a:pPr/>
              <a:t>05/03/2018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a:xfrm>
            <a:off x="4343400" y="1036020"/>
            <a:ext cx="457200" cy="441325"/>
          </a:xfrm>
        </p:spPr>
        <p:txBody>
          <a:bodyPr/>
          <a:lstStyle/>
          <a:p>
            <a:fld id="{091DF0B7-261D-4245-9DED-470947D56765}" type="slidenum">
              <a:rPr lang="en-GB" smtClean="0">
                <a:solidFill>
                  <a:srgbClr val="8CADAE">
                    <a:shade val="75000"/>
                  </a:srgbClr>
                </a:solidFill>
              </a:rPr>
              <a:pPr/>
              <a:t>‹#›</a:t>
            </a:fld>
            <a:endParaRPr lang="en-GB">
              <a:solidFill>
                <a:srgbClr val="8CADAE">
                  <a:shade val="75000"/>
                </a:srgbClr>
              </a:solidFill>
            </a:endParaRPr>
          </a:p>
        </p:txBody>
      </p:sp>
    </p:spTree>
    <p:extLst>
      <p:ext uri="{BB962C8B-B14F-4D97-AF65-F5344CB8AC3E}">
        <p14:creationId xmlns:p14="http://schemas.microsoft.com/office/powerpoint/2010/main" val="3298100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 name="Date Placeholder 1"/>
          <p:cNvSpPr>
            <a:spLocks noGrp="1"/>
          </p:cNvSpPr>
          <p:nvPr>
            <p:ph type="dt" sz="half" idx="10"/>
          </p:nvPr>
        </p:nvSpPr>
        <p:spPr/>
        <p:txBody>
          <a:bodyPr/>
          <a:lstStyle/>
          <a:p>
            <a:fld id="{6769DD50-218B-49BA-8601-88B9A6D997B3}" type="datetimeFigureOut">
              <a:rPr lang="en-GB" smtClean="0"/>
              <a:pPr/>
              <a:t>05/03/2018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091DF0B7-261D-4245-9DED-470947D56765}" type="slidenum">
              <a:rPr lang="en-GB" smtClean="0"/>
              <a:pPr/>
              <a:t>‹#›</a:t>
            </a:fld>
            <a:endParaRPr lang="en-GB"/>
          </a:p>
        </p:txBody>
      </p:sp>
    </p:spTree>
    <p:extLst>
      <p:ext uri="{BB962C8B-B14F-4D97-AF65-F5344CB8AC3E}">
        <p14:creationId xmlns:p14="http://schemas.microsoft.com/office/powerpoint/2010/main" val="39948286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091DF0B7-261D-4245-9DED-470947D56765}" type="slidenum">
              <a:rPr lang="en-GB" smtClean="0">
                <a:solidFill>
                  <a:srgbClr val="8CADAE">
                    <a:shade val="75000"/>
                  </a:srgbClr>
                </a:solidFill>
              </a:rPr>
              <a:pPr/>
              <a:t>‹#›</a:t>
            </a:fld>
            <a:endParaRPr lang="en-GB">
              <a:solidFill>
                <a:srgbClr val="8CADAE">
                  <a:shade val="75000"/>
                </a:srgbClr>
              </a:solidFill>
            </a:endParaRPr>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Date Placeholder 4"/>
          <p:cNvSpPr>
            <a:spLocks noGrp="1"/>
          </p:cNvSpPr>
          <p:nvPr>
            <p:ph type="dt" sz="half" idx="10"/>
          </p:nvPr>
        </p:nvSpPr>
        <p:spPr/>
        <p:txBody>
          <a:bodyPr/>
          <a:lstStyle/>
          <a:p>
            <a:fld id="{6769DD50-218B-49BA-8601-88B9A6D997B3}" type="datetimeFigureOut">
              <a:rPr lang="en-GB" smtClean="0"/>
              <a:pPr/>
              <a:t>05/03/2018</a:t>
            </a:fld>
            <a:endParaRPr lang="en-GB"/>
          </a:p>
        </p:txBody>
      </p:sp>
      <p:sp>
        <p:nvSpPr>
          <p:cNvPr id="6" name="Footer Placeholder 5"/>
          <p:cNvSpPr>
            <a:spLocks noGrp="1"/>
          </p:cNvSpPr>
          <p:nvPr>
            <p:ph type="ftr" sz="quarter" idx="11"/>
          </p:nvPr>
        </p:nvSpPr>
        <p:spPr>
          <a:xfrm>
            <a:off x="301752" y="6410848"/>
            <a:ext cx="3383280" cy="365760"/>
          </a:xfrm>
        </p:spPr>
        <p:txBody>
          <a:bodyPr/>
          <a:lstStyle/>
          <a:p>
            <a:endParaRPr lang="en-GB"/>
          </a:p>
        </p:txBody>
      </p:sp>
    </p:spTree>
    <p:extLst>
      <p:ext uri="{BB962C8B-B14F-4D97-AF65-F5344CB8AC3E}">
        <p14:creationId xmlns:p14="http://schemas.microsoft.com/office/powerpoint/2010/main" val="4234657420"/>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p>
            <a:fld id="{091DF0B7-261D-4245-9DED-470947D56765}" type="slidenum">
              <a:rPr lang="en-GB" smtClean="0">
                <a:solidFill>
                  <a:srgbClr val="8CADAE">
                    <a:shade val="75000"/>
                  </a:srgbClr>
                </a:solidFill>
              </a:rPr>
              <a:pPr/>
              <a:t>‹#›</a:t>
            </a:fld>
            <a:endParaRPr lang="en-GB">
              <a:solidFill>
                <a:srgbClr val="8CADAE">
                  <a:shade val="75000"/>
                </a:srgbClr>
              </a:solidFill>
            </a:endParaRPr>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Date Placeholder 4"/>
          <p:cNvSpPr>
            <a:spLocks noGrp="1"/>
          </p:cNvSpPr>
          <p:nvPr>
            <p:ph type="dt" sz="half" idx="10"/>
          </p:nvPr>
        </p:nvSpPr>
        <p:spPr>
          <a:xfrm>
            <a:off x="5788152" y="6404984"/>
            <a:ext cx="3044952" cy="365760"/>
          </a:xfrm>
        </p:spPr>
        <p:txBody>
          <a:bodyPr/>
          <a:lstStyle/>
          <a:p>
            <a:fld id="{6769DD50-218B-49BA-8601-88B9A6D997B3}" type="datetimeFigureOut">
              <a:rPr lang="en-GB" smtClean="0"/>
              <a:pPr/>
              <a:t>05/03/2018</a:t>
            </a:fld>
            <a:endParaRPr lang="en-GB"/>
          </a:p>
        </p:txBody>
      </p:sp>
      <p:sp>
        <p:nvSpPr>
          <p:cNvPr id="6" name="Footer Placeholder 5"/>
          <p:cNvSpPr>
            <a:spLocks noGrp="1"/>
          </p:cNvSpPr>
          <p:nvPr>
            <p:ph type="ftr" sz="quarter" idx="11"/>
          </p:nvPr>
        </p:nvSpPr>
        <p:spPr>
          <a:xfrm>
            <a:off x="301752" y="6410848"/>
            <a:ext cx="3584448" cy="365760"/>
          </a:xfrm>
        </p:spPr>
        <p:txBody>
          <a:bodyPr/>
          <a:lstStyle/>
          <a:p>
            <a:endParaRPr lang="en-GB"/>
          </a:p>
        </p:txBody>
      </p:sp>
    </p:spTree>
    <p:extLst>
      <p:ext uri="{BB962C8B-B14F-4D97-AF65-F5344CB8AC3E}">
        <p14:creationId xmlns:p14="http://schemas.microsoft.com/office/powerpoint/2010/main" val="5716344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6769DD50-218B-49BA-8601-88B9A6D997B3}" type="datetimeFigureOut">
              <a:rPr lang="en-GB" smtClean="0"/>
              <a:pPr/>
              <a:t>05/03/2018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1DF0B7-261D-4245-9DED-470947D56765}" type="slidenum">
              <a:rPr lang="en-GB" smtClean="0">
                <a:solidFill>
                  <a:srgbClr val="8CADAE">
                    <a:shade val="75000"/>
                  </a:srgbClr>
                </a:solidFill>
              </a:rPr>
              <a:pPr/>
              <a:t>‹#›</a:t>
            </a:fld>
            <a:endParaRPr lang="en-GB">
              <a:solidFill>
                <a:srgbClr val="8CADAE">
                  <a:shade val="75000"/>
                </a:srgbClr>
              </a:solidFill>
            </a:endParaRPr>
          </a:p>
        </p:txBody>
      </p:sp>
    </p:spTree>
    <p:extLst>
      <p:ext uri="{BB962C8B-B14F-4D97-AF65-F5344CB8AC3E}">
        <p14:creationId xmlns:p14="http://schemas.microsoft.com/office/powerpoint/2010/main" val="1954145903"/>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6" name="Slide Number Placeholder 5"/>
          <p:cNvSpPr>
            <a:spLocks noGrp="1"/>
          </p:cNvSpPr>
          <p:nvPr>
            <p:ph type="sldNum" sz="quarter" idx="12"/>
          </p:nvPr>
        </p:nvSpPr>
        <p:spPr>
          <a:xfrm>
            <a:off x="6915912" y="3009901"/>
            <a:ext cx="457200" cy="441325"/>
          </a:xfrm>
        </p:spPr>
        <p:txBody>
          <a:bodyPr/>
          <a:lstStyle/>
          <a:p>
            <a:fld id="{091DF0B7-261D-4245-9DED-470947D56765}" type="slidenum">
              <a:rPr lang="en-GB" smtClean="0">
                <a:solidFill>
                  <a:srgbClr val="8CADAE">
                    <a:shade val="75000"/>
                  </a:srgbClr>
                </a:solidFill>
              </a:rPr>
              <a:pPr/>
              <a:t>‹#›</a:t>
            </a:fld>
            <a:endParaRPr lang="en-GB">
              <a:solidFill>
                <a:srgbClr val="8CADAE">
                  <a:shade val="75000"/>
                </a:srgbClr>
              </a:solidFill>
            </a:endParaRPr>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6769DD50-218B-49BA-8601-88B9A6D997B3}" type="datetimeFigureOut">
              <a:rPr lang="en-GB" smtClean="0"/>
              <a:pPr/>
              <a:t>05/03/2018</a:t>
            </a:fld>
            <a:endParaRPr lang="en-GB"/>
          </a:p>
        </p:txBody>
      </p:sp>
      <p:sp>
        <p:nvSpPr>
          <p:cNvPr id="5" name="Footer Placeholder 4"/>
          <p:cNvSpPr>
            <a:spLocks noGrp="1"/>
          </p:cNvSpPr>
          <p:nvPr>
            <p:ph type="ftr" sz="quarter" idx="11"/>
          </p:nvPr>
        </p:nvSpPr>
        <p:spPr/>
        <p:txBody>
          <a:bodyPr/>
          <a:lstStyle/>
          <a:p>
            <a:endParaRPr lang="en-GB"/>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extLst>
      <p:ext uri="{BB962C8B-B14F-4D97-AF65-F5344CB8AC3E}">
        <p14:creationId xmlns:p14="http://schemas.microsoft.com/office/powerpoint/2010/main" val="4108858050"/>
      </p:ext>
    </p:extLst>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C4AB1BF5-45D8-4B09-B854-7B7D4D77EEE6}" type="datetimeFigureOut">
              <a:rPr lang="en-GB" smtClean="0"/>
              <a:pPr/>
              <a:t>05/03/2018</a:t>
            </a:fld>
            <a:endParaRPr lang="en-GB"/>
          </a:p>
        </p:txBody>
      </p:sp>
      <p:sp>
        <p:nvSpPr>
          <p:cNvPr id="17" name="Footer Placeholder 16"/>
          <p:cNvSpPr>
            <a:spLocks noGrp="1"/>
          </p:cNvSpPr>
          <p:nvPr>
            <p:ph type="ftr" sz="quarter" idx="11"/>
          </p:nvPr>
        </p:nvSpPr>
        <p:spPr/>
        <p:txBody>
          <a:bodyPr/>
          <a:lstStyle/>
          <a:p>
            <a:endParaRPr lang="en-GB"/>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0C72E6F0-BCE6-4EFA-8DA1-0EA9CDC45457}" type="slidenum">
              <a:rPr lang="en-GB" smtClean="0">
                <a:solidFill>
                  <a:srgbClr val="8CADAE">
                    <a:shade val="75000"/>
                  </a:srgbClr>
                </a:solidFill>
              </a:rPr>
              <a:pPr/>
              <a:t>‹#›</a:t>
            </a:fld>
            <a:endParaRPr lang="en-GB">
              <a:solidFill>
                <a:srgbClr val="8CADAE">
                  <a:shade val="75000"/>
                </a:srgbClr>
              </a:solidFill>
            </a:endParaRPr>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4087416730"/>
      </p:ext>
    </p:extLst>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C4AB1BF5-45D8-4B09-B854-7B7D4D77EEE6}" type="datetimeFigureOut">
              <a:rPr lang="en-GB" smtClean="0"/>
              <a:pPr/>
              <a:t>05/03/2018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4361688" y="1026372"/>
            <a:ext cx="457200" cy="441325"/>
          </a:xfrm>
        </p:spPr>
        <p:txBody>
          <a:bodyPr/>
          <a:lstStyle/>
          <a:p>
            <a:fld id="{0C72E6F0-BCE6-4EFA-8DA1-0EA9CDC45457}" type="slidenum">
              <a:rPr lang="en-GB" smtClean="0">
                <a:solidFill>
                  <a:srgbClr val="8CADAE">
                    <a:shade val="75000"/>
                  </a:srgbClr>
                </a:solidFill>
              </a:rPr>
              <a:pPr/>
              <a:t>‹#›</a:t>
            </a:fld>
            <a:endParaRPr lang="en-GB">
              <a:solidFill>
                <a:srgbClr val="8CADAE">
                  <a:shade val="75000"/>
                </a:srgbClr>
              </a:solidFill>
            </a:endParaRPr>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3233558720"/>
      </p:ext>
    </p:extLst>
  </p:cSld>
  <p:clrMapOvr>
    <a:overrideClrMapping bg1="lt1" tx1="dk1" bg2="lt2" tx2="dk2" accent1="accent1" accent2="accent2" accent3="accent3" accent4="accent4" accent5="accent5" accent6="accent6" hlink="hlink" folHlink="folHlink"/>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Footer Placeholder 4"/>
          <p:cNvSpPr>
            <a:spLocks noGrp="1"/>
          </p:cNvSpPr>
          <p:nvPr>
            <p:ph type="ftr" sz="quarter" idx="11"/>
          </p:nvPr>
        </p:nvSpPr>
        <p:spPr/>
        <p:txBody>
          <a:bodyPr/>
          <a:lstStyle/>
          <a:p>
            <a:endParaRPr lang="en-GB"/>
          </a:p>
        </p:txBody>
      </p:sp>
      <p:sp>
        <p:nvSpPr>
          <p:cNvPr id="4" name="Date Placeholder 3"/>
          <p:cNvSpPr>
            <a:spLocks noGrp="1"/>
          </p:cNvSpPr>
          <p:nvPr>
            <p:ph type="dt" sz="half" idx="10"/>
          </p:nvPr>
        </p:nvSpPr>
        <p:spPr/>
        <p:txBody>
          <a:bodyPr/>
          <a:lstStyle/>
          <a:p>
            <a:fld id="{C4AB1BF5-45D8-4B09-B854-7B7D4D77EEE6}" type="datetimeFigureOut">
              <a:rPr lang="en-GB" smtClean="0"/>
              <a:pPr/>
              <a:t>05/03/2018</a:t>
            </a:fld>
            <a:endParaRPr lang="en-GB"/>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0C72E6F0-BCE6-4EFA-8DA1-0EA9CDC45457}" type="slidenum">
              <a:rPr lang="en-GB" smtClean="0">
                <a:solidFill>
                  <a:srgbClr val="8CADAE">
                    <a:shade val="75000"/>
                  </a:srgbClr>
                </a:solidFill>
              </a:rPr>
              <a:pPr/>
              <a:t>‹#›</a:t>
            </a:fld>
            <a:endParaRPr lang="en-GB">
              <a:solidFill>
                <a:srgbClr val="8CADAE">
                  <a:shade val="75000"/>
                </a:srgbClr>
              </a:solidFill>
            </a:endParaRPr>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2344133700"/>
      </p:ext>
    </p:extLst>
  </p:cSld>
  <p:clrMapOvr>
    <a:overrideClrMapping bg1="lt1" tx1="dk1" bg2="lt2" tx2="dk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C4AB1BF5-45D8-4B09-B854-7B7D4D77EEE6}" type="datetimeFigureOut">
              <a:rPr lang="en-GB" smtClean="0"/>
              <a:pPr/>
              <a:t>05/03/2018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C72E6F0-BCE6-4EFA-8DA1-0EA9CDC45457}" type="slidenum">
              <a:rPr lang="en-GB" smtClean="0">
                <a:solidFill>
                  <a:srgbClr val="8CADAE">
                    <a:shade val="75000"/>
                  </a:srgbClr>
                </a:solidFill>
              </a:rPr>
              <a:pPr/>
              <a:t>‹#›</a:t>
            </a:fld>
            <a:endParaRPr lang="en-GB">
              <a:solidFill>
                <a:srgbClr val="8CADAE">
                  <a:shade val="75000"/>
                </a:srgbClr>
              </a:solidFill>
            </a:endParaRPr>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2202760494"/>
      </p:ext>
    </p:extLst>
  </p:cSld>
  <p:clrMapOvr>
    <a:overrideClrMapping bg1="lt1" tx1="dk1" bg2="lt2" tx2="dk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C4AB1BF5-45D8-4B09-B854-7B7D4D77EEE6}" type="datetimeFigureOut">
              <a:rPr lang="en-GB" smtClean="0"/>
              <a:pPr/>
              <a:t>05/03/2018</a:t>
            </a:fld>
            <a:endParaRPr lang="en-GB"/>
          </a:p>
        </p:txBody>
      </p:sp>
      <p:sp>
        <p:nvSpPr>
          <p:cNvPr id="8" name="Footer Placeholder 7"/>
          <p:cNvSpPr>
            <a:spLocks noGrp="1"/>
          </p:cNvSpPr>
          <p:nvPr>
            <p:ph type="ftr" sz="quarter" idx="11"/>
          </p:nvPr>
        </p:nvSpPr>
        <p:spPr>
          <a:xfrm>
            <a:off x="304800" y="6409944"/>
            <a:ext cx="3581400" cy="365760"/>
          </a:xfrm>
        </p:spPr>
        <p:txBody>
          <a:bodyPr/>
          <a:lstStyle/>
          <a:p>
            <a:endParaRPr lang="en-GB"/>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0C72E6F0-BCE6-4EFA-8DA1-0EA9CDC45457}" type="slidenum">
              <a:rPr lang="en-GB" smtClean="0">
                <a:solidFill>
                  <a:srgbClr val="8CADAE">
                    <a:shade val="75000"/>
                  </a:srgbClr>
                </a:solidFill>
              </a:rPr>
              <a:pPr/>
              <a:t>‹#›</a:t>
            </a:fld>
            <a:endParaRPr lang="en-GB">
              <a:solidFill>
                <a:srgbClr val="8CADAE">
                  <a:shade val="75000"/>
                </a:srgbClr>
              </a:solidFill>
            </a:endParaRPr>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extLst>
      <p:ext uri="{BB962C8B-B14F-4D97-AF65-F5344CB8AC3E}">
        <p14:creationId xmlns:p14="http://schemas.microsoft.com/office/powerpoint/2010/main" val="2948043271"/>
      </p:ext>
    </p:extLst>
  </p:cSld>
  <p:clrMapOvr>
    <a:overrideClrMapping bg1="lt1" tx1="dk1" bg2="lt2" tx2="dk2" accent1="accent1" accent2="accent2" accent3="accent3" accent4="accent4" accent5="accent5" accent6="accent6" hlink="hlink" folHlink="folHlink"/>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C4AB1BF5-45D8-4B09-B854-7B7D4D77EEE6}" type="datetimeFigureOut">
              <a:rPr lang="en-GB" smtClean="0"/>
              <a:pPr/>
              <a:t>05/03/2018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a:xfrm>
            <a:off x="4343400" y="1036020"/>
            <a:ext cx="457200" cy="441325"/>
          </a:xfrm>
        </p:spPr>
        <p:txBody>
          <a:bodyPr/>
          <a:lstStyle/>
          <a:p>
            <a:fld id="{0C72E6F0-BCE6-4EFA-8DA1-0EA9CDC45457}" type="slidenum">
              <a:rPr lang="en-GB" smtClean="0">
                <a:solidFill>
                  <a:srgbClr val="8CADAE">
                    <a:shade val="75000"/>
                  </a:srgbClr>
                </a:solidFill>
              </a:rPr>
              <a:pPr/>
              <a:t>‹#›</a:t>
            </a:fld>
            <a:endParaRPr lang="en-GB">
              <a:solidFill>
                <a:srgbClr val="8CADAE">
                  <a:shade val="75000"/>
                </a:srgbClr>
              </a:solidFill>
            </a:endParaRPr>
          </a:p>
        </p:txBody>
      </p:sp>
    </p:spTree>
    <p:extLst>
      <p:ext uri="{BB962C8B-B14F-4D97-AF65-F5344CB8AC3E}">
        <p14:creationId xmlns:p14="http://schemas.microsoft.com/office/powerpoint/2010/main" val="27794936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 name="Date Placeholder 1"/>
          <p:cNvSpPr>
            <a:spLocks noGrp="1"/>
          </p:cNvSpPr>
          <p:nvPr>
            <p:ph type="dt" sz="half" idx="10"/>
          </p:nvPr>
        </p:nvSpPr>
        <p:spPr/>
        <p:txBody>
          <a:bodyPr/>
          <a:lstStyle/>
          <a:p>
            <a:fld id="{C4AB1BF5-45D8-4B09-B854-7B7D4D77EEE6}" type="datetimeFigureOut">
              <a:rPr lang="en-GB" smtClean="0"/>
              <a:pPr/>
              <a:t>05/03/2018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0C72E6F0-BCE6-4EFA-8DA1-0EA9CDC45457}" type="slidenum">
              <a:rPr lang="en-GB" smtClean="0"/>
              <a:pPr/>
              <a:t>‹#›</a:t>
            </a:fld>
            <a:endParaRPr lang="en-GB"/>
          </a:p>
        </p:txBody>
      </p:sp>
    </p:spTree>
    <p:extLst>
      <p:ext uri="{BB962C8B-B14F-4D97-AF65-F5344CB8AC3E}">
        <p14:creationId xmlns:p14="http://schemas.microsoft.com/office/powerpoint/2010/main" val="73795844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0C72E6F0-BCE6-4EFA-8DA1-0EA9CDC45457}" type="slidenum">
              <a:rPr lang="en-GB" smtClean="0">
                <a:solidFill>
                  <a:srgbClr val="8CADAE">
                    <a:shade val="75000"/>
                  </a:srgbClr>
                </a:solidFill>
              </a:rPr>
              <a:pPr/>
              <a:t>‹#›</a:t>
            </a:fld>
            <a:endParaRPr lang="en-GB">
              <a:solidFill>
                <a:srgbClr val="8CADAE">
                  <a:shade val="75000"/>
                </a:srgbClr>
              </a:solidFill>
            </a:endParaRPr>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Date Placeholder 4"/>
          <p:cNvSpPr>
            <a:spLocks noGrp="1"/>
          </p:cNvSpPr>
          <p:nvPr>
            <p:ph type="dt" sz="half" idx="10"/>
          </p:nvPr>
        </p:nvSpPr>
        <p:spPr/>
        <p:txBody>
          <a:bodyPr/>
          <a:lstStyle/>
          <a:p>
            <a:fld id="{C4AB1BF5-45D8-4B09-B854-7B7D4D77EEE6}" type="datetimeFigureOut">
              <a:rPr lang="en-GB" smtClean="0"/>
              <a:pPr/>
              <a:t>05/03/2018</a:t>
            </a:fld>
            <a:endParaRPr lang="en-GB"/>
          </a:p>
        </p:txBody>
      </p:sp>
      <p:sp>
        <p:nvSpPr>
          <p:cNvPr id="6" name="Footer Placeholder 5"/>
          <p:cNvSpPr>
            <a:spLocks noGrp="1"/>
          </p:cNvSpPr>
          <p:nvPr>
            <p:ph type="ftr" sz="quarter" idx="11"/>
          </p:nvPr>
        </p:nvSpPr>
        <p:spPr>
          <a:xfrm>
            <a:off x="301752" y="6410848"/>
            <a:ext cx="3383280" cy="365760"/>
          </a:xfrm>
        </p:spPr>
        <p:txBody>
          <a:bodyPr/>
          <a:lstStyle/>
          <a:p>
            <a:endParaRPr lang="en-GB"/>
          </a:p>
        </p:txBody>
      </p:sp>
    </p:spTree>
    <p:extLst>
      <p:ext uri="{BB962C8B-B14F-4D97-AF65-F5344CB8AC3E}">
        <p14:creationId xmlns:p14="http://schemas.microsoft.com/office/powerpoint/2010/main" val="2759547916"/>
      </p:ext>
    </p:extLst>
  </p:cSld>
  <p:clrMapOvr>
    <a:overrideClrMapping bg1="lt1" tx1="dk1" bg2="lt2" tx2="dk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p>
            <a:fld id="{0C72E6F0-BCE6-4EFA-8DA1-0EA9CDC45457}" type="slidenum">
              <a:rPr lang="en-GB" smtClean="0">
                <a:solidFill>
                  <a:srgbClr val="8CADAE">
                    <a:shade val="75000"/>
                  </a:srgbClr>
                </a:solidFill>
              </a:rPr>
              <a:pPr/>
              <a:t>‹#›</a:t>
            </a:fld>
            <a:endParaRPr lang="en-GB">
              <a:solidFill>
                <a:srgbClr val="8CADAE">
                  <a:shade val="75000"/>
                </a:srgbClr>
              </a:solidFill>
            </a:endParaRPr>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Date Placeholder 4"/>
          <p:cNvSpPr>
            <a:spLocks noGrp="1"/>
          </p:cNvSpPr>
          <p:nvPr>
            <p:ph type="dt" sz="half" idx="10"/>
          </p:nvPr>
        </p:nvSpPr>
        <p:spPr>
          <a:xfrm>
            <a:off x="5788152" y="6404984"/>
            <a:ext cx="3044952" cy="365760"/>
          </a:xfrm>
        </p:spPr>
        <p:txBody>
          <a:bodyPr/>
          <a:lstStyle/>
          <a:p>
            <a:fld id="{C4AB1BF5-45D8-4B09-B854-7B7D4D77EEE6}" type="datetimeFigureOut">
              <a:rPr lang="en-GB" smtClean="0"/>
              <a:pPr/>
              <a:t>05/03/2018</a:t>
            </a:fld>
            <a:endParaRPr lang="en-GB"/>
          </a:p>
        </p:txBody>
      </p:sp>
      <p:sp>
        <p:nvSpPr>
          <p:cNvPr id="6" name="Footer Placeholder 5"/>
          <p:cNvSpPr>
            <a:spLocks noGrp="1"/>
          </p:cNvSpPr>
          <p:nvPr>
            <p:ph type="ftr" sz="quarter" idx="11"/>
          </p:nvPr>
        </p:nvSpPr>
        <p:spPr>
          <a:xfrm>
            <a:off x="301752" y="6410848"/>
            <a:ext cx="3584448" cy="365760"/>
          </a:xfrm>
        </p:spPr>
        <p:txBody>
          <a:bodyPr/>
          <a:lstStyle/>
          <a:p>
            <a:endParaRPr lang="en-GB"/>
          </a:p>
        </p:txBody>
      </p:sp>
    </p:spTree>
    <p:extLst>
      <p:ext uri="{BB962C8B-B14F-4D97-AF65-F5344CB8AC3E}">
        <p14:creationId xmlns:p14="http://schemas.microsoft.com/office/powerpoint/2010/main" val="114532745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4AB1BF5-45D8-4B09-B854-7B7D4D77EEE6}" type="datetimeFigureOut">
              <a:rPr lang="en-GB" smtClean="0"/>
              <a:pPr/>
              <a:t>05/03/2018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72E6F0-BCE6-4EFA-8DA1-0EA9CDC45457}" type="slidenum">
              <a:rPr lang="en-GB" smtClean="0">
                <a:solidFill>
                  <a:srgbClr val="8CADAE">
                    <a:shade val="75000"/>
                  </a:srgbClr>
                </a:solidFill>
              </a:rPr>
              <a:pPr/>
              <a:t>‹#›</a:t>
            </a:fld>
            <a:endParaRPr lang="en-GB">
              <a:solidFill>
                <a:srgbClr val="8CADAE">
                  <a:shade val="75000"/>
                </a:srgbClr>
              </a:solidFill>
            </a:endParaRPr>
          </a:p>
        </p:txBody>
      </p:sp>
    </p:spTree>
    <p:extLst>
      <p:ext uri="{BB962C8B-B14F-4D97-AF65-F5344CB8AC3E}">
        <p14:creationId xmlns:p14="http://schemas.microsoft.com/office/powerpoint/2010/main" val="2783049606"/>
      </p:ext>
    </p:extLst>
  </p:cSld>
  <p:clrMapOvr>
    <a:overrideClrMapping bg1="lt1" tx1="dk1" bg2="lt2" tx2="dk2" accent1="accent1" accent2="accent2" accent3="accent3" accent4="accent4" accent5="accent5" accent6="accent6" hlink="hlink" folHlink="folHlink"/>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6" name="Slide Number Placeholder 5"/>
          <p:cNvSpPr>
            <a:spLocks noGrp="1"/>
          </p:cNvSpPr>
          <p:nvPr>
            <p:ph type="sldNum" sz="quarter" idx="12"/>
          </p:nvPr>
        </p:nvSpPr>
        <p:spPr>
          <a:xfrm>
            <a:off x="6915912" y="3009901"/>
            <a:ext cx="457200" cy="441325"/>
          </a:xfrm>
        </p:spPr>
        <p:txBody>
          <a:bodyPr/>
          <a:lstStyle/>
          <a:p>
            <a:fld id="{0C72E6F0-BCE6-4EFA-8DA1-0EA9CDC45457}" type="slidenum">
              <a:rPr lang="en-GB" smtClean="0">
                <a:solidFill>
                  <a:srgbClr val="8CADAE">
                    <a:shade val="75000"/>
                  </a:srgbClr>
                </a:solidFill>
              </a:rPr>
              <a:pPr/>
              <a:t>‹#›</a:t>
            </a:fld>
            <a:endParaRPr lang="en-GB">
              <a:solidFill>
                <a:srgbClr val="8CADAE">
                  <a:shade val="75000"/>
                </a:srgbClr>
              </a:solidFill>
            </a:endParaRPr>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4AB1BF5-45D8-4B09-B854-7B7D4D77EEE6}" type="datetimeFigureOut">
              <a:rPr lang="en-GB" smtClean="0"/>
              <a:pPr/>
              <a:t>05/03/2018</a:t>
            </a:fld>
            <a:endParaRPr lang="en-GB"/>
          </a:p>
        </p:txBody>
      </p:sp>
      <p:sp>
        <p:nvSpPr>
          <p:cNvPr id="5" name="Footer Placeholder 4"/>
          <p:cNvSpPr>
            <a:spLocks noGrp="1"/>
          </p:cNvSpPr>
          <p:nvPr>
            <p:ph type="ftr" sz="quarter" idx="11"/>
          </p:nvPr>
        </p:nvSpPr>
        <p:spPr/>
        <p:txBody>
          <a:bodyPr/>
          <a:lstStyle/>
          <a:p>
            <a:endParaRPr lang="en-GB"/>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extLst>
      <p:ext uri="{BB962C8B-B14F-4D97-AF65-F5344CB8AC3E}">
        <p14:creationId xmlns:p14="http://schemas.microsoft.com/office/powerpoint/2010/main" val="3998409518"/>
      </p:ext>
    </p:extLst>
  </p:cSld>
  <p:clrMapOvr>
    <a:overrideClrMapping bg1="lt1" tx1="dk1" bg2="lt2" tx2="dk2" accent1="accent1" accent2="accent2" accent3="accent3" accent4="accent4" accent5="accent5" accent6="accent6" hlink="hlink" folHlink="folHlink"/>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6769DD50-218B-49BA-8601-88B9A6D997B3}" type="datetimeFigureOut">
              <a:rPr lang="en-GB" smtClean="0"/>
              <a:pPr/>
              <a:t>05/03/2018</a:t>
            </a:fld>
            <a:endParaRPr lang="en-GB"/>
          </a:p>
        </p:txBody>
      </p:sp>
      <p:sp>
        <p:nvSpPr>
          <p:cNvPr id="17" name="Footer Placeholder 16"/>
          <p:cNvSpPr>
            <a:spLocks noGrp="1"/>
          </p:cNvSpPr>
          <p:nvPr>
            <p:ph type="ftr" sz="quarter" idx="11"/>
          </p:nvPr>
        </p:nvSpPr>
        <p:spPr/>
        <p:txBody>
          <a:bodyPr/>
          <a:lstStyle/>
          <a:p>
            <a:endParaRPr lang="en-GB"/>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091DF0B7-261D-4245-9DED-470947D56765}" type="slidenum">
              <a:rPr lang="en-GB" smtClean="0">
                <a:solidFill>
                  <a:srgbClr val="8CADAE">
                    <a:shade val="75000"/>
                  </a:srgbClr>
                </a:solidFill>
              </a:rPr>
              <a:pPr/>
              <a:t>‹#›</a:t>
            </a:fld>
            <a:endParaRPr lang="en-GB">
              <a:solidFill>
                <a:srgbClr val="8CADAE">
                  <a:shade val="75000"/>
                </a:srgbClr>
              </a:solidFill>
            </a:endParaRPr>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800220967"/>
      </p:ext>
    </p:extLst>
  </p:cSld>
  <p:clrMapOvr>
    <a:overrideClrMapping bg1="lt1" tx1="dk1" bg2="lt2" tx2="dk2" accent1="accent1" accent2="accent2" accent3="accent3" accent4="accent4" accent5="accent5" accent6="accent6" hlink="hlink" folHlink="folHlink"/>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6769DD50-218B-49BA-8601-88B9A6D997B3}" type="datetimeFigureOut">
              <a:rPr lang="en-GB" smtClean="0"/>
              <a:pPr/>
              <a:t>05/03/2018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4361688" y="1026372"/>
            <a:ext cx="457200" cy="441325"/>
          </a:xfrm>
        </p:spPr>
        <p:txBody>
          <a:bodyPr/>
          <a:lstStyle/>
          <a:p>
            <a:fld id="{091DF0B7-261D-4245-9DED-470947D56765}" type="slidenum">
              <a:rPr lang="en-GB" smtClean="0">
                <a:solidFill>
                  <a:srgbClr val="8CADAE">
                    <a:shade val="75000"/>
                  </a:srgbClr>
                </a:solidFill>
              </a:rPr>
              <a:pPr/>
              <a:t>‹#›</a:t>
            </a:fld>
            <a:endParaRPr lang="en-GB">
              <a:solidFill>
                <a:srgbClr val="8CADAE">
                  <a:shade val="75000"/>
                </a:srgbClr>
              </a:solidFill>
            </a:endParaRPr>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1309843929"/>
      </p:ext>
    </p:extLst>
  </p:cSld>
  <p:clrMapOvr>
    <a:overrideClrMapping bg1="lt1" tx1="dk1" bg2="lt2" tx2="dk2" accent1="accent1" accent2="accent2" accent3="accent3" accent4="accent4" accent5="accent5" accent6="accent6" hlink="hlink" folHlink="folHlink"/>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Footer Placeholder 4"/>
          <p:cNvSpPr>
            <a:spLocks noGrp="1"/>
          </p:cNvSpPr>
          <p:nvPr>
            <p:ph type="ftr" sz="quarter" idx="11"/>
          </p:nvPr>
        </p:nvSpPr>
        <p:spPr/>
        <p:txBody>
          <a:bodyPr/>
          <a:lstStyle/>
          <a:p>
            <a:endParaRPr lang="en-GB"/>
          </a:p>
        </p:txBody>
      </p:sp>
      <p:sp>
        <p:nvSpPr>
          <p:cNvPr id="4" name="Date Placeholder 3"/>
          <p:cNvSpPr>
            <a:spLocks noGrp="1"/>
          </p:cNvSpPr>
          <p:nvPr>
            <p:ph type="dt" sz="half" idx="10"/>
          </p:nvPr>
        </p:nvSpPr>
        <p:spPr/>
        <p:txBody>
          <a:bodyPr/>
          <a:lstStyle/>
          <a:p>
            <a:fld id="{6769DD50-218B-49BA-8601-88B9A6D997B3}" type="datetimeFigureOut">
              <a:rPr lang="en-GB" smtClean="0"/>
              <a:pPr/>
              <a:t>05/03/2018</a:t>
            </a:fld>
            <a:endParaRPr lang="en-GB"/>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091DF0B7-261D-4245-9DED-470947D56765}" type="slidenum">
              <a:rPr lang="en-GB" smtClean="0">
                <a:solidFill>
                  <a:srgbClr val="8CADAE">
                    <a:shade val="75000"/>
                  </a:srgbClr>
                </a:solidFill>
              </a:rPr>
              <a:pPr/>
              <a:t>‹#›</a:t>
            </a:fld>
            <a:endParaRPr lang="en-GB">
              <a:solidFill>
                <a:srgbClr val="8CADAE">
                  <a:shade val="75000"/>
                </a:srgbClr>
              </a:solidFill>
            </a:endParaRPr>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4101018890"/>
      </p:ext>
    </p:extLst>
  </p:cSld>
  <p:clrMapOvr>
    <a:overrideClrMapping bg1="lt1" tx1="dk1" bg2="lt2" tx2="dk2" accent1="accent1" accent2="accent2" accent3="accent3" accent4="accent4" accent5="accent5" accent6="accent6" hlink="hlink" folHlink="folHlink"/>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6769DD50-218B-49BA-8601-88B9A6D997B3}" type="datetimeFigureOut">
              <a:rPr lang="en-GB" smtClean="0"/>
              <a:pPr/>
              <a:t>05/03/2018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1DF0B7-261D-4245-9DED-470947D56765}" type="slidenum">
              <a:rPr lang="en-GB" smtClean="0">
                <a:solidFill>
                  <a:srgbClr val="8CADAE">
                    <a:shade val="75000"/>
                  </a:srgbClr>
                </a:solidFill>
              </a:rPr>
              <a:pPr/>
              <a:t>‹#›</a:t>
            </a:fld>
            <a:endParaRPr lang="en-GB">
              <a:solidFill>
                <a:srgbClr val="8CADAE">
                  <a:shade val="75000"/>
                </a:srgbClr>
              </a:solidFill>
            </a:endParaRPr>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3273004436"/>
      </p:ext>
    </p:extLst>
  </p:cSld>
  <p:clrMapOvr>
    <a:overrideClrMapping bg1="lt1" tx1="dk1" bg2="lt2" tx2="dk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6769DD50-218B-49BA-8601-88B9A6D997B3}" type="datetimeFigureOut">
              <a:rPr lang="en-GB" smtClean="0"/>
              <a:pPr/>
              <a:t>05/03/2018</a:t>
            </a:fld>
            <a:endParaRPr lang="en-GB"/>
          </a:p>
        </p:txBody>
      </p:sp>
      <p:sp>
        <p:nvSpPr>
          <p:cNvPr id="8" name="Footer Placeholder 7"/>
          <p:cNvSpPr>
            <a:spLocks noGrp="1"/>
          </p:cNvSpPr>
          <p:nvPr>
            <p:ph type="ftr" sz="quarter" idx="11"/>
          </p:nvPr>
        </p:nvSpPr>
        <p:spPr>
          <a:xfrm>
            <a:off x="304800" y="6409944"/>
            <a:ext cx="3581400" cy="365760"/>
          </a:xfrm>
        </p:spPr>
        <p:txBody>
          <a:bodyPr/>
          <a:lstStyle/>
          <a:p>
            <a:endParaRPr lang="en-GB"/>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091DF0B7-261D-4245-9DED-470947D56765}" type="slidenum">
              <a:rPr lang="en-GB" smtClean="0">
                <a:solidFill>
                  <a:srgbClr val="8CADAE">
                    <a:shade val="75000"/>
                  </a:srgbClr>
                </a:solidFill>
              </a:rPr>
              <a:pPr/>
              <a:t>‹#›</a:t>
            </a:fld>
            <a:endParaRPr lang="en-GB">
              <a:solidFill>
                <a:srgbClr val="8CADAE">
                  <a:shade val="75000"/>
                </a:srgbClr>
              </a:solidFill>
            </a:endParaRPr>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extLst>
      <p:ext uri="{BB962C8B-B14F-4D97-AF65-F5344CB8AC3E}">
        <p14:creationId xmlns:p14="http://schemas.microsoft.com/office/powerpoint/2010/main" val="1068966648"/>
      </p:ext>
    </p:extLst>
  </p:cSld>
  <p:clrMapOvr>
    <a:overrideClrMapping bg1="lt1" tx1="dk1" bg2="lt2" tx2="dk2" accent1="accent1" accent2="accent2" accent3="accent3" accent4="accent4" accent5="accent5" accent6="accent6" hlink="hlink" folHlink="folHlink"/>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6769DD50-218B-49BA-8601-88B9A6D997B3}" type="datetimeFigureOut">
              <a:rPr lang="en-GB" smtClean="0"/>
              <a:pPr/>
              <a:t>05/03/2018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a:xfrm>
            <a:off x="4343400" y="1036020"/>
            <a:ext cx="457200" cy="441325"/>
          </a:xfrm>
        </p:spPr>
        <p:txBody>
          <a:bodyPr/>
          <a:lstStyle/>
          <a:p>
            <a:fld id="{091DF0B7-261D-4245-9DED-470947D56765}" type="slidenum">
              <a:rPr lang="en-GB" smtClean="0">
                <a:solidFill>
                  <a:srgbClr val="8CADAE">
                    <a:shade val="75000"/>
                  </a:srgbClr>
                </a:solidFill>
              </a:rPr>
              <a:pPr/>
              <a:t>‹#›</a:t>
            </a:fld>
            <a:endParaRPr lang="en-GB">
              <a:solidFill>
                <a:srgbClr val="8CADAE">
                  <a:shade val="75000"/>
                </a:srgbClr>
              </a:solidFill>
            </a:endParaRPr>
          </a:p>
        </p:txBody>
      </p:sp>
    </p:spTree>
    <p:extLst>
      <p:ext uri="{BB962C8B-B14F-4D97-AF65-F5344CB8AC3E}">
        <p14:creationId xmlns:p14="http://schemas.microsoft.com/office/powerpoint/2010/main" val="314032424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 name="Date Placeholder 1"/>
          <p:cNvSpPr>
            <a:spLocks noGrp="1"/>
          </p:cNvSpPr>
          <p:nvPr>
            <p:ph type="dt" sz="half" idx="10"/>
          </p:nvPr>
        </p:nvSpPr>
        <p:spPr/>
        <p:txBody>
          <a:bodyPr/>
          <a:lstStyle/>
          <a:p>
            <a:fld id="{6769DD50-218B-49BA-8601-88B9A6D997B3}" type="datetimeFigureOut">
              <a:rPr lang="en-GB" smtClean="0"/>
              <a:pPr/>
              <a:t>05/03/2018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091DF0B7-261D-4245-9DED-470947D56765}" type="slidenum">
              <a:rPr lang="en-GB" smtClean="0"/>
              <a:pPr/>
              <a:t>‹#›</a:t>
            </a:fld>
            <a:endParaRPr lang="en-GB"/>
          </a:p>
        </p:txBody>
      </p:sp>
    </p:spTree>
    <p:extLst>
      <p:ext uri="{BB962C8B-B14F-4D97-AF65-F5344CB8AC3E}">
        <p14:creationId xmlns:p14="http://schemas.microsoft.com/office/powerpoint/2010/main" val="104683285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091DF0B7-261D-4245-9DED-470947D56765}" type="slidenum">
              <a:rPr lang="en-GB" smtClean="0">
                <a:solidFill>
                  <a:srgbClr val="8CADAE">
                    <a:shade val="75000"/>
                  </a:srgbClr>
                </a:solidFill>
              </a:rPr>
              <a:pPr/>
              <a:t>‹#›</a:t>
            </a:fld>
            <a:endParaRPr lang="en-GB">
              <a:solidFill>
                <a:srgbClr val="8CADAE">
                  <a:shade val="75000"/>
                </a:srgbClr>
              </a:solidFill>
            </a:endParaRPr>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Date Placeholder 4"/>
          <p:cNvSpPr>
            <a:spLocks noGrp="1"/>
          </p:cNvSpPr>
          <p:nvPr>
            <p:ph type="dt" sz="half" idx="10"/>
          </p:nvPr>
        </p:nvSpPr>
        <p:spPr/>
        <p:txBody>
          <a:bodyPr/>
          <a:lstStyle/>
          <a:p>
            <a:fld id="{6769DD50-218B-49BA-8601-88B9A6D997B3}" type="datetimeFigureOut">
              <a:rPr lang="en-GB" smtClean="0"/>
              <a:pPr/>
              <a:t>05/03/2018</a:t>
            </a:fld>
            <a:endParaRPr lang="en-GB"/>
          </a:p>
        </p:txBody>
      </p:sp>
      <p:sp>
        <p:nvSpPr>
          <p:cNvPr id="6" name="Footer Placeholder 5"/>
          <p:cNvSpPr>
            <a:spLocks noGrp="1"/>
          </p:cNvSpPr>
          <p:nvPr>
            <p:ph type="ftr" sz="quarter" idx="11"/>
          </p:nvPr>
        </p:nvSpPr>
        <p:spPr>
          <a:xfrm>
            <a:off x="301752" y="6410848"/>
            <a:ext cx="3383280" cy="365760"/>
          </a:xfrm>
        </p:spPr>
        <p:txBody>
          <a:bodyPr/>
          <a:lstStyle/>
          <a:p>
            <a:endParaRPr lang="en-GB"/>
          </a:p>
        </p:txBody>
      </p:sp>
    </p:spTree>
    <p:extLst>
      <p:ext uri="{BB962C8B-B14F-4D97-AF65-F5344CB8AC3E}">
        <p14:creationId xmlns:p14="http://schemas.microsoft.com/office/powerpoint/2010/main" val="3739680877"/>
      </p:ext>
    </p:extLst>
  </p:cSld>
  <p:clrMapOvr>
    <a:overrideClrMapping bg1="lt1" tx1="dk1" bg2="lt2" tx2="dk2" accent1="accent1" accent2="accent2" accent3="accent3" accent4="accent4" accent5="accent5" accent6="accent6" hlink="hlink" folHlink="folHlink"/>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p>
            <a:fld id="{091DF0B7-261D-4245-9DED-470947D56765}" type="slidenum">
              <a:rPr lang="en-GB" smtClean="0">
                <a:solidFill>
                  <a:srgbClr val="8CADAE">
                    <a:shade val="75000"/>
                  </a:srgbClr>
                </a:solidFill>
              </a:rPr>
              <a:pPr/>
              <a:t>‹#›</a:t>
            </a:fld>
            <a:endParaRPr lang="en-GB">
              <a:solidFill>
                <a:srgbClr val="8CADAE">
                  <a:shade val="75000"/>
                </a:srgbClr>
              </a:solidFill>
            </a:endParaRPr>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Date Placeholder 4"/>
          <p:cNvSpPr>
            <a:spLocks noGrp="1"/>
          </p:cNvSpPr>
          <p:nvPr>
            <p:ph type="dt" sz="half" idx="10"/>
          </p:nvPr>
        </p:nvSpPr>
        <p:spPr>
          <a:xfrm>
            <a:off x="5788152" y="6404984"/>
            <a:ext cx="3044952" cy="365760"/>
          </a:xfrm>
        </p:spPr>
        <p:txBody>
          <a:bodyPr/>
          <a:lstStyle/>
          <a:p>
            <a:fld id="{6769DD50-218B-49BA-8601-88B9A6D997B3}" type="datetimeFigureOut">
              <a:rPr lang="en-GB" smtClean="0"/>
              <a:pPr/>
              <a:t>05/03/2018</a:t>
            </a:fld>
            <a:endParaRPr lang="en-GB"/>
          </a:p>
        </p:txBody>
      </p:sp>
      <p:sp>
        <p:nvSpPr>
          <p:cNvPr id="6" name="Footer Placeholder 5"/>
          <p:cNvSpPr>
            <a:spLocks noGrp="1"/>
          </p:cNvSpPr>
          <p:nvPr>
            <p:ph type="ftr" sz="quarter" idx="11"/>
          </p:nvPr>
        </p:nvSpPr>
        <p:spPr>
          <a:xfrm>
            <a:off x="301752" y="6410848"/>
            <a:ext cx="3584448" cy="365760"/>
          </a:xfrm>
        </p:spPr>
        <p:txBody>
          <a:bodyPr/>
          <a:lstStyle/>
          <a:p>
            <a:endParaRPr lang="en-GB"/>
          </a:p>
        </p:txBody>
      </p:sp>
    </p:spTree>
    <p:extLst>
      <p:ext uri="{BB962C8B-B14F-4D97-AF65-F5344CB8AC3E}">
        <p14:creationId xmlns:p14="http://schemas.microsoft.com/office/powerpoint/2010/main" val="413287574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6769DD50-218B-49BA-8601-88B9A6D997B3}" type="datetimeFigureOut">
              <a:rPr lang="en-GB" smtClean="0"/>
              <a:pPr/>
              <a:t>05/03/2018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1DF0B7-261D-4245-9DED-470947D56765}" type="slidenum">
              <a:rPr lang="en-GB" smtClean="0">
                <a:solidFill>
                  <a:srgbClr val="8CADAE">
                    <a:shade val="75000"/>
                  </a:srgbClr>
                </a:solidFill>
              </a:rPr>
              <a:pPr/>
              <a:t>‹#›</a:t>
            </a:fld>
            <a:endParaRPr lang="en-GB">
              <a:solidFill>
                <a:srgbClr val="8CADAE">
                  <a:shade val="75000"/>
                </a:srgbClr>
              </a:solidFill>
            </a:endParaRPr>
          </a:p>
        </p:txBody>
      </p:sp>
    </p:spTree>
    <p:extLst>
      <p:ext uri="{BB962C8B-B14F-4D97-AF65-F5344CB8AC3E}">
        <p14:creationId xmlns:p14="http://schemas.microsoft.com/office/powerpoint/2010/main" val="912733668"/>
      </p:ext>
    </p:extLst>
  </p:cSld>
  <p:clrMapOvr>
    <a:overrideClrMapping bg1="lt1" tx1="dk1" bg2="lt2" tx2="dk2" accent1="accent1" accent2="accent2" accent3="accent3" accent4="accent4" accent5="accent5" accent6="accent6" hlink="hlink" folHlink="folHlink"/>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6" name="Slide Number Placeholder 5"/>
          <p:cNvSpPr>
            <a:spLocks noGrp="1"/>
          </p:cNvSpPr>
          <p:nvPr>
            <p:ph type="sldNum" sz="quarter" idx="12"/>
          </p:nvPr>
        </p:nvSpPr>
        <p:spPr>
          <a:xfrm>
            <a:off x="6915912" y="3009901"/>
            <a:ext cx="457200" cy="441325"/>
          </a:xfrm>
        </p:spPr>
        <p:txBody>
          <a:bodyPr/>
          <a:lstStyle/>
          <a:p>
            <a:fld id="{091DF0B7-261D-4245-9DED-470947D56765}" type="slidenum">
              <a:rPr lang="en-GB" smtClean="0">
                <a:solidFill>
                  <a:srgbClr val="8CADAE">
                    <a:shade val="75000"/>
                  </a:srgbClr>
                </a:solidFill>
              </a:rPr>
              <a:pPr/>
              <a:t>‹#›</a:t>
            </a:fld>
            <a:endParaRPr lang="en-GB">
              <a:solidFill>
                <a:srgbClr val="8CADAE">
                  <a:shade val="75000"/>
                </a:srgbClr>
              </a:solidFill>
            </a:endParaRPr>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6769DD50-218B-49BA-8601-88B9A6D997B3}" type="datetimeFigureOut">
              <a:rPr lang="en-GB" smtClean="0"/>
              <a:pPr/>
              <a:t>05/03/2018</a:t>
            </a:fld>
            <a:endParaRPr lang="en-GB"/>
          </a:p>
        </p:txBody>
      </p:sp>
      <p:sp>
        <p:nvSpPr>
          <p:cNvPr id="5" name="Footer Placeholder 4"/>
          <p:cNvSpPr>
            <a:spLocks noGrp="1"/>
          </p:cNvSpPr>
          <p:nvPr>
            <p:ph type="ftr" sz="quarter" idx="11"/>
          </p:nvPr>
        </p:nvSpPr>
        <p:spPr/>
        <p:txBody>
          <a:bodyPr/>
          <a:lstStyle/>
          <a:p>
            <a:endParaRPr lang="en-GB"/>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extLst>
      <p:ext uri="{BB962C8B-B14F-4D97-AF65-F5344CB8AC3E}">
        <p14:creationId xmlns:p14="http://schemas.microsoft.com/office/powerpoint/2010/main" val="84340930"/>
      </p:ext>
    </p:extLst>
  </p:cSld>
  <p:clrMapOvr>
    <a:overrideClrMapping bg1="lt1" tx1="dk1" bg2="lt2" tx2="dk2" accent1="accent1" accent2="accent2" accent3="accent3" accent4="accent4" accent5="accent5" accent6="accent6" hlink="hlink" folHlink="folHlink"/>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37CF08ED-05DA-4117-972F-72BB564AB157}" type="datetimeFigureOut">
              <a:rPr lang="en-GB" smtClean="0"/>
              <a:pPr/>
              <a:t>05/03/2018</a:t>
            </a:fld>
            <a:endParaRPr lang="en-GB"/>
          </a:p>
        </p:txBody>
      </p:sp>
      <p:sp>
        <p:nvSpPr>
          <p:cNvPr id="17" name="Footer Placeholder 16"/>
          <p:cNvSpPr>
            <a:spLocks noGrp="1"/>
          </p:cNvSpPr>
          <p:nvPr>
            <p:ph type="ftr" sz="quarter" idx="11"/>
          </p:nvPr>
        </p:nvSpPr>
        <p:spPr/>
        <p:txBody>
          <a:bodyPr/>
          <a:lstStyle/>
          <a:p>
            <a:endParaRPr lang="en-GB"/>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5971ADDE-A497-4899-BE46-7AF3A53297F6}" type="slidenum">
              <a:rPr lang="en-GB" smtClean="0">
                <a:solidFill>
                  <a:srgbClr val="8CADAE">
                    <a:shade val="75000"/>
                  </a:srgbClr>
                </a:solidFill>
              </a:rPr>
              <a:pPr/>
              <a:t>‹#›</a:t>
            </a:fld>
            <a:endParaRPr lang="en-GB">
              <a:solidFill>
                <a:srgbClr val="8CADAE">
                  <a:shade val="75000"/>
                </a:srgbClr>
              </a:solidFill>
            </a:endParaRPr>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2042581025"/>
      </p:ext>
    </p:extLst>
  </p:cSld>
  <p:clrMapOvr>
    <a:overrideClrMapping bg1="lt1" tx1="dk1" bg2="lt2" tx2="dk2" accent1="accent1" accent2="accent2" accent3="accent3" accent4="accent4" accent5="accent5" accent6="accent6" hlink="hlink" folHlink="folHlink"/>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37CF08ED-05DA-4117-972F-72BB564AB157}" type="datetimeFigureOut">
              <a:rPr lang="en-GB" smtClean="0"/>
              <a:pPr/>
              <a:t>05/03/2018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4361688" y="1026372"/>
            <a:ext cx="457200" cy="441325"/>
          </a:xfrm>
        </p:spPr>
        <p:txBody>
          <a:bodyPr/>
          <a:lstStyle/>
          <a:p>
            <a:fld id="{5971ADDE-A497-4899-BE46-7AF3A53297F6}" type="slidenum">
              <a:rPr lang="en-GB" smtClean="0">
                <a:solidFill>
                  <a:srgbClr val="8CADAE">
                    <a:shade val="75000"/>
                  </a:srgbClr>
                </a:solidFill>
              </a:rPr>
              <a:pPr/>
              <a:t>‹#›</a:t>
            </a:fld>
            <a:endParaRPr lang="en-GB">
              <a:solidFill>
                <a:srgbClr val="8CADAE">
                  <a:shade val="75000"/>
                </a:srgbClr>
              </a:solidFill>
            </a:endParaRPr>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601817160"/>
      </p:ext>
    </p:extLst>
  </p:cSld>
  <p:clrMapOvr>
    <a:overrideClrMapping bg1="lt1" tx1="dk1" bg2="lt2" tx2="dk2" accent1="accent1" accent2="accent2" accent3="accent3" accent4="accent4" accent5="accent5" accent6="accent6" hlink="hlink" folHlink="folHlink"/>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Footer Placeholder 4"/>
          <p:cNvSpPr>
            <a:spLocks noGrp="1"/>
          </p:cNvSpPr>
          <p:nvPr>
            <p:ph type="ftr" sz="quarter" idx="11"/>
          </p:nvPr>
        </p:nvSpPr>
        <p:spPr/>
        <p:txBody>
          <a:bodyPr/>
          <a:lstStyle/>
          <a:p>
            <a:endParaRPr lang="en-GB"/>
          </a:p>
        </p:txBody>
      </p:sp>
      <p:sp>
        <p:nvSpPr>
          <p:cNvPr id="4" name="Date Placeholder 3"/>
          <p:cNvSpPr>
            <a:spLocks noGrp="1"/>
          </p:cNvSpPr>
          <p:nvPr>
            <p:ph type="dt" sz="half" idx="10"/>
          </p:nvPr>
        </p:nvSpPr>
        <p:spPr/>
        <p:txBody>
          <a:bodyPr/>
          <a:lstStyle/>
          <a:p>
            <a:fld id="{37CF08ED-05DA-4117-972F-72BB564AB157}" type="datetimeFigureOut">
              <a:rPr lang="en-GB" smtClean="0"/>
              <a:pPr/>
              <a:t>05/03/2018</a:t>
            </a:fld>
            <a:endParaRPr lang="en-GB"/>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5971ADDE-A497-4899-BE46-7AF3A53297F6}" type="slidenum">
              <a:rPr lang="en-GB" smtClean="0">
                <a:solidFill>
                  <a:srgbClr val="8CADAE">
                    <a:shade val="75000"/>
                  </a:srgbClr>
                </a:solidFill>
              </a:rPr>
              <a:pPr/>
              <a:t>‹#›</a:t>
            </a:fld>
            <a:endParaRPr lang="en-GB">
              <a:solidFill>
                <a:srgbClr val="8CADAE">
                  <a:shade val="75000"/>
                </a:srgbClr>
              </a:solidFill>
            </a:endParaRPr>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1337756513"/>
      </p:ext>
    </p:extLst>
  </p:cSld>
  <p:clrMapOvr>
    <a:overrideClrMapping bg1="lt1" tx1="dk1" bg2="lt2" tx2="dk2" accent1="accent1" accent2="accent2" accent3="accent3" accent4="accent4" accent5="accent5" accent6="accent6" hlink="hlink" folHlink="folHlink"/>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37CF08ED-05DA-4117-972F-72BB564AB157}" type="datetimeFigureOut">
              <a:rPr lang="en-GB" smtClean="0"/>
              <a:pPr/>
              <a:t>05/03/2018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71ADDE-A497-4899-BE46-7AF3A53297F6}" type="slidenum">
              <a:rPr lang="en-GB" smtClean="0">
                <a:solidFill>
                  <a:srgbClr val="8CADAE">
                    <a:shade val="75000"/>
                  </a:srgbClr>
                </a:solidFill>
              </a:rPr>
              <a:pPr/>
              <a:t>‹#›</a:t>
            </a:fld>
            <a:endParaRPr lang="en-GB">
              <a:solidFill>
                <a:srgbClr val="8CADAE">
                  <a:shade val="75000"/>
                </a:srgbClr>
              </a:solidFill>
            </a:endParaRPr>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3104019459"/>
      </p:ext>
    </p:extLst>
  </p:cSld>
  <p:clrMapOvr>
    <a:overrideClrMapping bg1="lt1" tx1="dk1" bg2="lt2" tx2="dk2" accent1="accent1" accent2="accent2" accent3="accent3" accent4="accent4" accent5="accent5" accent6="accent6" hlink="hlink" folHlink="folHlink"/>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37CF08ED-05DA-4117-972F-72BB564AB157}" type="datetimeFigureOut">
              <a:rPr lang="en-GB" smtClean="0"/>
              <a:pPr/>
              <a:t>05/03/2018</a:t>
            </a:fld>
            <a:endParaRPr lang="en-GB"/>
          </a:p>
        </p:txBody>
      </p:sp>
      <p:sp>
        <p:nvSpPr>
          <p:cNvPr id="8" name="Footer Placeholder 7"/>
          <p:cNvSpPr>
            <a:spLocks noGrp="1"/>
          </p:cNvSpPr>
          <p:nvPr>
            <p:ph type="ftr" sz="quarter" idx="11"/>
          </p:nvPr>
        </p:nvSpPr>
        <p:spPr>
          <a:xfrm>
            <a:off x="304800" y="6409944"/>
            <a:ext cx="3581400" cy="365760"/>
          </a:xfrm>
        </p:spPr>
        <p:txBody>
          <a:bodyPr/>
          <a:lstStyle/>
          <a:p>
            <a:endParaRPr lang="en-GB"/>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5971ADDE-A497-4899-BE46-7AF3A53297F6}" type="slidenum">
              <a:rPr lang="en-GB" smtClean="0">
                <a:solidFill>
                  <a:srgbClr val="8CADAE">
                    <a:shade val="75000"/>
                  </a:srgbClr>
                </a:solidFill>
              </a:rPr>
              <a:pPr/>
              <a:t>‹#›</a:t>
            </a:fld>
            <a:endParaRPr lang="en-GB">
              <a:solidFill>
                <a:srgbClr val="8CADAE">
                  <a:shade val="75000"/>
                </a:srgbClr>
              </a:solidFill>
            </a:endParaRPr>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extLst>
      <p:ext uri="{BB962C8B-B14F-4D97-AF65-F5344CB8AC3E}">
        <p14:creationId xmlns:p14="http://schemas.microsoft.com/office/powerpoint/2010/main" val="609005640"/>
      </p:ext>
    </p:extLst>
  </p:cSld>
  <p:clrMapOvr>
    <a:overrideClrMapping bg1="lt1" tx1="dk1" bg2="lt2" tx2="dk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7CF08ED-05DA-4117-972F-72BB564AB157}" type="datetimeFigureOut">
              <a:rPr lang="en-GB" smtClean="0"/>
              <a:pPr/>
              <a:t>05/03/2018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a:xfrm>
            <a:off x="4343400" y="1036020"/>
            <a:ext cx="457200" cy="441325"/>
          </a:xfrm>
        </p:spPr>
        <p:txBody>
          <a:bodyPr/>
          <a:lstStyle/>
          <a:p>
            <a:fld id="{5971ADDE-A497-4899-BE46-7AF3A53297F6}" type="slidenum">
              <a:rPr lang="en-GB" smtClean="0">
                <a:solidFill>
                  <a:srgbClr val="8CADAE">
                    <a:shade val="75000"/>
                  </a:srgbClr>
                </a:solidFill>
              </a:rPr>
              <a:pPr/>
              <a:t>‹#›</a:t>
            </a:fld>
            <a:endParaRPr lang="en-GB">
              <a:solidFill>
                <a:srgbClr val="8CADAE">
                  <a:shade val="75000"/>
                </a:srgbClr>
              </a:solidFill>
            </a:endParaRPr>
          </a:p>
        </p:txBody>
      </p:sp>
    </p:spTree>
    <p:extLst>
      <p:ext uri="{BB962C8B-B14F-4D97-AF65-F5344CB8AC3E}">
        <p14:creationId xmlns:p14="http://schemas.microsoft.com/office/powerpoint/2010/main" val="126723082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 name="Date Placeholder 1"/>
          <p:cNvSpPr>
            <a:spLocks noGrp="1"/>
          </p:cNvSpPr>
          <p:nvPr>
            <p:ph type="dt" sz="half" idx="10"/>
          </p:nvPr>
        </p:nvSpPr>
        <p:spPr/>
        <p:txBody>
          <a:bodyPr/>
          <a:lstStyle/>
          <a:p>
            <a:fld id="{37CF08ED-05DA-4117-972F-72BB564AB157}" type="datetimeFigureOut">
              <a:rPr lang="en-GB" smtClean="0"/>
              <a:pPr/>
              <a:t>05/03/2018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5971ADDE-A497-4899-BE46-7AF3A53297F6}" type="slidenum">
              <a:rPr lang="en-GB" smtClean="0"/>
              <a:pPr/>
              <a:t>‹#›</a:t>
            </a:fld>
            <a:endParaRPr lang="en-GB"/>
          </a:p>
        </p:txBody>
      </p:sp>
    </p:spTree>
    <p:extLst>
      <p:ext uri="{BB962C8B-B14F-4D97-AF65-F5344CB8AC3E}">
        <p14:creationId xmlns:p14="http://schemas.microsoft.com/office/powerpoint/2010/main" val="279644333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5971ADDE-A497-4899-BE46-7AF3A53297F6}" type="slidenum">
              <a:rPr lang="en-GB" smtClean="0">
                <a:solidFill>
                  <a:srgbClr val="8CADAE">
                    <a:shade val="75000"/>
                  </a:srgbClr>
                </a:solidFill>
              </a:rPr>
              <a:pPr/>
              <a:t>‹#›</a:t>
            </a:fld>
            <a:endParaRPr lang="en-GB">
              <a:solidFill>
                <a:srgbClr val="8CADAE">
                  <a:shade val="75000"/>
                </a:srgbClr>
              </a:solidFill>
            </a:endParaRPr>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Date Placeholder 4"/>
          <p:cNvSpPr>
            <a:spLocks noGrp="1"/>
          </p:cNvSpPr>
          <p:nvPr>
            <p:ph type="dt" sz="half" idx="10"/>
          </p:nvPr>
        </p:nvSpPr>
        <p:spPr/>
        <p:txBody>
          <a:bodyPr/>
          <a:lstStyle/>
          <a:p>
            <a:fld id="{37CF08ED-05DA-4117-972F-72BB564AB157}" type="datetimeFigureOut">
              <a:rPr lang="en-GB" smtClean="0"/>
              <a:pPr/>
              <a:t>05/03/2018</a:t>
            </a:fld>
            <a:endParaRPr lang="en-GB"/>
          </a:p>
        </p:txBody>
      </p:sp>
      <p:sp>
        <p:nvSpPr>
          <p:cNvPr id="6" name="Footer Placeholder 5"/>
          <p:cNvSpPr>
            <a:spLocks noGrp="1"/>
          </p:cNvSpPr>
          <p:nvPr>
            <p:ph type="ftr" sz="quarter" idx="11"/>
          </p:nvPr>
        </p:nvSpPr>
        <p:spPr>
          <a:xfrm>
            <a:off x="301752" y="6410848"/>
            <a:ext cx="3383280" cy="365760"/>
          </a:xfrm>
        </p:spPr>
        <p:txBody>
          <a:bodyPr/>
          <a:lstStyle/>
          <a:p>
            <a:endParaRPr lang="en-GB"/>
          </a:p>
        </p:txBody>
      </p:sp>
    </p:spTree>
    <p:extLst>
      <p:ext uri="{BB962C8B-B14F-4D97-AF65-F5344CB8AC3E}">
        <p14:creationId xmlns:p14="http://schemas.microsoft.com/office/powerpoint/2010/main" val="3982313985"/>
      </p:ext>
    </p:extLst>
  </p:cSld>
  <p:clrMapOvr>
    <a:overrideClrMapping bg1="lt1" tx1="dk1" bg2="lt2" tx2="dk2" accent1="accent1" accent2="accent2" accent3="accent3" accent4="accent4" accent5="accent5" accent6="accent6" hlink="hlink" folHlink="folHlink"/>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p>
            <a:fld id="{5971ADDE-A497-4899-BE46-7AF3A53297F6}" type="slidenum">
              <a:rPr lang="en-GB" smtClean="0">
                <a:solidFill>
                  <a:srgbClr val="8CADAE">
                    <a:shade val="75000"/>
                  </a:srgbClr>
                </a:solidFill>
              </a:rPr>
              <a:pPr/>
              <a:t>‹#›</a:t>
            </a:fld>
            <a:endParaRPr lang="en-GB">
              <a:solidFill>
                <a:srgbClr val="8CADAE">
                  <a:shade val="75000"/>
                </a:srgbClr>
              </a:solidFill>
            </a:endParaRPr>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Date Placeholder 4"/>
          <p:cNvSpPr>
            <a:spLocks noGrp="1"/>
          </p:cNvSpPr>
          <p:nvPr>
            <p:ph type="dt" sz="half" idx="10"/>
          </p:nvPr>
        </p:nvSpPr>
        <p:spPr>
          <a:xfrm>
            <a:off x="5788152" y="6404984"/>
            <a:ext cx="3044952" cy="365760"/>
          </a:xfrm>
        </p:spPr>
        <p:txBody>
          <a:bodyPr/>
          <a:lstStyle/>
          <a:p>
            <a:fld id="{37CF08ED-05DA-4117-972F-72BB564AB157}" type="datetimeFigureOut">
              <a:rPr lang="en-GB" smtClean="0"/>
              <a:pPr/>
              <a:t>05/03/2018</a:t>
            </a:fld>
            <a:endParaRPr lang="en-GB"/>
          </a:p>
        </p:txBody>
      </p:sp>
      <p:sp>
        <p:nvSpPr>
          <p:cNvPr id="6" name="Footer Placeholder 5"/>
          <p:cNvSpPr>
            <a:spLocks noGrp="1"/>
          </p:cNvSpPr>
          <p:nvPr>
            <p:ph type="ftr" sz="quarter" idx="11"/>
          </p:nvPr>
        </p:nvSpPr>
        <p:spPr>
          <a:xfrm>
            <a:off x="301752" y="6410848"/>
            <a:ext cx="3584448" cy="365760"/>
          </a:xfrm>
        </p:spPr>
        <p:txBody>
          <a:bodyPr/>
          <a:lstStyle/>
          <a:p>
            <a:endParaRPr lang="en-GB"/>
          </a:p>
        </p:txBody>
      </p:sp>
    </p:spTree>
    <p:extLst>
      <p:ext uri="{BB962C8B-B14F-4D97-AF65-F5344CB8AC3E}">
        <p14:creationId xmlns:p14="http://schemas.microsoft.com/office/powerpoint/2010/main" val="187441918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7CF08ED-05DA-4117-972F-72BB564AB157}" type="datetimeFigureOut">
              <a:rPr lang="en-GB" smtClean="0"/>
              <a:pPr/>
              <a:t>05/03/2018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71ADDE-A497-4899-BE46-7AF3A53297F6}" type="slidenum">
              <a:rPr lang="en-GB" smtClean="0">
                <a:solidFill>
                  <a:srgbClr val="8CADAE">
                    <a:shade val="75000"/>
                  </a:srgbClr>
                </a:solidFill>
              </a:rPr>
              <a:pPr/>
              <a:t>‹#›</a:t>
            </a:fld>
            <a:endParaRPr lang="en-GB">
              <a:solidFill>
                <a:srgbClr val="8CADAE">
                  <a:shade val="75000"/>
                </a:srgbClr>
              </a:solidFill>
            </a:endParaRPr>
          </a:p>
        </p:txBody>
      </p:sp>
    </p:spTree>
    <p:extLst>
      <p:ext uri="{BB962C8B-B14F-4D97-AF65-F5344CB8AC3E}">
        <p14:creationId xmlns:p14="http://schemas.microsoft.com/office/powerpoint/2010/main" val="2579419005"/>
      </p:ext>
    </p:extLst>
  </p:cSld>
  <p:clrMapOvr>
    <a:overrideClrMapping bg1="lt1" tx1="dk1" bg2="lt2" tx2="dk2" accent1="accent1" accent2="accent2" accent3="accent3" accent4="accent4" accent5="accent5" accent6="accent6" hlink="hlink" folHlink="folHlink"/>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6" name="Slide Number Placeholder 5"/>
          <p:cNvSpPr>
            <a:spLocks noGrp="1"/>
          </p:cNvSpPr>
          <p:nvPr>
            <p:ph type="sldNum" sz="quarter" idx="12"/>
          </p:nvPr>
        </p:nvSpPr>
        <p:spPr>
          <a:xfrm>
            <a:off x="6915912" y="3009901"/>
            <a:ext cx="457200" cy="441325"/>
          </a:xfrm>
        </p:spPr>
        <p:txBody>
          <a:bodyPr/>
          <a:lstStyle/>
          <a:p>
            <a:fld id="{5971ADDE-A497-4899-BE46-7AF3A53297F6}" type="slidenum">
              <a:rPr lang="en-GB" smtClean="0">
                <a:solidFill>
                  <a:srgbClr val="8CADAE">
                    <a:shade val="75000"/>
                  </a:srgbClr>
                </a:solidFill>
              </a:rPr>
              <a:pPr/>
              <a:t>‹#›</a:t>
            </a:fld>
            <a:endParaRPr lang="en-GB">
              <a:solidFill>
                <a:srgbClr val="8CADAE">
                  <a:shade val="75000"/>
                </a:srgbClr>
              </a:solidFill>
            </a:endParaRPr>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7CF08ED-05DA-4117-972F-72BB564AB157}" type="datetimeFigureOut">
              <a:rPr lang="en-GB" smtClean="0"/>
              <a:pPr/>
              <a:t>05/03/2018</a:t>
            </a:fld>
            <a:endParaRPr lang="en-GB"/>
          </a:p>
        </p:txBody>
      </p:sp>
      <p:sp>
        <p:nvSpPr>
          <p:cNvPr id="5" name="Footer Placeholder 4"/>
          <p:cNvSpPr>
            <a:spLocks noGrp="1"/>
          </p:cNvSpPr>
          <p:nvPr>
            <p:ph type="ftr" sz="quarter" idx="11"/>
          </p:nvPr>
        </p:nvSpPr>
        <p:spPr/>
        <p:txBody>
          <a:bodyPr/>
          <a:lstStyle/>
          <a:p>
            <a:endParaRPr lang="en-GB"/>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extLst>
      <p:ext uri="{BB962C8B-B14F-4D97-AF65-F5344CB8AC3E}">
        <p14:creationId xmlns:p14="http://schemas.microsoft.com/office/powerpoint/2010/main" val="351441770"/>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A4D6F8">
            <a:alpha val="53000"/>
          </a:srgbClr>
        </a:solidFill>
        <a:effectLst/>
      </p:bgPr>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6769DD50-218B-49BA-8601-88B9A6D997B3}" type="datetimeFigureOut">
              <a:rPr lang="en-GB" smtClean="0"/>
              <a:pPr/>
              <a:t>05/03/2018</a:t>
            </a:fld>
            <a:endParaRPr lang="en-GB"/>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091DF0B7-261D-4245-9DED-470947D56765}" type="slidenum">
              <a:rPr lang="en-GB" smtClean="0">
                <a:solidFill>
                  <a:srgbClr val="8CADAE">
                    <a:shade val="75000"/>
                  </a:srgbClr>
                </a:solidFill>
              </a:rPr>
              <a:pPr/>
              <a:t>‹#›</a:t>
            </a:fld>
            <a:endParaRPr lang="en-GB">
              <a:solidFill>
                <a:srgbClr val="8CADAE">
                  <a:shade val="75000"/>
                </a:srgbClr>
              </a:solidFill>
            </a:endParaRPr>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extLst>
      <p:ext uri="{BB962C8B-B14F-4D97-AF65-F5344CB8AC3E}">
        <p14:creationId xmlns:p14="http://schemas.microsoft.com/office/powerpoint/2010/main" val="425159696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C4AB1BF5-45D8-4B09-B854-7B7D4D77EEE6}" type="datetimeFigureOut">
              <a:rPr lang="en-GB" smtClean="0"/>
              <a:pPr/>
              <a:t>05/03/2018</a:t>
            </a:fld>
            <a:endParaRPr lang="en-GB"/>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0C72E6F0-BCE6-4EFA-8DA1-0EA9CDC45457}" type="slidenum">
              <a:rPr lang="en-GB" smtClean="0">
                <a:solidFill>
                  <a:srgbClr val="8CADAE">
                    <a:shade val="75000"/>
                  </a:srgbClr>
                </a:solidFill>
              </a:rPr>
              <a:pPr/>
              <a:t>‹#›</a:t>
            </a:fld>
            <a:endParaRPr lang="en-GB">
              <a:solidFill>
                <a:srgbClr val="8CADAE">
                  <a:shade val="75000"/>
                </a:srgbClr>
              </a:solidFill>
            </a:endParaRPr>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extLst>
      <p:ext uri="{BB962C8B-B14F-4D97-AF65-F5344CB8AC3E}">
        <p14:creationId xmlns:p14="http://schemas.microsoft.com/office/powerpoint/2010/main" val="233291164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rgbClr val="A4D6F8">
            <a:alpha val="53000"/>
          </a:srgbClr>
        </a:solidFill>
        <a:effectLst/>
      </p:bgPr>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6769DD50-218B-49BA-8601-88B9A6D997B3}" type="datetimeFigureOut">
              <a:rPr lang="en-GB" smtClean="0"/>
              <a:pPr/>
              <a:t>05/03/2018</a:t>
            </a:fld>
            <a:endParaRPr lang="en-GB"/>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091DF0B7-261D-4245-9DED-470947D56765}" type="slidenum">
              <a:rPr lang="en-GB" smtClean="0">
                <a:solidFill>
                  <a:srgbClr val="8CADAE">
                    <a:shade val="75000"/>
                  </a:srgbClr>
                </a:solidFill>
              </a:rPr>
              <a:pPr/>
              <a:t>‹#›</a:t>
            </a:fld>
            <a:endParaRPr lang="en-GB">
              <a:solidFill>
                <a:srgbClr val="8CADAE">
                  <a:shade val="75000"/>
                </a:srgbClr>
              </a:solidFill>
            </a:endParaRPr>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extLst>
      <p:ext uri="{BB962C8B-B14F-4D97-AF65-F5344CB8AC3E}">
        <p14:creationId xmlns:p14="http://schemas.microsoft.com/office/powerpoint/2010/main" val="4255773830"/>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37CF08ED-05DA-4117-972F-72BB564AB157}" type="datetimeFigureOut">
              <a:rPr lang="en-GB" smtClean="0"/>
              <a:pPr/>
              <a:t>05/03/2018</a:t>
            </a:fld>
            <a:endParaRPr lang="en-GB"/>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5971ADDE-A497-4899-BE46-7AF3A53297F6}" type="slidenum">
              <a:rPr lang="en-GB" smtClean="0">
                <a:solidFill>
                  <a:srgbClr val="8CADAE">
                    <a:shade val="75000"/>
                  </a:srgbClr>
                </a:solidFill>
              </a:rPr>
              <a:pPr/>
              <a:t>‹#›</a:t>
            </a:fld>
            <a:endParaRPr lang="en-GB">
              <a:solidFill>
                <a:srgbClr val="8CADAE">
                  <a:shade val="75000"/>
                </a:srgbClr>
              </a:solidFill>
            </a:endParaRPr>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extLst>
      <p:ext uri="{BB962C8B-B14F-4D97-AF65-F5344CB8AC3E}">
        <p14:creationId xmlns:p14="http://schemas.microsoft.com/office/powerpoint/2010/main" val="1830156061"/>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r>
              <a:rPr lang="en-GB" dirty="0" smtClean="0"/>
              <a:t>Modern Scholarship</a:t>
            </a:r>
            <a:endParaRPr lang="en-GB" dirty="0"/>
          </a:p>
          <a:p>
            <a:endParaRPr lang="en-GB" dirty="0"/>
          </a:p>
        </p:txBody>
      </p:sp>
      <p:sp>
        <p:nvSpPr>
          <p:cNvPr id="2" name="Title 1"/>
          <p:cNvSpPr>
            <a:spLocks noGrp="1"/>
          </p:cNvSpPr>
          <p:nvPr>
            <p:ph type="ctrTitle"/>
          </p:nvPr>
        </p:nvSpPr>
        <p:spPr>
          <a:xfrm>
            <a:off x="251520" y="381000"/>
            <a:ext cx="8640960" cy="1752600"/>
          </a:xfrm>
        </p:spPr>
        <p:txBody>
          <a:bodyPr>
            <a:normAutofit fontScale="90000"/>
          </a:bodyPr>
          <a:lstStyle/>
          <a:p>
            <a:r>
              <a:rPr lang="en-GB" dirty="0" smtClean="0"/>
              <a:t>CLCL5005</a:t>
            </a:r>
            <a:br>
              <a:rPr lang="en-GB" dirty="0" smtClean="0"/>
            </a:br>
            <a:r>
              <a:rPr lang="en-GB" dirty="0" smtClean="0"/>
              <a:t>Classics Independent Research Project</a:t>
            </a:r>
            <a:endParaRPr lang="en-GB" dirty="0"/>
          </a:p>
        </p:txBody>
      </p:sp>
      <p:pic>
        <p:nvPicPr>
          <p:cNvPr id="6" name="Picture 5"/>
          <p:cNvPicPr>
            <a:picLocks noChangeAspect="1"/>
          </p:cNvPicPr>
          <p:nvPr/>
        </p:nvPicPr>
        <p:blipFill>
          <a:blip r:embed="rId3"/>
          <a:stretch>
            <a:fillRect/>
          </a:stretch>
        </p:blipFill>
        <p:spPr>
          <a:xfrm>
            <a:off x="993338" y="3238642"/>
            <a:ext cx="7157324" cy="3103133"/>
          </a:xfrm>
          <a:prstGeom prst="rect">
            <a:avLst/>
          </a:prstGeom>
        </p:spPr>
      </p:pic>
    </p:spTree>
    <p:extLst>
      <p:ext uri="{BB962C8B-B14F-4D97-AF65-F5344CB8AC3E}">
        <p14:creationId xmlns:p14="http://schemas.microsoft.com/office/powerpoint/2010/main" val="419233286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p:cNvSpPr txBox="1">
            <a:spLocks/>
          </p:cNvSpPr>
          <p:nvPr/>
        </p:nvSpPr>
        <p:spPr>
          <a:xfrm>
            <a:off x="176645" y="228600"/>
            <a:ext cx="8811491" cy="758952"/>
          </a:xfrm>
          <a:prstGeom prst="rect">
            <a:avLst/>
          </a:prstGeom>
        </p:spPr>
        <p:txBody>
          <a:bodyPr/>
          <a:lstStyle>
            <a:lvl1pPr algn="ctr" rtl="0" eaLnBrk="1" latinLnBrk="0" hangingPunct="1">
              <a:spcBef>
                <a:spcPct val="0"/>
              </a:spcBef>
              <a:buNone/>
              <a:defRPr kumimoji="0" sz="3300" kern="1200">
                <a:solidFill>
                  <a:schemeClr val="accent3">
                    <a:shade val="75000"/>
                  </a:schemeClr>
                </a:solidFill>
                <a:latin typeface="+mj-lt"/>
                <a:ea typeface="+mj-ea"/>
                <a:cs typeface="+mj-cs"/>
              </a:defRPr>
            </a:lvl1pPr>
          </a:lstStyle>
          <a:p>
            <a:r>
              <a:rPr lang="en-GB" b="1" dirty="0" smtClean="0"/>
              <a:t>NEXT WEEK and the WEEK AFTER</a:t>
            </a:r>
            <a:endParaRPr lang="en-GB" b="1" dirty="0"/>
          </a:p>
        </p:txBody>
      </p:sp>
      <p:sp>
        <p:nvSpPr>
          <p:cNvPr id="11" name="Content Placeholder 2"/>
          <p:cNvSpPr txBox="1">
            <a:spLocks/>
          </p:cNvSpPr>
          <p:nvPr/>
        </p:nvSpPr>
        <p:spPr>
          <a:xfrm>
            <a:off x="399244" y="1275009"/>
            <a:ext cx="8319753" cy="5416736"/>
          </a:xfrm>
          <a:prstGeom prst="rect">
            <a:avLst/>
          </a:prstGeom>
        </p:spPr>
        <p:txBody>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buFont typeface="Wingdings 2"/>
              <a:buNone/>
            </a:pPr>
            <a:r>
              <a:rPr lang="en-GB" b="1" dirty="0" smtClean="0"/>
              <a:t>Reminder for next week (13</a:t>
            </a:r>
            <a:r>
              <a:rPr lang="en-GB" b="1" baseline="30000" dirty="0" smtClean="0"/>
              <a:t>th</a:t>
            </a:r>
            <a:r>
              <a:rPr lang="en-GB" b="1" dirty="0" smtClean="0"/>
              <a:t> March):</a:t>
            </a:r>
          </a:p>
          <a:p>
            <a:pPr marL="0" indent="0">
              <a:buFont typeface="Wingdings 2"/>
              <a:buNone/>
            </a:pPr>
            <a:r>
              <a:rPr lang="en-GB" b="1" dirty="0" smtClean="0"/>
              <a:t>OPTIONAL National Library trip </a:t>
            </a:r>
            <a:r>
              <a:rPr lang="en-GB" b="1" dirty="0" smtClean="0"/>
              <a:t>– </a:t>
            </a:r>
            <a:r>
              <a:rPr lang="en-GB" b="1" dirty="0" smtClean="0"/>
              <a:t>meet at Bus stop at 2PM.</a:t>
            </a:r>
          </a:p>
          <a:p>
            <a:r>
              <a:rPr lang="en-GB" b="1" dirty="0" smtClean="0"/>
              <a:t>This is in lieu of the normal Friday session. </a:t>
            </a:r>
            <a:endParaRPr lang="en-GB" b="1" dirty="0" smtClean="0"/>
          </a:p>
          <a:p>
            <a:endParaRPr lang="en-GB" sz="2000" dirty="0" smtClean="0"/>
          </a:p>
          <a:p>
            <a:pPr marL="0" indent="0">
              <a:buNone/>
            </a:pPr>
            <a:r>
              <a:rPr lang="en-GB" b="1" dirty="0" smtClean="0"/>
              <a:t>Reminder for the week after next: Friday 23</a:t>
            </a:r>
            <a:r>
              <a:rPr lang="en-GB" b="1" baseline="30000" dirty="0" smtClean="0"/>
              <a:t>rd</a:t>
            </a:r>
            <a:r>
              <a:rPr lang="en-GB" b="1" dirty="0" smtClean="0"/>
              <a:t> of February</a:t>
            </a:r>
            <a:endParaRPr lang="en-GB" b="1" dirty="0"/>
          </a:p>
          <a:p>
            <a:r>
              <a:rPr lang="en-GB" dirty="0" smtClean="0"/>
              <a:t>In </a:t>
            </a:r>
            <a:r>
              <a:rPr lang="en-GB" dirty="0" smtClean="0"/>
              <a:t>small groups give a 3-5 minute presentation to each other (this will need to be prepared in advance) on your progress so far, what you still need to do, and the various issues you face. </a:t>
            </a:r>
          </a:p>
          <a:p>
            <a:endParaRPr lang="en-GB" dirty="0"/>
          </a:p>
        </p:txBody>
      </p:sp>
    </p:spTree>
    <p:extLst>
      <p:ext uri="{BB962C8B-B14F-4D97-AF65-F5344CB8AC3E}">
        <p14:creationId xmlns:p14="http://schemas.microsoft.com/office/powerpoint/2010/main" val="27943588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893618"/>
          </a:xfrm>
        </p:spPr>
        <p:txBody>
          <a:bodyPr>
            <a:normAutofit/>
          </a:bodyPr>
          <a:lstStyle/>
          <a:p>
            <a:r>
              <a:rPr lang="en-GB" b="1" i="1" dirty="0" err="1" smtClean="0"/>
              <a:t>L’Année</a:t>
            </a:r>
            <a:r>
              <a:rPr lang="en-GB" b="1" i="1" dirty="0" smtClean="0"/>
              <a:t> </a:t>
            </a:r>
            <a:r>
              <a:rPr lang="en-GB" b="1" i="1" dirty="0" err="1" smtClean="0"/>
              <a:t>Philologique</a:t>
            </a:r>
            <a:r>
              <a:rPr lang="en-GB" b="1" i="1" dirty="0" smtClean="0"/>
              <a:t> </a:t>
            </a:r>
            <a:r>
              <a:rPr lang="en-GB" b="1" dirty="0" smtClean="0"/>
              <a:t>(</a:t>
            </a:r>
            <a:r>
              <a:rPr lang="en-GB" b="1" dirty="0" err="1" smtClean="0"/>
              <a:t>APh</a:t>
            </a:r>
            <a:r>
              <a:rPr lang="en-GB" b="1" dirty="0" smtClean="0"/>
              <a:t>)</a:t>
            </a:r>
            <a:endParaRPr lang="en-GB" b="1" dirty="0"/>
          </a:p>
        </p:txBody>
      </p:sp>
      <p:sp>
        <p:nvSpPr>
          <p:cNvPr id="3" name="Content Placeholder 2"/>
          <p:cNvSpPr>
            <a:spLocks noGrp="1"/>
          </p:cNvSpPr>
          <p:nvPr>
            <p:ph sz="quarter" idx="1"/>
          </p:nvPr>
        </p:nvSpPr>
        <p:spPr>
          <a:xfrm>
            <a:off x="301752" y="1496291"/>
            <a:ext cx="3594839" cy="5195453"/>
          </a:xfrm>
        </p:spPr>
        <p:txBody>
          <a:bodyPr>
            <a:normAutofit fontScale="85000" lnSpcReduction="20000"/>
          </a:bodyPr>
          <a:lstStyle/>
          <a:p>
            <a:pPr marL="0" indent="0">
              <a:buNone/>
            </a:pPr>
            <a:r>
              <a:rPr lang="en-GB" b="1" dirty="0"/>
              <a:t>The </a:t>
            </a:r>
            <a:r>
              <a:rPr lang="en-GB" b="1" i="1" dirty="0" err="1" smtClean="0"/>
              <a:t>L’Année</a:t>
            </a:r>
            <a:r>
              <a:rPr lang="en-GB" b="1" i="1" dirty="0" smtClean="0"/>
              <a:t> </a:t>
            </a:r>
            <a:r>
              <a:rPr lang="en-GB" b="1" i="1" dirty="0" err="1"/>
              <a:t>Philologique</a:t>
            </a:r>
            <a:r>
              <a:rPr lang="en-GB" b="1" dirty="0"/>
              <a:t>: not just for philologists</a:t>
            </a:r>
            <a:r>
              <a:rPr lang="en-GB" b="1" dirty="0" smtClean="0"/>
              <a:t>!</a:t>
            </a:r>
          </a:p>
          <a:p>
            <a:r>
              <a:rPr lang="en-GB" sz="2100" dirty="0"/>
              <a:t>The </a:t>
            </a:r>
            <a:r>
              <a:rPr lang="en-GB" sz="2100" dirty="0" err="1"/>
              <a:t>APh</a:t>
            </a:r>
            <a:r>
              <a:rPr lang="en-GB" sz="2100" dirty="0"/>
              <a:t> covers all scholarship on the classical world annually from the 1910s onward</a:t>
            </a:r>
          </a:p>
          <a:p>
            <a:r>
              <a:rPr lang="en-GB" sz="2100" dirty="0"/>
              <a:t>As such the </a:t>
            </a:r>
            <a:r>
              <a:rPr lang="en-GB" sz="2100" dirty="0" err="1"/>
              <a:t>APh</a:t>
            </a:r>
            <a:r>
              <a:rPr lang="en-GB" sz="2100" dirty="0"/>
              <a:t> will give you a vast amount of results</a:t>
            </a:r>
          </a:p>
          <a:p>
            <a:r>
              <a:rPr lang="en-GB" sz="2100" dirty="0"/>
              <a:t>Including works in journals not online and difficult-to-get-to edited volumes</a:t>
            </a:r>
          </a:p>
          <a:p>
            <a:r>
              <a:rPr lang="en-GB" sz="2100" dirty="0"/>
              <a:t>Not all will be relevant or possible to access</a:t>
            </a:r>
          </a:p>
          <a:p>
            <a:r>
              <a:rPr lang="en-GB" sz="2100" dirty="0"/>
              <a:t>Helpful summaries for many works</a:t>
            </a:r>
          </a:p>
          <a:p>
            <a:r>
              <a:rPr lang="en-GB" sz="2100" dirty="0"/>
              <a:t>The </a:t>
            </a:r>
            <a:r>
              <a:rPr lang="en-GB" sz="2100" dirty="0" err="1"/>
              <a:t>APh</a:t>
            </a:r>
            <a:r>
              <a:rPr lang="en-GB" sz="2100" dirty="0"/>
              <a:t> is best used when you have already narrowed down what </a:t>
            </a:r>
            <a:r>
              <a:rPr lang="en-GB" sz="2100" dirty="0" smtClean="0"/>
              <a:t>you are </a:t>
            </a:r>
            <a:r>
              <a:rPr lang="en-GB" sz="2100" dirty="0"/>
              <a:t>looking for – i.e. the stage you are at now!</a:t>
            </a:r>
          </a:p>
          <a:p>
            <a:endParaRPr lang="en-GB" b="1" dirty="0"/>
          </a:p>
        </p:txBody>
      </p:sp>
      <p:sp>
        <p:nvSpPr>
          <p:cNvPr id="4" name="Rectangle 3"/>
          <p:cNvSpPr/>
          <p:nvPr/>
        </p:nvSpPr>
        <p:spPr>
          <a:xfrm>
            <a:off x="4187535" y="1745731"/>
            <a:ext cx="4648617" cy="4524315"/>
          </a:xfrm>
          <a:prstGeom prst="rect">
            <a:avLst/>
          </a:prstGeom>
        </p:spPr>
        <p:txBody>
          <a:bodyPr wrap="square">
            <a:spAutoFit/>
          </a:bodyPr>
          <a:lstStyle/>
          <a:p>
            <a:r>
              <a:rPr lang="en-GB" b="1" dirty="0"/>
              <a:t>Use the different search features:</a:t>
            </a:r>
          </a:p>
          <a:p>
            <a:pPr lvl="1"/>
            <a:r>
              <a:rPr lang="en-GB" dirty="0"/>
              <a:t>Full text: most effective if you have a narrow/technical term/name in mind: </a:t>
            </a:r>
            <a:r>
              <a:rPr lang="en-GB" dirty="0" err="1" smtClean="0"/>
              <a:t>Sophrosyne</a:t>
            </a:r>
            <a:r>
              <a:rPr lang="en-GB" dirty="0" smtClean="0"/>
              <a:t> </a:t>
            </a:r>
          </a:p>
          <a:p>
            <a:pPr lvl="1"/>
            <a:r>
              <a:rPr lang="en-GB" dirty="0"/>
              <a:t>Ancient author: all works relating to your author – all Sappho, all Ovid, all Livy</a:t>
            </a:r>
            <a:r>
              <a:rPr lang="en-GB" dirty="0" smtClean="0"/>
              <a:t>... sorting </a:t>
            </a:r>
            <a:r>
              <a:rPr lang="en-GB" dirty="0"/>
              <a:t>relevant and irrelevant</a:t>
            </a:r>
          </a:p>
          <a:p>
            <a:pPr lvl="1"/>
            <a:r>
              <a:rPr lang="en-GB" dirty="0" smtClean="0"/>
              <a:t>Modern </a:t>
            </a:r>
            <a:r>
              <a:rPr lang="en-GB" dirty="0"/>
              <a:t>author: a great trick when you have realised whose work is really important in your field and want to track their work down more fully</a:t>
            </a:r>
          </a:p>
          <a:p>
            <a:r>
              <a:rPr lang="en-GB" b="1" dirty="0" smtClean="0"/>
              <a:t>Limit </a:t>
            </a:r>
            <a:r>
              <a:rPr lang="en-GB" b="1" dirty="0"/>
              <a:t>your parameters:</a:t>
            </a:r>
          </a:p>
          <a:p>
            <a:pPr lvl="1"/>
            <a:r>
              <a:rPr lang="en-GB" dirty="0"/>
              <a:t>“Refine results” in the right-hand side bar will allow you to narrow down a wider search to a certain period, author, </a:t>
            </a:r>
            <a:r>
              <a:rPr lang="en-GB" dirty="0" smtClean="0"/>
              <a:t>etc.</a:t>
            </a:r>
            <a:endParaRPr lang="en-GB" dirty="0"/>
          </a:p>
        </p:txBody>
      </p:sp>
    </p:spTree>
    <p:extLst>
      <p:ext uri="{BB962C8B-B14F-4D97-AF65-F5344CB8AC3E}">
        <p14:creationId xmlns:p14="http://schemas.microsoft.com/office/powerpoint/2010/main" val="423935516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National Library of Wales</a:t>
            </a:r>
          </a:p>
        </p:txBody>
      </p:sp>
      <p:sp>
        <p:nvSpPr>
          <p:cNvPr id="3" name="Content Placeholder 2"/>
          <p:cNvSpPr>
            <a:spLocks noGrp="1"/>
          </p:cNvSpPr>
          <p:nvPr>
            <p:ph sz="quarter" idx="1"/>
          </p:nvPr>
        </p:nvSpPr>
        <p:spPr>
          <a:xfrm>
            <a:off x="301752" y="1527048"/>
            <a:ext cx="5537939" cy="2733225"/>
          </a:xfrm>
        </p:spPr>
        <p:txBody>
          <a:bodyPr>
            <a:normAutofit fontScale="85000" lnSpcReduction="20000"/>
          </a:bodyPr>
          <a:lstStyle/>
          <a:p>
            <a:r>
              <a:rPr lang="en-GB" dirty="0"/>
              <a:t>The National Library in </a:t>
            </a:r>
            <a:r>
              <a:rPr lang="en-GB" dirty="0" err="1"/>
              <a:t>Aberyswyth</a:t>
            </a:r>
            <a:r>
              <a:rPr lang="en-GB" dirty="0"/>
              <a:t> is a copy-right library for the UK: it means one copy of everything published in the UK must be held here</a:t>
            </a:r>
          </a:p>
          <a:p>
            <a:r>
              <a:rPr lang="en-GB" dirty="0"/>
              <a:t>This means...</a:t>
            </a:r>
          </a:p>
          <a:p>
            <a:pPr lvl="1"/>
            <a:r>
              <a:rPr lang="en-GB" dirty="0"/>
              <a:t>Oxford University Press, Cambridge University Press, etc...</a:t>
            </a:r>
          </a:p>
          <a:p>
            <a:pPr lvl="1"/>
            <a:r>
              <a:rPr lang="en-GB" dirty="0"/>
              <a:t>Blackwell, Oxbow, </a:t>
            </a:r>
            <a:r>
              <a:rPr lang="en-GB" dirty="0" err="1"/>
              <a:t>Ashgate</a:t>
            </a:r>
            <a:r>
              <a:rPr lang="en-GB" dirty="0"/>
              <a:t>, BAR (i.e. archaeological reports)...</a:t>
            </a:r>
          </a:p>
          <a:p>
            <a:endParaRPr lang="en-GB" dirty="0"/>
          </a:p>
        </p:txBody>
      </p:sp>
      <p:pic>
        <p:nvPicPr>
          <p:cNvPr id="4" name="Picture 3"/>
          <p:cNvPicPr>
            <a:picLocks noChangeAspect="1"/>
          </p:cNvPicPr>
          <p:nvPr/>
        </p:nvPicPr>
        <p:blipFill>
          <a:blip r:embed="rId2"/>
          <a:stretch>
            <a:fillRect/>
          </a:stretch>
        </p:blipFill>
        <p:spPr>
          <a:xfrm>
            <a:off x="5839691" y="1527048"/>
            <a:ext cx="2963332" cy="2327563"/>
          </a:xfrm>
          <a:prstGeom prst="rect">
            <a:avLst/>
          </a:prstGeom>
        </p:spPr>
      </p:pic>
      <p:sp>
        <p:nvSpPr>
          <p:cNvPr id="6" name="Content Placeholder 2"/>
          <p:cNvSpPr txBox="1">
            <a:spLocks/>
          </p:cNvSpPr>
          <p:nvPr/>
        </p:nvSpPr>
        <p:spPr>
          <a:xfrm>
            <a:off x="301752" y="4260273"/>
            <a:ext cx="8503920" cy="2297639"/>
          </a:xfrm>
          <a:prstGeom prst="rect">
            <a:avLst/>
          </a:prstGeom>
        </p:spPr>
        <p:txBody>
          <a:bodyPr vert="horz">
            <a:normAutofit fontScale="85000" lnSpcReduction="2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dirty="0" smtClean="0"/>
              <a:t>Free to register the National Library – do so online, but you will need to bring ID and a recent letter showing your address.</a:t>
            </a:r>
          </a:p>
          <a:p>
            <a:pPr lvl="1"/>
            <a:r>
              <a:rPr lang="en-GB" dirty="0" smtClean="0"/>
              <a:t>Gaining access: fill out the online forms for a reader’s ticket.</a:t>
            </a:r>
          </a:p>
          <a:p>
            <a:r>
              <a:rPr lang="en-GB" dirty="0" smtClean="0"/>
              <a:t>Can’t take books out but read them in one of the Reading Rooms.</a:t>
            </a:r>
          </a:p>
          <a:p>
            <a:r>
              <a:rPr lang="en-GB" dirty="0" smtClean="0"/>
              <a:t>There are some photocopying facilities, but copy right rules are strictly applied.</a:t>
            </a:r>
          </a:p>
          <a:p>
            <a:endParaRPr lang="en-GB" dirty="0"/>
          </a:p>
        </p:txBody>
      </p:sp>
    </p:spTree>
    <p:extLst>
      <p:ext uri="{BB962C8B-B14F-4D97-AF65-F5344CB8AC3E}">
        <p14:creationId xmlns:p14="http://schemas.microsoft.com/office/powerpoint/2010/main" val="176460305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Other Useful Institutions</a:t>
            </a:r>
            <a:endParaRPr lang="en-GB" b="1" dirty="0"/>
          </a:p>
        </p:txBody>
      </p:sp>
      <p:sp>
        <p:nvSpPr>
          <p:cNvPr id="3" name="Content Placeholder 2"/>
          <p:cNvSpPr>
            <a:spLocks noGrp="1"/>
          </p:cNvSpPr>
          <p:nvPr>
            <p:ph sz="quarter" idx="1"/>
          </p:nvPr>
        </p:nvSpPr>
        <p:spPr>
          <a:xfrm>
            <a:off x="301752" y="1527047"/>
            <a:ext cx="8503920" cy="4977661"/>
          </a:xfrm>
        </p:spPr>
        <p:txBody>
          <a:bodyPr>
            <a:normAutofit lnSpcReduction="10000"/>
          </a:bodyPr>
          <a:lstStyle/>
          <a:p>
            <a:r>
              <a:rPr lang="en-GB" dirty="0"/>
              <a:t>Institute of Classical Studies: http://catalogue.ulrls.lon.ac.uk/search~S7/t</a:t>
            </a:r>
          </a:p>
          <a:p>
            <a:pPr lvl="1"/>
            <a:r>
              <a:rPr lang="en-GB" dirty="0"/>
              <a:t>You can visit the ICS once for free, for repeat visits you require membership of either the Greek or the Roman Society</a:t>
            </a:r>
          </a:p>
          <a:p>
            <a:endParaRPr lang="en-GB" sz="1200" dirty="0"/>
          </a:p>
          <a:p>
            <a:r>
              <a:rPr lang="en-GB" dirty="0"/>
              <a:t>British Library: http://explore.bl.uk/primo_library/libweb/action/search.do?vid=BLVU1</a:t>
            </a:r>
          </a:p>
          <a:p>
            <a:endParaRPr lang="en-GB" sz="1100" dirty="0"/>
          </a:p>
          <a:p>
            <a:r>
              <a:rPr lang="en-GB" dirty="0" err="1"/>
              <a:t>Bodlean</a:t>
            </a:r>
            <a:r>
              <a:rPr lang="en-GB" dirty="0"/>
              <a:t> and </a:t>
            </a:r>
            <a:r>
              <a:rPr lang="en-GB" dirty="0" err="1"/>
              <a:t>Sackler</a:t>
            </a:r>
            <a:r>
              <a:rPr lang="en-GB" dirty="0"/>
              <a:t> libraries (Oxford) http://www.bodleian.ox.ac.uk/</a:t>
            </a:r>
          </a:p>
          <a:p>
            <a:pPr lvl="1"/>
            <a:r>
              <a:rPr lang="en-GB" dirty="0" smtClean="0"/>
              <a:t>You </a:t>
            </a:r>
            <a:r>
              <a:rPr lang="en-GB" dirty="0"/>
              <a:t>will need to go outside term time and you may need us to provide a </a:t>
            </a:r>
            <a:r>
              <a:rPr lang="en-GB" dirty="0" smtClean="0"/>
              <a:t>reference.</a:t>
            </a:r>
            <a:endParaRPr lang="en-GB" dirty="0"/>
          </a:p>
          <a:p>
            <a:endParaRPr lang="en-GB" dirty="0"/>
          </a:p>
        </p:txBody>
      </p:sp>
    </p:spTree>
    <p:extLst>
      <p:ext uri="{BB962C8B-B14F-4D97-AF65-F5344CB8AC3E}">
        <p14:creationId xmlns:p14="http://schemas.microsoft.com/office/powerpoint/2010/main" val="185532350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Academia.edu and </a:t>
            </a:r>
            <a:r>
              <a:rPr lang="en-GB" b="1" dirty="0" err="1"/>
              <a:t>ResearchGate</a:t>
            </a:r>
            <a:endParaRPr lang="en-GB" b="1" dirty="0"/>
          </a:p>
        </p:txBody>
      </p:sp>
      <p:sp>
        <p:nvSpPr>
          <p:cNvPr id="3" name="Content Placeholder 2"/>
          <p:cNvSpPr>
            <a:spLocks noGrp="1"/>
          </p:cNvSpPr>
          <p:nvPr>
            <p:ph sz="quarter" idx="1"/>
          </p:nvPr>
        </p:nvSpPr>
        <p:spPr>
          <a:xfrm>
            <a:off x="218209" y="1527047"/>
            <a:ext cx="8707582" cy="5175089"/>
          </a:xfrm>
        </p:spPr>
        <p:txBody>
          <a:bodyPr>
            <a:normAutofit fontScale="85000" lnSpcReduction="20000"/>
          </a:bodyPr>
          <a:lstStyle/>
          <a:p>
            <a:r>
              <a:rPr lang="en-GB" dirty="0"/>
              <a:t>This is a useful site for getting to new materials: scholars often put up articles that are currently in press for pre-publication </a:t>
            </a:r>
            <a:r>
              <a:rPr lang="en-GB" dirty="0" smtClean="0"/>
              <a:t>access.</a:t>
            </a:r>
            <a:endParaRPr lang="en-GB" dirty="0"/>
          </a:p>
          <a:p>
            <a:endParaRPr lang="en-GB" sz="600" dirty="0" smtClean="0"/>
          </a:p>
          <a:p>
            <a:r>
              <a:rPr lang="en-GB" dirty="0" smtClean="0"/>
              <a:t>Academia.edu </a:t>
            </a:r>
            <a:r>
              <a:rPr lang="en-GB" dirty="0"/>
              <a:t>is easiest to use if you already know whose work you are looking for: it is set to search for people rather than key </a:t>
            </a:r>
            <a:r>
              <a:rPr lang="en-GB" dirty="0" smtClean="0"/>
              <a:t>words.</a:t>
            </a:r>
            <a:endParaRPr lang="en-GB" dirty="0"/>
          </a:p>
          <a:p>
            <a:endParaRPr lang="en-GB" sz="600" dirty="0" smtClean="0"/>
          </a:p>
          <a:p>
            <a:r>
              <a:rPr lang="en-GB" dirty="0" smtClean="0"/>
              <a:t>Scholar-hop</a:t>
            </a:r>
            <a:r>
              <a:rPr lang="en-GB" dirty="0"/>
              <a:t>: look at who follows what particular topics and check out their pages – have you missed someone? has someone just started work in your area of interest?</a:t>
            </a:r>
          </a:p>
          <a:p>
            <a:endParaRPr lang="en-GB" sz="600" dirty="0" smtClean="0"/>
          </a:p>
          <a:p>
            <a:r>
              <a:rPr lang="en-GB" dirty="0" smtClean="0"/>
              <a:t>Bear </a:t>
            </a:r>
            <a:r>
              <a:rPr lang="en-GB" dirty="0"/>
              <a:t>in mind that Academia.edu is open to all levels of academics: you might find an MA thesis, or an article by a prominent </a:t>
            </a:r>
            <a:r>
              <a:rPr lang="en-GB" dirty="0" smtClean="0"/>
              <a:t>professor.</a:t>
            </a:r>
            <a:endParaRPr lang="en-GB" dirty="0"/>
          </a:p>
          <a:p>
            <a:endParaRPr lang="en-GB" sz="600" dirty="0" smtClean="0"/>
          </a:p>
          <a:p>
            <a:r>
              <a:rPr lang="en-GB" dirty="0" smtClean="0"/>
              <a:t>Usual </a:t>
            </a:r>
            <a:r>
              <a:rPr lang="en-GB" dirty="0"/>
              <a:t>rules of common sense using online material applies: evaluate the reliability of your </a:t>
            </a:r>
            <a:r>
              <a:rPr lang="en-GB" dirty="0" smtClean="0"/>
              <a:t>source.</a:t>
            </a:r>
          </a:p>
          <a:p>
            <a:endParaRPr lang="en-GB" sz="600" dirty="0" smtClean="0"/>
          </a:p>
          <a:p>
            <a:r>
              <a:rPr lang="en-GB" dirty="0" err="1" smtClean="0"/>
              <a:t>ResearchGate</a:t>
            </a:r>
            <a:r>
              <a:rPr lang="en-GB" dirty="0" smtClean="0"/>
              <a:t> – very similar, also easier to search by scholar.</a:t>
            </a:r>
            <a:endParaRPr lang="en-GB" dirty="0"/>
          </a:p>
          <a:p>
            <a:endParaRPr lang="en-GB" sz="600" dirty="0" smtClean="0"/>
          </a:p>
          <a:p>
            <a:endParaRPr lang="en-GB" dirty="0"/>
          </a:p>
        </p:txBody>
      </p:sp>
    </p:spTree>
    <p:extLst>
      <p:ext uri="{BB962C8B-B14F-4D97-AF65-F5344CB8AC3E}">
        <p14:creationId xmlns:p14="http://schemas.microsoft.com/office/powerpoint/2010/main" val="291414479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2650" y="533400"/>
            <a:ext cx="8771861" cy="1524000"/>
          </a:xfrm>
        </p:spPr>
        <p:txBody>
          <a:bodyPr>
            <a:normAutofit/>
          </a:bodyPr>
          <a:lstStyle/>
          <a:p>
            <a:r>
              <a:rPr lang="en-GB" dirty="0" smtClean="0"/>
              <a:t>Working with Modern Scholarship</a:t>
            </a:r>
            <a:endParaRPr lang="en-GB" dirty="0"/>
          </a:p>
        </p:txBody>
      </p:sp>
    </p:spTree>
    <p:extLst>
      <p:ext uri="{BB962C8B-B14F-4D97-AF65-F5344CB8AC3E}">
        <p14:creationId xmlns:p14="http://schemas.microsoft.com/office/powerpoint/2010/main" val="176993851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p:cNvSpPr txBox="1">
            <a:spLocks/>
          </p:cNvSpPr>
          <p:nvPr/>
        </p:nvSpPr>
        <p:spPr>
          <a:xfrm>
            <a:off x="176645" y="228600"/>
            <a:ext cx="8811491" cy="758952"/>
          </a:xfrm>
          <a:prstGeom prst="rect">
            <a:avLst/>
          </a:prstGeom>
        </p:spPr>
        <p:txBody>
          <a:bodyPr/>
          <a:lstStyle>
            <a:lvl1pPr algn="ctr" rtl="0" eaLnBrk="1" latinLnBrk="0" hangingPunct="1">
              <a:spcBef>
                <a:spcPct val="0"/>
              </a:spcBef>
              <a:buNone/>
              <a:defRPr kumimoji="0" sz="3300" kern="1200">
                <a:solidFill>
                  <a:schemeClr val="accent3">
                    <a:shade val="75000"/>
                  </a:schemeClr>
                </a:solidFill>
                <a:latin typeface="+mj-lt"/>
                <a:ea typeface="+mj-ea"/>
                <a:cs typeface="+mj-cs"/>
              </a:defRPr>
            </a:lvl1pPr>
          </a:lstStyle>
          <a:p>
            <a:r>
              <a:rPr lang="en-GB" b="1" dirty="0" smtClean="0">
                <a:solidFill>
                  <a:srgbClr val="8CADAE">
                    <a:shade val="75000"/>
                  </a:srgbClr>
                </a:solidFill>
              </a:rPr>
              <a:t>What is modern scholarship for?</a:t>
            </a:r>
            <a:endParaRPr lang="en-GB" b="1" dirty="0">
              <a:solidFill>
                <a:srgbClr val="8CADAE">
                  <a:shade val="75000"/>
                </a:srgbClr>
              </a:solidFill>
            </a:endParaRPr>
          </a:p>
        </p:txBody>
      </p:sp>
      <p:sp>
        <p:nvSpPr>
          <p:cNvPr id="4" name="Content Placeholder 2"/>
          <p:cNvSpPr txBox="1">
            <a:spLocks/>
          </p:cNvSpPr>
          <p:nvPr/>
        </p:nvSpPr>
        <p:spPr>
          <a:xfrm>
            <a:off x="315642" y="772832"/>
            <a:ext cx="8503920" cy="5111496"/>
          </a:xfrm>
          <a:prstGeom prst="rect">
            <a:avLst/>
          </a:prstGeom>
        </p:spPr>
        <p:txBody>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dirty="0" smtClean="0"/>
              <a:t>Provide you with further avenues into sources and evidence.</a:t>
            </a:r>
          </a:p>
          <a:p>
            <a:endParaRPr lang="en-GB" sz="500" dirty="0" smtClean="0"/>
          </a:p>
          <a:p>
            <a:r>
              <a:rPr lang="en-GB" dirty="0" smtClean="0"/>
              <a:t>Provide you with opinions and arguments on your topic that are rooted in debates, information and experiences that you might not be able to access.</a:t>
            </a:r>
          </a:p>
          <a:p>
            <a:endParaRPr lang="en-GB" dirty="0"/>
          </a:p>
        </p:txBody>
      </p:sp>
      <p:sp>
        <p:nvSpPr>
          <p:cNvPr id="5" name="Title 1"/>
          <p:cNvSpPr txBox="1">
            <a:spLocks/>
          </p:cNvSpPr>
          <p:nvPr/>
        </p:nvSpPr>
        <p:spPr>
          <a:xfrm>
            <a:off x="176645" y="3328580"/>
            <a:ext cx="8811491" cy="758952"/>
          </a:xfrm>
          <a:prstGeom prst="rect">
            <a:avLst/>
          </a:prstGeom>
        </p:spPr>
        <p:txBody>
          <a:bodyPr/>
          <a:lstStyle>
            <a:lvl1pPr algn="ctr" rtl="0" eaLnBrk="1" latinLnBrk="0" hangingPunct="1">
              <a:spcBef>
                <a:spcPct val="0"/>
              </a:spcBef>
              <a:buNone/>
              <a:defRPr kumimoji="0" sz="3300" kern="1200">
                <a:solidFill>
                  <a:schemeClr val="accent3">
                    <a:shade val="75000"/>
                  </a:schemeClr>
                </a:solidFill>
                <a:latin typeface="+mj-lt"/>
                <a:ea typeface="+mj-ea"/>
                <a:cs typeface="+mj-cs"/>
              </a:defRPr>
            </a:lvl1pPr>
          </a:lstStyle>
          <a:p>
            <a:r>
              <a:rPr lang="en-GB" b="1" dirty="0" smtClean="0">
                <a:solidFill>
                  <a:srgbClr val="8CADAE">
                    <a:shade val="75000"/>
                  </a:srgbClr>
                </a:solidFill>
              </a:rPr>
              <a:t>What is modern scholarship NOT for?</a:t>
            </a:r>
            <a:endParaRPr lang="en-GB" b="1" dirty="0">
              <a:solidFill>
                <a:srgbClr val="8CADAE">
                  <a:shade val="75000"/>
                </a:srgbClr>
              </a:solidFill>
            </a:endParaRPr>
          </a:p>
        </p:txBody>
      </p:sp>
      <p:sp>
        <p:nvSpPr>
          <p:cNvPr id="6" name="Content Placeholder 3"/>
          <p:cNvSpPr txBox="1">
            <a:spLocks/>
          </p:cNvSpPr>
          <p:nvPr/>
        </p:nvSpPr>
        <p:spPr>
          <a:xfrm>
            <a:off x="315642" y="3891822"/>
            <a:ext cx="8476139" cy="1684268"/>
          </a:xfrm>
          <a:prstGeom prst="rect">
            <a:avLst/>
          </a:prstGeom>
        </p:spPr>
        <p:txBody>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dirty="0" smtClean="0"/>
              <a:t>Provide you with information so that you do not have to access the ancient material.</a:t>
            </a:r>
          </a:p>
          <a:p>
            <a:endParaRPr lang="en-GB" sz="500" dirty="0" smtClean="0"/>
          </a:p>
          <a:p>
            <a:r>
              <a:rPr lang="en-GB" dirty="0" smtClean="0"/>
              <a:t>Tell you the answer to your question.</a:t>
            </a:r>
          </a:p>
          <a:p>
            <a:endParaRPr lang="en-GB" sz="500" dirty="0" smtClean="0"/>
          </a:p>
          <a:p>
            <a:r>
              <a:rPr lang="en-GB" dirty="0" smtClean="0"/>
              <a:t>Follow blindly.</a:t>
            </a:r>
          </a:p>
          <a:p>
            <a:pPr lvl="1"/>
            <a:r>
              <a:rPr lang="en-GB" dirty="0"/>
              <a:t>e.g. </a:t>
            </a:r>
            <a:r>
              <a:rPr lang="en-GB" dirty="0" err="1" smtClean="0"/>
              <a:t>Kistler</a:t>
            </a:r>
            <a:r>
              <a:rPr lang="en-GB" dirty="0"/>
              <a:t> (</a:t>
            </a:r>
            <a:r>
              <a:rPr lang="en-GB" dirty="0" smtClean="0"/>
              <a:t>2007) </a:t>
            </a:r>
            <a:r>
              <a:rPr lang="en-GB" dirty="0"/>
              <a:t>following </a:t>
            </a:r>
            <a:r>
              <a:rPr lang="en-GB" dirty="0" err="1" smtClean="0"/>
              <a:t>Sekunda</a:t>
            </a:r>
            <a:r>
              <a:rPr lang="en-GB" dirty="0"/>
              <a:t> (</a:t>
            </a:r>
            <a:r>
              <a:rPr lang="en-GB" dirty="0" smtClean="0"/>
              <a:t>1994).</a:t>
            </a:r>
          </a:p>
          <a:p>
            <a:endParaRPr lang="en-GB" dirty="0"/>
          </a:p>
        </p:txBody>
      </p:sp>
    </p:spTree>
    <p:extLst>
      <p:ext uri="{BB962C8B-B14F-4D97-AF65-F5344CB8AC3E}">
        <p14:creationId xmlns:p14="http://schemas.microsoft.com/office/powerpoint/2010/main" val="394682857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Collating Information</a:t>
            </a:r>
            <a:endParaRPr lang="en-GB" b="1" dirty="0"/>
          </a:p>
        </p:txBody>
      </p:sp>
      <p:pic>
        <p:nvPicPr>
          <p:cNvPr id="1026" name="Picture 2"/>
          <p:cNvPicPr>
            <a:picLocks noGrp="1" noChangeAspect="1" noChangeArrowheads="1"/>
          </p:cNvPicPr>
          <p:nvPr>
            <p:ph sz="quarter" idx="1"/>
          </p:nvPr>
        </p:nvPicPr>
        <p:blipFill rotWithShape="1">
          <a:blip r:embed="rId2">
            <a:extLst>
              <a:ext uri="{28A0092B-C50C-407E-A947-70E740481C1C}">
                <a14:useLocalDpi xmlns:a14="http://schemas.microsoft.com/office/drawing/2010/main" val="0"/>
              </a:ext>
            </a:extLst>
          </a:blip>
          <a:srcRect l="37055" t="28153" r="22806" b="41847"/>
          <a:stretch/>
        </p:blipFill>
        <p:spPr bwMode="auto">
          <a:xfrm>
            <a:off x="449256" y="1556792"/>
            <a:ext cx="8208912" cy="396667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Content Placeholder 2"/>
          <p:cNvSpPr txBox="1">
            <a:spLocks/>
          </p:cNvSpPr>
          <p:nvPr/>
        </p:nvSpPr>
        <p:spPr>
          <a:xfrm>
            <a:off x="166688" y="5517232"/>
            <a:ext cx="8712968" cy="941856"/>
          </a:xfrm>
          <a:prstGeom prst="rect">
            <a:avLst/>
          </a:prstGeom>
        </p:spPr>
        <p:txBody>
          <a:bodyPr vert="horz">
            <a:normAutofit fontScale="85000" lnSpcReduction="2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buFont typeface="Wingdings 2"/>
              <a:buNone/>
            </a:pPr>
            <a:r>
              <a:rPr lang="en-GB" dirty="0" smtClean="0"/>
              <a:t>Cohen, G. M. (2013) </a:t>
            </a:r>
            <a:r>
              <a:rPr lang="en-GB" i="1" dirty="0" smtClean="0"/>
              <a:t>The Hellenistic settlements in the East from Armenia and Mesopotamia to Bactria and India</a:t>
            </a:r>
            <a:r>
              <a:rPr lang="en-GB" dirty="0" smtClean="0"/>
              <a:t>. Berkeley : University of California Press. – page 46</a:t>
            </a:r>
            <a:endParaRPr lang="en-GB" i="1" dirty="0"/>
          </a:p>
        </p:txBody>
      </p:sp>
    </p:spTree>
    <p:extLst>
      <p:ext uri="{BB962C8B-B14F-4D97-AF65-F5344CB8AC3E}">
        <p14:creationId xmlns:p14="http://schemas.microsoft.com/office/powerpoint/2010/main" val="422810135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Critical engagement: your weapons</a:t>
            </a:r>
            <a:endParaRPr lang="en-GB" b="1" dirty="0"/>
          </a:p>
        </p:txBody>
      </p:sp>
      <p:sp>
        <p:nvSpPr>
          <p:cNvPr id="3" name="Content Placeholder 2"/>
          <p:cNvSpPr>
            <a:spLocks noGrp="1"/>
          </p:cNvSpPr>
          <p:nvPr>
            <p:ph sz="quarter" idx="1"/>
          </p:nvPr>
        </p:nvSpPr>
        <p:spPr>
          <a:xfrm>
            <a:off x="301752" y="1527048"/>
            <a:ext cx="8503920" cy="4967270"/>
          </a:xfrm>
        </p:spPr>
        <p:txBody>
          <a:bodyPr>
            <a:normAutofit fontScale="92500" lnSpcReduction="10000"/>
          </a:bodyPr>
          <a:lstStyle/>
          <a:p>
            <a:r>
              <a:rPr lang="en-GB" dirty="0" smtClean="0"/>
              <a:t>Expressing agreement or disagreement with scholarly analysis is just the first step</a:t>
            </a:r>
          </a:p>
          <a:p>
            <a:pPr lvl="1"/>
            <a:r>
              <a:rPr lang="en-GB" dirty="0" smtClean="0"/>
              <a:t>‘as Wild rightly points out (Wild 1967)...</a:t>
            </a:r>
          </a:p>
          <a:p>
            <a:r>
              <a:rPr lang="en-GB" dirty="0" smtClean="0"/>
              <a:t>Relate scholarly analysis to primary evidence</a:t>
            </a:r>
          </a:p>
          <a:p>
            <a:pPr lvl="1"/>
            <a:r>
              <a:rPr lang="en-GB" dirty="0" smtClean="0"/>
              <a:t>Are there contradictions?</a:t>
            </a:r>
          </a:p>
          <a:p>
            <a:pPr lvl="1"/>
            <a:r>
              <a:rPr lang="en-GB" dirty="0" smtClean="0"/>
              <a:t>Can you make another, different, reading of the primary evidence?</a:t>
            </a:r>
          </a:p>
          <a:p>
            <a:pPr lvl="1"/>
            <a:r>
              <a:rPr lang="en-GB" dirty="0" smtClean="0"/>
              <a:t>Is there evidence that hasn’t been considered?</a:t>
            </a:r>
          </a:p>
          <a:p>
            <a:r>
              <a:rPr lang="en-GB" dirty="0" smtClean="0"/>
              <a:t>Critical engagement doesn’t have to be yes or no: you can add further evidence to better support a scholarly hypothesis</a:t>
            </a:r>
          </a:p>
          <a:p>
            <a:pPr lvl="1"/>
            <a:r>
              <a:rPr lang="en-GB" dirty="0" smtClean="0"/>
              <a:t>This is particularly common for those who do textual analysis.</a:t>
            </a:r>
          </a:p>
          <a:p>
            <a:pPr lvl="1"/>
            <a:r>
              <a:rPr lang="en-GB" dirty="0" smtClean="0"/>
              <a:t>You may agree with an view in the broad outline, but disagree with they way some of the evidence has been interpreted, e.g. merchant diaspora and the </a:t>
            </a:r>
            <a:r>
              <a:rPr lang="en-GB" dirty="0" err="1" smtClean="0"/>
              <a:t>Sangam</a:t>
            </a:r>
            <a:r>
              <a:rPr lang="en-GB" dirty="0" smtClean="0"/>
              <a:t> literature. </a:t>
            </a:r>
          </a:p>
          <a:p>
            <a:pPr lvl="1"/>
            <a:endParaRPr lang="en-GB" dirty="0"/>
          </a:p>
        </p:txBody>
      </p:sp>
      <p:sp>
        <p:nvSpPr>
          <p:cNvPr id="4" name="TextBox 3"/>
          <p:cNvSpPr txBox="1"/>
          <p:nvPr/>
        </p:nvSpPr>
        <p:spPr>
          <a:xfrm>
            <a:off x="1152675" y="1933191"/>
            <a:ext cx="6624736" cy="4154984"/>
          </a:xfrm>
          <a:prstGeom prst="rect">
            <a:avLst/>
          </a:prstGeom>
          <a:solidFill>
            <a:schemeClr val="accent2">
              <a:lumMod val="40000"/>
              <a:lumOff val="60000"/>
            </a:schemeClr>
          </a:solidFill>
          <a:ln w="28575">
            <a:solidFill>
              <a:srgbClr val="FF0000"/>
            </a:solidFill>
          </a:ln>
        </p:spPr>
        <p:txBody>
          <a:bodyPr wrap="square" rtlCol="0">
            <a:spAutoFit/>
          </a:bodyPr>
          <a:lstStyle/>
          <a:p>
            <a:r>
              <a:rPr lang="en-GB" sz="2400" b="1" dirty="0" smtClean="0"/>
              <a:t>From the L5 marking criteria:</a:t>
            </a:r>
          </a:p>
          <a:p>
            <a:endParaRPr lang="en-GB" sz="2400" b="1" dirty="0" smtClean="0"/>
          </a:p>
          <a:p>
            <a:r>
              <a:rPr lang="en-GB" sz="2400" dirty="0"/>
              <a:t>The work: </a:t>
            </a:r>
          </a:p>
          <a:p>
            <a:r>
              <a:rPr lang="en-GB" sz="2400" u="sng" dirty="0"/>
              <a:t>demonstrates a consistently critical attitude to scholarship; </a:t>
            </a:r>
          </a:p>
          <a:p>
            <a:r>
              <a:rPr lang="en-GB" sz="2400" dirty="0"/>
              <a:t>provides an engaged and informed discussion of relevant debates and schools of thought; </a:t>
            </a:r>
          </a:p>
          <a:p>
            <a:r>
              <a:rPr lang="en-GB" sz="2400" dirty="0"/>
              <a:t>demonstrates clear and relevant engagement with theoretical approaches and models; </a:t>
            </a:r>
            <a:endParaRPr lang="en-GB" sz="2400" dirty="0" smtClean="0"/>
          </a:p>
          <a:p>
            <a:r>
              <a:rPr lang="en-GB" sz="2400" u="sng" dirty="0" smtClean="0"/>
              <a:t>provides </a:t>
            </a:r>
            <a:r>
              <a:rPr lang="en-GB" sz="2400" u="sng" dirty="0"/>
              <a:t>(a)clearly motivated statement(s) of own position in relation to scholarship.</a:t>
            </a:r>
          </a:p>
        </p:txBody>
      </p:sp>
    </p:spTree>
    <p:extLst>
      <p:ext uri="{BB962C8B-B14F-4D97-AF65-F5344CB8AC3E}">
        <p14:creationId xmlns:p14="http://schemas.microsoft.com/office/powerpoint/2010/main" val="2151609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Picking out Debates</a:t>
            </a:r>
            <a:endParaRPr lang="en-GB" b="1" dirty="0"/>
          </a:p>
        </p:txBody>
      </p:sp>
      <p:sp>
        <p:nvSpPr>
          <p:cNvPr id="3" name="Content Placeholder 2"/>
          <p:cNvSpPr>
            <a:spLocks noGrp="1"/>
          </p:cNvSpPr>
          <p:nvPr>
            <p:ph sz="quarter" idx="1"/>
          </p:nvPr>
        </p:nvSpPr>
        <p:spPr>
          <a:xfrm>
            <a:off x="179512" y="1527048"/>
            <a:ext cx="8784976" cy="4854280"/>
          </a:xfrm>
        </p:spPr>
        <p:txBody>
          <a:bodyPr>
            <a:normAutofit fontScale="92500" lnSpcReduction="10000"/>
          </a:bodyPr>
          <a:lstStyle/>
          <a:p>
            <a:pPr marL="0" indent="0">
              <a:buNone/>
            </a:pPr>
            <a:r>
              <a:rPr lang="en-GB" dirty="0"/>
              <a:t>“Traditionally, scholars have regarded goods that were brought to </a:t>
            </a:r>
            <a:r>
              <a:rPr lang="en-GB" dirty="0" smtClean="0"/>
              <a:t>the Roman </a:t>
            </a:r>
            <a:r>
              <a:rPr lang="en-GB" dirty="0"/>
              <a:t>Empire from lands such as India… as luxuries, which were consumed by </a:t>
            </a:r>
            <a:r>
              <a:rPr lang="en-GB" dirty="0" smtClean="0"/>
              <a:t>the wealthy </a:t>
            </a:r>
            <a:r>
              <a:rPr lang="en-GB" dirty="0"/>
              <a:t>and those of high social status… </a:t>
            </a:r>
            <a:r>
              <a:rPr lang="en-GB" dirty="0" smtClean="0"/>
              <a:t>However, more </a:t>
            </a:r>
            <a:r>
              <a:rPr lang="en-GB" dirty="0"/>
              <a:t>recently, Sidebotham set a trend by arguing that some of </a:t>
            </a:r>
            <a:r>
              <a:rPr lang="en-GB" dirty="0" smtClean="0"/>
              <a:t>these eastern </a:t>
            </a:r>
            <a:r>
              <a:rPr lang="en-GB" dirty="0"/>
              <a:t>imports, especially spices and aromatics, held medicinal, </a:t>
            </a:r>
            <a:r>
              <a:rPr lang="en-GB" dirty="0" smtClean="0"/>
              <a:t>funerary, religious</a:t>
            </a:r>
            <a:r>
              <a:rPr lang="en-GB" dirty="0"/>
              <a:t>, and culinary importance in Roman society, and </a:t>
            </a:r>
            <a:r>
              <a:rPr lang="en-GB" dirty="0" smtClean="0"/>
              <a:t>were therefore </a:t>
            </a:r>
            <a:r>
              <a:rPr lang="en-GB" dirty="0"/>
              <a:t>considered by the elite as necessities and not luxuries… This article argues that the notion of these goods being either </a:t>
            </a:r>
            <a:r>
              <a:rPr lang="en-GB" dirty="0" smtClean="0"/>
              <a:t>luxuries or </a:t>
            </a:r>
            <a:r>
              <a:rPr lang="en-GB" dirty="0"/>
              <a:t>necessities is problematic and </a:t>
            </a:r>
            <a:r>
              <a:rPr lang="en-GB" dirty="0" smtClean="0"/>
              <a:t>misleading…” – Cobb, M. A. (2013) ‘The Reception and Consumption of Eastern Goods in Roman Society’</a:t>
            </a:r>
            <a:r>
              <a:rPr lang="en-GB" i="1" dirty="0" smtClean="0"/>
              <a:t>, Greece &amp; Rome </a:t>
            </a:r>
            <a:r>
              <a:rPr lang="en-GB" dirty="0" smtClean="0"/>
              <a:t>60 (1): 136-152, at 136-37.</a:t>
            </a:r>
            <a:r>
              <a:rPr lang="en-GB" i="1" dirty="0" smtClean="0"/>
              <a:t> </a:t>
            </a:r>
            <a:endParaRPr lang="en-GB" dirty="0"/>
          </a:p>
        </p:txBody>
      </p:sp>
      <p:cxnSp>
        <p:nvCxnSpPr>
          <p:cNvPr id="5" name="Straight Connector 4"/>
          <p:cNvCxnSpPr/>
          <p:nvPr/>
        </p:nvCxnSpPr>
        <p:spPr>
          <a:xfrm>
            <a:off x="395536" y="1916832"/>
            <a:ext cx="6048672"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4568952" y="2276872"/>
            <a:ext cx="4107504"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301752" y="2564904"/>
            <a:ext cx="1029888"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5292080" y="2924944"/>
            <a:ext cx="3384376"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395536" y="3284984"/>
            <a:ext cx="2376264"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2339752" y="4293096"/>
            <a:ext cx="6336704"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a:off x="301752" y="4653136"/>
            <a:ext cx="1152128"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a:off x="5076056" y="4653136"/>
            <a:ext cx="3456384"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a:off x="301752" y="5013176"/>
            <a:ext cx="7438600"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a:off x="265748" y="5373216"/>
            <a:ext cx="1317920" cy="0"/>
          </a:xfrm>
          <a:prstGeom prst="line">
            <a:avLst/>
          </a:prstGeom>
          <a:ln w="381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86894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5"/>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8"/>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0"/>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22"/>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26"/>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 wonder of the REVIEW</a:t>
            </a:r>
            <a:endParaRPr lang="en-GB" b="1" dirty="0"/>
          </a:p>
        </p:txBody>
      </p:sp>
      <p:sp>
        <p:nvSpPr>
          <p:cNvPr id="3" name="Content Placeholder 2"/>
          <p:cNvSpPr>
            <a:spLocks noGrp="1"/>
          </p:cNvSpPr>
          <p:nvPr>
            <p:ph sz="quarter" idx="1"/>
          </p:nvPr>
        </p:nvSpPr>
        <p:spPr>
          <a:xfrm>
            <a:off x="179512" y="1556792"/>
            <a:ext cx="8784976" cy="5040560"/>
          </a:xfrm>
        </p:spPr>
        <p:txBody>
          <a:bodyPr>
            <a:normAutofit fontScale="92500"/>
          </a:bodyPr>
          <a:lstStyle/>
          <a:p>
            <a:r>
              <a:rPr lang="en-GB" dirty="0" smtClean="0"/>
              <a:t>Reviews are very helpful when dealing with any scholarly book.</a:t>
            </a:r>
          </a:p>
          <a:p>
            <a:endParaRPr lang="en-GB" sz="400" dirty="0" smtClean="0"/>
          </a:p>
          <a:p>
            <a:r>
              <a:rPr lang="en-GB" dirty="0" smtClean="0"/>
              <a:t>Reviews provide you not only with a summary judgement on the book and its argument but often can help you place the book and its argument in scholarship.</a:t>
            </a:r>
          </a:p>
          <a:p>
            <a:endParaRPr lang="en-GB" sz="400" dirty="0" smtClean="0"/>
          </a:p>
          <a:p>
            <a:r>
              <a:rPr lang="en-GB" dirty="0" smtClean="0"/>
              <a:t>Often provide you with inroads into scholarly debates.</a:t>
            </a:r>
          </a:p>
          <a:p>
            <a:endParaRPr lang="en-GB" sz="400" dirty="0"/>
          </a:p>
          <a:p>
            <a:r>
              <a:rPr lang="en-GB" b="1" dirty="0" smtClean="0"/>
              <a:t>Where to find reviews:</a:t>
            </a:r>
          </a:p>
          <a:p>
            <a:pPr lvl="1"/>
            <a:r>
              <a:rPr lang="en-GB" dirty="0" smtClean="0"/>
              <a:t>In </a:t>
            </a:r>
            <a:r>
              <a:rPr lang="en-GB" dirty="0"/>
              <a:t>journals such as the Classical Review. </a:t>
            </a:r>
          </a:p>
          <a:p>
            <a:pPr lvl="1"/>
            <a:r>
              <a:rPr lang="en-GB" dirty="0" smtClean="0"/>
              <a:t>Check </a:t>
            </a:r>
            <a:r>
              <a:rPr lang="en-GB" dirty="0"/>
              <a:t>on JSTOR (searching for </a:t>
            </a:r>
            <a:r>
              <a:rPr lang="en-GB" dirty="0" smtClean="0"/>
              <a:t>Reviews) - http</a:t>
            </a:r>
            <a:r>
              <a:rPr lang="en-GB" dirty="0"/>
              <a:t>://</a:t>
            </a:r>
            <a:r>
              <a:rPr lang="en-GB" dirty="0" smtClean="0"/>
              <a:t>about.jstor.org/jstor-help-support/how-to-use-jstor</a:t>
            </a:r>
          </a:p>
          <a:p>
            <a:pPr lvl="1"/>
            <a:r>
              <a:rPr lang="en-GB" dirty="0"/>
              <a:t>Bryn </a:t>
            </a:r>
            <a:r>
              <a:rPr lang="en-GB" dirty="0" err="1"/>
              <a:t>Mawr</a:t>
            </a:r>
            <a:r>
              <a:rPr lang="en-GB" dirty="0"/>
              <a:t> Classical Review (BMCR) - http://bmcr.brynmawr.edu/index.html</a:t>
            </a:r>
          </a:p>
          <a:p>
            <a:endParaRPr lang="en-GB" dirty="0" smtClean="0"/>
          </a:p>
        </p:txBody>
      </p:sp>
    </p:spTree>
    <p:extLst>
      <p:ext uri="{BB962C8B-B14F-4D97-AF65-F5344CB8AC3E}">
        <p14:creationId xmlns:p14="http://schemas.microsoft.com/office/powerpoint/2010/main" val="277829771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Example</a:t>
            </a:r>
            <a:endParaRPr lang="en-GB" b="1" dirty="0"/>
          </a:p>
        </p:txBody>
      </p:sp>
      <p:sp>
        <p:nvSpPr>
          <p:cNvPr id="3" name="Content Placeholder 2"/>
          <p:cNvSpPr>
            <a:spLocks noGrp="1"/>
          </p:cNvSpPr>
          <p:nvPr>
            <p:ph sz="quarter" idx="1"/>
          </p:nvPr>
        </p:nvSpPr>
        <p:spPr>
          <a:xfrm>
            <a:off x="301752" y="1628800"/>
            <a:ext cx="8503920" cy="5037814"/>
          </a:xfrm>
        </p:spPr>
        <p:txBody>
          <a:bodyPr>
            <a:normAutofit/>
          </a:bodyPr>
          <a:lstStyle/>
          <a:p>
            <a:r>
              <a:rPr lang="en-GB" sz="3000" b="1" dirty="0" smtClean="0"/>
              <a:t>Reviews </a:t>
            </a:r>
            <a:r>
              <a:rPr lang="en-GB" sz="3000" b="1" dirty="0"/>
              <a:t>of Griffin, M.T</a:t>
            </a:r>
            <a:r>
              <a:rPr lang="en-GB" sz="3000" b="1" dirty="0" smtClean="0"/>
              <a:t>. 1985. </a:t>
            </a:r>
            <a:r>
              <a:rPr lang="en-GB" sz="3000" b="1" i="1" dirty="0"/>
              <a:t>Nero: the End of a </a:t>
            </a:r>
            <a:r>
              <a:rPr lang="en-GB" sz="3000" b="1" i="1" dirty="0" smtClean="0"/>
              <a:t>Dynasty</a:t>
            </a:r>
            <a:r>
              <a:rPr lang="en-GB" sz="3000" b="1" dirty="0" smtClean="0"/>
              <a:t>. New Haven: Yale University Press.</a:t>
            </a:r>
          </a:p>
          <a:p>
            <a:endParaRPr lang="en-GB" sz="800" dirty="0" smtClean="0"/>
          </a:p>
          <a:p>
            <a:r>
              <a:rPr lang="en-GB" dirty="0" smtClean="0"/>
              <a:t>Gerald V.  </a:t>
            </a:r>
            <a:r>
              <a:rPr lang="en-GB" dirty="0" err="1" smtClean="0"/>
              <a:t>Verbrugghe</a:t>
            </a:r>
            <a:r>
              <a:rPr lang="en-GB" dirty="0" smtClean="0"/>
              <a:t> in </a:t>
            </a:r>
            <a:r>
              <a:rPr lang="en-GB" i="1" dirty="0" smtClean="0"/>
              <a:t>The Classical World</a:t>
            </a:r>
            <a:r>
              <a:rPr lang="en-GB" dirty="0"/>
              <a:t>, Vol. 79, No. </a:t>
            </a:r>
            <a:r>
              <a:rPr lang="en-GB" dirty="0" smtClean="0"/>
              <a:t>6 (1986) p.422.</a:t>
            </a:r>
          </a:p>
          <a:p>
            <a:endParaRPr lang="en-GB" sz="800" dirty="0"/>
          </a:p>
          <a:p>
            <a:pPr lvl="0">
              <a:buClr>
                <a:srgbClr val="D16349"/>
              </a:buClr>
            </a:pPr>
            <a:r>
              <a:rPr lang="en-GB" dirty="0">
                <a:solidFill>
                  <a:prstClr val="black"/>
                </a:solidFill>
              </a:rPr>
              <a:t>John W. Humphry in </a:t>
            </a:r>
            <a:r>
              <a:rPr lang="nl-NL" i="1" dirty="0">
                <a:solidFill>
                  <a:prstClr val="black"/>
                </a:solidFill>
              </a:rPr>
              <a:t>Phoenix</a:t>
            </a:r>
            <a:r>
              <a:rPr lang="nl-NL" dirty="0">
                <a:solidFill>
                  <a:prstClr val="black"/>
                </a:solidFill>
              </a:rPr>
              <a:t>, Vol. 41, No. 1 (1987) pp.77-81</a:t>
            </a:r>
            <a:r>
              <a:rPr lang="nl-NL" dirty="0" smtClean="0">
                <a:solidFill>
                  <a:prstClr val="black"/>
                </a:solidFill>
              </a:rPr>
              <a:t>.</a:t>
            </a:r>
          </a:p>
          <a:p>
            <a:pPr lvl="0">
              <a:buClr>
                <a:srgbClr val="D16349"/>
              </a:buClr>
            </a:pPr>
            <a:endParaRPr lang="nl-NL" sz="800" dirty="0">
              <a:solidFill>
                <a:prstClr val="black"/>
              </a:solidFill>
            </a:endParaRPr>
          </a:p>
          <a:p>
            <a:pPr lvl="0">
              <a:buClr>
                <a:srgbClr val="D16349"/>
              </a:buClr>
            </a:pPr>
            <a:r>
              <a:rPr lang="nl-NL" dirty="0">
                <a:solidFill>
                  <a:prstClr val="black"/>
                </a:solidFill>
              </a:rPr>
              <a:t>G. J. D. Aalders H. Wzn in </a:t>
            </a:r>
            <a:r>
              <a:rPr lang="en-GB" i="1" dirty="0">
                <a:solidFill>
                  <a:prstClr val="black"/>
                </a:solidFill>
              </a:rPr>
              <a:t>Mnemosyne</a:t>
            </a:r>
            <a:r>
              <a:rPr lang="en-GB" dirty="0">
                <a:solidFill>
                  <a:prstClr val="black"/>
                </a:solidFill>
              </a:rPr>
              <a:t>, Fourth Series, Vol. 41, Fasc. 3/4 (1988) pp. 465-467.</a:t>
            </a:r>
          </a:p>
          <a:p>
            <a:endParaRPr lang="nl-NL" dirty="0" smtClean="0"/>
          </a:p>
          <a:p>
            <a:endParaRPr lang="nl-NL" dirty="0"/>
          </a:p>
          <a:p>
            <a:endParaRPr lang="en-GB" dirty="0"/>
          </a:p>
        </p:txBody>
      </p:sp>
    </p:spTree>
    <p:extLst>
      <p:ext uri="{BB962C8B-B14F-4D97-AF65-F5344CB8AC3E}">
        <p14:creationId xmlns:p14="http://schemas.microsoft.com/office/powerpoint/2010/main" val="125362128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301752" y="908720"/>
            <a:ext cx="8503920" cy="5616624"/>
          </a:xfrm>
          <a:prstGeom prst="rect">
            <a:avLst/>
          </a:prstGeom>
        </p:spPr>
        <p:txBody>
          <a:bodyPr>
            <a:normAutofit fontScale="77500" lnSpcReduction="2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buClr>
                <a:srgbClr val="D16349"/>
              </a:buClr>
              <a:buFont typeface="Wingdings 2"/>
              <a:buNone/>
            </a:pPr>
            <a:r>
              <a:rPr lang="en-GB" b="1" dirty="0" smtClean="0">
                <a:solidFill>
                  <a:prstClr val="black"/>
                </a:solidFill>
              </a:rPr>
              <a:t>Miriam Griffin's Nero is not any less despicable than other biographers</a:t>
            </a:r>
            <a:r>
              <a:rPr lang="en-GB" dirty="0" smtClean="0">
                <a:solidFill>
                  <a:prstClr val="black"/>
                </a:solidFill>
              </a:rPr>
              <a:t>'; her analysis, however, of the reasons for his conduct is much more complex, </a:t>
            </a:r>
            <a:r>
              <a:rPr lang="en-GB" b="1" dirty="0" smtClean="0">
                <a:solidFill>
                  <a:prstClr val="black"/>
                </a:solidFill>
              </a:rPr>
              <a:t>as her biography is a </a:t>
            </a:r>
            <a:r>
              <a:rPr lang="en-GB" b="1" dirty="0" err="1" smtClean="0">
                <a:solidFill>
                  <a:prstClr val="black"/>
                </a:solidFill>
              </a:rPr>
              <a:t>prosopographical</a:t>
            </a:r>
            <a:r>
              <a:rPr lang="en-GB" b="1" dirty="0" smtClean="0">
                <a:solidFill>
                  <a:prstClr val="black"/>
                </a:solidFill>
              </a:rPr>
              <a:t> investigation</a:t>
            </a:r>
            <a:r>
              <a:rPr lang="en-GB" dirty="0" smtClean="0">
                <a:solidFill>
                  <a:prstClr val="black"/>
                </a:solidFill>
              </a:rPr>
              <a:t> of the Julio-Claudian family and the surviving republican nobility as well as the psychological study of the personality of Nero. </a:t>
            </a:r>
            <a:r>
              <a:rPr lang="en-GB" b="1" dirty="0" smtClean="0">
                <a:solidFill>
                  <a:prstClr val="black"/>
                </a:solidFill>
              </a:rPr>
              <a:t>The result is a thorough, scholarly book that offers reasonable explanations for what Nero did and what he became</a:t>
            </a:r>
            <a:r>
              <a:rPr lang="en-GB" dirty="0" smtClean="0">
                <a:solidFill>
                  <a:prstClr val="black"/>
                </a:solidFill>
              </a:rPr>
              <a:t>. </a:t>
            </a:r>
            <a:r>
              <a:rPr lang="en-GB" b="1" dirty="0" smtClean="0">
                <a:solidFill>
                  <a:prstClr val="black"/>
                </a:solidFill>
              </a:rPr>
              <a:t>Heavily dependent on both Tacitus' and </a:t>
            </a:r>
            <a:r>
              <a:rPr lang="en-GB" b="1" dirty="0" err="1" smtClean="0">
                <a:solidFill>
                  <a:prstClr val="black"/>
                </a:solidFill>
              </a:rPr>
              <a:t>Syme's</a:t>
            </a:r>
            <a:r>
              <a:rPr lang="en-GB" b="1" dirty="0" smtClean="0">
                <a:solidFill>
                  <a:prstClr val="black"/>
                </a:solidFill>
              </a:rPr>
              <a:t> love of "who people were" (without, however, their style of writing)</a:t>
            </a:r>
            <a:r>
              <a:rPr lang="en-GB" dirty="0" smtClean="0">
                <a:solidFill>
                  <a:prstClr val="black"/>
                </a:solidFill>
              </a:rPr>
              <a:t>… While </a:t>
            </a:r>
            <a:r>
              <a:rPr lang="en-GB" b="1" dirty="0" smtClean="0">
                <a:solidFill>
                  <a:prstClr val="black"/>
                </a:solidFill>
              </a:rPr>
              <a:t>Griffin's overall assessment of Nero's life leads to no startling conclusions or </a:t>
            </a:r>
            <a:r>
              <a:rPr lang="en-GB" b="1" dirty="0" err="1" smtClean="0">
                <a:solidFill>
                  <a:prstClr val="black"/>
                </a:solidFill>
              </a:rPr>
              <a:t>reevaluations</a:t>
            </a:r>
            <a:r>
              <a:rPr lang="en-GB" b="1" dirty="0" smtClean="0">
                <a:solidFill>
                  <a:prstClr val="black"/>
                </a:solidFill>
              </a:rPr>
              <a:t> of Nero, what does emerge is a much more sympathetic, understanding biography that offers at times excuses for his behaviour</a:t>
            </a:r>
            <a:r>
              <a:rPr lang="en-GB" dirty="0" smtClean="0">
                <a:solidFill>
                  <a:prstClr val="black"/>
                </a:solidFill>
              </a:rPr>
              <a:t>: the pressures of youth and office combined with an ill-suited temperament </a:t>
            </a:r>
            <a:r>
              <a:rPr lang="en-GB" dirty="0">
                <a:solidFill>
                  <a:prstClr val="black"/>
                </a:solidFill>
              </a:rPr>
              <a:t>explain much… </a:t>
            </a:r>
            <a:r>
              <a:rPr lang="en-GB" b="1" dirty="0">
                <a:solidFill>
                  <a:prstClr val="black"/>
                </a:solidFill>
              </a:rPr>
              <a:t>Such a sophisticated book is not easy to read, but the wealth of ancient </a:t>
            </a:r>
            <a:r>
              <a:rPr lang="en-GB" b="1" dirty="0" smtClean="0">
                <a:solidFill>
                  <a:prstClr val="black"/>
                </a:solidFill>
              </a:rPr>
              <a:t>documentation (by </a:t>
            </a:r>
            <a:r>
              <a:rPr lang="en-GB" b="1" dirty="0">
                <a:solidFill>
                  <a:prstClr val="black"/>
                </a:solidFill>
              </a:rPr>
              <a:t>design references to modern studies of Nero and of the </a:t>
            </a:r>
            <a:r>
              <a:rPr lang="en-GB" b="1" dirty="0" err="1" smtClean="0">
                <a:solidFill>
                  <a:prstClr val="black"/>
                </a:solidFill>
              </a:rPr>
              <a:t>Neronian</a:t>
            </a:r>
            <a:r>
              <a:rPr lang="en-GB" b="1" dirty="0" smtClean="0">
                <a:solidFill>
                  <a:prstClr val="black"/>
                </a:solidFill>
              </a:rPr>
              <a:t> era </a:t>
            </a:r>
            <a:r>
              <a:rPr lang="en-GB" b="1" dirty="0">
                <a:solidFill>
                  <a:prstClr val="black"/>
                </a:solidFill>
              </a:rPr>
              <a:t>are few), </a:t>
            </a:r>
            <a:r>
              <a:rPr lang="en-GB" dirty="0">
                <a:solidFill>
                  <a:prstClr val="black"/>
                </a:solidFill>
              </a:rPr>
              <a:t>the adroit use of ancient literary sources as well as of </a:t>
            </a:r>
            <a:r>
              <a:rPr lang="en-GB" dirty="0" smtClean="0">
                <a:solidFill>
                  <a:prstClr val="black"/>
                </a:solidFill>
              </a:rPr>
              <a:t>archaeological and </a:t>
            </a:r>
            <a:r>
              <a:rPr lang="en-GB" dirty="0">
                <a:solidFill>
                  <a:prstClr val="black"/>
                </a:solidFill>
              </a:rPr>
              <a:t>numismatic evidence, common sense in attempts at psychological </a:t>
            </a:r>
            <a:r>
              <a:rPr lang="en-GB" dirty="0" smtClean="0">
                <a:solidFill>
                  <a:prstClr val="black"/>
                </a:solidFill>
              </a:rPr>
              <a:t>insights, and </a:t>
            </a:r>
            <a:r>
              <a:rPr lang="en-GB" dirty="0">
                <a:solidFill>
                  <a:prstClr val="black"/>
                </a:solidFill>
              </a:rPr>
              <a:t>a clear writing style make the effort to follow the course and explanations </a:t>
            </a:r>
            <a:r>
              <a:rPr lang="en-GB" dirty="0" smtClean="0">
                <a:solidFill>
                  <a:prstClr val="black"/>
                </a:solidFill>
              </a:rPr>
              <a:t>of Nero's </a:t>
            </a:r>
            <a:r>
              <a:rPr lang="en-GB" dirty="0">
                <a:solidFill>
                  <a:prstClr val="black"/>
                </a:solidFill>
              </a:rPr>
              <a:t>life rewarding.  </a:t>
            </a:r>
          </a:p>
        </p:txBody>
      </p:sp>
      <p:sp>
        <p:nvSpPr>
          <p:cNvPr id="3" name="Title 1"/>
          <p:cNvSpPr txBox="1">
            <a:spLocks/>
          </p:cNvSpPr>
          <p:nvPr/>
        </p:nvSpPr>
        <p:spPr>
          <a:xfrm>
            <a:off x="301752" y="228600"/>
            <a:ext cx="8534400" cy="758952"/>
          </a:xfrm>
          <a:prstGeom prst="rect">
            <a:avLst/>
          </a:prstGeom>
        </p:spPr>
        <p:txBody>
          <a:bodyPr/>
          <a:lstStyle>
            <a:lvl1pPr algn="ctr" rtl="0" eaLnBrk="1" latinLnBrk="0" hangingPunct="1">
              <a:spcBef>
                <a:spcPct val="0"/>
              </a:spcBef>
              <a:buNone/>
              <a:defRPr kumimoji="0" sz="3300" kern="1200">
                <a:solidFill>
                  <a:schemeClr val="accent3">
                    <a:shade val="75000"/>
                  </a:schemeClr>
                </a:solidFill>
                <a:latin typeface="+mj-lt"/>
                <a:ea typeface="+mj-ea"/>
                <a:cs typeface="+mj-cs"/>
              </a:defRPr>
            </a:lvl1pPr>
          </a:lstStyle>
          <a:p>
            <a:r>
              <a:rPr lang="en-GB" smtClean="0">
                <a:solidFill>
                  <a:srgbClr val="8CADAE">
                    <a:shade val="75000"/>
                  </a:srgbClr>
                </a:solidFill>
              </a:rPr>
              <a:t>Gerald V.  Verbrugghe on Griffin</a:t>
            </a:r>
            <a:endParaRPr lang="en-GB" dirty="0">
              <a:solidFill>
                <a:srgbClr val="8CADAE">
                  <a:shade val="75000"/>
                </a:srgbClr>
              </a:solidFill>
            </a:endParaRPr>
          </a:p>
        </p:txBody>
      </p:sp>
    </p:spTree>
    <p:extLst>
      <p:ext uri="{BB962C8B-B14F-4D97-AF65-F5344CB8AC3E}">
        <p14:creationId xmlns:p14="http://schemas.microsoft.com/office/powerpoint/2010/main" val="50882879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179512" y="836712"/>
            <a:ext cx="8856984" cy="5760640"/>
          </a:xfrm>
          <a:prstGeom prst="rect">
            <a:avLst/>
          </a:prstGeom>
        </p:spPr>
        <p:txBody>
          <a:bodyPr>
            <a:normAutofit fontScale="85000" lnSpcReduction="2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buNone/>
            </a:pPr>
            <a:r>
              <a:rPr lang="en-GB" dirty="0" smtClean="0"/>
              <a:t>“…dozens of volumes have grappled with the rise and fall of Nero in particular. </a:t>
            </a:r>
            <a:r>
              <a:rPr lang="en-GB" b="1" dirty="0" smtClean="0"/>
              <a:t>But none of them comes as close to giving us the definitive account of the last and worst of the Julio-Claudians as this perceptive study by Miriam Griffin</a:t>
            </a:r>
            <a:r>
              <a:rPr lang="en-GB" dirty="0" smtClean="0"/>
              <a:t>… Since, for Griffin, "the most important event of Nero's reign was its collapse" (16-17), </a:t>
            </a:r>
            <a:r>
              <a:rPr lang="en-GB" b="1" dirty="0" smtClean="0"/>
              <a:t>the emphasis of her study is necessarily on the system and the ruler's involvement in it</a:t>
            </a:r>
            <a:r>
              <a:rPr lang="en-GB" dirty="0" smtClean="0"/>
              <a:t>, rather than on the individual himself; and </a:t>
            </a:r>
            <a:r>
              <a:rPr lang="en-GB" b="1" dirty="0" smtClean="0"/>
              <a:t>her method is thematic instead of narrowly annalistic</a:t>
            </a:r>
            <a:r>
              <a:rPr lang="en-GB" dirty="0" smtClean="0"/>
              <a:t>. The result is a thorough and persuasive analysis, a work that is sober, </a:t>
            </a:r>
            <a:r>
              <a:rPr lang="en-GB" b="1" dirty="0" smtClean="0"/>
              <a:t>thoughtful, and reliable throughout</a:t>
            </a:r>
            <a:r>
              <a:rPr lang="en-GB" dirty="0" smtClean="0"/>
              <a:t>. </a:t>
            </a:r>
            <a:r>
              <a:rPr lang="en-GB" b="1" dirty="0" smtClean="0"/>
              <a:t>Except for Chapter 2</a:t>
            </a:r>
            <a:r>
              <a:rPr lang="en-GB" dirty="0" smtClean="0"/>
              <a:t>… While it is true that Nero did overestimate the seriousness of the intrigues against him at the end, the collapse of his rule had been determined long before, by the very system erected by Augustus. This is the heart of Griffin's perceptive analysis of the </a:t>
            </a:r>
            <a:r>
              <a:rPr lang="en-GB" dirty="0" err="1" smtClean="0"/>
              <a:t>Principate</a:t>
            </a:r>
            <a:r>
              <a:rPr lang="en-GB" dirty="0" smtClean="0"/>
              <a:t>, that it was not so much the defects of Nero's character as the inadequacy of the imperial system that made inevitable the end of the dynasty</a:t>
            </a:r>
            <a:r>
              <a:rPr lang="en-GB" dirty="0"/>
              <a:t>…  </a:t>
            </a:r>
            <a:r>
              <a:rPr lang="en-GB" b="1" dirty="0"/>
              <a:t>But, </a:t>
            </a:r>
            <a:r>
              <a:rPr lang="en-GB" b="1" dirty="0" smtClean="0"/>
              <a:t>as this </a:t>
            </a:r>
            <a:r>
              <a:rPr lang="en-GB" b="1" dirty="0"/>
              <a:t>splendid book proves</a:t>
            </a:r>
            <a:r>
              <a:rPr lang="en-GB" dirty="0"/>
              <a:t>, the fault lay as much with the institution of </a:t>
            </a:r>
            <a:r>
              <a:rPr lang="en-GB" dirty="0" smtClean="0"/>
              <a:t>the </a:t>
            </a:r>
            <a:r>
              <a:rPr lang="en-GB" dirty="0" err="1" smtClean="0"/>
              <a:t>Principate</a:t>
            </a:r>
            <a:r>
              <a:rPr lang="en-GB" dirty="0" smtClean="0"/>
              <a:t> </a:t>
            </a:r>
            <a:r>
              <a:rPr lang="en-GB" dirty="0"/>
              <a:t>as it did with the young and inexperienced artist who was </a:t>
            </a:r>
            <a:r>
              <a:rPr lang="en-GB" dirty="0" smtClean="0"/>
              <a:t>unlucky enough </a:t>
            </a:r>
            <a:r>
              <a:rPr lang="en-GB" dirty="0"/>
              <a:t>to become the end of a </a:t>
            </a:r>
            <a:r>
              <a:rPr lang="en-GB" dirty="0" smtClean="0"/>
              <a:t>dynasty.</a:t>
            </a:r>
            <a:endParaRPr lang="en-GB" dirty="0"/>
          </a:p>
        </p:txBody>
      </p:sp>
      <p:sp>
        <p:nvSpPr>
          <p:cNvPr id="3" name="Title 1"/>
          <p:cNvSpPr txBox="1">
            <a:spLocks/>
          </p:cNvSpPr>
          <p:nvPr/>
        </p:nvSpPr>
        <p:spPr>
          <a:xfrm>
            <a:off x="301752" y="228600"/>
            <a:ext cx="8534400" cy="758952"/>
          </a:xfrm>
          <a:prstGeom prst="rect">
            <a:avLst/>
          </a:prstGeom>
        </p:spPr>
        <p:txBody>
          <a:bodyPr/>
          <a:lstStyle>
            <a:lvl1pPr algn="ctr" rtl="0" eaLnBrk="1" latinLnBrk="0" hangingPunct="1">
              <a:spcBef>
                <a:spcPct val="0"/>
              </a:spcBef>
              <a:buNone/>
              <a:defRPr kumimoji="0" sz="3300" kern="1200">
                <a:solidFill>
                  <a:schemeClr val="accent3">
                    <a:shade val="75000"/>
                  </a:schemeClr>
                </a:solidFill>
                <a:latin typeface="+mj-lt"/>
                <a:ea typeface="+mj-ea"/>
                <a:cs typeface="+mj-cs"/>
              </a:defRPr>
            </a:lvl1pPr>
          </a:lstStyle>
          <a:p>
            <a:r>
              <a:rPr lang="en-GB" smtClean="0"/>
              <a:t>John W. Humphry on Griffin</a:t>
            </a:r>
            <a:endParaRPr lang="en-GB" dirty="0"/>
          </a:p>
        </p:txBody>
      </p:sp>
    </p:spTree>
    <p:extLst>
      <p:ext uri="{BB962C8B-B14F-4D97-AF65-F5344CB8AC3E}">
        <p14:creationId xmlns:p14="http://schemas.microsoft.com/office/powerpoint/2010/main" val="245751455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301752" y="116632"/>
            <a:ext cx="8534400" cy="870920"/>
          </a:xfrm>
          <a:prstGeom prst="rect">
            <a:avLst/>
          </a:prstGeom>
        </p:spPr>
        <p:txBody>
          <a:bodyPr/>
          <a:lstStyle>
            <a:lvl1pPr algn="ctr" rtl="0" eaLnBrk="1" latinLnBrk="0" hangingPunct="1">
              <a:spcBef>
                <a:spcPct val="0"/>
              </a:spcBef>
              <a:buNone/>
              <a:defRPr kumimoji="0" sz="3300" kern="1200">
                <a:solidFill>
                  <a:schemeClr val="accent3">
                    <a:shade val="75000"/>
                  </a:schemeClr>
                </a:solidFill>
                <a:latin typeface="+mj-lt"/>
                <a:ea typeface="+mj-ea"/>
                <a:cs typeface="+mj-cs"/>
              </a:defRPr>
            </a:lvl1pPr>
          </a:lstStyle>
          <a:p>
            <a:r>
              <a:rPr lang="nl-NL" dirty="0" smtClean="0"/>
              <a:t>Aalders H. Wzn on Griffin</a:t>
            </a:r>
            <a:endParaRPr lang="en-GB" dirty="0"/>
          </a:p>
        </p:txBody>
      </p:sp>
      <p:sp>
        <p:nvSpPr>
          <p:cNvPr id="3" name="Content Placeholder 2"/>
          <p:cNvSpPr txBox="1">
            <a:spLocks/>
          </p:cNvSpPr>
          <p:nvPr/>
        </p:nvSpPr>
        <p:spPr>
          <a:xfrm>
            <a:off x="179512" y="836712"/>
            <a:ext cx="8784976" cy="5760640"/>
          </a:xfrm>
          <a:prstGeom prst="rect">
            <a:avLst/>
          </a:prstGeom>
        </p:spPr>
        <p:txBody>
          <a:bodyPr>
            <a:normAutofit fontScale="85000" lnSpcReduction="2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buNone/>
            </a:pPr>
            <a:r>
              <a:rPr lang="en-GB" dirty="0" smtClean="0"/>
              <a:t>“As for Nero's philhellenism, to which G. [Griffin] rightly pays ample attention, she seems to be right in arguing that there was in Nero's Greek tastes as well as in his favours to Greeks an element of opposition to the outspoken western bias of the Augustan order. </a:t>
            </a:r>
            <a:r>
              <a:rPr lang="en-GB" b="1" dirty="0" smtClean="0"/>
              <a:t>But it should also be noted that the philhellenism of Nero is by no means a consistent whole, and that not everything deviating from the Augustan model should be attributed to Nero's philhellenism</a:t>
            </a:r>
            <a:r>
              <a:rPr lang="en-GB" dirty="0" smtClean="0"/>
              <a:t>; thus the new style of building and decorating of Nero's time is essentially Roman (cp. 125 f.). Much of Nero's Greek tastes and preferences may go back to the influence of the environment of the young emperor… </a:t>
            </a:r>
            <a:r>
              <a:rPr lang="en-GB" dirty="0"/>
              <a:t>The reader will find many valuable </a:t>
            </a:r>
            <a:r>
              <a:rPr lang="en-GB" dirty="0" smtClean="0"/>
              <a:t>observations and </a:t>
            </a:r>
            <a:r>
              <a:rPr lang="en-GB" dirty="0"/>
              <a:t>clear expositions about details. I mention only: p. </a:t>
            </a:r>
            <a:r>
              <a:rPr lang="en-GB" dirty="0" smtClean="0"/>
              <a:t>58 f</a:t>
            </a:r>
            <a:r>
              <a:rPr lang="en-GB" dirty="0"/>
              <a:t>. on EX S C on </a:t>
            </a:r>
            <a:r>
              <a:rPr lang="en-GB" dirty="0" err="1"/>
              <a:t>Neronian</a:t>
            </a:r>
            <a:r>
              <a:rPr lang="en-GB" dirty="0"/>
              <a:t> coins (where </a:t>
            </a:r>
            <a:r>
              <a:rPr lang="en-GB" b="1" dirty="0"/>
              <a:t>she might perhaps </a:t>
            </a:r>
            <a:r>
              <a:rPr lang="en-GB" b="1" dirty="0" smtClean="0"/>
              <a:t>have referred </a:t>
            </a:r>
            <a:r>
              <a:rPr lang="en-GB" b="1" dirty="0"/>
              <a:t>also to A. Bay, The Letters SC on Augustan </a:t>
            </a:r>
            <a:r>
              <a:rPr lang="en-GB" b="1" dirty="0" err="1"/>
              <a:t>aes</a:t>
            </a:r>
            <a:r>
              <a:rPr lang="en-GB" b="1" dirty="0"/>
              <a:t> coinage, </a:t>
            </a:r>
            <a:r>
              <a:rPr lang="en-GB" i="1" dirty="0" smtClean="0"/>
              <a:t>JRS</a:t>
            </a:r>
            <a:r>
              <a:rPr lang="en-GB" dirty="0" smtClean="0"/>
              <a:t> 62 </a:t>
            </a:r>
            <a:r>
              <a:rPr lang="en-GB" dirty="0"/>
              <a:t>(1972), 111 ff.); p. 218 on the meaning of the radiate </a:t>
            </a:r>
            <a:r>
              <a:rPr lang="en-GB" dirty="0" smtClean="0"/>
              <a:t>crown adorning </a:t>
            </a:r>
            <a:r>
              <a:rPr lang="en-GB" dirty="0"/>
              <a:t>the emperor's head on some of his coins, and p. 233 </a:t>
            </a:r>
            <a:r>
              <a:rPr lang="en-GB" dirty="0" smtClean="0"/>
              <a:t>on his </a:t>
            </a:r>
            <a:r>
              <a:rPr lang="en-GB" dirty="0"/>
              <a:t>assumption of Imperator as a </a:t>
            </a:r>
            <a:r>
              <a:rPr lang="en-GB" dirty="0" smtClean="0"/>
              <a:t>praenomen. A </a:t>
            </a:r>
            <a:r>
              <a:rPr lang="en-GB" dirty="0"/>
              <a:t>valuable and interesting addition to our  literature about </a:t>
            </a:r>
            <a:r>
              <a:rPr lang="en-GB" dirty="0" smtClean="0"/>
              <a:t>the last </a:t>
            </a:r>
            <a:r>
              <a:rPr lang="en-GB" dirty="0"/>
              <a:t>Julio-Claudian emperor</a:t>
            </a:r>
            <a:r>
              <a:rPr lang="en-GB" dirty="0" smtClean="0"/>
              <a:t>.” </a:t>
            </a:r>
            <a:endParaRPr lang="en-GB" dirty="0"/>
          </a:p>
        </p:txBody>
      </p:sp>
    </p:spTree>
    <p:extLst>
      <p:ext uri="{BB962C8B-B14F-4D97-AF65-F5344CB8AC3E}">
        <p14:creationId xmlns:p14="http://schemas.microsoft.com/office/powerpoint/2010/main" val="86870011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What to do with a debate?</a:t>
            </a:r>
            <a:endParaRPr lang="en-GB" b="1" dirty="0"/>
          </a:p>
        </p:txBody>
      </p:sp>
      <p:sp>
        <p:nvSpPr>
          <p:cNvPr id="3" name="Content Placeholder 2"/>
          <p:cNvSpPr>
            <a:spLocks noGrp="1"/>
          </p:cNvSpPr>
          <p:nvPr>
            <p:ph sz="quarter" idx="1"/>
          </p:nvPr>
        </p:nvSpPr>
        <p:spPr>
          <a:xfrm>
            <a:off x="209603" y="1456660"/>
            <a:ext cx="8718697" cy="5135526"/>
          </a:xfrm>
        </p:spPr>
        <p:txBody>
          <a:bodyPr>
            <a:normAutofit fontScale="92500" lnSpcReduction="10000"/>
          </a:bodyPr>
          <a:lstStyle/>
          <a:p>
            <a:r>
              <a:rPr lang="en-GB" dirty="0"/>
              <a:t>You are bound to come across one or more debates in your research.</a:t>
            </a:r>
          </a:p>
          <a:p>
            <a:pPr lvl="1"/>
            <a:r>
              <a:rPr lang="en-GB" dirty="0" smtClean="0"/>
              <a:t>It </a:t>
            </a:r>
            <a:r>
              <a:rPr lang="en-GB" dirty="0"/>
              <a:t>might be that your research is on a debated subject.</a:t>
            </a:r>
          </a:p>
          <a:p>
            <a:pPr lvl="1"/>
            <a:r>
              <a:rPr lang="en-GB" dirty="0" smtClean="0"/>
              <a:t>Or </a:t>
            </a:r>
            <a:r>
              <a:rPr lang="en-GB" dirty="0"/>
              <a:t>it might be that your research merely touches on issues that are debated.</a:t>
            </a:r>
          </a:p>
          <a:p>
            <a:endParaRPr lang="en-GB" sz="400" dirty="0" smtClean="0"/>
          </a:p>
          <a:p>
            <a:r>
              <a:rPr lang="en-GB" dirty="0" smtClean="0"/>
              <a:t>No matter whether the debated issue is central to your topic or not, if you are touching upon it in your Project you need to show that you know of the debate.</a:t>
            </a:r>
          </a:p>
          <a:p>
            <a:endParaRPr lang="en-GB" sz="400" dirty="0" smtClean="0"/>
          </a:p>
          <a:p>
            <a:r>
              <a:rPr lang="en-GB" dirty="0" smtClean="0"/>
              <a:t>Make sure that you are aware of the arguments of both sides of a debate – not just the one you agree with.</a:t>
            </a:r>
          </a:p>
          <a:p>
            <a:endParaRPr lang="en-GB" sz="400" dirty="0" smtClean="0"/>
          </a:p>
          <a:p>
            <a:r>
              <a:rPr lang="en-GB" dirty="0" smtClean="0"/>
              <a:t>You will need to reference both sides of the debate.</a:t>
            </a:r>
          </a:p>
          <a:p>
            <a:endParaRPr lang="en-GB" sz="400" dirty="0"/>
          </a:p>
          <a:p>
            <a:r>
              <a:rPr lang="en-GB" b="1" u="sng" dirty="0" smtClean="0"/>
              <a:t>Do not ignore debates </a:t>
            </a:r>
            <a:r>
              <a:rPr lang="en-GB" dirty="0" smtClean="0"/>
              <a:t>– always consider how the debate impacts on the argument you are making. </a:t>
            </a:r>
          </a:p>
          <a:p>
            <a:endParaRPr lang="en-GB" dirty="0"/>
          </a:p>
        </p:txBody>
      </p:sp>
    </p:spTree>
    <p:extLst>
      <p:ext uri="{BB962C8B-B14F-4D97-AF65-F5344CB8AC3E}">
        <p14:creationId xmlns:p14="http://schemas.microsoft.com/office/powerpoint/2010/main" val="2176461004"/>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_rels/them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_rels/them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1_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ppt/theme/theme3.xml><?xml version="1.0" encoding="utf-8"?>
<a:theme xmlns:a="http://schemas.openxmlformats.org/drawingml/2006/main" name="2_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ppt/theme/theme4.xml><?xml version="1.0" encoding="utf-8"?>
<a:theme xmlns:a="http://schemas.openxmlformats.org/drawingml/2006/main" name="3_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129</TotalTime>
  <Words>2115</Words>
  <Application>Microsoft Office PowerPoint</Application>
  <PresentationFormat>On-screen Show (4:3)</PresentationFormat>
  <Paragraphs>125</Paragraphs>
  <Slides>17</Slides>
  <Notes>2</Notes>
  <HiddenSlides>0</HiddenSlides>
  <MMClips>0</MMClips>
  <ScaleCrop>false</ScaleCrop>
  <HeadingPairs>
    <vt:vector size="6" baseType="variant">
      <vt:variant>
        <vt:lpstr>Fonts Used</vt:lpstr>
      </vt:variant>
      <vt:variant>
        <vt:i4>4</vt:i4>
      </vt:variant>
      <vt:variant>
        <vt:lpstr>Theme</vt:lpstr>
      </vt:variant>
      <vt:variant>
        <vt:i4>4</vt:i4>
      </vt:variant>
      <vt:variant>
        <vt:lpstr>Slide Titles</vt:lpstr>
      </vt:variant>
      <vt:variant>
        <vt:i4>17</vt:i4>
      </vt:variant>
    </vt:vector>
  </HeadingPairs>
  <TitlesOfParts>
    <vt:vector size="25" baseType="lpstr">
      <vt:lpstr>Calibri</vt:lpstr>
      <vt:lpstr>Georgia</vt:lpstr>
      <vt:lpstr>Wingdings</vt:lpstr>
      <vt:lpstr>Wingdings 2</vt:lpstr>
      <vt:lpstr>1_Civic</vt:lpstr>
      <vt:lpstr>Civic</vt:lpstr>
      <vt:lpstr>2_Civic</vt:lpstr>
      <vt:lpstr>3_Civic</vt:lpstr>
      <vt:lpstr>CLCL5005 Classics Independent Research Project</vt:lpstr>
      <vt:lpstr>PowerPoint Presentation</vt:lpstr>
      <vt:lpstr>L’Année Philologique (APh)</vt:lpstr>
      <vt:lpstr>The National Library of Wales</vt:lpstr>
      <vt:lpstr>Other Useful Institutions</vt:lpstr>
      <vt:lpstr>Academia.edu and ResearchGate</vt:lpstr>
      <vt:lpstr>Working with Modern Scholarship</vt:lpstr>
      <vt:lpstr>PowerPoint Presentation</vt:lpstr>
      <vt:lpstr>Collating Information</vt:lpstr>
      <vt:lpstr>Critical engagement: your weapons</vt:lpstr>
      <vt:lpstr>Picking out Debates</vt:lpstr>
      <vt:lpstr>The wonder of the REVIEW</vt:lpstr>
      <vt:lpstr>Example</vt:lpstr>
      <vt:lpstr>PowerPoint Presentation</vt:lpstr>
      <vt:lpstr>PowerPoint Presentation</vt:lpstr>
      <vt:lpstr>PowerPoint Presentation</vt:lpstr>
      <vt:lpstr>What to do with a debate?</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CLCL5005 Classics Independent Research Project</dc:title>
  <dc:creator>Matt</dc:creator>
  <cp:lastModifiedBy>Matthew Cobb</cp:lastModifiedBy>
  <cp:revision>42</cp:revision>
  <cp:lastPrinted>2017-03-10T14:05:01Z</cp:lastPrinted>
  <dcterms:created xsi:type="dcterms:W3CDTF">2017-03-10T08:55:12Z</dcterms:created>
  <dcterms:modified xsi:type="dcterms:W3CDTF">2018-03-05T14:14:24Z</dcterms:modified>
</cp:coreProperties>
</file>