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ppt/tags/tag3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24"/>
  </p:notesMasterIdLst>
  <p:sldIdLst>
    <p:sldId id="271" r:id="rId2"/>
    <p:sldId id="288" r:id="rId3"/>
    <p:sldId id="272" r:id="rId4"/>
    <p:sldId id="292" r:id="rId5"/>
    <p:sldId id="290" r:id="rId6"/>
    <p:sldId id="293" r:id="rId7"/>
    <p:sldId id="294" r:id="rId8"/>
    <p:sldId id="285" r:id="rId9"/>
    <p:sldId id="289" r:id="rId10"/>
    <p:sldId id="276" r:id="rId11"/>
    <p:sldId id="284" r:id="rId12"/>
    <p:sldId id="256" r:id="rId13"/>
    <p:sldId id="257" r:id="rId14"/>
    <p:sldId id="266" r:id="rId15"/>
    <p:sldId id="279" r:id="rId16"/>
    <p:sldId id="283" r:id="rId17"/>
    <p:sldId id="287" r:id="rId18"/>
    <p:sldId id="295" r:id="rId19"/>
    <p:sldId id="280" r:id="rId20"/>
    <p:sldId id="296" r:id="rId21"/>
    <p:sldId id="297" r:id="rId22"/>
    <p:sldId id="282" r:id="rId23"/>
  </p:sldIdLst>
  <p:sldSz cx="9144000" cy="6858000" type="screen4x3"/>
  <p:notesSz cx="6858000" cy="9144000"/>
  <p:custShowLst>
    <p:custShow name="Restorative Justice" id="0">
      <p:sldLst>
        <p:sld r:id="rId1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6BA9D9-8BBE-97CA-08B2-D838C27A8788}" v="6" dt="2020-10-21T20:33:54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7" autoAdjust="0"/>
    <p:restoredTop sz="70736" autoAdjust="0"/>
  </p:normalViewPr>
  <p:slideViewPr>
    <p:cSldViewPr>
      <p:cViewPr varScale="1">
        <p:scale>
          <a:sx n="66" d="100"/>
          <a:sy n="66" d="100"/>
        </p:scale>
        <p:origin x="1416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D52D80-9A2A-4944-98E8-7DE3AE56D7C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6D1B33-1991-46F3-A07E-51DCD89B308A}">
      <dgm:prSet/>
      <dgm:spPr/>
      <dgm:t>
        <a:bodyPr/>
        <a:lstStyle/>
        <a:p>
          <a:r>
            <a:rPr lang="en-GB"/>
            <a:t>By the end of this session you should be able to . . . </a:t>
          </a:r>
          <a:endParaRPr lang="en-US"/>
        </a:p>
      </dgm:t>
    </dgm:pt>
    <dgm:pt modelId="{CDE8C368-4D6A-4EC9-952C-37E2E3643A78}" type="parTrans" cxnId="{D48B23F7-10D8-4A58-A6AF-BF6E2F6295AD}">
      <dgm:prSet/>
      <dgm:spPr/>
      <dgm:t>
        <a:bodyPr/>
        <a:lstStyle/>
        <a:p>
          <a:endParaRPr lang="en-US"/>
        </a:p>
      </dgm:t>
    </dgm:pt>
    <dgm:pt modelId="{02571C59-967F-4F41-9A31-EBC943E67A98}" type="sibTrans" cxnId="{D48B23F7-10D8-4A58-A6AF-BF6E2F6295AD}">
      <dgm:prSet/>
      <dgm:spPr/>
      <dgm:t>
        <a:bodyPr/>
        <a:lstStyle/>
        <a:p>
          <a:endParaRPr lang="en-US"/>
        </a:p>
      </dgm:t>
    </dgm:pt>
    <dgm:pt modelId="{32ED1B9A-700B-4C35-A191-D17775C27C6E}">
      <dgm:prSet/>
      <dgm:spPr/>
      <dgm:t>
        <a:bodyPr/>
        <a:lstStyle/>
        <a:p>
          <a:r>
            <a:rPr lang="en-GB"/>
            <a:t>1. Explain what restorative justice is</a:t>
          </a:r>
          <a:endParaRPr lang="en-US"/>
        </a:p>
      </dgm:t>
    </dgm:pt>
    <dgm:pt modelId="{2D94D2A5-FFE7-4FF3-854D-478569FF392E}" type="parTrans" cxnId="{BE308082-29DF-43A2-8FCB-03AE7C4311C8}">
      <dgm:prSet/>
      <dgm:spPr/>
      <dgm:t>
        <a:bodyPr/>
        <a:lstStyle/>
        <a:p>
          <a:endParaRPr lang="en-US"/>
        </a:p>
      </dgm:t>
    </dgm:pt>
    <dgm:pt modelId="{DBD68BF3-D82F-4D5B-B5B6-6AAB68EB779A}" type="sibTrans" cxnId="{BE308082-29DF-43A2-8FCB-03AE7C4311C8}">
      <dgm:prSet/>
      <dgm:spPr/>
      <dgm:t>
        <a:bodyPr/>
        <a:lstStyle/>
        <a:p>
          <a:endParaRPr lang="en-US"/>
        </a:p>
      </dgm:t>
    </dgm:pt>
    <dgm:pt modelId="{AD0B6E39-7C8E-4D11-B1D8-5C370BDF805F}">
      <dgm:prSet/>
      <dgm:spPr/>
      <dgm:t>
        <a:bodyPr/>
        <a:lstStyle/>
        <a:p>
          <a:r>
            <a:rPr lang="en-GB"/>
            <a:t>2. Provide examples of restorative justice practice</a:t>
          </a:r>
          <a:endParaRPr lang="en-US"/>
        </a:p>
      </dgm:t>
    </dgm:pt>
    <dgm:pt modelId="{3266441F-D83B-4004-BED4-9A72A69F86FE}" type="parTrans" cxnId="{D30016FB-17EB-4861-AFE1-15EEBF9F3F5E}">
      <dgm:prSet/>
      <dgm:spPr/>
      <dgm:t>
        <a:bodyPr/>
        <a:lstStyle/>
        <a:p>
          <a:endParaRPr lang="en-US"/>
        </a:p>
      </dgm:t>
    </dgm:pt>
    <dgm:pt modelId="{8867BC81-012F-4124-A777-9518674BD4D3}" type="sibTrans" cxnId="{D30016FB-17EB-4861-AFE1-15EEBF9F3F5E}">
      <dgm:prSet/>
      <dgm:spPr/>
      <dgm:t>
        <a:bodyPr/>
        <a:lstStyle/>
        <a:p>
          <a:endParaRPr lang="en-US"/>
        </a:p>
      </dgm:t>
    </dgm:pt>
    <dgm:pt modelId="{846CDC63-489A-40ED-9433-E39F5F43631B}">
      <dgm:prSet/>
      <dgm:spPr/>
      <dgm:t>
        <a:bodyPr/>
        <a:lstStyle/>
        <a:p>
          <a:r>
            <a:rPr lang="en-GB"/>
            <a:t>3. Evaluate the use of custodial vs non custodial sentences</a:t>
          </a:r>
          <a:endParaRPr lang="en-US"/>
        </a:p>
      </dgm:t>
    </dgm:pt>
    <dgm:pt modelId="{7735E820-AC41-42CD-8525-D9D41FBBDB0E}" type="parTrans" cxnId="{A5C62506-0BE1-43DA-B219-CB33FCD6852C}">
      <dgm:prSet/>
      <dgm:spPr/>
      <dgm:t>
        <a:bodyPr/>
        <a:lstStyle/>
        <a:p>
          <a:endParaRPr lang="en-US"/>
        </a:p>
      </dgm:t>
    </dgm:pt>
    <dgm:pt modelId="{00DC3141-118D-4125-A7D2-27DFDA5B97D5}" type="sibTrans" cxnId="{A5C62506-0BE1-43DA-B219-CB33FCD6852C}">
      <dgm:prSet/>
      <dgm:spPr/>
      <dgm:t>
        <a:bodyPr/>
        <a:lstStyle/>
        <a:p>
          <a:endParaRPr lang="en-US"/>
        </a:p>
      </dgm:t>
    </dgm:pt>
    <dgm:pt modelId="{7F9131D4-9EAF-43DC-94C7-C096D83909AF}" type="pres">
      <dgm:prSet presAssocID="{5FD52D80-9A2A-4944-98E8-7DE3AE56D7C7}" presName="linear" presStyleCnt="0">
        <dgm:presLayoutVars>
          <dgm:animLvl val="lvl"/>
          <dgm:resizeHandles val="exact"/>
        </dgm:presLayoutVars>
      </dgm:prSet>
      <dgm:spPr/>
    </dgm:pt>
    <dgm:pt modelId="{F3282CD8-BCE7-46B8-956F-BE1612E04E5F}" type="pres">
      <dgm:prSet presAssocID="{686D1B33-1991-46F3-A07E-51DCD89B30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2685871-C2B9-4757-B630-7E5E40A717AD}" type="pres">
      <dgm:prSet presAssocID="{02571C59-967F-4F41-9A31-EBC943E67A98}" presName="spacer" presStyleCnt="0"/>
      <dgm:spPr/>
    </dgm:pt>
    <dgm:pt modelId="{EAB9D253-211B-438D-8FFA-924BE3187111}" type="pres">
      <dgm:prSet presAssocID="{32ED1B9A-700B-4C35-A191-D17775C27C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858FEF-5DF3-4EEE-A0E7-714DF7F12141}" type="pres">
      <dgm:prSet presAssocID="{DBD68BF3-D82F-4D5B-B5B6-6AAB68EB779A}" presName="spacer" presStyleCnt="0"/>
      <dgm:spPr/>
    </dgm:pt>
    <dgm:pt modelId="{44CF788D-2E0A-4963-9414-E5652AAD30F3}" type="pres">
      <dgm:prSet presAssocID="{AD0B6E39-7C8E-4D11-B1D8-5C370BDF805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AEE0EB-9853-454F-ACE4-66B649488E17}" type="pres">
      <dgm:prSet presAssocID="{8867BC81-012F-4124-A777-9518674BD4D3}" presName="spacer" presStyleCnt="0"/>
      <dgm:spPr/>
    </dgm:pt>
    <dgm:pt modelId="{216D2DC9-49D8-47B1-958C-62DF2731E7FF}" type="pres">
      <dgm:prSet presAssocID="{846CDC63-489A-40ED-9433-E39F5F43631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5C62506-0BE1-43DA-B219-CB33FCD6852C}" srcId="{5FD52D80-9A2A-4944-98E8-7DE3AE56D7C7}" destId="{846CDC63-489A-40ED-9433-E39F5F43631B}" srcOrd="3" destOrd="0" parTransId="{7735E820-AC41-42CD-8525-D9D41FBBDB0E}" sibTransId="{00DC3141-118D-4125-A7D2-27DFDA5B97D5}"/>
    <dgm:cxn modelId="{E9A1CA19-CB43-4D27-ADF1-AF3FAE1F1C32}" type="presOf" srcId="{686D1B33-1991-46F3-A07E-51DCD89B308A}" destId="{F3282CD8-BCE7-46B8-956F-BE1612E04E5F}" srcOrd="0" destOrd="0" presId="urn:microsoft.com/office/officeart/2005/8/layout/vList2"/>
    <dgm:cxn modelId="{D3CC1426-5C46-4881-9E6B-2098353ED012}" type="presOf" srcId="{AD0B6E39-7C8E-4D11-B1D8-5C370BDF805F}" destId="{44CF788D-2E0A-4963-9414-E5652AAD30F3}" srcOrd="0" destOrd="0" presId="urn:microsoft.com/office/officeart/2005/8/layout/vList2"/>
    <dgm:cxn modelId="{BE308082-29DF-43A2-8FCB-03AE7C4311C8}" srcId="{5FD52D80-9A2A-4944-98E8-7DE3AE56D7C7}" destId="{32ED1B9A-700B-4C35-A191-D17775C27C6E}" srcOrd="1" destOrd="0" parTransId="{2D94D2A5-FFE7-4FF3-854D-478569FF392E}" sibTransId="{DBD68BF3-D82F-4D5B-B5B6-6AAB68EB779A}"/>
    <dgm:cxn modelId="{1D749884-D1F1-42AA-802D-519EF9EB6FF1}" type="presOf" srcId="{5FD52D80-9A2A-4944-98E8-7DE3AE56D7C7}" destId="{7F9131D4-9EAF-43DC-94C7-C096D83909AF}" srcOrd="0" destOrd="0" presId="urn:microsoft.com/office/officeart/2005/8/layout/vList2"/>
    <dgm:cxn modelId="{2E6AC1B1-E325-4E4B-8935-D3AEB0BD4F64}" type="presOf" srcId="{32ED1B9A-700B-4C35-A191-D17775C27C6E}" destId="{EAB9D253-211B-438D-8FFA-924BE3187111}" srcOrd="0" destOrd="0" presId="urn:microsoft.com/office/officeart/2005/8/layout/vList2"/>
    <dgm:cxn modelId="{B80B3EDE-187B-494F-B676-ABCED22B130C}" type="presOf" srcId="{846CDC63-489A-40ED-9433-E39F5F43631B}" destId="{216D2DC9-49D8-47B1-958C-62DF2731E7FF}" srcOrd="0" destOrd="0" presId="urn:microsoft.com/office/officeart/2005/8/layout/vList2"/>
    <dgm:cxn modelId="{D48B23F7-10D8-4A58-A6AF-BF6E2F6295AD}" srcId="{5FD52D80-9A2A-4944-98E8-7DE3AE56D7C7}" destId="{686D1B33-1991-46F3-A07E-51DCD89B308A}" srcOrd="0" destOrd="0" parTransId="{CDE8C368-4D6A-4EC9-952C-37E2E3643A78}" sibTransId="{02571C59-967F-4F41-9A31-EBC943E67A98}"/>
    <dgm:cxn modelId="{D30016FB-17EB-4861-AFE1-15EEBF9F3F5E}" srcId="{5FD52D80-9A2A-4944-98E8-7DE3AE56D7C7}" destId="{AD0B6E39-7C8E-4D11-B1D8-5C370BDF805F}" srcOrd="2" destOrd="0" parTransId="{3266441F-D83B-4004-BED4-9A72A69F86FE}" sibTransId="{8867BC81-012F-4124-A777-9518674BD4D3}"/>
    <dgm:cxn modelId="{B2071CA2-EFA3-43AC-BF48-EB327A66BBDE}" type="presParOf" srcId="{7F9131D4-9EAF-43DC-94C7-C096D83909AF}" destId="{F3282CD8-BCE7-46B8-956F-BE1612E04E5F}" srcOrd="0" destOrd="0" presId="urn:microsoft.com/office/officeart/2005/8/layout/vList2"/>
    <dgm:cxn modelId="{6BF0C169-99C7-443A-A64D-46EAD420113E}" type="presParOf" srcId="{7F9131D4-9EAF-43DC-94C7-C096D83909AF}" destId="{62685871-C2B9-4757-B630-7E5E40A717AD}" srcOrd="1" destOrd="0" presId="urn:microsoft.com/office/officeart/2005/8/layout/vList2"/>
    <dgm:cxn modelId="{69C558DB-D52D-471D-B25B-636360024891}" type="presParOf" srcId="{7F9131D4-9EAF-43DC-94C7-C096D83909AF}" destId="{EAB9D253-211B-438D-8FFA-924BE3187111}" srcOrd="2" destOrd="0" presId="urn:microsoft.com/office/officeart/2005/8/layout/vList2"/>
    <dgm:cxn modelId="{0F4C5208-7640-4013-9E93-58186D9D08B6}" type="presParOf" srcId="{7F9131D4-9EAF-43DC-94C7-C096D83909AF}" destId="{6D858FEF-5DF3-4EEE-A0E7-714DF7F12141}" srcOrd="3" destOrd="0" presId="urn:microsoft.com/office/officeart/2005/8/layout/vList2"/>
    <dgm:cxn modelId="{897223C8-02FF-4CCE-A7A8-47C0FFE23DFC}" type="presParOf" srcId="{7F9131D4-9EAF-43DC-94C7-C096D83909AF}" destId="{44CF788D-2E0A-4963-9414-E5652AAD30F3}" srcOrd="4" destOrd="0" presId="urn:microsoft.com/office/officeart/2005/8/layout/vList2"/>
    <dgm:cxn modelId="{15FC67A7-6E93-424E-BC62-224E635BC744}" type="presParOf" srcId="{7F9131D4-9EAF-43DC-94C7-C096D83909AF}" destId="{FEAEE0EB-9853-454F-ACE4-66B649488E17}" srcOrd="5" destOrd="0" presId="urn:microsoft.com/office/officeart/2005/8/layout/vList2"/>
    <dgm:cxn modelId="{3E8E78B6-D199-4BF6-8105-43F60A5D8E2F}" type="presParOf" srcId="{7F9131D4-9EAF-43DC-94C7-C096D83909AF}" destId="{216D2DC9-49D8-47B1-958C-62DF2731E7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282CD8-BCE7-46B8-956F-BE1612E04E5F}">
      <dsp:nvSpPr>
        <dsp:cNvPr id="0" name=""/>
        <dsp:cNvSpPr/>
      </dsp:nvSpPr>
      <dsp:spPr>
        <a:xfrm>
          <a:off x="0" y="392436"/>
          <a:ext cx="5098256" cy="11536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By the end of this session you should be able to . . . </a:t>
          </a:r>
          <a:endParaRPr lang="en-US" sz="2900" kern="1200"/>
        </a:p>
      </dsp:txBody>
      <dsp:txXfrm>
        <a:off x="56315" y="448751"/>
        <a:ext cx="4985626" cy="1040990"/>
      </dsp:txXfrm>
    </dsp:sp>
    <dsp:sp modelId="{EAB9D253-211B-438D-8FFA-924BE3187111}">
      <dsp:nvSpPr>
        <dsp:cNvPr id="0" name=""/>
        <dsp:cNvSpPr/>
      </dsp:nvSpPr>
      <dsp:spPr>
        <a:xfrm>
          <a:off x="0" y="1629576"/>
          <a:ext cx="5098256" cy="1153620"/>
        </a:xfrm>
        <a:prstGeom prst="roundRect">
          <a:avLst/>
        </a:prstGeom>
        <a:solidFill>
          <a:schemeClr val="accent2">
            <a:hueOff val="1080030"/>
            <a:satOff val="150"/>
            <a:lumOff val="1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1. Explain what restorative justice is</a:t>
          </a:r>
          <a:endParaRPr lang="en-US" sz="2900" kern="1200"/>
        </a:p>
      </dsp:txBody>
      <dsp:txXfrm>
        <a:off x="56315" y="1685891"/>
        <a:ext cx="4985626" cy="1040990"/>
      </dsp:txXfrm>
    </dsp:sp>
    <dsp:sp modelId="{44CF788D-2E0A-4963-9414-E5652AAD30F3}">
      <dsp:nvSpPr>
        <dsp:cNvPr id="0" name=""/>
        <dsp:cNvSpPr/>
      </dsp:nvSpPr>
      <dsp:spPr>
        <a:xfrm>
          <a:off x="0" y="2866716"/>
          <a:ext cx="5098256" cy="1153620"/>
        </a:xfrm>
        <a:prstGeom prst="roundRect">
          <a:avLst/>
        </a:prstGeom>
        <a:solidFill>
          <a:schemeClr val="accent2">
            <a:hueOff val="2160060"/>
            <a:satOff val="301"/>
            <a:lumOff val="26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2. Provide examples of restorative justice practice</a:t>
          </a:r>
          <a:endParaRPr lang="en-US" sz="2900" kern="1200"/>
        </a:p>
      </dsp:txBody>
      <dsp:txXfrm>
        <a:off x="56315" y="2923031"/>
        <a:ext cx="4985626" cy="1040990"/>
      </dsp:txXfrm>
    </dsp:sp>
    <dsp:sp modelId="{216D2DC9-49D8-47B1-958C-62DF2731E7FF}">
      <dsp:nvSpPr>
        <dsp:cNvPr id="0" name=""/>
        <dsp:cNvSpPr/>
      </dsp:nvSpPr>
      <dsp:spPr>
        <a:xfrm>
          <a:off x="0" y="4103856"/>
          <a:ext cx="5098256" cy="115362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3. Evaluate the use of custodial vs non custodial sentences</a:t>
          </a:r>
          <a:endParaRPr lang="en-US" sz="2900" kern="1200"/>
        </a:p>
      </dsp:txBody>
      <dsp:txXfrm>
        <a:off x="56315" y="4160171"/>
        <a:ext cx="4985626" cy="1040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A68F3-F9FD-412D-B100-33910B78D995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B22D6C-733C-4772-AB76-D8045B5211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034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886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083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371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449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97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4734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13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95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(Sherman, LW and Strang, H (2007) Restorative Justice: The Evidence. London: The Smith Institute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5947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5151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4563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https://onlinelibrary.wiley.com/doi/epdf/10.1111/hojo.12015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B22D6C-733C-4772-AB76-D8045B5211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538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687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76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717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284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199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565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992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2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355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78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45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EDCD2DB-A892-47BB-B51F-F4D7730ED770}" type="datetimeFigureOut">
              <a:rPr lang="en-GB" smtClean="0"/>
              <a:pPr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5109475-1A88-400F-B255-E011866FEBB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97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2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audio" Target="../media/media13.m4a"/><Relationship Id="rId7" Type="http://schemas.openxmlformats.org/officeDocument/2006/relationships/image" Target="../media/image9.png"/><Relationship Id="rId2" Type="http://schemas.microsoft.com/office/2007/relationships/media" Target="../media/media13.m4a"/><Relationship Id="rId1" Type="http://schemas.openxmlformats.org/officeDocument/2006/relationships/tags" Target="../tags/tag3.xml"/><Relationship Id="rId6" Type="http://schemas.openxmlformats.org/officeDocument/2006/relationships/slide" Target="slide3.xml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0.png"/><Relationship Id="rId5" Type="http://schemas.openxmlformats.org/officeDocument/2006/relationships/hyperlink" Target="https://www.youtube.com/watch?v=fWtFtWY3Hh8" TargetMode="External"/><Relationship Id="rId4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media18.m4a"/><Relationship Id="rId7" Type="http://schemas.openxmlformats.org/officeDocument/2006/relationships/image" Target="../media/image1.png"/><Relationship Id="rId2" Type="http://schemas.microsoft.com/office/2007/relationships/media" Target="../media/media18.m4a"/><Relationship Id="rId1" Type="http://schemas.openxmlformats.org/officeDocument/2006/relationships/video" Target="https://www.youtube.com/embed/oiR_qhy9kGc?feature=oembed" TargetMode="External"/><Relationship Id="rId6" Type="http://schemas.openxmlformats.org/officeDocument/2006/relationships/image" Target="../media/image11.jpeg"/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2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slide" Target="slide3.xml"/><Relationship Id="rId5" Type="http://schemas.openxmlformats.org/officeDocument/2006/relationships/hyperlink" Target="https://www.youtube.com/watch?v=TLHU3bNrT2I" TargetMode="External"/><Relationship Id="rId4" Type="http://schemas.openxmlformats.org/officeDocument/2006/relationships/notesSlide" Target="../notesSlides/notesSlid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3728" y="2132856"/>
            <a:ext cx="7543800" cy="1143000"/>
          </a:xfrm>
        </p:spPr>
        <p:txBody>
          <a:bodyPr>
            <a:noAutofit/>
          </a:bodyPr>
          <a:lstStyle/>
          <a:p>
            <a:pPr algn="ctr"/>
            <a:r>
              <a:rPr lang="en-GB" sz="5400"/>
              <a:t>NON CUSTODIAL SENTENCES</a:t>
            </a:r>
            <a:endParaRPr lang="en-GB" sz="5400" dirty="0"/>
          </a:p>
        </p:txBody>
      </p:sp>
      <p:sp>
        <p:nvSpPr>
          <p:cNvPr id="4" name="TextBox 3"/>
          <p:cNvSpPr txBox="1"/>
          <p:nvPr/>
        </p:nvSpPr>
        <p:spPr>
          <a:xfrm>
            <a:off x="4595087" y="587727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Laura Knight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08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77"/>
    </mc:Choice>
    <mc:Fallback xmlns="">
      <p:transition spd="slow" advTm="28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9F5E263C-FB7E-4A3E-AD04-5140CD3D1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9E65ED8C-90F7-4EB0-ACCB-64AEF411E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6604E3BF-88F7-4D19-BEC9-8486966EA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27273CB-02D0-4504-8347-F4998D76DD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6520689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076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70"/>
    </mc:Choice>
    <mc:Fallback xmlns="">
      <p:transition spd="slow" advTm="24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Sentencing options available to the Courts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075240" cy="2445897"/>
          </a:xfrm>
        </p:spPr>
        <p:txBody>
          <a:bodyPr>
            <a:normAutofit/>
          </a:bodyPr>
          <a:lstStyle/>
          <a:p>
            <a:pPr marL="118872" indent="0" algn="ctr">
              <a:buNone/>
            </a:pPr>
            <a:r>
              <a:rPr lang="en-GB" sz="4400" dirty="0"/>
              <a:t>What are the main sentencing options available to the Courts in England and Wales?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07704" y="3933056"/>
            <a:ext cx="45365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CUSTODIAL SENTENCES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COMMUNITY SENTENCES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FINES AND OTHER MEASURES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8823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54"/>
    </mc:Choice>
    <mc:Fallback xmlns="">
      <p:transition spd="slow" advTm="638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63" y="634946"/>
            <a:ext cx="3845379" cy="1450757"/>
          </a:xfrm>
        </p:spPr>
        <p:txBody>
          <a:bodyPr>
            <a:normAutofit/>
          </a:bodyPr>
          <a:lstStyle/>
          <a:p>
            <a:r>
              <a:rPr lang="en-GB" sz="4400"/>
              <a:t>Revolving doors agency (2018)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94" y="1224619"/>
            <a:ext cx="4088720" cy="408872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8763" y="2086188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8763" y="2198914"/>
            <a:ext cx="3845379" cy="367018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1600"/>
              <a:t>80% of the public think that theft of daily essentials does not warrant a prison sentence.</a:t>
            </a:r>
          </a:p>
          <a:p>
            <a:pPr marL="0" indent="0">
              <a:buNone/>
            </a:pPr>
            <a:endParaRPr lang="en-GB" sz="1600"/>
          </a:p>
          <a:p>
            <a:pPr>
              <a:buFontTx/>
              <a:buChar char="-"/>
            </a:pPr>
            <a:r>
              <a:rPr lang="en-GB" sz="1600"/>
              <a:t>74% of the public think that people with drug and alcohol addictions should be in treatment programmes rather than prison</a:t>
            </a:r>
          </a:p>
          <a:p>
            <a:pPr>
              <a:buFontTx/>
              <a:buChar char="-"/>
            </a:pPr>
            <a:endParaRPr lang="en-GB" sz="1600"/>
          </a:p>
          <a:p>
            <a:pPr>
              <a:buFontTx/>
              <a:buChar char="-"/>
            </a:pPr>
            <a:r>
              <a:rPr lang="en-GB" sz="1600"/>
              <a:t>- A majority said they were more likely to vote for an MP who supported reducing prison populations and using the savings to invest in drug treatment and mental health programmes.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48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231"/>
    </mc:Choice>
    <mc:Fallback xmlns="">
      <p:transition spd="slow" advTm="1812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2348880"/>
            <a:ext cx="7035120" cy="3520214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accent6">
                    <a:lumMod val="75000"/>
                  </a:schemeClr>
                </a:solidFill>
              </a:rPr>
              <a:t>WHAT’S THE PROBLEM?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4797152"/>
            <a:ext cx="3456384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30,000 people each year go to prison on sentences of less than 6 months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52120" y="4149080"/>
            <a:ext cx="2714640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The majority of people serving these sentences are for non-violent offences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59" y="404664"/>
            <a:ext cx="7543801" cy="15696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Most common offences serving short prison sentences are theft and drug offences----------- these are linked to underlying problems such as poverty, homelessness, poor mental health, addictions.</a:t>
            </a:r>
          </a:p>
        </p:txBody>
      </p:sp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652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440"/>
    </mc:Choice>
    <mc:Fallback xmlns="">
      <p:transition spd="slow" advTm="46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Can you think of some possible solutions to this problem?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1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83"/>
    </mc:Choice>
    <mc:Fallback xmlns="">
      <p:transition spd="slow" advTm="21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7744" y="-66484"/>
            <a:ext cx="3845379" cy="1450757"/>
          </a:xfrm>
        </p:spPr>
        <p:txBody>
          <a:bodyPr>
            <a:normAutofit/>
          </a:bodyPr>
          <a:lstStyle/>
          <a:p>
            <a:r>
              <a:rPr lang="en-GB" sz="3700" dirty="0"/>
              <a:t>A solution to short prison sentences?</a:t>
            </a:r>
          </a:p>
        </p:txBody>
      </p:sp>
      <p:pic>
        <p:nvPicPr>
          <p:cNvPr id="7" name="Graphic 6" descr="Judge">
            <a:extLst>
              <a:ext uri="{FF2B5EF4-FFF2-40B4-BE49-F238E27FC236}">
                <a16:creationId xmlns:a16="http://schemas.microsoft.com/office/drawing/2014/main" id="{0395344C-CC5B-474C-9585-5895C9300A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82394" y="1224619"/>
            <a:ext cx="4088720" cy="408872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8763" y="2086188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961" y="1544661"/>
            <a:ext cx="4442182" cy="4324433"/>
          </a:xfrm>
        </p:spPr>
        <p:txBody>
          <a:bodyPr>
            <a:normAutofit/>
          </a:bodyPr>
          <a:lstStyle/>
          <a:p>
            <a:r>
              <a:rPr lang="en-GB" sz="1800" b="1" u="sng" dirty="0"/>
              <a:t>A presumption against the use of short custodial sentences of less than six months</a:t>
            </a:r>
          </a:p>
          <a:p>
            <a:r>
              <a:rPr lang="en-GB" sz="1800" dirty="0"/>
              <a:t>- This would allow a custodial sentence only where no other appropriate sentence was available.</a:t>
            </a:r>
          </a:p>
          <a:p>
            <a:r>
              <a:rPr lang="en-GB" sz="1800" dirty="0"/>
              <a:t>- The Court would have to say why they have given the sentence</a:t>
            </a:r>
          </a:p>
          <a:p>
            <a:endParaRPr lang="en-GB" sz="1800" dirty="0"/>
          </a:p>
          <a:p>
            <a:r>
              <a:rPr lang="en-GB" sz="1800" b="1" u="sng" dirty="0"/>
              <a:t>There is also a need to strengthen community sentences </a:t>
            </a:r>
          </a:p>
          <a:p>
            <a:r>
              <a:rPr lang="en-GB" sz="1800" dirty="0"/>
              <a:t>- To command public confidence</a:t>
            </a:r>
          </a:p>
          <a:p>
            <a:r>
              <a:rPr lang="en-GB" sz="1800" dirty="0"/>
              <a:t>To ensure they </a:t>
            </a:r>
            <a:r>
              <a:rPr lang="en-GB" sz="1400" dirty="0"/>
              <a:t>are able to deal with causes of persistent offending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21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536"/>
    </mc:Choice>
    <mc:Fallback xmlns="">
      <p:transition spd="slow" advTm="1235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the number of community sentences falling?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59" y="2204864"/>
            <a:ext cx="2308881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June 2007</a:t>
            </a:r>
          </a:p>
          <a:p>
            <a:r>
              <a:rPr lang="en-GB" dirty="0"/>
              <a:t>191,000 out of 1.4 million received community sentences – </a:t>
            </a:r>
            <a:r>
              <a:rPr lang="en-GB" b="1" dirty="0"/>
              <a:t>almost 14%</a:t>
            </a:r>
          </a:p>
        </p:txBody>
      </p:sp>
      <p:sp>
        <p:nvSpPr>
          <p:cNvPr id="5" name="Right Arrow 4"/>
          <p:cNvSpPr/>
          <p:nvPr/>
        </p:nvSpPr>
        <p:spPr>
          <a:xfrm>
            <a:off x="3347864" y="2636912"/>
            <a:ext cx="1368152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76056" y="2204864"/>
            <a:ext cx="252028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u="sng" dirty="0"/>
              <a:t>November 2017</a:t>
            </a:r>
          </a:p>
          <a:p>
            <a:r>
              <a:rPr lang="en-GB" dirty="0"/>
              <a:t>99,000 out of 1.2 million to serve community sentence</a:t>
            </a:r>
          </a:p>
          <a:p>
            <a:r>
              <a:rPr lang="en-GB" dirty="0"/>
              <a:t>- </a:t>
            </a:r>
            <a:r>
              <a:rPr lang="en-GB" b="1" dirty="0"/>
              <a:t>Just over 8%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t="2067" b="8586"/>
          <a:stretch/>
        </p:blipFill>
        <p:spPr>
          <a:xfrm>
            <a:off x="1979712" y="4149695"/>
            <a:ext cx="1706625" cy="173529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167082" y="4581744"/>
            <a:ext cx="2845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Judges are making use of suspended sentences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82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19"/>
    </mc:Choice>
    <mc:Fallback xmlns="">
      <p:transition spd="slow" advTm="110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the number of community sentences falling?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59" y="2276872"/>
            <a:ext cx="7543801" cy="4023360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- Community sentences are usually reserved for the less serious offences</a:t>
            </a:r>
          </a:p>
          <a:p>
            <a:r>
              <a:rPr lang="en-GB" sz="2400" dirty="0"/>
              <a:t>- Between 2007-2017 26% fall in thefts recorded by the police</a:t>
            </a:r>
          </a:p>
          <a:p>
            <a:pPr marL="1471400" lvl="8" indent="0">
              <a:buNone/>
            </a:pPr>
            <a:r>
              <a:rPr lang="en-GB" sz="1600" dirty="0"/>
              <a:t>	              </a:t>
            </a:r>
            <a:r>
              <a:rPr lang="en-GB" sz="2400" dirty="0"/>
              <a:t>32% fall in drug offences</a:t>
            </a:r>
          </a:p>
          <a:p>
            <a:pPr marL="1471400" lvl="8" indent="0">
              <a:buNone/>
            </a:pPr>
            <a:endParaRPr lang="en-GB" sz="2400" dirty="0"/>
          </a:p>
          <a:p>
            <a:pPr marL="1471400" lvl="8" indent="0">
              <a:buNone/>
            </a:pPr>
            <a:r>
              <a:rPr lang="en-GB" sz="2400" dirty="0"/>
              <a:t>“Judges just don’t have that same intuitive understanding of community sentencing”</a:t>
            </a:r>
          </a:p>
          <a:p>
            <a:pPr marL="1471400" lvl="8" indent="0">
              <a:buNone/>
            </a:pPr>
            <a:endParaRPr lang="en-GB" sz="2400" dirty="0"/>
          </a:p>
          <a:p>
            <a:pPr marL="1471400" lvl="8" indent="0">
              <a:buNone/>
            </a:pPr>
            <a:r>
              <a:rPr lang="en-GB" sz="2400" dirty="0"/>
              <a:t>37% Magistrates weren’t confident that community terms were an effective alternative to custody</a:t>
            </a:r>
          </a:p>
          <a:p>
            <a:pPr marL="1471400" lvl="8" indent="0">
              <a:buNone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4077072"/>
            <a:ext cx="1800200" cy="139641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9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430"/>
    </mc:Choice>
    <mc:Fallback xmlns="">
      <p:transition spd="slow" advTm="94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ISSUES surrounding non-custodial sentences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18864" y="1778266"/>
            <a:ext cx="4690864" cy="645697"/>
          </a:xfrm>
        </p:spPr>
        <p:txBody>
          <a:bodyPr>
            <a:normAutofit lnSpcReduction="10000"/>
          </a:bodyPr>
          <a:lstStyle/>
          <a:p>
            <a:pPr marL="118872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EFFECTIVENESS</a:t>
            </a:r>
          </a:p>
          <a:p>
            <a:pPr marL="118872" indent="0">
              <a:buNone/>
            </a:pPr>
            <a:endParaRPr lang="en-GB" sz="4400" dirty="0">
              <a:solidFill>
                <a:schemeClr val="accent3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15007" y="3301250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B0F0"/>
                </a:solidFill>
              </a:rPr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80112" y="2286477"/>
            <a:ext cx="31066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AVAILABILITY OF REQUIREMENTS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9593" y="4594161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COMPLETION OF COMMUNITY ORDERS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292080" y="4669132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B050"/>
                </a:solidFill>
              </a:rPr>
              <a:t>PUBLIC PERCEPTION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4673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328"/>
    </mc:Choice>
    <mc:Fallback xmlns="">
      <p:transition spd="slow" advTm="205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1124744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 SOLUTION?????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840" y="2348880"/>
            <a:ext cx="1965945" cy="196594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5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03"/>
    </mc:Choice>
    <mc:Fallback xmlns="">
      <p:transition spd="slow" advTm="12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260648"/>
            <a:ext cx="8295456" cy="2176264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Stencil" pitchFamily="82" charset="0"/>
              </a:rPr>
              <a:t>Restorative JUSTICE</a:t>
            </a:r>
          </a:p>
        </p:txBody>
      </p:sp>
      <p:pic>
        <p:nvPicPr>
          <p:cNvPr id="23554" name="Picture 2" descr="http://ts3.mm.bing.net/th?id=I.4644466709235358&amp;pid=1.1"/>
          <p:cNvPicPr>
            <a:picLocks noChangeAspect="1" noChangeArrowheads="1"/>
          </p:cNvPicPr>
          <p:nvPr/>
        </p:nvPicPr>
        <p:blipFill>
          <a:blip r:embed="rId4" cstate="print"/>
          <a:srcRect r="-3319" b="16895"/>
          <a:stretch>
            <a:fillRect/>
          </a:stretch>
        </p:blipFill>
        <p:spPr bwMode="auto">
          <a:xfrm>
            <a:off x="2771800" y="2132856"/>
            <a:ext cx="2952328" cy="2232248"/>
          </a:xfrm>
          <a:prstGeom prst="rect">
            <a:avLst/>
          </a:prstGeom>
          <a:noFill/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0"/>
    </mc:Choice>
    <mc:Fallback xmlns="">
      <p:transition spd="slow" advTm="4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909296"/>
            <a:ext cx="8070664" cy="201398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700" dirty="0"/>
              <a:t>What is Restorative Justice?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82496" y="2132856"/>
            <a:ext cx="69847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 Brings those affected by crime  and those responsible into contact</a:t>
            </a:r>
          </a:p>
          <a:p>
            <a:pPr>
              <a:buFont typeface="Wingdings" pitchFamily="2" charset="2"/>
              <a:buChar char="§"/>
            </a:pPr>
            <a:endParaRPr lang="en-GB" sz="2800" dirty="0"/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Restorative processes give victims the chance to tell offenders the real impact of their crime</a:t>
            </a:r>
          </a:p>
          <a:p>
            <a:pPr>
              <a:buFont typeface="Wingdings" pitchFamily="2" charset="2"/>
              <a:buChar char="§"/>
            </a:pPr>
            <a:endParaRPr lang="en-GB" sz="2800" dirty="0"/>
          </a:p>
        </p:txBody>
      </p:sp>
      <p:sp>
        <p:nvSpPr>
          <p:cNvPr id="6" name="Action Button: Home 5">
            <a:hlinkClick r:id="rId6" action="ppaction://hlinksldjump" highlightClick="1"/>
          </p:cNvPr>
          <p:cNvSpPr/>
          <p:nvPr/>
        </p:nvSpPr>
        <p:spPr>
          <a:xfrm>
            <a:off x="8460432" y="6381328"/>
            <a:ext cx="504056" cy="3326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7864" y="4841458"/>
            <a:ext cx="2216264" cy="184804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361"/>
    </mc:Choice>
    <mc:Fallback xmlns="">
      <p:transition spd="slow" advTm="60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B95C55F-4286-4A2A-A05E-2D274D82F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2561D9-068B-4BC7-85F6-AE6A7C34B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1BACF2-0F18-493C-99AB-363E6147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>
                <a:solidFill>
                  <a:srgbClr val="FFFFFF"/>
                </a:solidFill>
              </a:rPr>
              <a:t>Forms of Restorative Justice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56512" y="605896"/>
            <a:ext cx="4810247" cy="5646208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z="1700" b="1" u="sng" dirty="0"/>
              <a:t>Direct or indirect RJ processes</a:t>
            </a:r>
          </a:p>
          <a:p>
            <a:r>
              <a:rPr lang="en-US" sz="1700" dirty="0"/>
              <a:t>The victim and offender communicate with one another</a:t>
            </a:r>
          </a:p>
          <a:p>
            <a:endParaRPr lang="en-US" sz="1700" u="sng" dirty="0"/>
          </a:p>
          <a:p>
            <a:r>
              <a:rPr lang="en-US" sz="1700" b="1" u="sng" dirty="0"/>
              <a:t>Community conferencing</a:t>
            </a:r>
          </a:p>
          <a:p>
            <a:r>
              <a:rPr lang="en-US" sz="1700" dirty="0"/>
              <a:t>Large scale community meeting involving all members of society. </a:t>
            </a:r>
          </a:p>
          <a:p>
            <a:endParaRPr lang="en-US" sz="1700" dirty="0"/>
          </a:p>
          <a:p>
            <a:r>
              <a:rPr lang="en-US" sz="1700" b="1" u="sng" dirty="0"/>
              <a:t>Referral Order panels</a:t>
            </a:r>
          </a:p>
          <a:p>
            <a:r>
              <a:rPr lang="en-US" sz="1700" dirty="0"/>
              <a:t>The young person attends a panel meeting to discuss their offending </a:t>
            </a:r>
          </a:p>
          <a:p>
            <a:endParaRPr lang="en-US" sz="1700" u="sng" dirty="0"/>
          </a:p>
          <a:p>
            <a:r>
              <a:rPr lang="en-US" sz="1700" b="1" u="sng" dirty="0"/>
              <a:t>Mediation</a:t>
            </a:r>
          </a:p>
          <a:p>
            <a:r>
              <a:rPr lang="en-US" sz="1700" dirty="0"/>
              <a:t>An impartial third party helps the victim and offender come to an agreement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227"/>
    </mc:Choice>
    <mc:Fallback xmlns="">
      <p:transition spd="slow" advTm="73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RJ meeting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8363272" cy="4623816"/>
          </a:xfrm>
        </p:spPr>
        <p:txBody>
          <a:bodyPr/>
          <a:lstStyle/>
          <a:p>
            <a:r>
              <a:rPr lang="en-GB" dirty="0">
                <a:hlinkClick r:id="rId5"/>
              </a:rPr>
              <a:t>https://www.youtube.com/watch?v=fWtFtWY3Hh8</a:t>
            </a:r>
            <a:endParaRPr lang="en-GB" dirty="0"/>
          </a:p>
          <a:p>
            <a:pPr marL="118872" indent="0">
              <a:buNone/>
            </a:pPr>
            <a:endParaRPr lang="en-GB" dirty="0"/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/>
          <a:srcRect l="2214" t="28546" r="37462" b="4518"/>
          <a:stretch/>
        </p:blipFill>
        <p:spPr>
          <a:xfrm>
            <a:off x="971600" y="2204864"/>
            <a:ext cx="6373417" cy="397607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730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77"/>
    </mc:Choice>
    <mc:Fallback xmlns="">
      <p:transition spd="slow" advTm="317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FE635C-C432-47DA-AEAB-A593345CB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BF3D3-2448-4FF3-B57B-852CB3B85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040C66D-4F1C-4AC9-9214-C9E6DA54A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1714" y="643467"/>
            <a:ext cx="5379365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700">
                <a:solidFill>
                  <a:schemeClr val="tx2"/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7474" y="643467"/>
            <a:ext cx="2483892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400" cap="all" spc="200">
                <a:solidFill>
                  <a:schemeClr val="tx1"/>
                </a:solidFill>
                <a:latin typeface="+mj-lt"/>
              </a:rPr>
              <a:t>Can you think of some possible benefits of Restorative Justice?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1539" y="1570271"/>
            <a:ext cx="0" cy="3200400"/>
          </a:xfrm>
          <a:prstGeom prst="line">
            <a:avLst/>
          </a:prstGeom>
          <a:ln w="31750">
            <a:solidFill>
              <a:schemeClr val="accent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A05250E5-90D0-4E41-B9BD-FF661DE54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1" y="6336792"/>
            <a:ext cx="9141619" cy="52120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527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Restorative Justice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1916832"/>
            <a:ext cx="72008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 dirty="0"/>
              <a:t>It can provide a means of closure to the Victim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Provides an opportunity for offenders to face the consequences of their actions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Gives the potential to help rehabilitate offenders and enable them to stop offending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Reduces cost of criminal justice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Reduces crim victims PTSD and related costs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Reduces the victims desire for violent revenge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Provides both the victims and offenders with more satisfactions that justice has been done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580112" y="573325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(Sherman and Strang 2007)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5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933"/>
    </mc:Choice>
    <mc:Fallback xmlns="">
      <p:transition spd="slow" advTm="66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052736"/>
            <a:ext cx="6701368" cy="684625"/>
          </a:xfrm>
        </p:spPr>
        <p:txBody>
          <a:bodyPr>
            <a:noAutofit/>
          </a:bodyPr>
          <a:lstStyle/>
          <a:p>
            <a:r>
              <a:rPr lang="en-GB" dirty="0"/>
              <a:t>Example 1:</a:t>
            </a:r>
          </a:p>
        </p:txBody>
      </p:sp>
      <p:pic>
        <p:nvPicPr>
          <p:cNvPr id="4" name="Online Media 3" title="Restorative Justice - Case Study">
            <a:hlinkClick r:id="" action="ppaction://media"/>
            <a:extLst>
              <a:ext uri="{FF2B5EF4-FFF2-40B4-BE49-F238E27FC236}">
                <a16:creationId xmlns:a16="http://schemas.microsoft.com/office/drawing/2014/main" id="{955B8837-5505-4413-8B5D-74E1547D378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035050" y="1846263"/>
            <a:ext cx="7119938" cy="4022725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42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346"/>
    </mc:Choice>
    <mc:Fallback xmlns="">
      <p:transition spd="slow" advTm="353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205" y="-459432"/>
            <a:ext cx="7543800" cy="1450757"/>
          </a:xfrm>
        </p:spPr>
        <p:txBody>
          <a:bodyPr/>
          <a:lstStyle/>
          <a:p>
            <a:r>
              <a:rPr lang="en-GB" dirty="0"/>
              <a:t>Example 2: 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7787208" cy="4623816"/>
          </a:xfrm>
        </p:spPr>
        <p:txBody>
          <a:bodyPr/>
          <a:lstStyle/>
          <a:p>
            <a:pPr marL="118872" indent="0">
              <a:buNone/>
            </a:pPr>
            <a:r>
              <a:rPr lang="en-GB" b="1" dirty="0">
                <a:hlinkClick r:id="rId5"/>
              </a:rPr>
              <a:t>https://www.youtube.com/watch?v=TLHU3bNrT2I</a:t>
            </a:r>
            <a:endParaRPr lang="en-GB" b="1" dirty="0"/>
          </a:p>
          <a:p>
            <a:pPr marL="118872" indent="0">
              <a:buNone/>
            </a:pPr>
            <a:endParaRPr lang="en-GB" b="1" dirty="0"/>
          </a:p>
          <a:p>
            <a:endParaRPr lang="en-GB" dirty="0"/>
          </a:p>
        </p:txBody>
      </p:sp>
      <p:sp>
        <p:nvSpPr>
          <p:cNvPr id="5" name="Action Button: Home 4">
            <a:hlinkClick r:id="rId6" action="ppaction://hlinksldjump" highlightClick="1"/>
          </p:cNvPr>
          <p:cNvSpPr/>
          <p:nvPr/>
        </p:nvSpPr>
        <p:spPr>
          <a:xfrm>
            <a:off x="8460432" y="6381328"/>
            <a:ext cx="504056" cy="3326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7"/>
          <a:srcRect l="4065" t="26375" r="42252" b="26375"/>
          <a:stretch/>
        </p:blipFill>
        <p:spPr>
          <a:xfrm>
            <a:off x="683568" y="2420888"/>
            <a:ext cx="6984776" cy="345638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8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93"/>
    </mc:Choice>
    <mc:Fallback xmlns="">
      <p:transition spd="slow" advTm="12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What’s new in restorative justice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9" y="1845734"/>
            <a:ext cx="8043232" cy="4175554"/>
          </a:xfrm>
        </p:spPr>
        <p:txBody>
          <a:bodyPr>
            <a:noAutofit/>
          </a:bodyPr>
          <a:lstStyle/>
          <a:p>
            <a:r>
              <a:rPr lang="en-GB" sz="2800" dirty="0"/>
              <a:t>- Lack of detailed knowledge that left many officers unable to use restorative processes properly</a:t>
            </a:r>
          </a:p>
          <a:p>
            <a:r>
              <a:rPr lang="en-GB" sz="2800" dirty="0"/>
              <a:t>- Many police forces do not distinguish between restorative justice and other forms of informal dispute resolution</a:t>
            </a:r>
          </a:p>
          <a:p>
            <a:r>
              <a:rPr lang="en-GB" sz="2800" dirty="0"/>
              <a:t>- Restorative justice has been extremely useful in sustaining a positive relationship between police officers and young people</a:t>
            </a:r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37220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Marder</a:t>
            </a:r>
            <a:r>
              <a:rPr lang="en-GB" dirty="0"/>
              <a:t>, 2018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97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44"/>
    </mc:Choice>
    <mc:Fallback xmlns="">
      <p:transition spd="slow" advTm="60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reading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Persistent Punishment: User Views of Short Prison Sentences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36612" t="19185" r="36613" b="6580"/>
          <a:stretch/>
        </p:blipFill>
        <p:spPr>
          <a:xfrm>
            <a:off x="3370723" y="2420888"/>
            <a:ext cx="2448272" cy="381642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1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30"/>
    </mc:Choice>
    <mc:Fallback xmlns="">
      <p:transition spd="slow" advTm="31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8147248" cy="48234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solidFill>
                  <a:srgbClr val="FF0000"/>
                </a:solidFill>
              </a:rPr>
              <a:t>RESTORATIVE JUSTICE.........</a:t>
            </a:r>
          </a:p>
          <a:p>
            <a:pPr>
              <a:buNone/>
            </a:pPr>
            <a:endParaRPr lang="en-GB" sz="2800" dirty="0"/>
          </a:p>
          <a:p>
            <a:r>
              <a:rPr lang="en-GB" sz="2800" dirty="0"/>
              <a:t> can take place at any time of the criminal justice process</a:t>
            </a:r>
          </a:p>
          <a:p>
            <a:r>
              <a:rPr lang="en-GB" sz="2800" dirty="0"/>
              <a:t>Is most commonly used before a case comes to Court</a:t>
            </a:r>
          </a:p>
          <a:p>
            <a:r>
              <a:rPr lang="en-GB" sz="2800" dirty="0"/>
              <a:t>is most widely used with youth offenders where it has significantly reduced reoffending rates</a:t>
            </a:r>
          </a:p>
          <a:p>
            <a:r>
              <a:rPr lang="en-GB" sz="2800" dirty="0"/>
              <a:t>It has also proved successful in schools and children’s homes.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19799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|1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|46.7|35.2|36.8|47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4|13.8"/>
</p:tagLst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830</Words>
  <Application>Microsoft Office PowerPoint</Application>
  <PresentationFormat>On-screen Show (4:3)</PresentationFormat>
  <Paragraphs>120</Paragraphs>
  <Slides>22</Slides>
  <Notes>12</Notes>
  <HiddenSlides>0</HiddenSlides>
  <MMClips>22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  <vt:variant>
        <vt:lpstr>Custom Shows</vt:lpstr>
      </vt:variant>
      <vt:variant>
        <vt:i4>1</vt:i4>
      </vt:variant>
    </vt:vector>
  </HeadingPairs>
  <TitlesOfParts>
    <vt:vector size="29" baseType="lpstr">
      <vt:lpstr>Arial</vt:lpstr>
      <vt:lpstr>Calibri</vt:lpstr>
      <vt:lpstr>Calibri Light</vt:lpstr>
      <vt:lpstr>Stencil</vt:lpstr>
      <vt:lpstr>Wingdings</vt:lpstr>
      <vt:lpstr>Retrospect</vt:lpstr>
      <vt:lpstr>PowerPoint Presentation</vt:lpstr>
      <vt:lpstr>Learning objectives</vt:lpstr>
      <vt:lpstr>Sentencing options available to the Courts</vt:lpstr>
      <vt:lpstr>Revolving doors agency (2018)</vt:lpstr>
      <vt:lpstr>PowerPoint Presentation</vt:lpstr>
      <vt:lpstr>TASK</vt:lpstr>
      <vt:lpstr>A solution to short prison sentences?</vt:lpstr>
      <vt:lpstr>Why are the number of community sentences falling?</vt:lpstr>
      <vt:lpstr>Why are the number of community sentences falling?</vt:lpstr>
      <vt:lpstr>ISSUES surrounding non-custodial sentences</vt:lpstr>
      <vt:lpstr>PowerPoint Presentation</vt:lpstr>
      <vt:lpstr>PowerPoint Presentation</vt:lpstr>
      <vt:lpstr>What is Restorative Justice? </vt:lpstr>
      <vt:lpstr>Forms of Restorative Justice</vt:lpstr>
      <vt:lpstr>Example 1: RJ meeting </vt:lpstr>
      <vt:lpstr>TASK</vt:lpstr>
      <vt:lpstr>Benefits of Restorative Justice</vt:lpstr>
      <vt:lpstr>Example 1:</vt:lpstr>
      <vt:lpstr>Example 2: Case study</vt:lpstr>
      <vt:lpstr>What’s new in restorative justice research?</vt:lpstr>
      <vt:lpstr>Extra reading </vt:lpstr>
      <vt:lpstr>Summary</vt:lpstr>
      <vt:lpstr>Restorative Justice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18</cp:revision>
  <dcterms:created xsi:type="dcterms:W3CDTF">2020-02-25T15:10:13Z</dcterms:created>
  <dcterms:modified xsi:type="dcterms:W3CDTF">2022-02-18T11:03:51Z</dcterms:modified>
</cp:coreProperties>
</file>